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20" r:id="rId3"/>
    <p:sldMasterId id="2147483738" r:id="rId4"/>
    <p:sldMasterId id="2147483756" r:id="rId5"/>
    <p:sldMasterId id="2147483774" r:id="rId6"/>
    <p:sldMasterId id="2147483792" r:id="rId7"/>
    <p:sldMasterId id="2147483810" r:id="rId8"/>
    <p:sldMasterId id="2147483828" r:id="rId9"/>
  </p:sldMasterIdLst>
  <p:notesMasterIdLst>
    <p:notesMasterId r:id="rId39"/>
  </p:notesMasterIdLst>
  <p:sldIdLst>
    <p:sldId id="294" r:id="rId10"/>
    <p:sldId id="256" r:id="rId11"/>
    <p:sldId id="257" r:id="rId12"/>
    <p:sldId id="274" r:id="rId13"/>
    <p:sldId id="275" r:id="rId14"/>
    <p:sldId id="262" r:id="rId15"/>
    <p:sldId id="258" r:id="rId16"/>
    <p:sldId id="259" r:id="rId17"/>
    <p:sldId id="286" r:id="rId18"/>
    <p:sldId id="260" r:id="rId19"/>
    <p:sldId id="279" r:id="rId20"/>
    <p:sldId id="287" r:id="rId21"/>
    <p:sldId id="261" r:id="rId22"/>
    <p:sldId id="288" r:id="rId23"/>
    <p:sldId id="276" r:id="rId24"/>
    <p:sldId id="289" r:id="rId25"/>
    <p:sldId id="285" r:id="rId26"/>
    <p:sldId id="290" r:id="rId27"/>
    <p:sldId id="277" r:id="rId28"/>
    <p:sldId id="281" r:id="rId29"/>
    <p:sldId id="282" r:id="rId30"/>
    <p:sldId id="291" r:id="rId31"/>
    <p:sldId id="278" r:id="rId32"/>
    <p:sldId id="269" r:id="rId33"/>
    <p:sldId id="270" r:id="rId34"/>
    <p:sldId id="271" r:id="rId35"/>
    <p:sldId id="272" r:id="rId36"/>
    <p:sldId id="283"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7D"/>
    <a:srgbClr val="FFE89F"/>
    <a:srgbClr val="FFC91D"/>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72" autoAdjust="0"/>
    <p:restoredTop sz="94987" autoAdjust="0"/>
  </p:normalViewPr>
  <p:slideViewPr>
    <p:cSldViewPr snapToGrid="0">
      <p:cViewPr varScale="1">
        <p:scale>
          <a:sx n="80" d="100"/>
          <a:sy n="80" d="100"/>
        </p:scale>
        <p:origin x="15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DFE5C-4015-4613-8F6B-9C0F7DA5966B}" type="datetimeFigureOut">
              <a:rPr kumimoji="1" lang="ja-JP" altLang="en-US" smtClean="0"/>
              <a:t>2021/7/28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CCB1C-6FF7-4ED7-BAE8-3676694787ED}" type="slidenum">
              <a:rPr kumimoji="1" lang="ja-JP" altLang="en-US" smtClean="0"/>
              <a:t>‹#›</a:t>
            </a:fld>
            <a:endParaRPr kumimoji="1" lang="ja-JP" altLang="en-US"/>
          </a:p>
        </p:txBody>
      </p:sp>
    </p:spTree>
    <p:extLst>
      <p:ext uri="{BB962C8B-B14F-4D97-AF65-F5344CB8AC3E}">
        <p14:creationId xmlns:p14="http://schemas.microsoft.com/office/powerpoint/2010/main" val="31588856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それではただいまより、</a:t>
            </a:r>
            <a:r>
              <a:rPr kumimoji="1" lang="en-US" altLang="ja-JP" sz="1200" b="0" dirty="0" smtClean="0">
                <a:latin typeface="Meiryo UI" panose="020B0604030504040204" pitchFamily="50" charset="-128"/>
                <a:ea typeface="Meiryo UI" panose="020B0604030504040204" pitchFamily="50" charset="-128"/>
              </a:rPr>
              <a:t>QC</a:t>
            </a:r>
            <a:r>
              <a:rPr kumimoji="1" lang="ja-JP" altLang="en-US" sz="1200" b="0" dirty="0" smtClean="0">
                <a:latin typeface="Meiryo UI" panose="020B0604030504040204" pitchFamily="50" charset="-128"/>
                <a:ea typeface="Meiryo UI" panose="020B0604030504040204" pitchFamily="50" charset="-128"/>
              </a:rPr>
              <a:t>サークル静岡地区サークルリーダー</a:t>
            </a:r>
            <a:r>
              <a:rPr kumimoji="1" lang="en-US" altLang="ja-JP" sz="1200" b="0" dirty="0" smtClean="0">
                <a:latin typeface="Meiryo UI" panose="020B0604030504040204" pitchFamily="50" charset="-128"/>
                <a:ea typeface="Meiryo UI" panose="020B0604030504040204" pitchFamily="50" charset="-128"/>
              </a:rPr>
              <a:t>Web</a:t>
            </a:r>
            <a:r>
              <a:rPr kumimoji="1" lang="ja-JP" altLang="en-US" sz="1200" b="0" dirty="0" smtClean="0">
                <a:latin typeface="Meiryo UI" panose="020B0604030504040204" pitchFamily="50" charset="-128"/>
                <a:ea typeface="Meiryo UI" panose="020B0604030504040204" pitchFamily="50" charset="-128"/>
              </a:rPr>
              <a:t>研修会を開始します。</a:t>
            </a:r>
          </a:p>
          <a:p>
            <a:endParaRPr kumimoji="1" lang="en-US" altLang="ja-JP" b="0" dirty="0" smtClean="0"/>
          </a:p>
          <a:p>
            <a:r>
              <a:rPr kumimoji="1" lang="ja-JP" altLang="en-US" b="0" dirty="0" smtClean="0"/>
              <a:t>本日の講師は、</a:t>
            </a:r>
            <a:r>
              <a:rPr kumimoji="1" lang="en-US" altLang="ja-JP" b="0" dirty="0" smtClean="0"/>
              <a:t>××</a:t>
            </a:r>
            <a:r>
              <a:rPr kumimoji="1" lang="ja-JP" altLang="en-US" b="0" dirty="0" smtClean="0"/>
              <a:t>の　○○　と　△△の　□□　です。</a:t>
            </a:r>
            <a:endParaRPr kumimoji="1" lang="en-US" altLang="ja-JP" b="0" dirty="0" smtClean="0"/>
          </a:p>
          <a:p>
            <a:endParaRPr kumimoji="1" lang="en-US" altLang="ja-JP" b="0" dirty="0" smtClean="0"/>
          </a:p>
          <a:p>
            <a:r>
              <a:rPr kumimoji="1" lang="ja-JP" altLang="en-US" b="0" dirty="0" smtClean="0"/>
              <a:t>よろしくお願いします。</a:t>
            </a:r>
            <a:endParaRPr kumimoji="1" lang="en-US" altLang="ja-JP" b="0" dirty="0" smtClean="0"/>
          </a:p>
          <a:p>
            <a:endParaRPr kumimoji="1" lang="en-US" altLang="ja-JP" b="0" dirty="0" smtClean="0"/>
          </a:p>
          <a:p>
            <a:r>
              <a:rPr kumimoji="1" lang="ja-JP" altLang="en-US" b="0" dirty="0" smtClean="0"/>
              <a:t>尚、□□</a:t>
            </a:r>
            <a:r>
              <a:rPr kumimoji="1" lang="ja-JP" altLang="en-US" b="0" dirty="0" err="1" smtClean="0"/>
              <a:t>さんには</a:t>
            </a:r>
            <a:r>
              <a:rPr kumimoji="1" lang="ja-JP" altLang="en-US" b="0" dirty="0" smtClean="0"/>
              <a:t>皆さんの意見を板書していただきます。よろしくお願いします。</a:t>
            </a:r>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D63303-356E-4046-8AD4-A428C7F0542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現状の把握です。</a:t>
            </a:r>
            <a:endParaRPr kumimoji="1" lang="en-US" altLang="ja-JP" dirty="0" smtClean="0"/>
          </a:p>
          <a:p>
            <a:endParaRPr kumimoji="1" lang="en-US" altLang="ja-JP" dirty="0" smtClean="0"/>
          </a:p>
          <a:p>
            <a:r>
              <a:rPr kumimoji="1" lang="ja-JP" altLang="en-US" dirty="0" smtClean="0"/>
              <a:t>サークルは組付け工程の積算時間を見ました。その結果、犬猫工程に比較して人型工程は、各工程</a:t>
            </a:r>
            <a:r>
              <a:rPr kumimoji="1" lang="en-US" altLang="ja-JP" dirty="0" smtClean="0"/>
              <a:t>3</a:t>
            </a:r>
            <a:r>
              <a:rPr kumimoji="1" lang="ja-JP" altLang="en-US" dirty="0" smtClean="0"/>
              <a:t>分組付け時間が</a:t>
            </a:r>
            <a:endParaRPr kumimoji="1" lang="en-US" altLang="ja-JP" dirty="0" smtClean="0"/>
          </a:p>
          <a:p>
            <a:r>
              <a:rPr kumimoji="1" lang="ja-JP" altLang="en-US" dirty="0" smtClean="0"/>
              <a:t>掛かっており、製品完成までトタル</a:t>
            </a:r>
            <a:r>
              <a:rPr kumimoji="1" lang="en-US" altLang="ja-JP" dirty="0" smtClean="0"/>
              <a:t>9</a:t>
            </a:r>
            <a:r>
              <a:rPr kumimoji="1" lang="ja-JP" altLang="en-US" dirty="0" smtClean="0"/>
              <a:t>分余分にかかっていることが判明しました。</a:t>
            </a:r>
            <a:endParaRPr kumimoji="1" lang="en-US" altLang="ja-JP" dirty="0" smtClean="0"/>
          </a:p>
          <a:p>
            <a:endParaRPr kumimoji="1" lang="en-US" altLang="ja-JP" dirty="0" smtClean="0"/>
          </a:p>
          <a:p>
            <a:r>
              <a:rPr kumimoji="1" lang="ja-JP" altLang="en-US" dirty="0" smtClean="0"/>
              <a:t>また、工程内の作業時間を比較すると組付け、作動ﾁｪｯｸには時間差は無いものの、作業台セットに</a:t>
            </a:r>
            <a:r>
              <a:rPr kumimoji="1" lang="en-US" altLang="ja-JP" dirty="0" smtClean="0"/>
              <a:t>1</a:t>
            </a:r>
            <a:r>
              <a:rPr kumimoji="1" lang="ja-JP" altLang="en-US" dirty="0" smtClean="0"/>
              <a:t>分、工程搬出に</a:t>
            </a:r>
            <a:r>
              <a:rPr kumimoji="1" lang="en-US" altLang="ja-JP" dirty="0" smtClean="0"/>
              <a:t>2</a:t>
            </a:r>
            <a:r>
              <a:rPr kumimoji="1" lang="ja-JP" altLang="en-US" dirty="0" smtClean="0"/>
              <a:t>分</a:t>
            </a:r>
            <a:endParaRPr kumimoji="1" lang="en-US" altLang="ja-JP" dirty="0" smtClean="0"/>
          </a:p>
          <a:p>
            <a:r>
              <a:rPr kumimoji="1" lang="ja-JP" altLang="en-US" dirty="0" smtClean="0"/>
              <a:t>余分にかかっていることが判りました。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10</a:t>
            </a:fld>
            <a:endParaRPr kumimoji="1" lang="ja-JP" altLang="en-US"/>
          </a:p>
        </p:txBody>
      </p:sp>
    </p:spTree>
    <p:extLst>
      <p:ext uri="{BB962C8B-B14F-4D97-AF65-F5344CB8AC3E}">
        <p14:creationId xmlns:p14="http://schemas.microsoft.com/office/powerpoint/2010/main" val="237644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組付け工程の調査です。</a:t>
            </a:r>
            <a:endParaRPr kumimoji="1" lang="en-US" altLang="ja-JP" dirty="0" smtClean="0"/>
          </a:p>
          <a:p>
            <a:endParaRPr kumimoji="1" lang="en-US" altLang="ja-JP" dirty="0" smtClean="0"/>
          </a:p>
          <a:p>
            <a:r>
              <a:rPr kumimoji="1" lang="ja-JP" altLang="en-US" dirty="0" smtClean="0"/>
              <a:t>工程は</a:t>
            </a:r>
            <a:r>
              <a:rPr kumimoji="1" lang="en-US" altLang="ja-JP" dirty="0" smtClean="0"/>
              <a:t>3</a:t>
            </a:r>
            <a:r>
              <a:rPr kumimoji="1" lang="ja-JP" altLang="en-US" dirty="0" smtClean="0"/>
              <a:t>工程に分かれており、押し型プレスから出た本体にボデー部品を組付け、</a:t>
            </a:r>
            <a:r>
              <a:rPr kumimoji="1" lang="en-US" altLang="ja-JP" dirty="0" smtClean="0"/>
              <a:t>2</a:t>
            </a:r>
            <a:r>
              <a:rPr kumimoji="1" lang="ja-JP" altLang="en-US" dirty="0" smtClean="0"/>
              <a:t>工程目に四肢（しし）を組付けます。</a:t>
            </a:r>
            <a:r>
              <a:rPr kumimoji="1" lang="en-US" altLang="ja-JP" dirty="0" smtClean="0"/>
              <a:t>3</a:t>
            </a:r>
            <a:r>
              <a:rPr kumimoji="1" lang="ja-JP" altLang="en-US" dirty="0" smtClean="0"/>
              <a:t>工程目は頭部を組付け完成となります。</a:t>
            </a:r>
            <a:endParaRPr kumimoji="1" lang="en-US" altLang="ja-JP" dirty="0" smtClean="0"/>
          </a:p>
          <a:p>
            <a:r>
              <a:rPr kumimoji="1" lang="ja-JP" altLang="en-US" dirty="0" smtClean="0"/>
              <a:t>この工程は犬猫と人型は同じ工程の流となります。</a:t>
            </a:r>
            <a:endParaRPr kumimoji="1" lang="en-US" altLang="ja-JP" dirty="0" smtClean="0"/>
          </a:p>
          <a:p>
            <a:endParaRPr kumimoji="1" lang="en-US" altLang="ja-JP" dirty="0" smtClean="0"/>
          </a:p>
          <a:p>
            <a:r>
              <a:rPr kumimoji="1" lang="ja-JP" altLang="en-US" dirty="0" smtClean="0"/>
              <a:t>サークルでは全員に人型組付けを体験してもらい慣れたところで時間計測をしました。その結果、組付け時間は標準時間内に収まりましたが、特に女性が人型で</a:t>
            </a:r>
            <a:endParaRPr kumimoji="1" lang="en-US" altLang="ja-JP" dirty="0" smtClean="0"/>
          </a:p>
          <a:p>
            <a:r>
              <a:rPr kumimoji="1" lang="ja-JP" altLang="en-US" dirty="0" smtClean="0"/>
              <a:t>時間が掛かっていることが気になりました。</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11</a:t>
            </a:fld>
            <a:endParaRPr kumimoji="1" lang="ja-JP" altLang="en-US"/>
          </a:p>
        </p:txBody>
      </p:sp>
    </p:spTree>
    <p:extLst>
      <p:ext uri="{BB962C8B-B14F-4D97-AF65-F5344CB8AC3E}">
        <p14:creationId xmlns:p14="http://schemas.microsoft.com/office/powerpoint/2010/main" val="91320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現状で判ったことを整理しましょう。</a:t>
            </a:r>
            <a:endParaRPr kumimoji="1" lang="en-US" altLang="ja-JP" dirty="0" smtClean="0"/>
          </a:p>
          <a:p>
            <a:endParaRPr kumimoji="1" lang="en-US" altLang="ja-JP" dirty="0" smtClean="0"/>
          </a:p>
          <a:p>
            <a:r>
              <a:rPr kumimoji="1" lang="ja-JP" altLang="en-US" dirty="0" smtClean="0"/>
              <a:t>先ほどと同じように自由に発言してください。</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solidFill>
                  <a:prstClr val="black"/>
                </a:solidFill>
                <a:latin typeface="Calibri"/>
                <a:ea typeface="ＭＳ Ｐゴシック"/>
              </a:rPr>
              <a:pPr/>
              <a:t>12</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26382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現状のまとめです。</a:t>
            </a:r>
            <a:endParaRPr kumimoji="1" lang="en-US" altLang="ja-JP" dirty="0" smtClean="0"/>
          </a:p>
          <a:p>
            <a:endParaRPr kumimoji="1" lang="en-US" altLang="ja-JP" dirty="0" smtClean="0"/>
          </a:p>
          <a:p>
            <a:r>
              <a:rPr kumimoji="1" lang="ja-JP" altLang="en-US" dirty="0" smtClean="0"/>
              <a:t>・犬猫型と人型の製作時間は</a:t>
            </a:r>
            <a:r>
              <a:rPr kumimoji="1" lang="en-US" altLang="ja-JP" dirty="0" smtClean="0"/>
              <a:t>1</a:t>
            </a:r>
            <a:r>
              <a:rPr kumimoji="1" lang="ja-JP" altLang="en-US" dirty="0" smtClean="0"/>
              <a:t>工程</a:t>
            </a:r>
            <a:r>
              <a:rPr kumimoji="1" lang="en-US" altLang="ja-JP" dirty="0" smtClean="0"/>
              <a:t>3</a:t>
            </a:r>
            <a:r>
              <a:rPr kumimoji="1" lang="ja-JP" altLang="en-US" dirty="0" smtClean="0"/>
              <a:t>分で</a:t>
            </a:r>
            <a:r>
              <a:rPr kumimoji="1" lang="en-US" altLang="ja-JP" dirty="0" smtClean="0"/>
              <a:t>1</a:t>
            </a:r>
            <a:r>
              <a:rPr kumimoji="1" lang="ja-JP" altLang="en-US" dirty="0" smtClean="0"/>
              <a:t>体作るのに</a:t>
            </a:r>
            <a:r>
              <a:rPr kumimoji="1" lang="en-US" altLang="ja-JP" dirty="0" smtClean="0"/>
              <a:t>9</a:t>
            </a:r>
            <a:r>
              <a:rPr kumimoji="1" lang="ja-JP" altLang="en-US" dirty="0" smtClean="0"/>
              <a:t>分の余分に時間が掛かる。</a:t>
            </a:r>
            <a:endParaRPr kumimoji="1" lang="en-US" altLang="ja-JP" dirty="0" smtClean="0"/>
          </a:p>
          <a:p>
            <a:r>
              <a:rPr kumimoji="1" lang="ja-JP" altLang="en-US" dirty="0" smtClean="0"/>
              <a:t>・工程内作業時間では、</a:t>
            </a:r>
            <a:r>
              <a:rPr kumimoji="1" lang="en-US" altLang="ja-JP" dirty="0" smtClean="0"/>
              <a:t>SET</a:t>
            </a:r>
            <a:r>
              <a:rPr kumimoji="1" lang="ja-JP" altLang="en-US" dirty="0" smtClean="0"/>
              <a:t>作業と次工程搬出作業で余分な時間が掛かっている。</a:t>
            </a:r>
            <a:endParaRPr kumimoji="1" lang="en-US" altLang="ja-JP" dirty="0" smtClean="0"/>
          </a:p>
          <a:p>
            <a:r>
              <a:rPr kumimoji="1" lang="ja-JP" altLang="en-US" dirty="0" smtClean="0"/>
              <a:t>・犬猫型と人型の組付工程に設備的な違いは無い</a:t>
            </a:r>
            <a:endParaRPr kumimoji="1" lang="en-US" altLang="ja-JP" dirty="0" smtClean="0"/>
          </a:p>
          <a:p>
            <a:r>
              <a:rPr kumimoji="1" lang="ja-JP" altLang="en-US" dirty="0" smtClean="0"/>
              <a:t>・作業者１０名の能力差はない</a:t>
            </a:r>
            <a:endParaRPr kumimoji="1" lang="en-US" altLang="ja-JP" dirty="0" smtClean="0"/>
          </a:p>
          <a:p>
            <a:r>
              <a:rPr kumimoji="1" lang="ja-JP" altLang="en-US" dirty="0" smtClean="0"/>
              <a:t>・女性作業者全員が人型の組付け時間が掛かる傾向がある。</a:t>
            </a:r>
            <a:endParaRPr kumimoji="1" lang="en-US" altLang="ja-JP" dirty="0" smtClean="0"/>
          </a:p>
          <a:p>
            <a:endParaRPr kumimoji="1" lang="en-US" altLang="ja-JP" dirty="0" smtClean="0"/>
          </a:p>
          <a:p>
            <a:r>
              <a:rPr kumimoji="1" lang="ja-JP" altLang="en-US" dirty="0" smtClean="0"/>
              <a:t>以上が分かりました。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13</a:t>
            </a:fld>
            <a:endParaRPr kumimoji="1" lang="ja-JP" altLang="en-US"/>
          </a:p>
        </p:txBody>
      </p:sp>
    </p:spTree>
    <p:extLst>
      <p:ext uri="{BB962C8B-B14F-4D97-AF65-F5344CB8AC3E}">
        <p14:creationId xmlns:p14="http://schemas.microsoft.com/office/powerpoint/2010/main" val="80673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目標設定と根拠を考えましょう</a:t>
            </a:r>
            <a:endParaRPr kumimoji="1" lang="en-US" altLang="ja-JP" dirty="0" smtClean="0"/>
          </a:p>
          <a:p>
            <a:endParaRPr kumimoji="1" lang="en-US" altLang="ja-JP" dirty="0" smtClean="0"/>
          </a:p>
          <a:p>
            <a:r>
              <a:rPr kumimoji="1" lang="ja-JP" altLang="en-US" dirty="0" smtClean="0"/>
              <a:t>先ほどと同じように自由に発言してください。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solidFill>
                  <a:prstClr val="black"/>
                </a:solidFill>
                <a:latin typeface="Calibri"/>
                <a:ea typeface="ＭＳ Ｐゴシック"/>
              </a:rPr>
              <a:pPr/>
              <a:t>14</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1280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目標の設定</a:t>
            </a:r>
            <a:endParaRPr kumimoji="1" lang="en-US" altLang="ja-JP" dirty="0" smtClean="0"/>
          </a:p>
          <a:p>
            <a:endParaRPr kumimoji="1" lang="en-US" altLang="ja-JP" dirty="0" smtClean="0"/>
          </a:p>
          <a:p>
            <a:r>
              <a:rPr kumimoji="1" lang="ja-JP" altLang="en-US" dirty="0" smtClean="0"/>
              <a:t>私達サークルは現状の調査結果を踏まえ、犬猫型組付けでは発生しない 一体</a:t>
            </a:r>
            <a:r>
              <a:rPr kumimoji="1" lang="en-US" altLang="ja-JP" dirty="0" smtClean="0"/>
              <a:t>9</a:t>
            </a:r>
            <a:r>
              <a:rPr kumimoji="1" lang="ja-JP" altLang="en-US" dirty="0" smtClean="0"/>
              <a:t>分の時間短縮を図れば、</a:t>
            </a:r>
            <a:endParaRPr kumimoji="1" lang="en-US" altLang="ja-JP" dirty="0" smtClean="0"/>
          </a:p>
          <a:p>
            <a:r>
              <a:rPr kumimoji="1" lang="ja-JP" altLang="en-US" dirty="0" smtClean="0"/>
              <a:t>従来の定時間内に作業が完結し、残業をしなくても生産計画を満足できると考え、</a:t>
            </a:r>
            <a:endParaRPr kumimoji="1" lang="en-US" altLang="ja-JP" dirty="0" smtClean="0"/>
          </a:p>
          <a:p>
            <a:r>
              <a:rPr kumimoji="1" lang="ja-JP" altLang="en-US" dirty="0" smtClean="0"/>
              <a:t>目標を一体</a:t>
            </a:r>
            <a:r>
              <a:rPr kumimoji="1" lang="en-US" altLang="ja-JP" dirty="0" smtClean="0"/>
              <a:t>78</a:t>
            </a:r>
            <a:r>
              <a:rPr kumimoji="1" lang="ja-JP" altLang="en-US" dirty="0" smtClean="0"/>
              <a:t>分の組付け時間を、犬猫型と同じ一体６９分にすると目標と決めました。</a:t>
            </a:r>
            <a:endParaRPr kumimoji="1" lang="en-US" altLang="ja-JP" dirty="0" smtClean="0"/>
          </a:p>
          <a:p>
            <a:endParaRPr kumimoji="1" lang="en-US" altLang="ja-JP" dirty="0" smtClean="0"/>
          </a:p>
          <a:p>
            <a:r>
              <a:rPr kumimoji="1" lang="ja-JP" altLang="en-US" dirty="0" smtClean="0"/>
              <a:t>活動期間は宇蘭さんが大学に帰る前の</a:t>
            </a:r>
            <a:r>
              <a:rPr kumimoji="1" lang="en-US" altLang="ja-JP" dirty="0" smtClean="0"/>
              <a:t>7</a:t>
            </a:r>
            <a:r>
              <a:rPr kumimoji="1" lang="ja-JP" altLang="en-US" dirty="0" smtClean="0"/>
              <a:t>月末までとしました。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15</a:t>
            </a:fld>
            <a:endParaRPr kumimoji="1" lang="ja-JP" altLang="en-US"/>
          </a:p>
        </p:txBody>
      </p:sp>
    </p:spTree>
    <p:extLst>
      <p:ext uri="{BB962C8B-B14F-4D97-AF65-F5344CB8AC3E}">
        <p14:creationId xmlns:p14="http://schemas.microsoft.com/office/powerpoint/2010/main" val="346952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要因解析をしましょう。</a:t>
            </a:r>
            <a:endParaRPr kumimoji="1" lang="en-US" altLang="ja-JP" dirty="0" smtClean="0"/>
          </a:p>
          <a:p>
            <a:endParaRPr kumimoji="1" lang="en-US" altLang="ja-JP" dirty="0" smtClean="0"/>
          </a:p>
          <a:p>
            <a:r>
              <a:rPr kumimoji="1" lang="ja-JP" altLang="en-US" dirty="0" smtClean="0"/>
              <a:t>自由に発言してください。</a:t>
            </a:r>
            <a:endParaRPr kumimoji="1" lang="en-US" altLang="ja-JP" dirty="0" smtClean="0"/>
          </a:p>
          <a:p>
            <a:endParaRPr kumimoji="1" lang="en-US" altLang="ja-JP" dirty="0" smtClean="0"/>
          </a:p>
          <a:p>
            <a:pPr eaLnBrk="1" hangingPunct="1">
              <a:spcBef>
                <a:spcPct val="0"/>
              </a:spcBef>
              <a:buFontTx/>
              <a:buNone/>
              <a:defRPr/>
            </a:pPr>
            <a:r>
              <a:rPr lang="ja-JP" altLang="en-US" sz="1200" dirty="0" smtClean="0">
                <a:solidFill>
                  <a:schemeClr val="bg1"/>
                </a:solidFill>
                <a:latin typeface="Meiryo UI" panose="020B0604030504040204" pitchFamily="50" charset="-128"/>
                <a:ea typeface="Meiryo UI" panose="020B0604030504040204" pitchFamily="50" charset="-128"/>
              </a:rPr>
              <a:t>大分類項目</a:t>
            </a:r>
            <a:r>
              <a:rPr lang="en-US" altLang="ja-JP" sz="1200" dirty="0" smtClean="0">
                <a:solidFill>
                  <a:schemeClr val="bg1"/>
                </a:solidFill>
                <a:latin typeface="Meiryo UI" panose="020B0604030504040204" pitchFamily="50" charset="-128"/>
                <a:ea typeface="Meiryo UI" panose="020B0604030504040204" pitchFamily="50" charset="-128"/>
              </a:rPr>
              <a:t>(</a:t>
            </a:r>
            <a:r>
              <a:rPr lang="ja-JP" altLang="en-US" sz="1200" dirty="0" smtClean="0">
                <a:solidFill>
                  <a:schemeClr val="bg1"/>
                </a:solidFill>
                <a:latin typeface="Meiryo UI" panose="020B0604030504040204" pitchFamily="50" charset="-128"/>
                <a:ea typeface="Meiryo UI" panose="020B0604030504040204" pitchFamily="50" charset="-128"/>
              </a:rPr>
              <a:t>人</a:t>
            </a:r>
            <a:r>
              <a:rPr lang="en-US" altLang="ja-JP" sz="1200" dirty="0" smtClean="0">
                <a:solidFill>
                  <a:schemeClr val="bg1"/>
                </a:solidFill>
                <a:latin typeface="Meiryo UI" panose="020B0604030504040204" pitchFamily="50" charset="-128"/>
                <a:ea typeface="Meiryo UI" panose="020B0604030504040204" pitchFamily="50" charset="-128"/>
              </a:rPr>
              <a:t>)</a:t>
            </a:r>
            <a:r>
              <a:rPr lang="ja-JP" altLang="en-US" sz="1200" dirty="0" smtClean="0">
                <a:solidFill>
                  <a:schemeClr val="bg1"/>
                </a:solidFill>
                <a:latin typeface="Meiryo UI" panose="020B0604030504040204" pitchFamily="50" charset="-128"/>
                <a:ea typeface="Meiryo UI" panose="020B0604030504040204" pitchFamily="50" charset="-128"/>
              </a:rPr>
              <a:t>に絞って意見だしするが、それ以外の項目が上がっても</a:t>
            </a:r>
            <a:r>
              <a:rPr lang="en-US" altLang="ja-JP" sz="1200" dirty="0" smtClean="0">
                <a:solidFill>
                  <a:schemeClr val="bg1"/>
                </a:solidFill>
                <a:latin typeface="Meiryo UI" panose="020B0604030504040204" pitchFamily="50" charset="-128"/>
                <a:ea typeface="Meiryo UI" panose="020B0604030504040204" pitchFamily="50" charset="-128"/>
              </a:rPr>
              <a:t>OK</a:t>
            </a:r>
          </a:p>
          <a:p>
            <a:pPr eaLnBrk="1" hangingPunct="1">
              <a:spcBef>
                <a:spcPct val="0"/>
              </a:spcBef>
              <a:buFontTx/>
              <a:buNone/>
              <a:defRPr/>
            </a:pPr>
            <a:endParaRPr lang="en-US" altLang="ja-JP" sz="1200" dirty="0" smtClean="0">
              <a:solidFill>
                <a:schemeClr val="bg1"/>
              </a:solidFill>
              <a:latin typeface="Meiryo UI" panose="020B0604030504040204" pitchFamily="50" charset="-128"/>
              <a:ea typeface="Meiryo UI" panose="020B0604030504040204" pitchFamily="50" charset="-128"/>
            </a:endParaRPr>
          </a:p>
          <a:p>
            <a:pPr eaLnBrk="1" hangingPunct="1">
              <a:spcBef>
                <a:spcPct val="0"/>
              </a:spcBef>
              <a:buFontTx/>
              <a:buNone/>
              <a:defRPr/>
            </a:pPr>
            <a:r>
              <a:rPr lang="ja-JP" altLang="en-US" sz="1200" dirty="0" smtClean="0">
                <a:solidFill>
                  <a:schemeClr val="bg1"/>
                </a:solidFill>
                <a:latin typeface="Meiryo UI" panose="020B0604030504040204" pitchFamily="50" charset="-128"/>
                <a:ea typeface="Meiryo UI" panose="020B0604030504040204" pitchFamily="50" charset="-128"/>
              </a:rPr>
              <a:t>予めいくつかの要因を上げておき、不足分を意見だししながら作り上げる。</a:t>
            </a:r>
            <a:endParaRPr lang="en-US" altLang="ja-JP" sz="1200" dirty="0" smtClean="0">
              <a:solidFill>
                <a:schemeClr val="bg1"/>
              </a:solidFill>
              <a:latin typeface="Meiryo UI" panose="020B0604030504040204" pitchFamily="50" charset="-128"/>
              <a:ea typeface="Meiryo UI" panose="020B0604030504040204" pitchFamily="50" charset="-128"/>
            </a:endParaRPr>
          </a:p>
          <a:p>
            <a:pPr eaLnBrk="1" hangingPunct="1">
              <a:spcBef>
                <a:spcPct val="0"/>
              </a:spcBef>
              <a:buFontTx/>
              <a:buNone/>
              <a:defRPr/>
            </a:pPr>
            <a:endParaRPr lang="en-US" altLang="ja-JP" sz="1200" dirty="0" smtClean="0">
              <a:solidFill>
                <a:schemeClr val="bg1"/>
              </a:solidFill>
              <a:latin typeface="Meiryo UI" panose="020B0604030504040204" pitchFamily="50" charset="-128"/>
              <a:ea typeface="Meiryo UI" panose="020B0604030504040204" pitchFamily="50" charset="-128"/>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solidFill>
                  <a:prstClr val="black"/>
                </a:solidFill>
                <a:latin typeface="Calibri"/>
                <a:ea typeface="ＭＳ Ｐゴシック"/>
              </a:rPr>
              <a:pPr/>
              <a:t>16</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338921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特性要因図です。</a:t>
            </a:r>
            <a:endParaRPr kumimoji="1" lang="en-US" altLang="ja-JP" dirty="0" smtClean="0"/>
          </a:p>
          <a:p>
            <a:endParaRPr kumimoji="1" lang="en-US" altLang="ja-JP" dirty="0" smtClean="0"/>
          </a:p>
          <a:p>
            <a:r>
              <a:rPr kumimoji="1" lang="ja-JP" altLang="en-US" dirty="0" smtClean="0"/>
              <a:t>人型組付け時間が掛かる</a:t>
            </a:r>
            <a:r>
              <a:rPr kumimoji="1" lang="ja-JP" altLang="en-US" dirty="0" err="1" smtClean="0"/>
              <a:t>を</a:t>
            </a:r>
            <a:r>
              <a:rPr kumimoji="1" lang="ja-JP" altLang="en-US" dirty="0" smtClean="0"/>
              <a:t>特性に、要因解析を作成しました。</a:t>
            </a:r>
            <a:endParaRPr kumimoji="1" lang="en-US" altLang="ja-JP" dirty="0" smtClean="0"/>
          </a:p>
          <a:p>
            <a:endParaRPr kumimoji="1" lang="en-US" altLang="ja-JP" dirty="0" smtClean="0"/>
          </a:p>
          <a:p>
            <a:r>
              <a:rPr kumimoji="1" lang="ja-JP" altLang="en-US" dirty="0" smtClean="0"/>
              <a:t>要因は　製品が重いが各項目で上げられ、次工程への運搬や組付け台の要因などが上げられました。</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17</a:t>
            </a:fld>
            <a:endParaRPr kumimoji="1" lang="ja-JP" altLang="en-US"/>
          </a:p>
        </p:txBody>
      </p:sp>
    </p:spTree>
    <p:extLst>
      <p:ext uri="{BB962C8B-B14F-4D97-AF65-F5344CB8AC3E}">
        <p14:creationId xmlns:p14="http://schemas.microsoft.com/office/powerpoint/2010/main" val="115847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重要要因の調査を実施します。</a:t>
            </a:r>
            <a:endParaRPr kumimoji="1" lang="en-US" altLang="ja-JP" dirty="0" smtClean="0"/>
          </a:p>
          <a:p>
            <a:endParaRPr kumimoji="1" lang="en-US" altLang="ja-JP" dirty="0" smtClean="0"/>
          </a:p>
          <a:p>
            <a:r>
              <a:rPr kumimoji="1" lang="ja-JP" altLang="en-US" dirty="0" smtClean="0"/>
              <a:t>どのような点に注意しますか自由に発言しましょう。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solidFill>
                  <a:prstClr val="black"/>
                </a:solidFill>
                <a:latin typeface="Calibri"/>
                <a:ea typeface="ＭＳ Ｐゴシック"/>
              </a:rPr>
              <a:pPr/>
              <a:t>18</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266548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要因調査です。</a:t>
            </a:r>
            <a:endParaRPr kumimoji="1" lang="en-US" altLang="ja-JP" dirty="0" smtClean="0"/>
          </a:p>
          <a:p>
            <a:endParaRPr kumimoji="1" lang="en-US" altLang="ja-JP" dirty="0" smtClean="0"/>
          </a:p>
          <a:p>
            <a:r>
              <a:rPr kumimoji="1" lang="ja-JP" altLang="en-US" dirty="0" smtClean="0"/>
              <a:t>要因</a:t>
            </a:r>
            <a:r>
              <a:rPr kumimoji="1" lang="en-US" altLang="ja-JP" dirty="0" smtClean="0"/>
              <a:t>1</a:t>
            </a:r>
            <a:r>
              <a:rPr kumimoji="1" lang="ja-JP" altLang="en-US" dirty="0" smtClean="0"/>
              <a:t>の「製品重量が重い」について部品の重量測定をしました。</a:t>
            </a:r>
            <a:endParaRPr kumimoji="1" lang="en-US" altLang="ja-JP" dirty="0" smtClean="0"/>
          </a:p>
          <a:p>
            <a:r>
              <a:rPr kumimoji="1" lang="ja-JP" altLang="en-US" dirty="0" smtClean="0"/>
              <a:t>結果、人型ロボットは犬猫型に比較して重量が７．５倍になっていることが判りました。</a:t>
            </a:r>
            <a:endParaRPr kumimoji="1" lang="en-US" altLang="ja-JP" dirty="0" smtClean="0"/>
          </a:p>
          <a:p>
            <a:endParaRPr kumimoji="1" lang="en-US" altLang="ja-JP" dirty="0" smtClean="0"/>
          </a:p>
          <a:p>
            <a:r>
              <a:rPr kumimoji="1" lang="ja-JP" altLang="en-US" dirty="0" smtClean="0"/>
              <a:t>部品の四肢（しし）や胴体、頭のすべての部品が重くなっていることがグラフでわかります。</a:t>
            </a:r>
            <a:endParaRPr kumimoji="1" lang="en-US" altLang="ja-JP" dirty="0" smtClean="0"/>
          </a:p>
          <a:p>
            <a:r>
              <a:rPr kumimoji="1" lang="ja-JP" altLang="en-US" dirty="0" smtClean="0"/>
              <a:t>私たちは設計部署の手塚さんに製品について確認したところ、</a:t>
            </a:r>
            <a:endParaRPr kumimoji="1" lang="en-US" altLang="ja-JP" dirty="0" smtClean="0"/>
          </a:p>
          <a:p>
            <a:endParaRPr kumimoji="1" lang="en-US" altLang="ja-JP" dirty="0" smtClean="0"/>
          </a:p>
          <a:p>
            <a:r>
              <a:rPr kumimoji="1" lang="ja-JP" altLang="en-US" dirty="0" smtClean="0"/>
              <a:t>設計コンセプトは、</a:t>
            </a:r>
            <a:r>
              <a:rPr kumimoji="1" lang="en-US" altLang="ja-JP" dirty="0" smtClean="0"/>
              <a:t>3</a:t>
            </a:r>
            <a:r>
              <a:rPr kumimoji="1" lang="ja-JP" altLang="en-US" dirty="0" smtClean="0"/>
              <a:t>歳から</a:t>
            </a:r>
            <a:r>
              <a:rPr kumimoji="1" lang="en-US" altLang="ja-JP" dirty="0" smtClean="0"/>
              <a:t>4</a:t>
            </a:r>
            <a:r>
              <a:rPr kumimoji="1" lang="ja-JP" altLang="en-US" dirty="0" smtClean="0"/>
              <a:t>歳の子供をイメージしており、身長は９０</a:t>
            </a:r>
            <a:r>
              <a:rPr kumimoji="1" lang="en-US" altLang="ja-JP" dirty="0" smtClean="0"/>
              <a:t>Cm</a:t>
            </a:r>
            <a:r>
              <a:rPr kumimoji="1" lang="ja-JP" altLang="en-US" dirty="0" err="1" smtClean="0"/>
              <a:t>、</a:t>
            </a:r>
            <a:r>
              <a:rPr kumimoji="1" lang="ja-JP" altLang="en-US" dirty="0" smtClean="0"/>
              <a:t>体重は１５</a:t>
            </a:r>
            <a:r>
              <a:rPr kumimoji="1" lang="en-US" altLang="ja-JP" dirty="0" smtClean="0"/>
              <a:t>Kg</a:t>
            </a:r>
            <a:r>
              <a:rPr kumimoji="1" lang="ja-JP" altLang="en-US" dirty="0" smtClean="0"/>
              <a:t>の</a:t>
            </a:r>
            <a:endParaRPr kumimoji="1" lang="en-US" altLang="ja-JP" dirty="0" smtClean="0"/>
          </a:p>
          <a:p>
            <a:r>
              <a:rPr kumimoji="1" lang="ja-JP" altLang="en-US" dirty="0" smtClean="0"/>
              <a:t>標準的な体格で作られています。</a:t>
            </a:r>
            <a:endParaRPr kumimoji="1" lang="en-US" altLang="ja-JP" dirty="0" smtClean="0"/>
          </a:p>
          <a:p>
            <a:endParaRPr kumimoji="1" lang="en-US" altLang="ja-JP" dirty="0" smtClean="0"/>
          </a:p>
          <a:p>
            <a:r>
              <a:rPr kumimoji="1" lang="ja-JP" altLang="en-US" dirty="0" smtClean="0"/>
              <a:t>これにより、作業性が悪化していることが判り、真因と判断しました。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19</a:t>
            </a:fld>
            <a:endParaRPr kumimoji="1" lang="ja-JP" altLang="en-US"/>
          </a:p>
        </p:txBody>
      </p:sp>
    </p:spTree>
    <p:extLst>
      <p:ext uri="{BB962C8B-B14F-4D97-AF65-F5344CB8AC3E}">
        <p14:creationId xmlns:p14="http://schemas.microsoft.com/office/powerpoint/2010/main" val="301882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それでは静岡ロボット工業の、鉄腕サークルが進めた「人型ロボット製作時間の効率化」の事例を教材に、問題解決手法を学びましょう。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a:t>
            </a:fld>
            <a:endParaRPr kumimoji="1" lang="ja-JP" altLang="en-US"/>
          </a:p>
        </p:txBody>
      </p:sp>
    </p:spTree>
    <p:extLst>
      <p:ext uri="{BB962C8B-B14F-4D97-AF65-F5344CB8AC3E}">
        <p14:creationId xmlns:p14="http://schemas.microsoft.com/office/powerpoint/2010/main" val="296135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次に、要因２の「次工程への運搬と、同じ手順」について調査しました。</a:t>
            </a:r>
            <a:endParaRPr kumimoji="1" lang="en-US" altLang="ja-JP" dirty="0" smtClean="0"/>
          </a:p>
          <a:p>
            <a:endParaRPr kumimoji="1" lang="en-US" altLang="ja-JP" dirty="0" smtClean="0"/>
          </a:p>
          <a:p>
            <a:r>
              <a:rPr kumimoji="1" lang="ja-JP" altLang="en-US" dirty="0" smtClean="0"/>
              <a:t>人型組付けラインは、犬猫型ラインを流用して使っており、作業手順も</a:t>
            </a:r>
            <a:endParaRPr kumimoji="1" lang="en-US" altLang="ja-JP" dirty="0" smtClean="0"/>
          </a:p>
          <a:p>
            <a:r>
              <a:rPr kumimoji="1" lang="ja-JP" altLang="en-US" dirty="0" smtClean="0"/>
              <a:t>作業者が手持ちで運搬する方法を取っていました。</a:t>
            </a:r>
            <a:endParaRPr kumimoji="1" lang="en-US" altLang="ja-JP" dirty="0" smtClean="0"/>
          </a:p>
          <a:p>
            <a:endParaRPr kumimoji="1" lang="en-US" altLang="ja-JP" dirty="0" smtClean="0"/>
          </a:p>
          <a:p>
            <a:r>
              <a:rPr kumimoji="1" lang="ja-JP" altLang="en-US" dirty="0" smtClean="0"/>
              <a:t>型押しプレス工程から出た胴体に胴体部品を組付け、６</a:t>
            </a:r>
            <a:r>
              <a:rPr kumimoji="1" lang="en-US" altLang="ja-JP" dirty="0" smtClean="0"/>
              <a:t>Kg</a:t>
            </a:r>
            <a:r>
              <a:rPr kumimoji="1" lang="ja-JP" altLang="en-US" dirty="0" smtClean="0"/>
              <a:t>になった</a:t>
            </a:r>
            <a:endParaRPr kumimoji="1" lang="en-US" altLang="ja-JP" dirty="0" smtClean="0"/>
          </a:p>
          <a:p>
            <a:r>
              <a:rPr kumimoji="1" lang="ja-JP" altLang="en-US" dirty="0" smtClean="0"/>
              <a:t>胴体を四肢組付け台に運搬します。</a:t>
            </a:r>
            <a:endParaRPr kumimoji="1" lang="en-US" altLang="ja-JP" dirty="0" smtClean="0"/>
          </a:p>
          <a:p>
            <a:r>
              <a:rPr kumimoji="1" lang="ja-JP" altLang="en-US" dirty="0" smtClean="0"/>
              <a:t>組付け台距離は２００</a:t>
            </a:r>
            <a:r>
              <a:rPr kumimoji="1" lang="en-US" altLang="ja-JP" dirty="0" smtClean="0"/>
              <a:t>Cm</a:t>
            </a:r>
            <a:r>
              <a:rPr kumimoji="1" lang="ja-JP" altLang="en-US" dirty="0" smtClean="0"/>
              <a:t>で２</a:t>
            </a:r>
            <a:r>
              <a:rPr kumimoji="1" lang="en-US" altLang="ja-JP" dirty="0" smtClean="0"/>
              <a:t>M</a:t>
            </a:r>
            <a:r>
              <a:rPr kumimoji="1" lang="ja-JP" altLang="en-US" dirty="0" smtClean="0"/>
              <a:t>あります。</a:t>
            </a:r>
            <a:endParaRPr kumimoji="1" lang="en-US" altLang="ja-JP" dirty="0" smtClean="0"/>
          </a:p>
          <a:p>
            <a:endParaRPr kumimoji="1" lang="en-US" altLang="ja-JP" dirty="0" smtClean="0"/>
          </a:p>
          <a:p>
            <a:r>
              <a:rPr kumimoji="1" lang="ja-JP" altLang="en-US" dirty="0" smtClean="0"/>
              <a:t>同様に頭部組付け台では重量１５ｋｇになり、重量物作業になっており事が判明しました。</a:t>
            </a:r>
            <a:endParaRPr kumimoji="1" lang="en-US" altLang="ja-JP" dirty="0" smtClean="0"/>
          </a:p>
          <a:p>
            <a:endParaRPr kumimoji="1" lang="en-US" altLang="ja-JP" dirty="0" smtClean="0"/>
          </a:p>
          <a:p>
            <a:r>
              <a:rPr kumimoji="1" lang="ja-JP" altLang="en-US" dirty="0" smtClean="0"/>
              <a:t>以上より、真因と判断しました。</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20</a:t>
            </a:fld>
            <a:endParaRPr kumimoji="1" lang="ja-JP" altLang="en-US"/>
          </a:p>
        </p:txBody>
      </p:sp>
    </p:spTree>
    <p:extLst>
      <p:ext uri="{BB962C8B-B14F-4D97-AF65-F5344CB8AC3E}">
        <p14:creationId xmlns:p14="http://schemas.microsoft.com/office/powerpoint/2010/main" val="386231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次に、要因３の「組付け台から落ちると、組付け台の流用」について調査しました。</a:t>
            </a:r>
            <a:endParaRPr kumimoji="1" lang="en-US" altLang="ja-JP" dirty="0" smtClean="0"/>
          </a:p>
          <a:p>
            <a:endParaRPr kumimoji="1" lang="en-US" altLang="ja-JP" dirty="0" smtClean="0"/>
          </a:p>
          <a:p>
            <a:r>
              <a:rPr kumimoji="1" lang="ja-JP" altLang="en-US" dirty="0" smtClean="0"/>
              <a:t>人型組付け台では、犬猫型組付け時に実施していない、胴体の落下防止用の支物（かいもの）をして</a:t>
            </a:r>
            <a:endParaRPr kumimoji="1" lang="en-US" altLang="ja-JP" dirty="0" smtClean="0"/>
          </a:p>
          <a:p>
            <a:r>
              <a:rPr kumimoji="1" lang="ja-JP" altLang="en-US" dirty="0" smtClean="0"/>
              <a:t>いることが判り、その作業に余分に時間がかかっていることが判り、真因と判断しました。</a:t>
            </a:r>
            <a:endParaRPr kumimoji="1" lang="en-US" altLang="ja-JP" dirty="0" smtClean="0"/>
          </a:p>
          <a:p>
            <a:endParaRPr kumimoji="1" lang="en-US" altLang="ja-JP" dirty="0" smtClean="0"/>
          </a:p>
          <a:p>
            <a:r>
              <a:rPr kumimoji="1" lang="ja-JP" altLang="en-US" dirty="0" smtClean="0"/>
              <a:t>要因４の「頭と四肢の組付けが違う」の調査は、組付け方法を確認しました。</a:t>
            </a:r>
            <a:endParaRPr kumimoji="1" lang="en-US" altLang="ja-JP" dirty="0" smtClean="0"/>
          </a:p>
          <a:p>
            <a:endParaRPr kumimoji="1" lang="en-US" altLang="ja-JP" dirty="0" smtClean="0"/>
          </a:p>
          <a:p>
            <a:r>
              <a:rPr kumimoji="1" lang="ja-JP" altLang="en-US" dirty="0" smtClean="0"/>
              <a:t>犬猫型は外部より組付け、人型は内部よりのボルト締めでした。</a:t>
            </a:r>
            <a:endParaRPr kumimoji="1" lang="en-US" altLang="ja-JP" dirty="0" smtClean="0"/>
          </a:p>
          <a:p>
            <a:r>
              <a:rPr kumimoji="1" lang="ja-JP" altLang="en-US" dirty="0" smtClean="0"/>
              <a:t>作業時間に差は無く、真因ではないと判断しました。</a:t>
            </a:r>
            <a:endParaRPr kumimoji="1" lang="en-US" altLang="ja-JP" dirty="0" smtClean="0"/>
          </a:p>
          <a:p>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21</a:t>
            </a:fld>
            <a:endParaRPr kumimoji="1" lang="ja-JP" altLang="en-US"/>
          </a:p>
        </p:txBody>
      </p:sp>
    </p:spTree>
    <p:extLst>
      <p:ext uri="{BB962C8B-B14F-4D97-AF65-F5344CB8AC3E}">
        <p14:creationId xmlns:p14="http://schemas.microsoft.com/office/powerpoint/2010/main" val="2815392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対策案に関して考えましょう。</a:t>
            </a:r>
            <a:endParaRPr kumimoji="1" lang="en-US" altLang="ja-JP" dirty="0" smtClean="0"/>
          </a:p>
          <a:p>
            <a:endParaRPr kumimoji="1" lang="en-US" altLang="ja-JP" dirty="0" smtClean="0"/>
          </a:p>
          <a:p>
            <a:r>
              <a:rPr kumimoji="1" lang="ja-JP" altLang="en-US" dirty="0" smtClean="0"/>
              <a:t>どのような方法で対策を考えますか？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solidFill>
                  <a:prstClr val="black"/>
                </a:solidFill>
                <a:latin typeface="Calibri"/>
                <a:ea typeface="ＭＳ Ｐゴシック"/>
              </a:rPr>
              <a:pPr/>
              <a:t>22</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710302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対策案検討です。</a:t>
            </a:r>
            <a:endParaRPr kumimoji="1" lang="en-US" altLang="ja-JP" dirty="0" smtClean="0"/>
          </a:p>
          <a:p>
            <a:endParaRPr kumimoji="1" lang="en-US" altLang="ja-JP" dirty="0" smtClean="0"/>
          </a:p>
          <a:p>
            <a:r>
              <a:rPr kumimoji="1" lang="ja-JP" altLang="en-US" dirty="0" smtClean="0"/>
              <a:t>人型組付け時間の短縮を目的に系統マトリックス図で対策案の検討をしました。</a:t>
            </a:r>
            <a:endParaRPr kumimoji="1" lang="en-US" altLang="ja-JP" dirty="0" smtClean="0"/>
          </a:p>
          <a:p>
            <a:endParaRPr kumimoji="1" lang="en-US" altLang="ja-JP" dirty="0" smtClean="0"/>
          </a:p>
          <a:p>
            <a:r>
              <a:rPr kumimoji="1" lang="ja-JP" altLang="en-US" dirty="0" smtClean="0"/>
              <a:t>要因の「製品が重い」については「部品重量軽量化」　「次工程に運搬」については「運搬作業を無くす」「組付け台から落ちる」については「支物（かいもの）を無くす」</a:t>
            </a:r>
            <a:endParaRPr kumimoji="1" lang="en-US" altLang="ja-JP" dirty="0" smtClean="0"/>
          </a:p>
          <a:p>
            <a:r>
              <a:rPr kumimoji="1" lang="ja-JP" altLang="en-US" dirty="0" smtClean="0"/>
              <a:t>として、目的・手段を話合い最終的に「部品重量軽量化」は専用組付け台、コンベヤー移動台の制作としました。また「運搬作業を無くす」では専用運搬台車の制作。</a:t>
            </a:r>
            <a:endParaRPr kumimoji="1" lang="en-US" altLang="ja-JP" dirty="0" smtClean="0"/>
          </a:p>
          <a:p>
            <a:r>
              <a:rPr kumimoji="1" lang="ja-JP" altLang="en-US" dirty="0" smtClean="0"/>
              <a:t>「支物（かいもの）作業を無くす」ではベルト固定として、対策に移ることにしました。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23</a:t>
            </a:fld>
            <a:endParaRPr kumimoji="1" lang="ja-JP" altLang="en-US"/>
          </a:p>
        </p:txBody>
      </p:sp>
    </p:spTree>
    <p:extLst>
      <p:ext uri="{BB962C8B-B14F-4D97-AF65-F5344CB8AC3E}">
        <p14:creationId xmlns:p14="http://schemas.microsoft.com/office/powerpoint/2010/main" val="28136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対策の方向性検討では</a:t>
            </a:r>
            <a:endParaRPr kumimoji="1" lang="en-US" altLang="ja-JP" dirty="0" smtClean="0"/>
          </a:p>
          <a:p>
            <a:endParaRPr kumimoji="1" lang="en-US" altLang="ja-JP" dirty="0" smtClean="0"/>
          </a:p>
          <a:p>
            <a:r>
              <a:rPr kumimoji="1" lang="ja-JP" altLang="en-US" dirty="0" smtClean="0"/>
              <a:t>サークル内で話合い専用組付け台と運搬台を一体化してベルトで固定する対策を考えました。</a:t>
            </a:r>
            <a:endParaRPr kumimoji="1" lang="en-US" altLang="ja-JP" dirty="0" smtClean="0"/>
          </a:p>
          <a:p>
            <a:r>
              <a:rPr kumimoji="1" lang="ja-JP" altLang="en-US" dirty="0" smtClean="0"/>
              <a:t>運搬移動の動力は、人型ロボットの自重を使ったバネ動力の活用を考え、無動力で組付けラインを</a:t>
            </a:r>
            <a:endParaRPr kumimoji="1" lang="en-US" altLang="ja-JP" dirty="0" smtClean="0"/>
          </a:p>
          <a:p>
            <a:r>
              <a:rPr kumimoji="1" lang="ja-JP" altLang="en-US" dirty="0" smtClean="0"/>
              <a:t>移動するアイデアが採用され具現化に移りました。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24</a:t>
            </a:fld>
            <a:endParaRPr kumimoji="1" lang="ja-JP" altLang="en-US"/>
          </a:p>
        </p:txBody>
      </p:sp>
    </p:spTree>
    <p:extLst>
      <p:ext uri="{BB962C8B-B14F-4D97-AF65-F5344CB8AC3E}">
        <p14:creationId xmlns:p14="http://schemas.microsoft.com/office/powerpoint/2010/main" val="3062894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対策実施です。</a:t>
            </a:r>
            <a:endParaRPr kumimoji="1" lang="en-US" altLang="ja-JP" dirty="0" smtClean="0"/>
          </a:p>
          <a:p>
            <a:endParaRPr kumimoji="1" lang="en-US" altLang="ja-JP" dirty="0" smtClean="0"/>
          </a:p>
          <a:p>
            <a:r>
              <a:rPr kumimoji="1" lang="ja-JP" altLang="en-US" dirty="0" smtClean="0"/>
              <a:t>従来作業に比較した図です。　人型ロボットは専用組付け台にベルトで固定され、台車の乗ったまま工程を移動します。</a:t>
            </a:r>
            <a:endParaRPr kumimoji="1" lang="en-US" altLang="ja-JP" dirty="0" smtClean="0"/>
          </a:p>
          <a:p>
            <a:r>
              <a:rPr kumimoji="1" lang="ja-JP" altLang="en-US" dirty="0" smtClean="0"/>
              <a:t>移動の動力は人型ロボット自体の重量でバネ動力を巻きます。すべての組付けが完了し台車よりロボットが下ろされると、</a:t>
            </a:r>
            <a:endParaRPr kumimoji="1" lang="en-US" altLang="ja-JP" dirty="0" smtClean="0"/>
          </a:p>
          <a:p>
            <a:r>
              <a:rPr kumimoji="1" lang="ja-JP" altLang="en-US" dirty="0" smtClean="0"/>
              <a:t>巻かれたバネが解放されラインスタートに戻る仕組みです。</a:t>
            </a:r>
            <a:endParaRPr kumimoji="1" lang="en-US" altLang="ja-JP" dirty="0" smtClean="0"/>
          </a:p>
          <a:p>
            <a:endParaRPr kumimoji="1" lang="en-US" altLang="ja-JP" dirty="0" smtClean="0"/>
          </a:p>
          <a:p>
            <a:r>
              <a:rPr kumimoji="1" lang="ja-JP" altLang="en-US" dirty="0" smtClean="0"/>
              <a:t>メンバー全員で工程内で試行したところ、組付け作業が楽になったことを全員が体験できました。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25</a:t>
            </a:fld>
            <a:endParaRPr kumimoji="1" lang="ja-JP" altLang="en-US"/>
          </a:p>
        </p:txBody>
      </p:sp>
    </p:spTree>
    <p:extLst>
      <p:ext uri="{BB962C8B-B14F-4D97-AF65-F5344CB8AC3E}">
        <p14:creationId xmlns:p14="http://schemas.microsoft.com/office/powerpoint/2010/main" val="3724417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効果確認</a:t>
            </a:r>
            <a:endParaRPr kumimoji="1" lang="en-US" altLang="ja-JP" dirty="0" smtClean="0"/>
          </a:p>
          <a:p>
            <a:endParaRPr kumimoji="1" lang="en-US" altLang="ja-JP" dirty="0" smtClean="0"/>
          </a:p>
          <a:p>
            <a:r>
              <a:rPr kumimoji="1" lang="ja-JP" altLang="en-US" dirty="0" smtClean="0"/>
              <a:t>対策後のロボット製造時間を比較したところ、対策前の一体７８分が６０分まで短縮できました。</a:t>
            </a:r>
            <a:endParaRPr kumimoji="1" lang="en-US" altLang="ja-JP" dirty="0" smtClean="0"/>
          </a:p>
          <a:p>
            <a:r>
              <a:rPr kumimoji="1" lang="ja-JP" altLang="en-US" dirty="0" smtClean="0"/>
              <a:t>工程内作業時間を見ると、部品組付けと作業台</a:t>
            </a:r>
            <a:r>
              <a:rPr kumimoji="1" lang="en-US" altLang="ja-JP" dirty="0" smtClean="0"/>
              <a:t>SET</a:t>
            </a:r>
            <a:r>
              <a:rPr kumimoji="1" lang="ja-JP" altLang="en-US" dirty="0" smtClean="0"/>
              <a:t>で時間短縮が図られことが分かり、作業性を大幅に向上することができました。</a:t>
            </a:r>
            <a:endParaRPr kumimoji="1" lang="en-US" altLang="ja-JP" dirty="0" smtClean="0"/>
          </a:p>
          <a:p>
            <a:endParaRPr kumimoji="1" lang="en-US" altLang="ja-JP" dirty="0" smtClean="0"/>
          </a:p>
          <a:p>
            <a:r>
              <a:rPr kumimoji="1" lang="ja-JP" altLang="en-US" dirty="0" smtClean="0"/>
              <a:t>またサークルレベルも</a:t>
            </a:r>
            <a:r>
              <a:rPr kumimoji="1" lang="en-US" altLang="ja-JP" dirty="0" smtClean="0"/>
              <a:t>C</a:t>
            </a:r>
            <a:r>
              <a:rPr kumimoji="1" lang="ja-JP" altLang="en-US" dirty="0" smtClean="0"/>
              <a:t>ゾーンから</a:t>
            </a:r>
            <a:r>
              <a:rPr kumimoji="1" lang="en-US" altLang="ja-JP" dirty="0" smtClean="0"/>
              <a:t>B</a:t>
            </a:r>
            <a:r>
              <a:rPr kumimoji="1" lang="ja-JP" altLang="en-US" dirty="0" smtClean="0"/>
              <a:t>ゾーンに向上することができました。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26</a:t>
            </a:fld>
            <a:endParaRPr kumimoji="1" lang="ja-JP" altLang="en-US"/>
          </a:p>
        </p:txBody>
      </p:sp>
    </p:spTree>
    <p:extLst>
      <p:ext uri="{BB962C8B-B14F-4D97-AF65-F5344CB8AC3E}">
        <p14:creationId xmlns:p14="http://schemas.microsoft.com/office/powerpoint/2010/main" val="3950430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標準化と管理の定着です。</a:t>
            </a:r>
            <a:endParaRPr kumimoji="1" lang="en-US" altLang="ja-JP" dirty="0" smtClean="0"/>
          </a:p>
          <a:p>
            <a:endParaRPr kumimoji="1" lang="en-US" altLang="ja-JP" dirty="0" smtClean="0"/>
          </a:p>
          <a:p>
            <a:r>
              <a:rPr kumimoji="1" lang="ja-JP" altLang="en-US" dirty="0" smtClean="0"/>
              <a:t>専用組付け台の点検方法を決め、毎作業前にチェックシートで実施すると決めました。</a:t>
            </a:r>
            <a:endParaRPr kumimoji="1" lang="en-US" altLang="ja-JP" dirty="0" smtClean="0"/>
          </a:p>
          <a:p>
            <a:r>
              <a:rPr kumimoji="1" lang="ja-JP" altLang="en-US" dirty="0" smtClean="0"/>
              <a:t>また、異動者、新人に対する教育の実施方法を決め、職場内に展開しました。</a:t>
            </a:r>
            <a:endParaRPr kumimoji="1" lang="en-US" altLang="ja-JP" dirty="0" smtClean="0"/>
          </a:p>
          <a:p>
            <a:endParaRPr kumimoji="1" lang="en-US" altLang="ja-JP" dirty="0" smtClean="0"/>
          </a:p>
          <a:p>
            <a:r>
              <a:rPr kumimoji="1" lang="ja-JP" altLang="en-US" dirty="0" smtClean="0"/>
              <a:t>反省と今後の進め方です。</a:t>
            </a:r>
            <a:endParaRPr kumimoji="1" lang="en-US" altLang="ja-JP" dirty="0" smtClean="0"/>
          </a:p>
          <a:p>
            <a:endParaRPr kumimoji="1" lang="en-US" altLang="ja-JP" dirty="0" smtClean="0"/>
          </a:p>
          <a:p>
            <a:r>
              <a:rPr kumimoji="1" lang="ja-JP" altLang="en-US" dirty="0" smtClean="0"/>
              <a:t>今回の活動を通じて、人型ロボットの製造が優先され、工程改善が進んでいなかったこと事をサークルとして反省しました。</a:t>
            </a:r>
            <a:endParaRPr kumimoji="1" lang="en-US" altLang="ja-JP" dirty="0" smtClean="0"/>
          </a:p>
          <a:p>
            <a:r>
              <a:rPr kumimoji="1" lang="ja-JP" altLang="en-US" dirty="0" smtClean="0"/>
              <a:t>今後は、新規業務導入などの変化点を先取りして、改善先行で業務推進を図っていきます。</a:t>
            </a:r>
            <a:endParaRPr kumimoji="1" lang="en-US" altLang="ja-JP" dirty="0" smtClean="0"/>
          </a:p>
          <a:p>
            <a:r>
              <a:rPr kumimoji="1" lang="ja-JP" altLang="en-US" dirty="0" smtClean="0"/>
              <a:t>今回の活動を通じ、メンバーの困りごとを改善できました。これからも、アンテナを高くしてすぐに対応できる体制を整えていきます。</a:t>
            </a:r>
            <a:endParaRPr kumimoji="1" lang="en-US" altLang="ja-JP" dirty="0" smtClean="0"/>
          </a:p>
          <a:p>
            <a:endParaRPr kumimoji="1" lang="en-US" altLang="ja-JP" dirty="0" smtClean="0"/>
          </a:p>
          <a:p>
            <a:r>
              <a:rPr kumimoji="1" lang="ja-JP" altLang="en-US" dirty="0" smtClean="0"/>
              <a:t>ご清聴ありがとうございました。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27</a:t>
            </a:fld>
            <a:endParaRPr kumimoji="1" lang="ja-JP" altLang="en-US"/>
          </a:p>
        </p:txBody>
      </p:sp>
    </p:spTree>
    <p:extLst>
      <p:ext uri="{BB962C8B-B14F-4D97-AF65-F5344CB8AC3E}">
        <p14:creationId xmlns:p14="http://schemas.microsoft.com/office/powerpoint/2010/main" val="3251902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全体を通して意見交換をしましょう。</a:t>
            </a:r>
            <a:endParaRPr kumimoji="1" lang="en-US" altLang="ja-JP" dirty="0" smtClean="0"/>
          </a:p>
          <a:p>
            <a:endParaRPr kumimoji="1" lang="en-US" altLang="ja-JP" dirty="0" smtClean="0"/>
          </a:p>
          <a:p>
            <a:r>
              <a:rPr kumimoji="1" lang="ja-JP" altLang="en-US" dirty="0" smtClean="0"/>
              <a:t>自由に発言してください。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28</a:t>
            </a:fld>
            <a:endParaRPr kumimoji="1" lang="ja-JP" altLang="en-US"/>
          </a:p>
        </p:txBody>
      </p:sp>
    </p:spTree>
    <p:extLst>
      <p:ext uri="{BB962C8B-B14F-4D97-AF65-F5344CB8AC3E}">
        <p14:creationId xmlns:p14="http://schemas.microsoft.com/office/powerpoint/2010/main" val="4282558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要因解析をしましょう。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solidFill>
                  <a:prstClr val="black"/>
                </a:solidFill>
                <a:latin typeface="Calibri"/>
                <a:ea typeface="ＭＳ Ｐゴシック"/>
              </a:rPr>
              <a:pPr/>
              <a:t>29</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09551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最初に会社紹介です。</a:t>
            </a:r>
            <a:endParaRPr kumimoji="1" lang="en-US" altLang="ja-JP" smtClean="0"/>
          </a:p>
          <a:p>
            <a:r>
              <a:rPr kumimoji="1" lang="ja-JP" altLang="en-US" smtClean="0"/>
              <a:t>弊社は、フジテレビで放映された「鉄腕アトム」を見た先代社長が、家業の「おもちゃ屋」の裏庭で、ロボット研究を創めたのが創業となっています。</a:t>
            </a:r>
            <a:endParaRPr kumimoji="1" lang="en-US" altLang="ja-JP" smtClean="0"/>
          </a:p>
          <a:p>
            <a:r>
              <a:rPr kumimoji="1" lang="ja-JP" altLang="en-US" smtClean="0"/>
              <a:t>初代ロボット商品は、皆さんも一度は遊んだことがあると思いますが「くねくね人形」が始まりです。とてもロボットとは言えないものですが、その後の</a:t>
            </a:r>
            <a:endParaRPr kumimoji="1" lang="en-US" altLang="ja-JP" smtClean="0"/>
          </a:p>
          <a:p>
            <a:r>
              <a:rPr kumimoji="1" lang="ja-JP" altLang="en-US" smtClean="0"/>
              <a:t>試行錯誤の結果、今では「犬型ロボット」「猫型ロボット」が大変好評で、ヒット商品となっています。購買層は一人暮らしのシルバー層に人気です。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3</a:t>
            </a:fld>
            <a:endParaRPr kumimoji="1" lang="ja-JP" altLang="en-US"/>
          </a:p>
        </p:txBody>
      </p:sp>
    </p:spTree>
    <p:extLst>
      <p:ext uri="{BB962C8B-B14F-4D97-AF65-F5344CB8AC3E}">
        <p14:creationId xmlns:p14="http://schemas.microsoft.com/office/powerpoint/2010/main" val="297093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私達サークルの紹介です。</a:t>
            </a:r>
            <a:endParaRPr kumimoji="1" lang="en-US" altLang="ja-JP" smtClean="0"/>
          </a:p>
          <a:p>
            <a:r>
              <a:rPr kumimoji="1" lang="ja-JP" altLang="en-US" smtClean="0"/>
              <a:t>鉄腕サークルは、ベテランエンジニア</a:t>
            </a:r>
            <a:r>
              <a:rPr kumimoji="1" lang="en-US" altLang="ja-JP" smtClean="0"/>
              <a:t>9</a:t>
            </a:r>
            <a:r>
              <a:rPr kumimoji="1" lang="ja-JP" altLang="en-US" smtClean="0"/>
              <a:t>名と東工大（アズマ工芸大学）からインターンで来ている宇蘭さんを含め１０名のグループです。</a:t>
            </a:r>
            <a:endParaRPr kumimoji="1" lang="en-US" altLang="ja-JP" smtClean="0"/>
          </a:p>
          <a:p>
            <a:r>
              <a:rPr kumimoji="1" lang="ja-JP" altLang="en-US" smtClean="0"/>
              <a:t>私リーダー富士を境に</a:t>
            </a:r>
            <a:r>
              <a:rPr kumimoji="1" lang="en-US" altLang="ja-JP" smtClean="0"/>
              <a:t>2</a:t>
            </a:r>
            <a:r>
              <a:rPr kumimoji="1" lang="ja-JP" altLang="en-US" smtClean="0"/>
              <a:t>極化サークルとなっており、サークル内ではあまり交流はありません。</a:t>
            </a:r>
            <a:endParaRPr kumimoji="1" lang="en-US" altLang="ja-JP" smtClean="0"/>
          </a:p>
          <a:p>
            <a:r>
              <a:rPr kumimoji="1" lang="ja-JP" altLang="en-US" smtClean="0"/>
              <a:t>また、ベテランは先代社長からのエンジニアで個人スキルが高く、なかなか仕事を教えてくれないのが現状です。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4</a:t>
            </a:fld>
            <a:endParaRPr kumimoji="1" lang="ja-JP" altLang="en-US"/>
          </a:p>
        </p:txBody>
      </p:sp>
    </p:spTree>
    <p:extLst>
      <p:ext uri="{BB962C8B-B14F-4D97-AF65-F5344CB8AC3E}">
        <p14:creationId xmlns:p14="http://schemas.microsoft.com/office/powerpoint/2010/main" val="185281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サークル診断ですが、レーダーチャートのように改善能力、知識、チームワークでレベルが低く「やっと</a:t>
            </a:r>
            <a:r>
              <a:rPr kumimoji="1" lang="en-US" altLang="ja-JP" dirty="0" smtClean="0"/>
              <a:t>C</a:t>
            </a:r>
            <a:r>
              <a:rPr kumimoji="1" lang="ja-JP" altLang="en-US" dirty="0" smtClean="0"/>
              <a:t>レベル」にいる状況です。</a:t>
            </a:r>
            <a:endParaRPr kumimoji="1" lang="en-US" altLang="ja-JP" dirty="0" smtClean="0"/>
          </a:p>
          <a:p>
            <a:r>
              <a:rPr kumimoji="1" lang="ja-JP" altLang="en-US" dirty="0" smtClean="0"/>
              <a:t>今回の活動でサークルの弱点を改革したいと私自身は狙っており、ベテランと若手の力を結集して職場活性化を図りたいと思います。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5</a:t>
            </a:fld>
            <a:endParaRPr kumimoji="1" lang="ja-JP" altLang="en-US"/>
          </a:p>
        </p:txBody>
      </p:sp>
    </p:spTree>
    <p:extLst>
      <p:ext uri="{BB962C8B-B14F-4D97-AF65-F5344CB8AC3E}">
        <p14:creationId xmlns:p14="http://schemas.microsoft.com/office/powerpoint/2010/main" val="149730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テーマ選定です。</a:t>
            </a:r>
            <a:endParaRPr kumimoji="1" lang="en-US" altLang="ja-JP" dirty="0" smtClean="0"/>
          </a:p>
          <a:p>
            <a:r>
              <a:rPr kumimoji="1" lang="ja-JP" altLang="en-US" dirty="0" smtClean="0"/>
              <a:t>弊社は、犬猫型ロボットに続くヒット商品開発を</a:t>
            </a:r>
            <a:r>
              <a:rPr kumimoji="1" lang="en-US" altLang="ja-JP" dirty="0" smtClean="0"/>
              <a:t>2010</a:t>
            </a:r>
            <a:r>
              <a:rPr kumimoji="1" lang="ja-JP" altLang="en-US" dirty="0" smtClean="0"/>
              <a:t>年から進めており、ようやく人型ロボットの商品化に目途が立ち、</a:t>
            </a:r>
            <a:r>
              <a:rPr kumimoji="1" lang="en-US" altLang="ja-JP" dirty="0" smtClean="0"/>
              <a:t>2020</a:t>
            </a:r>
            <a:r>
              <a:rPr kumimoji="1" lang="ja-JP" altLang="en-US" dirty="0" smtClean="0"/>
              <a:t>年に社運を</a:t>
            </a:r>
            <a:endParaRPr kumimoji="1" lang="en-US" altLang="ja-JP" dirty="0" smtClean="0"/>
          </a:p>
          <a:p>
            <a:r>
              <a:rPr kumimoji="1" lang="ja-JP" altLang="en-US" dirty="0" smtClean="0"/>
              <a:t>掛けて販売を開始することになりました。</a:t>
            </a:r>
            <a:endParaRPr kumimoji="1" lang="en-US" altLang="ja-JP" dirty="0" smtClean="0"/>
          </a:p>
          <a:p>
            <a:endParaRPr kumimoji="1" lang="en-US" altLang="ja-JP" dirty="0" smtClean="0"/>
          </a:p>
          <a:p>
            <a:r>
              <a:rPr kumimoji="1" lang="ja-JP" altLang="en-US" dirty="0" smtClean="0"/>
              <a:t>生産は、</a:t>
            </a:r>
            <a:r>
              <a:rPr kumimoji="1" lang="en-US" altLang="ja-JP" dirty="0" smtClean="0"/>
              <a:t>20</a:t>
            </a:r>
            <a:r>
              <a:rPr kumimoji="1" lang="ja-JP" altLang="en-US" dirty="0" smtClean="0"/>
              <a:t>年</a:t>
            </a:r>
            <a:r>
              <a:rPr kumimoji="1" lang="en-US" altLang="ja-JP" dirty="0" smtClean="0"/>
              <a:t>1</a:t>
            </a:r>
            <a:r>
              <a:rPr kumimoji="1" lang="ja-JP" altLang="en-US" dirty="0" smtClean="0"/>
              <a:t>月から開始して</a:t>
            </a:r>
            <a:r>
              <a:rPr kumimoji="1" lang="en-US" altLang="ja-JP" dirty="0" smtClean="0"/>
              <a:t>3</a:t>
            </a:r>
            <a:r>
              <a:rPr kumimoji="1" lang="ja-JP" altLang="en-US" dirty="0" smtClean="0"/>
              <a:t>月には生産計画数の月</a:t>
            </a:r>
            <a:r>
              <a:rPr kumimoji="1" lang="en-US" altLang="ja-JP" dirty="0" smtClean="0"/>
              <a:t>440</a:t>
            </a:r>
            <a:r>
              <a:rPr kumimoji="1" lang="ja-JP" altLang="en-US" dirty="0" smtClean="0"/>
              <a:t>体まで上げることができました。</a:t>
            </a:r>
            <a:endParaRPr kumimoji="1" lang="en-US" altLang="ja-JP" dirty="0" smtClean="0"/>
          </a:p>
          <a:p>
            <a:r>
              <a:rPr kumimoji="1" lang="ja-JP" altLang="en-US" dirty="0" smtClean="0"/>
              <a:t>生産は私たちサークルが担当しており、犬猫型ロボットラインにプラスして人型ロボットラインを増強。</a:t>
            </a:r>
            <a:endParaRPr kumimoji="1" lang="en-US" altLang="ja-JP" dirty="0" smtClean="0"/>
          </a:p>
          <a:p>
            <a:r>
              <a:rPr kumimoji="1" lang="en-US" altLang="ja-JP" dirty="0" smtClean="0"/>
              <a:t>10</a:t>
            </a:r>
            <a:r>
              <a:rPr kumimoji="1" lang="ja-JP" altLang="en-US" dirty="0" smtClean="0"/>
              <a:t>人のメンバーからスキルが高い</a:t>
            </a:r>
            <a:r>
              <a:rPr kumimoji="1" lang="en-US" altLang="ja-JP" dirty="0" smtClean="0"/>
              <a:t>3</a:t>
            </a:r>
            <a:r>
              <a:rPr kumimoji="1" lang="ja-JP" altLang="en-US" dirty="0" smtClean="0"/>
              <a:t>名を人型ロボットラインに配置転換しました。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6</a:t>
            </a:fld>
            <a:endParaRPr kumimoji="1" lang="ja-JP" altLang="en-US"/>
          </a:p>
        </p:txBody>
      </p:sp>
    </p:spTree>
    <p:extLst>
      <p:ext uri="{BB962C8B-B14F-4D97-AF65-F5344CB8AC3E}">
        <p14:creationId xmlns:p14="http://schemas.microsoft.com/office/powerpoint/2010/main" val="179089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問題発生です。</a:t>
            </a:r>
            <a:endParaRPr kumimoji="1" lang="en-US" altLang="ja-JP" dirty="0" smtClean="0"/>
          </a:p>
          <a:p>
            <a:endParaRPr kumimoji="1" lang="en-US" altLang="ja-JP" dirty="0" smtClean="0"/>
          </a:p>
          <a:p>
            <a:r>
              <a:rPr kumimoji="1" lang="ja-JP" altLang="en-US" dirty="0" smtClean="0"/>
              <a:t>人型ロボット担当のメンバーから、定時間内に組付け作業が終了できず、毎日</a:t>
            </a:r>
            <a:r>
              <a:rPr kumimoji="1" lang="en-US" altLang="ja-JP" dirty="0" smtClean="0"/>
              <a:t>1</a:t>
            </a:r>
            <a:r>
              <a:rPr kumimoji="1" lang="ja-JP" altLang="en-US" dirty="0" smtClean="0"/>
              <a:t>時間程度の残業が発生しており</a:t>
            </a:r>
            <a:endParaRPr kumimoji="1" lang="en-US" altLang="ja-JP" dirty="0" smtClean="0"/>
          </a:p>
          <a:p>
            <a:r>
              <a:rPr kumimoji="1" lang="ja-JP" altLang="en-US" dirty="0" smtClean="0"/>
              <a:t>元工程に戻して欲しいとの苦情がで始めました。</a:t>
            </a:r>
            <a:endParaRPr kumimoji="1" lang="en-US" altLang="ja-JP" dirty="0" smtClean="0"/>
          </a:p>
          <a:p>
            <a:endParaRPr kumimoji="1" lang="en-US" altLang="ja-JP" dirty="0" smtClean="0"/>
          </a:p>
          <a:p>
            <a:r>
              <a:rPr kumimoji="1" lang="ja-JP" altLang="en-US" dirty="0" smtClean="0"/>
              <a:t>サークル内の残業時間を見ると、犬猫工程は残業はゼロに対し人型ロボットは月</a:t>
            </a:r>
            <a:r>
              <a:rPr kumimoji="1" lang="en-US" altLang="ja-JP" dirty="0" smtClean="0"/>
              <a:t>22</a:t>
            </a:r>
            <a:r>
              <a:rPr kumimoji="1" lang="ja-JP" altLang="en-US" dirty="0" smtClean="0"/>
              <a:t>時間の残業となっています。</a:t>
            </a:r>
            <a:endParaRPr kumimoji="1" lang="en-US" altLang="ja-JP" dirty="0" smtClean="0"/>
          </a:p>
          <a:p>
            <a:r>
              <a:rPr kumimoji="1" lang="ja-JP" altLang="en-US" dirty="0" smtClean="0"/>
              <a:t>メンバーは入社以来残業は無く、今回の新製品製造で初めて残業を経験しています。</a:t>
            </a:r>
            <a:endParaRPr kumimoji="1" lang="en-US" altLang="ja-JP" dirty="0" smtClean="0"/>
          </a:p>
          <a:p>
            <a:endParaRPr kumimoji="1" lang="en-US" altLang="ja-JP" dirty="0" smtClean="0"/>
          </a:p>
          <a:p>
            <a:r>
              <a:rPr kumimoji="1" lang="ja-JP" altLang="en-US" dirty="0" smtClean="0"/>
              <a:t>弊社の方針は先代社長の「家族が一番、仕事が済んだら家に帰ろう」との思いから、残業をしない社風が根付いて</a:t>
            </a:r>
            <a:endParaRPr kumimoji="1" lang="en-US" altLang="ja-JP" dirty="0" smtClean="0"/>
          </a:p>
          <a:p>
            <a:r>
              <a:rPr kumimoji="1" lang="ja-JP" altLang="en-US" dirty="0" smtClean="0"/>
              <a:t>おり、全員一斉退社が暗黙のルールです。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7</a:t>
            </a:fld>
            <a:endParaRPr kumimoji="1" lang="ja-JP" altLang="en-US"/>
          </a:p>
        </p:txBody>
      </p:sp>
    </p:spTree>
    <p:extLst>
      <p:ext uri="{BB962C8B-B14F-4D97-AF65-F5344CB8AC3E}">
        <p14:creationId xmlns:p14="http://schemas.microsoft.com/office/powerpoint/2010/main" val="104620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問題の洗出し</a:t>
            </a:r>
            <a:endParaRPr kumimoji="1" lang="en-US" altLang="ja-JP" dirty="0" smtClean="0"/>
          </a:p>
          <a:p>
            <a:endParaRPr kumimoji="1" lang="en-US" altLang="ja-JP" dirty="0" smtClean="0"/>
          </a:p>
          <a:p>
            <a:r>
              <a:rPr kumimoji="1" lang="ja-JP" altLang="en-US" dirty="0" smtClean="0"/>
              <a:t>サークル会合では、提案いただいた「残業の問題」も含め、職場の問題を列挙して順位付けをしました。</a:t>
            </a:r>
            <a:endParaRPr kumimoji="1" lang="en-US" altLang="ja-JP" dirty="0" smtClean="0"/>
          </a:p>
          <a:p>
            <a:r>
              <a:rPr kumimoji="1" lang="ja-JP" altLang="en-US" dirty="0" smtClean="0"/>
              <a:t>採点は、上位方針、緊急度、納期などを</a:t>
            </a:r>
            <a:r>
              <a:rPr kumimoji="1" lang="en-US" altLang="ja-JP" dirty="0" smtClean="0"/>
              <a:t>3</a:t>
            </a:r>
            <a:r>
              <a:rPr kumimoji="1" lang="ja-JP" altLang="en-US" dirty="0" smtClean="0"/>
              <a:t>段階で評価して合計点で順位を付けました。</a:t>
            </a:r>
            <a:endParaRPr kumimoji="1" lang="en-US" altLang="ja-JP" dirty="0" smtClean="0"/>
          </a:p>
          <a:p>
            <a:endParaRPr kumimoji="1" lang="en-US" altLang="ja-JP" dirty="0" smtClean="0"/>
          </a:p>
          <a:p>
            <a:r>
              <a:rPr kumimoji="1" lang="ja-JP" altLang="en-US" dirty="0" smtClean="0"/>
              <a:t>結果、断トツで残業に関わる「人型ロボット製作時間の効率化」がテーマ決定しました。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t>8</a:t>
            </a:fld>
            <a:endParaRPr kumimoji="1" lang="ja-JP" altLang="en-US"/>
          </a:p>
        </p:txBody>
      </p:sp>
    </p:spTree>
    <p:extLst>
      <p:ext uri="{BB962C8B-B14F-4D97-AF65-F5344CB8AC3E}">
        <p14:creationId xmlns:p14="http://schemas.microsoft.com/office/powerpoint/2010/main" val="404899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それは今から現状把握まで、どのようなデータが必要か皆さんで考えましょう。</a:t>
            </a:r>
            <a:endParaRPr kumimoji="1" lang="en-US" altLang="ja-JP" dirty="0" smtClean="0"/>
          </a:p>
          <a:p>
            <a:r>
              <a:rPr kumimoji="1" lang="ja-JP" altLang="en-US" dirty="0" smtClean="0"/>
              <a:t>発言する方はマイクのミュートを解除して発言してください。</a:t>
            </a:r>
            <a:endParaRPr kumimoji="1" lang="en-US" altLang="ja-JP" dirty="0" smtClean="0"/>
          </a:p>
          <a:p>
            <a:r>
              <a:rPr kumimoji="1" lang="ja-JP" altLang="en-US" dirty="0" smtClean="0"/>
              <a:t>発言内容はその都度パワーポイントに追記していきます。</a:t>
            </a:r>
            <a:endParaRPr kumimoji="1" lang="en-US" altLang="ja-JP" dirty="0" smtClean="0"/>
          </a:p>
          <a:p>
            <a:r>
              <a:rPr kumimoji="1" lang="ja-JP" altLang="en-US" dirty="0" smtClean="0"/>
              <a:t>また、会社紹介やサークル紹介などの部分で、追加したいような項目も受け付けます。</a:t>
            </a:r>
            <a:endParaRPr kumimoji="1" lang="en-US" altLang="ja-JP" dirty="0" smtClean="0"/>
          </a:p>
          <a:p>
            <a:r>
              <a:rPr kumimoji="1" lang="ja-JP" altLang="en-US" dirty="0" smtClean="0"/>
              <a:t>ヒントを参考に、自由に発言してください。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犬と猫の違いが判らない？どこで販売しているなどの情報が無いでも良いですよ。</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8CCB1C-6FF7-4ED7-BAE8-3676694787ED}" type="slidenum">
              <a:rPr kumimoji="1" lang="ja-JP" altLang="en-US" smtClean="0">
                <a:solidFill>
                  <a:prstClr val="black"/>
                </a:solidFill>
                <a:latin typeface="Calibri"/>
                <a:ea typeface="ＭＳ Ｐゴシック"/>
              </a:rPr>
              <a:pPr/>
              <a:t>9</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253276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45055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21318533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4040644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6252895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180662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953359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92922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018978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547679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230360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763792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92542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4737021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4700086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45944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405936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9186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0468213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815507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6004336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268175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7196233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11645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7973516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4400769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797337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7216420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4792691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1713276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8072687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4286179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17456202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6163394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1461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591432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4040033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6997029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5251219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1256692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2607657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15665322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4917203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26123404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2365119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114606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1320013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22822964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8688554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093162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11749550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511924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1210574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5738288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193567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85213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801018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361350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10190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78400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25951837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674878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085294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26138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361685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035564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036019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776601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88393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817777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83754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2552772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632771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48671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3813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056918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95837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090952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379560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424941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356121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92403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424259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1472186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753695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345967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650264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196965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026673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798608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027046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091363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33885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853980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46910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750445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788954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209212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04708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512380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106554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999664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91445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6279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017432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953946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656735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2094468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9404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590997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064959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0930663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213457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0811684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50588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55179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6059020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837523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615562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2935588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17009304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987488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40697215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9504667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6935200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66804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12085544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51995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6175957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4000235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0730003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896438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39835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320322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573757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092233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19257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B8A444-C270-4B4F-A239-89F5E3DF6ECB}" type="datetimeFigureOut">
              <a:rPr kumimoji="1" lang="ja-JP" altLang="en-US" smtClean="0"/>
              <a:t>2021/7/28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2837003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000839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07716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33609033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077436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7582922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22237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579462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1024012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42753638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B8A444-C270-4B4F-A239-89F5E3DF6ECB}" type="datetimeFigureOut">
              <a:rPr kumimoji="1" lang="ja-JP" altLang="en-US" smtClean="0">
                <a:solidFill>
                  <a:srgbClr val="146194">
                    <a:lumMod val="50000"/>
                  </a:srgbClr>
                </a:solidFill>
              </a:rPr>
              <a:pPr/>
              <a:t>2021/7/28</a:t>
            </a:fld>
            <a:endParaRPr kumimoji="1"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539FCB6E-D045-457F-90CA-AA7531880E63}" type="slidenum">
              <a:rPr kumimoji="1" lang="ja-JP" altLang="en-US" smtClean="0">
                <a:solidFill>
                  <a:srgbClr val="146194">
                    <a:lumMod val="50000"/>
                  </a:srgbClr>
                </a:solidFill>
              </a:rPr>
              <a:pPr/>
              <a:t>‹#›</a:t>
            </a:fld>
            <a:endParaRPr kumimoji="1" lang="ja-JP" altLang="en-US">
              <a:solidFill>
                <a:srgbClr val="146194">
                  <a:lumMod val="50000"/>
                </a:srgbClr>
              </a:solidFill>
            </a:endParaRPr>
          </a:p>
        </p:txBody>
      </p:sp>
    </p:spTree>
    <p:extLst>
      <p:ext uri="{BB962C8B-B14F-4D97-AF65-F5344CB8AC3E}">
        <p14:creationId xmlns:p14="http://schemas.microsoft.com/office/powerpoint/2010/main" val="263278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33612037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6B8A444-C270-4B4F-A239-89F5E3DF6ECB}" type="datetimeFigureOut">
              <a:rPr kumimoji="1" lang="ja-JP" altLang="en-US" smtClean="0">
                <a:solidFill>
                  <a:srgbClr val="146194">
                    <a:lumMod val="50000"/>
                  </a:srgbClr>
                </a:solidFill>
              </a:rPr>
              <a:pPr defTabSz="457200"/>
              <a:t>2021/7/28</a:t>
            </a:fld>
            <a:endParaRPr kumimoji="1" lang="ja-JP" alt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kumimoji="1" lang="ja-JP" alt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539FCB6E-D045-457F-90CA-AA7531880E63}" type="slidenum">
              <a:rPr kumimoji="1" lang="ja-JP" altLang="en-US" smtClean="0">
                <a:solidFill>
                  <a:srgbClr val="146194">
                    <a:lumMod val="50000"/>
                  </a:srgbClr>
                </a:solidFill>
              </a:rPr>
              <a:pPr defTabSz="457200"/>
              <a:t>‹#›</a:t>
            </a:fld>
            <a:endParaRPr kumimoji="1" lang="ja-JP" altLang="en-US">
              <a:solidFill>
                <a:srgbClr val="146194">
                  <a:lumMod val="50000"/>
                </a:srgbClr>
              </a:solidFill>
            </a:endParaRPr>
          </a:p>
        </p:txBody>
      </p:sp>
    </p:spTree>
    <p:extLst>
      <p:ext uri="{BB962C8B-B14F-4D97-AF65-F5344CB8AC3E}">
        <p14:creationId xmlns:p14="http://schemas.microsoft.com/office/powerpoint/2010/main" val="331823543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6B8A444-C270-4B4F-A239-89F5E3DF6ECB}" type="datetimeFigureOut">
              <a:rPr kumimoji="1" lang="ja-JP" altLang="en-US" smtClean="0">
                <a:solidFill>
                  <a:srgbClr val="146194">
                    <a:lumMod val="50000"/>
                  </a:srgbClr>
                </a:solidFill>
              </a:rPr>
              <a:pPr defTabSz="457200"/>
              <a:t>2021/7/28</a:t>
            </a:fld>
            <a:endParaRPr kumimoji="1" lang="ja-JP" alt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kumimoji="1" lang="ja-JP" alt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539FCB6E-D045-457F-90CA-AA7531880E63}" type="slidenum">
              <a:rPr kumimoji="1" lang="ja-JP" altLang="en-US" smtClean="0">
                <a:solidFill>
                  <a:srgbClr val="146194">
                    <a:lumMod val="50000"/>
                  </a:srgbClr>
                </a:solidFill>
              </a:rPr>
              <a:pPr defTabSz="457200"/>
              <a:t>‹#›</a:t>
            </a:fld>
            <a:endParaRPr kumimoji="1" lang="ja-JP" altLang="en-US">
              <a:solidFill>
                <a:srgbClr val="146194">
                  <a:lumMod val="50000"/>
                </a:srgbClr>
              </a:solidFill>
            </a:endParaRPr>
          </a:p>
        </p:txBody>
      </p:sp>
    </p:spTree>
    <p:extLst>
      <p:ext uri="{BB962C8B-B14F-4D97-AF65-F5344CB8AC3E}">
        <p14:creationId xmlns:p14="http://schemas.microsoft.com/office/powerpoint/2010/main" val="80160278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6B8A444-C270-4B4F-A239-89F5E3DF6ECB}" type="datetimeFigureOut">
              <a:rPr kumimoji="1" lang="ja-JP" altLang="en-US" smtClean="0">
                <a:solidFill>
                  <a:srgbClr val="146194">
                    <a:lumMod val="50000"/>
                  </a:srgbClr>
                </a:solidFill>
              </a:rPr>
              <a:pPr defTabSz="457200"/>
              <a:t>2021/7/28</a:t>
            </a:fld>
            <a:endParaRPr kumimoji="1" lang="ja-JP" alt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kumimoji="1" lang="ja-JP" alt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539FCB6E-D045-457F-90CA-AA7531880E63}" type="slidenum">
              <a:rPr kumimoji="1" lang="ja-JP" altLang="en-US" smtClean="0">
                <a:solidFill>
                  <a:srgbClr val="146194">
                    <a:lumMod val="50000"/>
                  </a:srgbClr>
                </a:solidFill>
              </a:rPr>
              <a:pPr defTabSz="457200"/>
              <a:t>‹#›</a:t>
            </a:fld>
            <a:endParaRPr kumimoji="1" lang="ja-JP" altLang="en-US">
              <a:solidFill>
                <a:srgbClr val="146194">
                  <a:lumMod val="50000"/>
                </a:srgbClr>
              </a:solidFill>
            </a:endParaRPr>
          </a:p>
        </p:txBody>
      </p:sp>
    </p:spTree>
    <p:extLst>
      <p:ext uri="{BB962C8B-B14F-4D97-AF65-F5344CB8AC3E}">
        <p14:creationId xmlns:p14="http://schemas.microsoft.com/office/powerpoint/2010/main" val="206002950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6B8A444-C270-4B4F-A239-89F5E3DF6ECB}" type="datetimeFigureOut">
              <a:rPr kumimoji="1" lang="ja-JP" altLang="en-US" smtClean="0">
                <a:solidFill>
                  <a:srgbClr val="146194">
                    <a:lumMod val="50000"/>
                  </a:srgbClr>
                </a:solidFill>
              </a:rPr>
              <a:pPr defTabSz="457200"/>
              <a:t>2021/7/28</a:t>
            </a:fld>
            <a:endParaRPr kumimoji="1" lang="ja-JP" alt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kumimoji="1" lang="ja-JP" alt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539FCB6E-D045-457F-90CA-AA7531880E63}" type="slidenum">
              <a:rPr kumimoji="1" lang="ja-JP" altLang="en-US" smtClean="0">
                <a:solidFill>
                  <a:srgbClr val="146194">
                    <a:lumMod val="50000"/>
                  </a:srgbClr>
                </a:solidFill>
              </a:rPr>
              <a:pPr defTabSz="457200"/>
              <a:t>‹#›</a:t>
            </a:fld>
            <a:endParaRPr kumimoji="1" lang="ja-JP" altLang="en-US">
              <a:solidFill>
                <a:srgbClr val="146194">
                  <a:lumMod val="50000"/>
                </a:srgbClr>
              </a:solidFill>
            </a:endParaRPr>
          </a:p>
        </p:txBody>
      </p:sp>
    </p:spTree>
    <p:extLst>
      <p:ext uri="{BB962C8B-B14F-4D97-AF65-F5344CB8AC3E}">
        <p14:creationId xmlns:p14="http://schemas.microsoft.com/office/powerpoint/2010/main" val="121070182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6B8A444-C270-4B4F-A239-89F5E3DF6ECB}" type="datetimeFigureOut">
              <a:rPr kumimoji="1" lang="ja-JP" altLang="en-US" smtClean="0">
                <a:solidFill>
                  <a:srgbClr val="146194">
                    <a:lumMod val="50000"/>
                  </a:srgbClr>
                </a:solidFill>
              </a:rPr>
              <a:pPr defTabSz="457200"/>
              <a:t>2021/7/28</a:t>
            </a:fld>
            <a:endParaRPr kumimoji="1" lang="ja-JP" alt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kumimoji="1" lang="ja-JP" alt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539FCB6E-D045-457F-90CA-AA7531880E63}" type="slidenum">
              <a:rPr kumimoji="1" lang="ja-JP" altLang="en-US" smtClean="0">
                <a:solidFill>
                  <a:srgbClr val="146194">
                    <a:lumMod val="50000"/>
                  </a:srgbClr>
                </a:solidFill>
              </a:rPr>
              <a:pPr defTabSz="457200"/>
              <a:t>‹#›</a:t>
            </a:fld>
            <a:endParaRPr kumimoji="1" lang="ja-JP" altLang="en-US">
              <a:solidFill>
                <a:srgbClr val="146194">
                  <a:lumMod val="50000"/>
                </a:srgbClr>
              </a:solidFill>
            </a:endParaRPr>
          </a:p>
        </p:txBody>
      </p:sp>
    </p:spTree>
    <p:extLst>
      <p:ext uri="{BB962C8B-B14F-4D97-AF65-F5344CB8AC3E}">
        <p14:creationId xmlns:p14="http://schemas.microsoft.com/office/powerpoint/2010/main" val="1116558595"/>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6B8A444-C270-4B4F-A239-89F5E3DF6ECB}" type="datetimeFigureOut">
              <a:rPr kumimoji="1" lang="ja-JP" altLang="en-US" smtClean="0">
                <a:solidFill>
                  <a:srgbClr val="146194">
                    <a:lumMod val="50000"/>
                  </a:srgbClr>
                </a:solidFill>
              </a:rPr>
              <a:pPr defTabSz="457200"/>
              <a:t>2021/7/28</a:t>
            </a:fld>
            <a:endParaRPr kumimoji="1" lang="ja-JP" alt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kumimoji="1" lang="ja-JP" alt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539FCB6E-D045-457F-90CA-AA7531880E63}" type="slidenum">
              <a:rPr kumimoji="1" lang="ja-JP" altLang="en-US" smtClean="0">
                <a:solidFill>
                  <a:srgbClr val="146194">
                    <a:lumMod val="50000"/>
                  </a:srgbClr>
                </a:solidFill>
              </a:rPr>
              <a:pPr defTabSz="457200"/>
              <a:t>‹#›</a:t>
            </a:fld>
            <a:endParaRPr kumimoji="1" lang="ja-JP" altLang="en-US">
              <a:solidFill>
                <a:srgbClr val="146194">
                  <a:lumMod val="50000"/>
                </a:srgbClr>
              </a:solidFill>
            </a:endParaRPr>
          </a:p>
        </p:txBody>
      </p:sp>
    </p:spTree>
    <p:extLst>
      <p:ext uri="{BB962C8B-B14F-4D97-AF65-F5344CB8AC3E}">
        <p14:creationId xmlns:p14="http://schemas.microsoft.com/office/powerpoint/2010/main" val="970610048"/>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6B8A444-C270-4B4F-A239-89F5E3DF6ECB}" type="datetimeFigureOut">
              <a:rPr kumimoji="1" lang="ja-JP" altLang="en-US" smtClean="0">
                <a:solidFill>
                  <a:srgbClr val="146194">
                    <a:lumMod val="50000"/>
                  </a:srgbClr>
                </a:solidFill>
              </a:rPr>
              <a:pPr defTabSz="457200"/>
              <a:t>2021/7/28</a:t>
            </a:fld>
            <a:endParaRPr kumimoji="1" lang="ja-JP" alt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kumimoji="1" lang="ja-JP" alt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539FCB6E-D045-457F-90CA-AA7531880E63}" type="slidenum">
              <a:rPr kumimoji="1" lang="ja-JP" altLang="en-US" smtClean="0">
                <a:solidFill>
                  <a:srgbClr val="146194">
                    <a:lumMod val="50000"/>
                  </a:srgbClr>
                </a:solidFill>
              </a:rPr>
              <a:pPr defTabSz="457200"/>
              <a:t>‹#›</a:t>
            </a:fld>
            <a:endParaRPr kumimoji="1" lang="ja-JP" altLang="en-US">
              <a:solidFill>
                <a:srgbClr val="146194">
                  <a:lumMod val="50000"/>
                </a:srgbClr>
              </a:solidFill>
            </a:endParaRPr>
          </a:p>
        </p:txBody>
      </p:sp>
    </p:spTree>
    <p:extLst>
      <p:ext uri="{BB962C8B-B14F-4D97-AF65-F5344CB8AC3E}">
        <p14:creationId xmlns:p14="http://schemas.microsoft.com/office/powerpoint/2010/main" val="206574480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6B8A444-C270-4B4F-A239-89F5E3DF6ECB}" type="datetimeFigureOut">
              <a:rPr kumimoji="1" lang="ja-JP" altLang="en-US" smtClean="0"/>
              <a:t>2021/7/28</a:t>
            </a:fld>
            <a:endParaRPr kumimoji="1" lang="ja-JP"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539FCB6E-D045-457F-90CA-AA7531880E63}" type="slidenum">
              <a:rPr kumimoji="1" lang="ja-JP" altLang="en-US" smtClean="0"/>
              <a:t>‹#›</a:t>
            </a:fld>
            <a:endParaRPr kumimoji="1" lang="ja-JP" altLang="en-US"/>
          </a:p>
        </p:txBody>
      </p:sp>
    </p:spTree>
    <p:extLst>
      <p:ext uri="{BB962C8B-B14F-4D97-AF65-F5344CB8AC3E}">
        <p14:creationId xmlns:p14="http://schemas.microsoft.com/office/powerpoint/2010/main" val="417288846"/>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9417" y="478135"/>
            <a:ext cx="65659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QC</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サークル静岡地区サークルリーダー</a:t>
            </a:r>
            <a:r>
              <a:rPr kumimoji="1" lang="en-US" altLang="ja-JP"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Web</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研修会</a:t>
            </a: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1244600" y="1397000"/>
            <a:ext cx="169790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本日の講師</a:t>
            </a: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2235200" y="1892481"/>
            <a:ext cx="285206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○○部</a:t>
            </a:r>
            <a:endParaRPr kumimoji="1" lang="ja-JP" altLang="en-US" sz="24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2850024" y="2320330"/>
            <a:ext cx="162095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endParaRPr kumimoji="1" lang="ja-JP" altLang="en-US" sz="24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1244600" y="3050064"/>
            <a:ext cx="351410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本日の講師（</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板書</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担当）</a:t>
            </a: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522974" y="5070227"/>
            <a:ext cx="16289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お願い事項</a:t>
            </a: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753456" y="5542359"/>
            <a:ext cx="833273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自由に発言してください。発言時以外はマイクは</a:t>
            </a:r>
            <a:r>
              <a:rPr kumimoji="1" lang="en-US" altLang="ja-JP"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OFF</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でお願いね。</a:t>
            </a: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8642440"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1/28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16" name="テキスト ボックス 15"/>
          <p:cNvSpPr txBox="1"/>
          <p:nvPr/>
        </p:nvSpPr>
        <p:spPr>
          <a:xfrm>
            <a:off x="2235200" y="3703583"/>
            <a:ext cx="285206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○○部</a:t>
            </a:r>
            <a:endParaRPr kumimoji="1" lang="ja-JP" altLang="en-US" sz="24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2850024" y="4131432"/>
            <a:ext cx="162095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a:t>
            </a:r>
            <a:endParaRPr kumimoji="1" lang="ja-JP" altLang="en-US" sz="24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921100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10</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099877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図 2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11</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39559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39861" y="0"/>
            <a:ext cx="8575514" cy="1524000"/>
          </a:xfrm>
        </p:spPr>
        <p:txBody>
          <a:bodyPr/>
          <a:lstStyle/>
          <a:p>
            <a:r>
              <a:rPr kumimoji="1" lang="en-US" altLang="ja-JP" b="1" dirty="0" smtClean="0">
                <a:solidFill>
                  <a:schemeClr val="accent6">
                    <a:lumMod val="60000"/>
                    <a:lumOff val="40000"/>
                  </a:schemeClr>
                </a:solidFill>
              </a:rPr>
              <a:t>GD</a:t>
            </a:r>
            <a:r>
              <a:rPr kumimoji="1" lang="ja-JP" altLang="en-US" b="1" dirty="0" smtClean="0">
                <a:solidFill>
                  <a:schemeClr val="accent6">
                    <a:lumMod val="60000"/>
                    <a:lumOff val="40000"/>
                  </a:schemeClr>
                </a:solidFill>
              </a:rPr>
              <a:t>２．現状の把握で判ったこと</a:t>
            </a:r>
            <a:r>
              <a:rPr kumimoji="1" lang="en-US" altLang="ja-JP" b="1" dirty="0" smtClean="0">
                <a:solidFill>
                  <a:schemeClr val="accent6">
                    <a:lumMod val="60000"/>
                    <a:lumOff val="40000"/>
                  </a:schemeClr>
                </a:solidFill>
              </a:rPr>
              <a:t/>
            </a:r>
            <a:br>
              <a:rPr kumimoji="1" lang="en-US" altLang="ja-JP" b="1" dirty="0" smtClean="0">
                <a:solidFill>
                  <a:schemeClr val="accent6">
                    <a:lumMod val="60000"/>
                    <a:lumOff val="40000"/>
                  </a:schemeClr>
                </a:solidFill>
              </a:rPr>
            </a:br>
            <a:r>
              <a:rPr lang="ja-JP" altLang="en-US" b="1" dirty="0">
                <a:solidFill>
                  <a:schemeClr val="accent6">
                    <a:lumMod val="60000"/>
                    <a:lumOff val="40000"/>
                  </a:schemeClr>
                </a:solidFill>
              </a:rPr>
              <a:t>　</a:t>
            </a:r>
            <a:r>
              <a:rPr lang="ja-JP" altLang="en-US" b="1" dirty="0" smtClean="0">
                <a:solidFill>
                  <a:schemeClr val="accent6">
                    <a:lumMod val="60000"/>
                    <a:lumOff val="40000"/>
                  </a:schemeClr>
                </a:solidFill>
              </a:rPr>
              <a:t>　　 </a:t>
            </a:r>
            <a:r>
              <a:rPr kumimoji="1" lang="ja-JP" altLang="en-US" b="1" dirty="0" smtClean="0">
                <a:solidFill>
                  <a:schemeClr val="accent6">
                    <a:lumMod val="60000"/>
                    <a:lumOff val="40000"/>
                  </a:schemeClr>
                </a:solidFill>
              </a:rPr>
              <a:t>考えましょう？</a:t>
            </a:r>
            <a:endParaRPr kumimoji="1" lang="ja-JP" altLang="en-US" b="1" dirty="0">
              <a:solidFill>
                <a:schemeClr val="accent6">
                  <a:lumMod val="60000"/>
                  <a:lumOff val="40000"/>
                </a:schemeClr>
              </a:solidFill>
            </a:endParaRPr>
          </a:p>
        </p:txBody>
      </p:sp>
      <p:sp>
        <p:nvSpPr>
          <p:cNvPr id="3" name="テキスト ボックス 2"/>
          <p:cNvSpPr txBox="1"/>
          <p:nvPr/>
        </p:nvSpPr>
        <p:spPr>
          <a:xfrm>
            <a:off x="5268248" y="6488668"/>
            <a:ext cx="3877985" cy="369332"/>
          </a:xfrm>
          <a:prstGeom prst="rect">
            <a:avLst/>
          </a:prstGeom>
          <a:noFill/>
        </p:spPr>
        <p:txBody>
          <a:bodyPr wrap="none" rtlCol="0">
            <a:spAutoFit/>
          </a:bodyPr>
          <a:lstStyle/>
          <a:p>
            <a:pPr defTabSz="457200"/>
            <a:r>
              <a:rPr kumimoji="1" lang="ja-JP" altLang="en-US" dirty="0" smtClean="0">
                <a:solidFill>
                  <a:prstClr val="white"/>
                </a:solidFill>
              </a:rPr>
              <a:t>このページ</a:t>
            </a:r>
            <a:r>
              <a:rPr kumimoji="1" lang="ja-JP" altLang="en-US" dirty="0">
                <a:solidFill>
                  <a:prstClr val="white"/>
                </a:solidFill>
              </a:rPr>
              <a:t>　</a:t>
            </a:r>
            <a:r>
              <a:rPr kumimoji="1" lang="ja-JP" altLang="en-US" dirty="0" smtClean="0">
                <a:solidFill>
                  <a:prstClr val="white"/>
                </a:solidFill>
              </a:rPr>
              <a:t>１０分　積算　３０分</a:t>
            </a:r>
            <a:endParaRPr kumimoji="1" lang="ja-JP" altLang="en-US" dirty="0">
              <a:solidFill>
                <a:prstClr val="white"/>
              </a:solidFill>
            </a:endParaRPr>
          </a:p>
        </p:txBody>
      </p:sp>
      <p:sp>
        <p:nvSpPr>
          <p:cNvPr id="8" name="Rectangle 97"/>
          <p:cNvSpPr>
            <a:spLocks noChangeArrowheads="1"/>
          </p:cNvSpPr>
          <p:nvPr/>
        </p:nvSpPr>
        <p:spPr bwMode="auto">
          <a:xfrm>
            <a:off x="624747" y="1247001"/>
            <a:ext cx="6301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ヒント：現状で分かった事だけで大丈夫？　追加する調査事項は？</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065985" y="1718548"/>
            <a:ext cx="3956096" cy="3693319"/>
          </a:xfrm>
          <a:prstGeom prst="rect">
            <a:avLst/>
          </a:prstGeom>
          <a:solidFill>
            <a:schemeClr val="tx1"/>
          </a:solidFill>
          <a:ln>
            <a:solidFill>
              <a:schemeClr val="bg1"/>
            </a:solidFill>
          </a:ln>
        </p:spPr>
        <p:txBody>
          <a:bodyPr wrap="square" rtlCol="0">
            <a:spAutoFit/>
          </a:bodyPr>
          <a:lstStyle/>
          <a:p>
            <a:r>
              <a:rPr kumimoji="1" lang="en-US" altLang="ja-JP" dirty="0" smtClean="0">
                <a:solidFill>
                  <a:schemeClr val="bg1"/>
                </a:solidFill>
              </a:rPr>
              <a:t>【</a:t>
            </a:r>
            <a:r>
              <a:rPr kumimoji="1" lang="ja-JP" altLang="en-US" dirty="0" smtClean="0">
                <a:solidFill>
                  <a:schemeClr val="bg1"/>
                </a:solidFill>
              </a:rPr>
              <a:t>その他調査項目</a:t>
            </a:r>
            <a:r>
              <a:rPr kumimoji="1" lang="en-US" altLang="ja-JP" dirty="0" smtClean="0">
                <a:solidFill>
                  <a:schemeClr val="bg1"/>
                </a:solidFill>
              </a:rPr>
              <a:t>】</a:t>
            </a: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endParaRPr kumimoji="1" lang="en-US" altLang="ja-JP" dirty="0" smtClean="0">
              <a:solidFill>
                <a:schemeClr val="bg1"/>
              </a:solidFill>
            </a:endParaRPr>
          </a:p>
          <a:p>
            <a:endParaRPr kumimoji="1" lang="en-US" altLang="ja-JP" dirty="0">
              <a:solidFill>
                <a:schemeClr val="bg1"/>
              </a:solidFill>
            </a:endParaRPr>
          </a:p>
          <a:p>
            <a:endParaRPr kumimoji="1" lang="en-US" altLang="ja-JP" dirty="0" smtClean="0">
              <a:solidFill>
                <a:schemeClr val="bg1"/>
              </a:solidFill>
            </a:endParaRPr>
          </a:p>
          <a:p>
            <a:endParaRPr kumimoji="1" lang="ja-JP" altLang="en-US" dirty="0">
              <a:solidFill>
                <a:schemeClr val="bg1"/>
              </a:solidFill>
            </a:endParaRPr>
          </a:p>
        </p:txBody>
      </p:sp>
      <p:sp>
        <p:nvSpPr>
          <p:cNvPr id="12" name="テキスト ボックス 11"/>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12</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pic>
        <p:nvPicPr>
          <p:cNvPr id="2" name="図 1"/>
          <p:cNvPicPr>
            <a:picLocks noChangeAspect="1"/>
          </p:cNvPicPr>
          <p:nvPr/>
        </p:nvPicPr>
        <p:blipFill>
          <a:blip r:embed="rId3"/>
          <a:stretch>
            <a:fillRect/>
          </a:stretch>
        </p:blipFill>
        <p:spPr>
          <a:xfrm>
            <a:off x="139861" y="1714735"/>
            <a:ext cx="4839179" cy="3629385"/>
          </a:xfrm>
          <a:prstGeom prst="rect">
            <a:avLst/>
          </a:prstGeom>
        </p:spPr>
      </p:pic>
      <p:sp>
        <p:nvSpPr>
          <p:cNvPr id="6" name="楕円 5"/>
          <p:cNvSpPr/>
          <p:nvPr/>
        </p:nvSpPr>
        <p:spPr>
          <a:xfrm>
            <a:off x="1809489" y="3904734"/>
            <a:ext cx="1329127" cy="230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1852961" y="4164227"/>
            <a:ext cx="692531" cy="2224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1866919" y="4156187"/>
            <a:ext cx="692531" cy="2224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2293152" y="4401079"/>
            <a:ext cx="692531" cy="2224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837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4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テキスト ボックス 3"/>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13</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3611884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39861" y="0"/>
            <a:ext cx="8575514" cy="1158240"/>
          </a:xfrm>
        </p:spPr>
        <p:txBody>
          <a:bodyPr/>
          <a:lstStyle/>
          <a:p>
            <a:r>
              <a:rPr kumimoji="1" lang="en-US" altLang="ja-JP" b="1" dirty="0" smtClean="0">
                <a:solidFill>
                  <a:schemeClr val="accent6">
                    <a:lumMod val="60000"/>
                    <a:lumOff val="40000"/>
                  </a:schemeClr>
                </a:solidFill>
              </a:rPr>
              <a:t>GD</a:t>
            </a:r>
            <a:r>
              <a:rPr kumimoji="1" lang="ja-JP" altLang="en-US" b="1" dirty="0" smtClean="0">
                <a:solidFill>
                  <a:schemeClr val="accent6">
                    <a:lumMod val="60000"/>
                    <a:lumOff val="40000"/>
                  </a:schemeClr>
                </a:solidFill>
              </a:rPr>
              <a:t>３．目標設定と根拠を考えましょう</a:t>
            </a:r>
            <a:endParaRPr kumimoji="1" lang="ja-JP" altLang="en-US" b="1" dirty="0">
              <a:solidFill>
                <a:schemeClr val="accent6">
                  <a:lumMod val="60000"/>
                  <a:lumOff val="40000"/>
                </a:schemeClr>
              </a:solidFill>
            </a:endParaRPr>
          </a:p>
        </p:txBody>
      </p:sp>
      <p:sp>
        <p:nvSpPr>
          <p:cNvPr id="3" name="テキスト ボックス 2"/>
          <p:cNvSpPr txBox="1"/>
          <p:nvPr/>
        </p:nvSpPr>
        <p:spPr>
          <a:xfrm>
            <a:off x="5268248" y="6488668"/>
            <a:ext cx="3647152" cy="369332"/>
          </a:xfrm>
          <a:prstGeom prst="rect">
            <a:avLst/>
          </a:prstGeom>
          <a:noFill/>
        </p:spPr>
        <p:txBody>
          <a:bodyPr wrap="none" rtlCol="0">
            <a:spAutoFit/>
          </a:bodyPr>
          <a:lstStyle/>
          <a:p>
            <a:pPr defTabSz="457200"/>
            <a:r>
              <a:rPr kumimoji="1" lang="ja-JP" altLang="en-US" dirty="0" smtClean="0">
                <a:solidFill>
                  <a:prstClr val="white"/>
                </a:solidFill>
              </a:rPr>
              <a:t>このページ</a:t>
            </a:r>
            <a:r>
              <a:rPr kumimoji="1" lang="ja-JP" altLang="en-US" dirty="0">
                <a:solidFill>
                  <a:prstClr val="white"/>
                </a:solidFill>
              </a:rPr>
              <a:t>　</a:t>
            </a:r>
            <a:r>
              <a:rPr kumimoji="1" lang="ja-JP" altLang="en-US" dirty="0" smtClean="0">
                <a:solidFill>
                  <a:prstClr val="white"/>
                </a:solidFill>
              </a:rPr>
              <a:t>５分　積算　３６分</a:t>
            </a:r>
            <a:endParaRPr kumimoji="1" lang="ja-JP" altLang="en-US" dirty="0">
              <a:solidFill>
                <a:prstClr val="white"/>
              </a:solidFill>
            </a:endParaRPr>
          </a:p>
        </p:txBody>
      </p:sp>
      <p:sp>
        <p:nvSpPr>
          <p:cNvPr id="6" name="Rectangle 97"/>
          <p:cNvSpPr>
            <a:spLocks noChangeArrowheads="1"/>
          </p:cNvSpPr>
          <p:nvPr/>
        </p:nvSpPr>
        <p:spPr bwMode="auto">
          <a:xfrm>
            <a:off x="1133291" y="1019740"/>
            <a:ext cx="70820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ヒント：目的は？　何をしたいの？　いつまでにしたいの？　会社の方針は？</a:t>
            </a:r>
            <a:endParaRPr lang="en-US" altLang="ja-JP" sz="1800" b="1" dirty="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　　　　　目標の３要素は？</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　　　　＜何を（管理特性）いつまでに（期限）どれだけ（目標値）＞</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13588323"/>
              </p:ext>
            </p:extLst>
          </p:nvPr>
        </p:nvGraphicFramePr>
        <p:xfrm>
          <a:off x="441958" y="2128795"/>
          <a:ext cx="8273416" cy="3616685"/>
        </p:xfrm>
        <a:graphic>
          <a:graphicData uri="http://schemas.openxmlformats.org/drawingml/2006/table">
            <a:tbl>
              <a:tblPr firstRow="1" bandRow="1">
                <a:tableStyleId>{5C22544A-7EE6-4342-B048-85BDC9FD1C3A}</a:tableStyleId>
              </a:tblPr>
              <a:tblGrid>
                <a:gridCol w="1889762">
                  <a:extLst>
                    <a:ext uri="{9D8B030D-6E8A-4147-A177-3AD203B41FA5}">
                      <a16:colId xmlns:a16="http://schemas.microsoft.com/office/drawing/2014/main" val="3169284101"/>
                    </a:ext>
                  </a:extLst>
                </a:gridCol>
                <a:gridCol w="6383654">
                  <a:extLst>
                    <a:ext uri="{9D8B030D-6E8A-4147-A177-3AD203B41FA5}">
                      <a16:colId xmlns:a16="http://schemas.microsoft.com/office/drawing/2014/main" val="3199913144"/>
                    </a:ext>
                  </a:extLst>
                </a:gridCol>
              </a:tblGrid>
              <a:tr h="583925">
                <a:tc>
                  <a:txBody>
                    <a:bodyPr/>
                    <a:lstStyle/>
                    <a:p>
                      <a:pPr algn="ctr"/>
                      <a:r>
                        <a:rPr kumimoji="1" lang="ja-JP" altLang="en-US" sz="2000" b="0" dirty="0" smtClean="0">
                          <a:solidFill>
                            <a:schemeClr val="bg1"/>
                          </a:solidFill>
                        </a:rPr>
                        <a:t>何を</a:t>
                      </a:r>
                      <a:endParaRPr kumimoji="1" lang="ja-JP" altLang="en-US" sz="20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kumimoji="1" lang="ja-JP" alt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4940414"/>
                  </a:ext>
                </a:extLst>
              </a:tr>
              <a:tr h="579120">
                <a:tc>
                  <a:txBody>
                    <a:bodyPr/>
                    <a:lstStyle/>
                    <a:p>
                      <a:pPr algn="ctr"/>
                      <a:r>
                        <a:rPr kumimoji="1" lang="ja-JP" altLang="en-US" sz="2000" dirty="0" smtClean="0">
                          <a:solidFill>
                            <a:schemeClr val="bg1"/>
                          </a:solidFill>
                        </a:rPr>
                        <a:t>いつまでに</a:t>
                      </a:r>
                      <a:endParaRPr kumimoji="1" lang="ja-JP"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kumimoji="1" lang="ja-JP" alt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80863251"/>
                  </a:ext>
                </a:extLst>
              </a:tr>
              <a:tr h="716280">
                <a:tc>
                  <a:txBody>
                    <a:bodyPr/>
                    <a:lstStyle/>
                    <a:p>
                      <a:pPr algn="ctr"/>
                      <a:r>
                        <a:rPr kumimoji="1" lang="ja-JP" altLang="en-US" sz="2000" dirty="0" smtClean="0">
                          <a:solidFill>
                            <a:schemeClr val="bg1"/>
                          </a:solidFill>
                        </a:rPr>
                        <a:t>どれだけ</a:t>
                      </a:r>
                      <a:endParaRPr kumimoji="1" lang="ja-JP"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kumimoji="1" lang="ja-JP" alt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59105757"/>
                  </a:ext>
                </a:extLst>
              </a:tr>
              <a:tr h="1007041">
                <a:tc gridSpan="2">
                  <a:txBody>
                    <a:bodyPr/>
                    <a:lstStyle/>
                    <a:p>
                      <a:r>
                        <a:rPr kumimoji="1" lang="ja-JP" altLang="en-US" u="sng" dirty="0" smtClean="0">
                          <a:solidFill>
                            <a:schemeClr val="bg1"/>
                          </a:solidFill>
                        </a:rPr>
                        <a:t>その根拠は</a:t>
                      </a:r>
                      <a:endParaRPr kumimoji="1" lang="en-US" altLang="ja-JP" u="sng" dirty="0" smtClean="0">
                        <a:solidFill>
                          <a:schemeClr val="bg1"/>
                        </a:solidFill>
                      </a:endParaRPr>
                    </a:p>
                    <a:p>
                      <a:r>
                        <a:rPr kumimoji="1" lang="ja-JP" altLang="en-US" u="none" dirty="0" smtClean="0">
                          <a:solidFill>
                            <a:schemeClr val="bg1"/>
                          </a:solidFill>
                        </a:rPr>
                        <a:t>・</a:t>
                      </a:r>
                      <a:endParaRPr kumimoji="1" lang="en-US" altLang="ja-JP" u="none" dirty="0" smtClean="0">
                        <a:solidFill>
                          <a:schemeClr val="bg1"/>
                        </a:solidFill>
                      </a:endParaRPr>
                    </a:p>
                    <a:p>
                      <a:endParaRPr kumimoji="1" lang="en-US" altLang="ja-JP" u="sng" dirty="0" smtClean="0">
                        <a:solidFill>
                          <a:schemeClr val="bg1"/>
                        </a:solidFill>
                      </a:endParaRPr>
                    </a:p>
                    <a:p>
                      <a:endParaRPr kumimoji="1" lang="en-US" altLang="ja-JP" u="sng" dirty="0" smtClean="0">
                        <a:solidFill>
                          <a:schemeClr val="bg1"/>
                        </a:solidFill>
                      </a:endParaRPr>
                    </a:p>
                    <a:p>
                      <a:endParaRPr kumimoji="1" lang="en-US" altLang="ja-JP" u="sng" dirty="0" smtClean="0">
                        <a:solidFill>
                          <a:schemeClr val="bg1"/>
                        </a:solidFill>
                      </a:endParaRPr>
                    </a:p>
                    <a:p>
                      <a:endParaRPr kumimoji="1" lang="ja-JP" altLang="en-US" u="sng"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kumimoji="1" lang="ja-JP" alt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4518381"/>
                  </a:ext>
                </a:extLst>
              </a:tr>
            </a:tbl>
          </a:graphicData>
        </a:graphic>
      </p:graphicFrame>
      <p:sp>
        <p:nvSpPr>
          <p:cNvPr id="7" name="テキスト ボックス 6"/>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14</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629762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15</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348845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3"/>
          <p:cNvSpPr>
            <a:spLocks noChangeAspect="1" noChangeArrowheads="1" noTextEdit="1"/>
          </p:cNvSpPr>
          <p:nvPr/>
        </p:nvSpPr>
        <p:spPr bwMode="auto">
          <a:xfrm>
            <a:off x="179388" y="333375"/>
            <a:ext cx="8713787"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ja-JP" altLang="en-US">
              <a:solidFill>
                <a:prstClr val="black"/>
              </a:solidFill>
            </a:endParaRPr>
          </a:p>
        </p:txBody>
      </p:sp>
      <p:sp>
        <p:nvSpPr>
          <p:cNvPr id="31" name="AutoShape 2"/>
          <p:cNvSpPr>
            <a:spLocks noChangeAspect="1" noChangeArrowheads="1"/>
          </p:cNvSpPr>
          <p:nvPr/>
        </p:nvSpPr>
        <p:spPr bwMode="auto">
          <a:xfrm>
            <a:off x="179388" y="333375"/>
            <a:ext cx="878522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endParaRPr lang="ja-JP" altLang="en-US" sz="2400">
              <a:solidFill>
                <a:prstClr val="white"/>
              </a:solidFill>
            </a:endParaRPr>
          </a:p>
        </p:txBody>
      </p:sp>
      <p:grpSp>
        <p:nvGrpSpPr>
          <p:cNvPr id="3" name="グループ化 2"/>
          <p:cNvGrpSpPr/>
          <p:nvPr/>
        </p:nvGrpSpPr>
        <p:grpSpPr>
          <a:xfrm>
            <a:off x="325435" y="1088848"/>
            <a:ext cx="8567739" cy="5073921"/>
            <a:chOff x="325436" y="1088848"/>
            <a:chExt cx="8174040" cy="5505450"/>
          </a:xfrm>
        </p:grpSpPr>
        <p:sp>
          <p:nvSpPr>
            <p:cNvPr id="42" name="Text Box 129"/>
            <p:cNvSpPr txBox="1">
              <a:spLocks noChangeArrowheads="1"/>
            </p:cNvSpPr>
            <p:nvPr/>
          </p:nvSpPr>
          <p:spPr bwMode="auto">
            <a:xfrm>
              <a:off x="4611689" y="1088848"/>
              <a:ext cx="1104900" cy="392112"/>
            </a:xfrm>
            <a:prstGeom prst="rect">
              <a:avLst/>
            </a:prstGeom>
            <a:solidFill>
              <a:srgbClr val="FFFFFF"/>
            </a:solidFill>
            <a:ln w="9525">
              <a:solidFill>
                <a:srgbClr val="000000"/>
              </a:solidFill>
              <a:miter lim="800000"/>
              <a:headEnd/>
              <a:tailEnd/>
            </a:ln>
          </p:spPr>
          <p:txBody>
            <a:bodyPr lIns="36576" tIns="22860" rIns="36576" bIns="2286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ﾊﾟｲﾛｯﾄ</a:t>
              </a:r>
            </a:p>
          </p:txBody>
        </p:sp>
        <p:sp>
          <p:nvSpPr>
            <p:cNvPr id="43" name="Text Box 131"/>
            <p:cNvSpPr txBox="1">
              <a:spLocks noChangeArrowheads="1"/>
            </p:cNvSpPr>
            <p:nvPr/>
          </p:nvSpPr>
          <p:spPr bwMode="auto">
            <a:xfrm>
              <a:off x="1365083" y="1088848"/>
              <a:ext cx="1104900" cy="392112"/>
            </a:xfrm>
            <a:prstGeom prst="rect">
              <a:avLst/>
            </a:prstGeom>
            <a:solidFill>
              <a:srgbClr val="FFFFFF"/>
            </a:solidFill>
            <a:ln w="9525">
              <a:solidFill>
                <a:srgbClr val="000000"/>
              </a:solidFill>
              <a:miter lim="800000"/>
              <a:headEnd/>
              <a:tailEnd/>
            </a:ln>
          </p:spPr>
          <p:txBody>
            <a:bodyPr lIns="36576" tIns="22860" rIns="36576" bIns="2286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800" dirty="0" smtClean="0">
                  <a:solidFill>
                    <a:srgbClr val="000000"/>
                  </a:solidFill>
                  <a:latin typeface="Meiryo UI" panose="020B0604030504040204" pitchFamily="50" charset="-128"/>
                  <a:ea typeface="Meiryo UI" panose="020B0604030504040204" pitchFamily="50" charset="-128"/>
                </a:rPr>
                <a:t>ロボット</a:t>
              </a:r>
              <a:endParaRPr lang="ja-JP" altLang="en-US" sz="1800" dirty="0">
                <a:solidFill>
                  <a:srgbClr val="000000"/>
                </a:solidFill>
                <a:latin typeface="Meiryo UI" panose="020B0604030504040204" pitchFamily="50" charset="-128"/>
                <a:ea typeface="Meiryo UI" panose="020B0604030504040204" pitchFamily="50" charset="-128"/>
              </a:endParaRPr>
            </a:p>
          </p:txBody>
        </p:sp>
        <p:sp>
          <p:nvSpPr>
            <p:cNvPr id="44" name="Text Box 134"/>
            <p:cNvSpPr txBox="1">
              <a:spLocks noChangeArrowheads="1"/>
            </p:cNvSpPr>
            <p:nvPr/>
          </p:nvSpPr>
          <p:spPr bwMode="auto">
            <a:xfrm>
              <a:off x="2227263" y="6335535"/>
              <a:ext cx="582724"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100">
                  <a:solidFill>
                    <a:srgbClr val="000000"/>
                  </a:solidFill>
                  <a:latin typeface="Meiryo UI" panose="020B0604030504040204" pitchFamily="50" charset="-128"/>
                  <a:ea typeface="Meiryo UI" panose="020B0604030504040204" pitchFamily="50" charset="-128"/>
                </a:rPr>
                <a:t>（方法）</a:t>
              </a:r>
            </a:p>
          </p:txBody>
        </p:sp>
        <p:sp>
          <p:nvSpPr>
            <p:cNvPr id="45" name="Text Box 135"/>
            <p:cNvSpPr txBox="1">
              <a:spLocks noChangeArrowheads="1"/>
            </p:cNvSpPr>
            <p:nvPr/>
          </p:nvSpPr>
          <p:spPr bwMode="auto">
            <a:xfrm>
              <a:off x="4052888" y="6179960"/>
              <a:ext cx="1104900" cy="390525"/>
            </a:xfrm>
            <a:prstGeom prst="rect">
              <a:avLst/>
            </a:prstGeom>
            <a:solidFill>
              <a:srgbClr val="FFFFFF"/>
            </a:solidFill>
            <a:ln w="9525">
              <a:solidFill>
                <a:srgbClr val="000000"/>
              </a:solidFill>
              <a:miter lim="800000"/>
              <a:headEnd/>
              <a:tailEnd/>
            </a:ln>
          </p:spPr>
          <p:txBody>
            <a:bodyPr lIns="36576" tIns="22860" rIns="36576" bIns="2286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2000" dirty="0" smtClean="0">
                  <a:solidFill>
                    <a:srgbClr val="000000"/>
                  </a:solidFill>
                  <a:latin typeface="Meiryo UI" panose="020B0604030504040204" pitchFamily="50" charset="-128"/>
                  <a:ea typeface="Meiryo UI" panose="020B0604030504040204" pitchFamily="50" charset="-128"/>
                </a:rPr>
                <a:t>組付工程</a:t>
              </a:r>
              <a:endParaRPr lang="ja-JP" altLang="en-US" sz="2000" dirty="0">
                <a:solidFill>
                  <a:srgbClr val="000000"/>
                </a:solidFill>
                <a:latin typeface="Meiryo UI" panose="020B0604030504040204" pitchFamily="50" charset="-128"/>
                <a:ea typeface="Meiryo UI" panose="020B0604030504040204" pitchFamily="50" charset="-128"/>
              </a:endParaRPr>
            </a:p>
          </p:txBody>
        </p:sp>
        <p:sp>
          <p:nvSpPr>
            <p:cNvPr id="46" name="Text Box 136"/>
            <p:cNvSpPr txBox="1">
              <a:spLocks noChangeArrowheads="1"/>
            </p:cNvSpPr>
            <p:nvPr/>
          </p:nvSpPr>
          <p:spPr bwMode="auto">
            <a:xfrm>
              <a:off x="5192714" y="6322835"/>
              <a:ext cx="582724"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100">
                  <a:solidFill>
                    <a:srgbClr val="000000"/>
                  </a:solidFill>
                  <a:latin typeface="Meiryo UI" panose="020B0604030504040204" pitchFamily="50" charset="-128"/>
                  <a:ea typeface="Meiryo UI" panose="020B0604030504040204" pitchFamily="50" charset="-128"/>
                </a:rPr>
                <a:t>（設備）</a:t>
              </a:r>
            </a:p>
          </p:txBody>
        </p:sp>
        <p:sp>
          <p:nvSpPr>
            <p:cNvPr id="47" name="Rectangle 23"/>
            <p:cNvSpPr>
              <a:spLocks noChangeArrowheads="1"/>
            </p:cNvSpPr>
            <p:nvPr/>
          </p:nvSpPr>
          <p:spPr bwMode="auto">
            <a:xfrm>
              <a:off x="7961314" y="1387298"/>
              <a:ext cx="538162" cy="4624388"/>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endParaRPr lang="ja-JP" altLang="en-US" sz="2400">
                <a:solidFill>
                  <a:prstClr val="white"/>
                </a:solidFill>
                <a:latin typeface="Meiryo UI" panose="020B0604030504040204" pitchFamily="50" charset="-128"/>
                <a:ea typeface="Meiryo UI" panose="020B0604030504040204" pitchFamily="50" charset="-128"/>
              </a:endParaRPr>
            </a:p>
          </p:txBody>
        </p:sp>
        <p:sp>
          <p:nvSpPr>
            <p:cNvPr id="48" name="Rectangle 24"/>
            <p:cNvSpPr>
              <a:spLocks noChangeArrowheads="1"/>
            </p:cNvSpPr>
            <p:nvPr/>
          </p:nvSpPr>
          <p:spPr bwMode="auto">
            <a:xfrm rot="5400000">
              <a:off x="6354684" y="3445394"/>
              <a:ext cx="36933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2400" dirty="0" smtClean="0">
                  <a:solidFill>
                    <a:prstClr val="white"/>
                  </a:solidFill>
                  <a:latin typeface="Meiryo UI" panose="020B0604030504040204" pitchFamily="50" charset="-128"/>
                  <a:ea typeface="Meiryo UI" panose="020B0604030504040204" pitchFamily="50" charset="-128"/>
                </a:rPr>
                <a:t>人型組付時間が掛かる</a:t>
              </a:r>
              <a:endParaRPr lang="ja-JP" altLang="ja-JP" sz="2400" dirty="0" smtClean="0">
                <a:solidFill>
                  <a:prstClr val="white"/>
                </a:solidFill>
                <a:latin typeface="Meiryo UI" panose="020B0604030504040204" pitchFamily="50" charset="-128"/>
                <a:ea typeface="Meiryo UI" panose="020B0604030504040204" pitchFamily="50" charset="-128"/>
              </a:endParaRPr>
            </a:p>
          </p:txBody>
        </p:sp>
        <p:sp>
          <p:nvSpPr>
            <p:cNvPr id="50" name="Rectangle 36"/>
            <p:cNvSpPr>
              <a:spLocks noChangeArrowheads="1"/>
            </p:cNvSpPr>
            <p:nvPr/>
          </p:nvSpPr>
          <p:spPr bwMode="auto">
            <a:xfrm>
              <a:off x="4632326" y="1107898"/>
              <a:ext cx="1074737"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endParaRPr lang="ja-JP" altLang="en-US" sz="2400">
                <a:solidFill>
                  <a:prstClr val="white"/>
                </a:solidFill>
                <a:latin typeface="Meiryo UI" panose="020B0604030504040204" pitchFamily="50" charset="-128"/>
                <a:ea typeface="Meiryo UI" panose="020B0604030504040204" pitchFamily="50" charset="-128"/>
              </a:endParaRPr>
            </a:p>
          </p:txBody>
        </p:sp>
        <p:sp>
          <p:nvSpPr>
            <p:cNvPr id="51" name="Rectangle 39"/>
            <p:cNvSpPr>
              <a:spLocks noChangeArrowheads="1"/>
            </p:cNvSpPr>
            <p:nvPr/>
          </p:nvSpPr>
          <p:spPr bwMode="auto">
            <a:xfrm>
              <a:off x="4856688" y="1156873"/>
              <a:ext cx="6203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rPr>
                <a:t>作業者</a:t>
              </a:r>
              <a:endParaRPr lang="ja-JP" altLang="ja-JP" sz="1800" b="1" dirty="0">
                <a:solidFill>
                  <a:prstClr val="black"/>
                </a:solidFill>
                <a:latin typeface="Meiryo UI" panose="020B0604030504040204" pitchFamily="50" charset="-128"/>
                <a:ea typeface="Meiryo UI" panose="020B0604030504040204" pitchFamily="50" charset="-128"/>
              </a:endParaRPr>
            </a:p>
          </p:txBody>
        </p:sp>
        <p:sp>
          <p:nvSpPr>
            <p:cNvPr id="52" name="Rectangle 40"/>
            <p:cNvSpPr>
              <a:spLocks noChangeArrowheads="1"/>
            </p:cNvSpPr>
            <p:nvPr/>
          </p:nvSpPr>
          <p:spPr bwMode="auto">
            <a:xfrm>
              <a:off x="1139825" y="6202185"/>
              <a:ext cx="107632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endParaRPr lang="ja-JP" altLang="en-US" sz="2400">
                <a:solidFill>
                  <a:prstClr val="white"/>
                </a:solidFill>
                <a:latin typeface="Meiryo UI" panose="020B0604030504040204" pitchFamily="50" charset="-128"/>
                <a:ea typeface="Meiryo UI" panose="020B0604030504040204" pitchFamily="50" charset="-128"/>
              </a:endParaRPr>
            </a:p>
          </p:txBody>
        </p:sp>
        <p:sp>
          <p:nvSpPr>
            <p:cNvPr id="53" name="Rectangle 85"/>
            <p:cNvSpPr>
              <a:spLocks noChangeArrowheads="1"/>
            </p:cNvSpPr>
            <p:nvPr/>
          </p:nvSpPr>
          <p:spPr bwMode="auto">
            <a:xfrm>
              <a:off x="2503488" y="5930723"/>
              <a:ext cx="10050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犬猫型と同じ手順</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54" name="Text Box 135"/>
            <p:cNvSpPr txBox="1">
              <a:spLocks noChangeArrowheads="1"/>
            </p:cNvSpPr>
            <p:nvPr/>
          </p:nvSpPr>
          <p:spPr bwMode="auto">
            <a:xfrm>
              <a:off x="1116013" y="6203773"/>
              <a:ext cx="1104900" cy="390525"/>
            </a:xfrm>
            <a:prstGeom prst="rect">
              <a:avLst/>
            </a:prstGeom>
            <a:solidFill>
              <a:srgbClr val="FFFFFF"/>
            </a:solidFill>
            <a:ln w="9525">
              <a:solidFill>
                <a:srgbClr val="000000"/>
              </a:solidFill>
              <a:miter lim="800000"/>
              <a:headEnd/>
              <a:tailEnd/>
            </a:ln>
          </p:spPr>
          <p:txBody>
            <a:bodyPr lIns="36576" tIns="22860" rIns="36576" bIns="2286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2000" dirty="0" smtClean="0">
                  <a:solidFill>
                    <a:srgbClr val="000000"/>
                  </a:solidFill>
                  <a:latin typeface="Meiryo UI" panose="020B0604030504040204" pitchFamily="50" charset="-128"/>
                  <a:ea typeface="Meiryo UI" panose="020B0604030504040204" pitchFamily="50" charset="-128"/>
                </a:rPr>
                <a:t>作業手順</a:t>
              </a:r>
              <a:endParaRPr lang="ja-JP" altLang="en-US" sz="2000" dirty="0">
                <a:solidFill>
                  <a:srgbClr val="000000"/>
                </a:solidFill>
                <a:latin typeface="Meiryo UI" panose="020B0604030504040204" pitchFamily="50" charset="-128"/>
                <a:ea typeface="Meiryo UI" panose="020B0604030504040204" pitchFamily="50" charset="-128"/>
              </a:endParaRPr>
            </a:p>
          </p:txBody>
        </p:sp>
        <p:grpSp>
          <p:nvGrpSpPr>
            <p:cNvPr id="57" name="グループ化 5"/>
            <p:cNvGrpSpPr>
              <a:grpSpLocks/>
            </p:cNvGrpSpPr>
            <p:nvPr/>
          </p:nvGrpSpPr>
          <p:grpSpPr bwMode="auto">
            <a:xfrm>
              <a:off x="361421" y="1220610"/>
              <a:ext cx="7572904" cy="5008563"/>
              <a:chOff x="361421" y="1038225"/>
              <a:chExt cx="7572903" cy="5008563"/>
            </a:xfrm>
          </p:grpSpPr>
          <p:sp>
            <p:nvSpPr>
              <p:cNvPr id="58" name="Text Box 130"/>
              <p:cNvSpPr txBox="1">
                <a:spLocks noChangeArrowheads="1"/>
              </p:cNvSpPr>
              <p:nvPr/>
            </p:nvSpPr>
            <p:spPr bwMode="auto">
              <a:xfrm>
                <a:off x="5705475" y="1038225"/>
                <a:ext cx="441659"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100">
                    <a:solidFill>
                      <a:srgbClr val="000000"/>
                    </a:solidFill>
                    <a:latin typeface="Meiryo UI" panose="020B0604030504040204" pitchFamily="50" charset="-128"/>
                    <a:ea typeface="Meiryo UI" panose="020B0604030504040204" pitchFamily="50" charset="-128"/>
                  </a:rPr>
                  <a:t>（人）</a:t>
                </a:r>
              </a:p>
            </p:txBody>
          </p:sp>
          <p:sp>
            <p:nvSpPr>
              <p:cNvPr id="59" name="Text Box 132"/>
              <p:cNvSpPr txBox="1">
                <a:spLocks noChangeArrowheads="1"/>
              </p:cNvSpPr>
              <p:nvPr/>
            </p:nvSpPr>
            <p:spPr bwMode="auto">
              <a:xfrm>
                <a:off x="2459038" y="1050925"/>
                <a:ext cx="582724"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100">
                    <a:solidFill>
                      <a:srgbClr val="000000"/>
                    </a:solidFill>
                    <a:latin typeface="Meiryo UI" panose="020B0604030504040204" pitchFamily="50" charset="-128"/>
                    <a:ea typeface="Meiryo UI" panose="020B0604030504040204" pitchFamily="50" charset="-128"/>
                  </a:rPr>
                  <a:t>（材料）</a:t>
                </a:r>
              </a:p>
            </p:txBody>
          </p:sp>
          <p:sp>
            <p:nvSpPr>
              <p:cNvPr id="60" name="Freeform 22"/>
              <p:cNvSpPr>
                <a:spLocks noEditPoints="1"/>
              </p:cNvSpPr>
              <p:nvPr/>
            </p:nvSpPr>
            <p:spPr bwMode="auto">
              <a:xfrm>
                <a:off x="409575" y="3392488"/>
                <a:ext cx="7524749" cy="257175"/>
              </a:xfrm>
              <a:custGeom>
                <a:avLst/>
                <a:gdLst>
                  <a:gd name="T0" fmla="*/ 0 w 19599"/>
                  <a:gd name="T1" fmla="*/ 3 h 697"/>
                  <a:gd name="T2" fmla="*/ 275 w 19599"/>
                  <a:gd name="T3" fmla="*/ 3 h 697"/>
                  <a:gd name="T4" fmla="*/ 275 w 19599"/>
                  <a:gd name="T5" fmla="*/ 5 h 697"/>
                  <a:gd name="T6" fmla="*/ 0 w 19599"/>
                  <a:gd name="T7" fmla="*/ 5 h 697"/>
                  <a:gd name="T8" fmla="*/ 0 w 19599"/>
                  <a:gd name="T9" fmla="*/ 3 h 697"/>
                  <a:gd name="T10" fmla="*/ 269 w 19599"/>
                  <a:gd name="T11" fmla="*/ 0 h 697"/>
                  <a:gd name="T12" fmla="*/ 277 w 19599"/>
                  <a:gd name="T13" fmla="*/ 4 h 697"/>
                  <a:gd name="T14" fmla="*/ 269 w 19599"/>
                  <a:gd name="T15" fmla="*/ 8 h 697"/>
                  <a:gd name="T16" fmla="*/ 268 w 19599"/>
                  <a:gd name="T17" fmla="*/ 8 h 697"/>
                  <a:gd name="T18" fmla="*/ 268 w 19599"/>
                  <a:gd name="T19" fmla="*/ 7 h 697"/>
                  <a:gd name="T20" fmla="*/ 274 w 19599"/>
                  <a:gd name="T21" fmla="*/ 3 h 697"/>
                  <a:gd name="T22" fmla="*/ 274 w 19599"/>
                  <a:gd name="T23" fmla="*/ 5 h 697"/>
                  <a:gd name="T24" fmla="*/ 268 w 19599"/>
                  <a:gd name="T25" fmla="*/ 2 h 697"/>
                  <a:gd name="T26" fmla="*/ 268 w 19599"/>
                  <a:gd name="T27" fmla="*/ 1 h 697"/>
                  <a:gd name="T28" fmla="*/ 269 w 19599"/>
                  <a:gd name="T29" fmla="*/ 0 h 6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599" h="697">
                    <a:moveTo>
                      <a:pt x="0" y="273"/>
                    </a:moveTo>
                    <a:lnTo>
                      <a:pt x="19451" y="273"/>
                    </a:lnTo>
                    <a:lnTo>
                      <a:pt x="19451" y="423"/>
                    </a:lnTo>
                    <a:lnTo>
                      <a:pt x="0" y="423"/>
                    </a:lnTo>
                    <a:lnTo>
                      <a:pt x="0" y="273"/>
                    </a:lnTo>
                    <a:close/>
                    <a:moveTo>
                      <a:pt x="19038" y="21"/>
                    </a:moveTo>
                    <a:lnTo>
                      <a:pt x="19599" y="348"/>
                    </a:lnTo>
                    <a:lnTo>
                      <a:pt x="19038" y="676"/>
                    </a:lnTo>
                    <a:cubicBezTo>
                      <a:pt x="19002" y="697"/>
                      <a:pt x="18957" y="685"/>
                      <a:pt x="18936" y="649"/>
                    </a:cubicBezTo>
                    <a:cubicBezTo>
                      <a:pt x="18915" y="613"/>
                      <a:pt x="18927" y="567"/>
                      <a:pt x="18963" y="546"/>
                    </a:cubicBezTo>
                    <a:lnTo>
                      <a:pt x="19413" y="284"/>
                    </a:lnTo>
                    <a:lnTo>
                      <a:pt x="19413" y="413"/>
                    </a:lnTo>
                    <a:lnTo>
                      <a:pt x="18963" y="151"/>
                    </a:lnTo>
                    <a:cubicBezTo>
                      <a:pt x="18927" y="130"/>
                      <a:pt x="18915" y="84"/>
                      <a:pt x="18936" y="48"/>
                    </a:cubicBezTo>
                    <a:cubicBezTo>
                      <a:pt x="18957" y="12"/>
                      <a:pt x="19002" y="0"/>
                      <a:pt x="19038" y="21"/>
                    </a:cubicBez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61" name="Freeform 25"/>
              <p:cNvSpPr>
                <a:spLocks noEditPoints="1"/>
              </p:cNvSpPr>
              <p:nvPr/>
            </p:nvSpPr>
            <p:spPr bwMode="auto">
              <a:xfrm>
                <a:off x="1873250" y="1289050"/>
                <a:ext cx="1011238" cy="2232025"/>
              </a:xfrm>
              <a:custGeom>
                <a:avLst/>
                <a:gdLst>
                  <a:gd name="T0" fmla="*/ 0 w 5263"/>
                  <a:gd name="T1" fmla="*/ 0 h 12037"/>
                  <a:gd name="T2" fmla="*/ 9 w 5263"/>
                  <a:gd name="T3" fmla="*/ 19 h 12037"/>
                  <a:gd name="T4" fmla="*/ 9 w 5263"/>
                  <a:gd name="T5" fmla="*/ 19 h 12037"/>
                  <a:gd name="T6" fmla="*/ 9 w 5263"/>
                  <a:gd name="T7" fmla="*/ 19 h 12037"/>
                  <a:gd name="T8" fmla="*/ 0 w 5263"/>
                  <a:gd name="T9" fmla="*/ 0 h 12037"/>
                  <a:gd name="T10" fmla="*/ 0 w 5263"/>
                  <a:gd name="T11" fmla="*/ 0 h 12037"/>
                  <a:gd name="T12" fmla="*/ 0 w 5263"/>
                  <a:gd name="T13" fmla="*/ 0 h 12037"/>
                  <a:gd name="T14" fmla="*/ 9 w 5263"/>
                  <a:gd name="T15" fmla="*/ 18 h 12037"/>
                  <a:gd name="T16" fmla="*/ 9 w 5263"/>
                  <a:gd name="T17" fmla="*/ 19 h 12037"/>
                  <a:gd name="T18" fmla="*/ 9 w 5263"/>
                  <a:gd name="T19" fmla="*/ 19 h 12037"/>
                  <a:gd name="T20" fmla="*/ 9 w 5263"/>
                  <a:gd name="T21" fmla="*/ 18 h 120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63" h="12037">
                    <a:moveTo>
                      <a:pt x="69" y="24"/>
                    </a:moveTo>
                    <a:lnTo>
                      <a:pt x="5136" y="11718"/>
                    </a:lnTo>
                    <a:cubicBezTo>
                      <a:pt x="5144" y="11735"/>
                      <a:pt x="5136" y="11755"/>
                      <a:pt x="5119" y="11762"/>
                    </a:cubicBezTo>
                    <a:cubicBezTo>
                      <a:pt x="5102" y="11770"/>
                      <a:pt x="5082" y="11762"/>
                      <a:pt x="5075" y="11745"/>
                    </a:cubicBezTo>
                    <a:lnTo>
                      <a:pt x="8" y="51"/>
                    </a:lnTo>
                    <a:cubicBezTo>
                      <a:pt x="0" y="34"/>
                      <a:pt x="8" y="14"/>
                      <a:pt x="25" y="7"/>
                    </a:cubicBezTo>
                    <a:cubicBezTo>
                      <a:pt x="42" y="0"/>
                      <a:pt x="61" y="7"/>
                      <a:pt x="69" y="24"/>
                    </a:cubicBezTo>
                    <a:close/>
                    <a:moveTo>
                      <a:pt x="5263" y="11591"/>
                    </a:moveTo>
                    <a:lnTo>
                      <a:pt x="5238" y="12037"/>
                    </a:lnTo>
                    <a:lnTo>
                      <a:pt x="4896" y="11750"/>
                    </a:lnTo>
                    <a:lnTo>
                      <a:pt x="5263" y="11591"/>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62" name="Freeform 26"/>
              <p:cNvSpPr>
                <a:spLocks noEditPoints="1"/>
              </p:cNvSpPr>
              <p:nvPr/>
            </p:nvSpPr>
            <p:spPr bwMode="auto">
              <a:xfrm>
                <a:off x="5162549" y="1289050"/>
                <a:ext cx="1011238" cy="2232025"/>
              </a:xfrm>
              <a:custGeom>
                <a:avLst/>
                <a:gdLst>
                  <a:gd name="T0" fmla="*/ 0 w 2631"/>
                  <a:gd name="T1" fmla="*/ 0 h 6018"/>
                  <a:gd name="T2" fmla="*/ 37 w 2631"/>
                  <a:gd name="T3" fmla="*/ 75 h 6018"/>
                  <a:gd name="T4" fmla="*/ 36 w 2631"/>
                  <a:gd name="T5" fmla="*/ 75 h 6018"/>
                  <a:gd name="T6" fmla="*/ 36 w 2631"/>
                  <a:gd name="T7" fmla="*/ 75 h 6018"/>
                  <a:gd name="T8" fmla="*/ 0 w 2631"/>
                  <a:gd name="T9" fmla="*/ 0 h 6018"/>
                  <a:gd name="T10" fmla="*/ 0 w 2631"/>
                  <a:gd name="T11" fmla="*/ 0 h 6018"/>
                  <a:gd name="T12" fmla="*/ 0 w 2631"/>
                  <a:gd name="T13" fmla="*/ 0 h 6018"/>
                  <a:gd name="T14" fmla="*/ 37 w 2631"/>
                  <a:gd name="T15" fmla="*/ 74 h 6018"/>
                  <a:gd name="T16" fmla="*/ 37 w 2631"/>
                  <a:gd name="T17" fmla="*/ 77 h 6018"/>
                  <a:gd name="T18" fmla="*/ 35 w 2631"/>
                  <a:gd name="T19" fmla="*/ 75 h 6018"/>
                  <a:gd name="T20" fmla="*/ 37 w 2631"/>
                  <a:gd name="T21" fmla="*/ 74 h 6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31" h="6018">
                    <a:moveTo>
                      <a:pt x="34" y="12"/>
                    </a:moveTo>
                    <a:lnTo>
                      <a:pt x="2567" y="5859"/>
                    </a:lnTo>
                    <a:cubicBezTo>
                      <a:pt x="2571" y="5867"/>
                      <a:pt x="2567" y="5877"/>
                      <a:pt x="2559" y="5881"/>
                    </a:cubicBezTo>
                    <a:cubicBezTo>
                      <a:pt x="2550" y="5885"/>
                      <a:pt x="2541" y="5881"/>
                      <a:pt x="2537" y="5872"/>
                    </a:cubicBezTo>
                    <a:lnTo>
                      <a:pt x="3" y="25"/>
                    </a:lnTo>
                    <a:cubicBezTo>
                      <a:pt x="0" y="17"/>
                      <a:pt x="3" y="7"/>
                      <a:pt x="12" y="3"/>
                    </a:cubicBezTo>
                    <a:cubicBezTo>
                      <a:pt x="20" y="0"/>
                      <a:pt x="30" y="3"/>
                      <a:pt x="34" y="12"/>
                    </a:cubicBezTo>
                    <a:close/>
                    <a:moveTo>
                      <a:pt x="2631" y="5795"/>
                    </a:moveTo>
                    <a:lnTo>
                      <a:pt x="2618" y="6018"/>
                    </a:lnTo>
                    <a:lnTo>
                      <a:pt x="2447" y="5875"/>
                    </a:lnTo>
                    <a:lnTo>
                      <a:pt x="2631" y="5795"/>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63" name="Freeform 27"/>
              <p:cNvSpPr>
                <a:spLocks noEditPoints="1"/>
              </p:cNvSpPr>
              <p:nvPr/>
            </p:nvSpPr>
            <p:spPr bwMode="auto">
              <a:xfrm>
                <a:off x="1714500" y="3521075"/>
                <a:ext cx="1155700" cy="2525713"/>
              </a:xfrm>
              <a:custGeom>
                <a:avLst/>
                <a:gdLst>
                  <a:gd name="T0" fmla="*/ 0 w 6027"/>
                  <a:gd name="T1" fmla="*/ 22 h 13622"/>
                  <a:gd name="T2" fmla="*/ 10 w 6027"/>
                  <a:gd name="T3" fmla="*/ 0 h 13622"/>
                  <a:gd name="T4" fmla="*/ 10 w 6027"/>
                  <a:gd name="T5" fmla="*/ 0 h 13622"/>
                  <a:gd name="T6" fmla="*/ 10 w 6027"/>
                  <a:gd name="T7" fmla="*/ 0 h 13622"/>
                  <a:gd name="T8" fmla="*/ 0 w 6027"/>
                  <a:gd name="T9" fmla="*/ 22 h 13622"/>
                  <a:gd name="T10" fmla="*/ 0 w 6027"/>
                  <a:gd name="T11" fmla="*/ 22 h 13622"/>
                  <a:gd name="T12" fmla="*/ 0 w 6027"/>
                  <a:gd name="T13" fmla="*/ 22 h 13622"/>
                  <a:gd name="T14" fmla="*/ 10 w 6027"/>
                  <a:gd name="T15" fmla="*/ 0 h 13622"/>
                  <a:gd name="T16" fmla="*/ 11 w 6027"/>
                  <a:gd name="T17" fmla="*/ 0 h 13622"/>
                  <a:gd name="T18" fmla="*/ 11 w 6027"/>
                  <a:gd name="T19" fmla="*/ 1 h 13622"/>
                  <a:gd name="T20" fmla="*/ 10 w 6027"/>
                  <a:gd name="T21" fmla="*/ 0 h 136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27" h="13622">
                    <a:moveTo>
                      <a:pt x="7" y="13570"/>
                    </a:moveTo>
                    <a:lnTo>
                      <a:pt x="5840" y="292"/>
                    </a:lnTo>
                    <a:cubicBezTo>
                      <a:pt x="5847" y="275"/>
                      <a:pt x="5867" y="268"/>
                      <a:pt x="5884" y="275"/>
                    </a:cubicBezTo>
                    <a:cubicBezTo>
                      <a:pt x="5901" y="283"/>
                      <a:pt x="5908" y="302"/>
                      <a:pt x="5901" y="319"/>
                    </a:cubicBezTo>
                    <a:lnTo>
                      <a:pt x="68" y="13597"/>
                    </a:lnTo>
                    <a:cubicBezTo>
                      <a:pt x="61" y="13614"/>
                      <a:pt x="41" y="13622"/>
                      <a:pt x="24" y="13614"/>
                    </a:cubicBezTo>
                    <a:cubicBezTo>
                      <a:pt x="8" y="13607"/>
                      <a:pt x="0" y="13587"/>
                      <a:pt x="7" y="13570"/>
                    </a:cubicBezTo>
                    <a:close/>
                    <a:moveTo>
                      <a:pt x="5660" y="286"/>
                    </a:moveTo>
                    <a:lnTo>
                      <a:pt x="6004" y="0"/>
                    </a:lnTo>
                    <a:lnTo>
                      <a:pt x="6027" y="447"/>
                    </a:lnTo>
                    <a:lnTo>
                      <a:pt x="5660" y="286"/>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64" name="Freeform 28"/>
              <p:cNvSpPr>
                <a:spLocks noEditPoints="1"/>
              </p:cNvSpPr>
              <p:nvPr/>
            </p:nvSpPr>
            <p:spPr bwMode="auto">
              <a:xfrm>
                <a:off x="4616449" y="3521075"/>
                <a:ext cx="1171575" cy="2525713"/>
              </a:xfrm>
              <a:custGeom>
                <a:avLst/>
                <a:gdLst>
                  <a:gd name="T0" fmla="*/ 0 w 6100"/>
                  <a:gd name="T1" fmla="*/ 22 h 13622"/>
                  <a:gd name="T2" fmla="*/ 11 w 6100"/>
                  <a:gd name="T3" fmla="*/ 0 h 13622"/>
                  <a:gd name="T4" fmla="*/ 11 w 6100"/>
                  <a:gd name="T5" fmla="*/ 0 h 13622"/>
                  <a:gd name="T6" fmla="*/ 11 w 6100"/>
                  <a:gd name="T7" fmla="*/ 0 h 13622"/>
                  <a:gd name="T8" fmla="*/ 0 w 6100"/>
                  <a:gd name="T9" fmla="*/ 22 h 13622"/>
                  <a:gd name="T10" fmla="*/ 0 w 6100"/>
                  <a:gd name="T11" fmla="*/ 22 h 13622"/>
                  <a:gd name="T12" fmla="*/ 0 w 6100"/>
                  <a:gd name="T13" fmla="*/ 22 h 13622"/>
                  <a:gd name="T14" fmla="*/ 10 w 6100"/>
                  <a:gd name="T15" fmla="*/ 0 h 13622"/>
                  <a:gd name="T16" fmla="*/ 11 w 6100"/>
                  <a:gd name="T17" fmla="*/ 0 h 13622"/>
                  <a:gd name="T18" fmla="*/ 11 w 6100"/>
                  <a:gd name="T19" fmla="*/ 1 h 13622"/>
                  <a:gd name="T20" fmla="*/ 10 w 6100"/>
                  <a:gd name="T21" fmla="*/ 0 h 136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00" h="13622">
                    <a:moveTo>
                      <a:pt x="7" y="13570"/>
                    </a:moveTo>
                    <a:lnTo>
                      <a:pt x="5914" y="291"/>
                    </a:lnTo>
                    <a:cubicBezTo>
                      <a:pt x="5921" y="275"/>
                      <a:pt x="5941" y="267"/>
                      <a:pt x="5958" y="275"/>
                    </a:cubicBezTo>
                    <a:cubicBezTo>
                      <a:pt x="5974" y="282"/>
                      <a:pt x="5982" y="302"/>
                      <a:pt x="5974" y="319"/>
                    </a:cubicBezTo>
                    <a:lnTo>
                      <a:pt x="68" y="13597"/>
                    </a:lnTo>
                    <a:cubicBezTo>
                      <a:pt x="61" y="13614"/>
                      <a:pt x="41" y="13622"/>
                      <a:pt x="24" y="13614"/>
                    </a:cubicBezTo>
                    <a:cubicBezTo>
                      <a:pt x="7" y="13607"/>
                      <a:pt x="0" y="13587"/>
                      <a:pt x="7" y="13570"/>
                    </a:cubicBezTo>
                    <a:close/>
                    <a:moveTo>
                      <a:pt x="5734" y="285"/>
                    </a:moveTo>
                    <a:lnTo>
                      <a:pt x="6079" y="0"/>
                    </a:lnTo>
                    <a:lnTo>
                      <a:pt x="6100" y="447"/>
                    </a:lnTo>
                    <a:lnTo>
                      <a:pt x="5734" y="285"/>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66" name="Freeform 49"/>
              <p:cNvSpPr>
                <a:spLocks noEditPoints="1"/>
              </p:cNvSpPr>
              <p:nvPr/>
            </p:nvSpPr>
            <p:spPr bwMode="auto">
              <a:xfrm>
                <a:off x="5367337" y="4445000"/>
                <a:ext cx="1022350" cy="73025"/>
              </a:xfrm>
              <a:custGeom>
                <a:avLst/>
                <a:gdLst>
                  <a:gd name="T0" fmla="*/ 37 w 2663"/>
                  <a:gd name="T1" fmla="*/ 1 h 200"/>
                  <a:gd name="T2" fmla="*/ 2 w 2663"/>
                  <a:gd name="T3" fmla="*/ 1 h 200"/>
                  <a:gd name="T4" fmla="*/ 2 w 2663"/>
                  <a:gd name="T5" fmla="*/ 1 h 200"/>
                  <a:gd name="T6" fmla="*/ 2 w 2663"/>
                  <a:gd name="T7" fmla="*/ 1 h 200"/>
                  <a:gd name="T8" fmla="*/ 37 w 2663"/>
                  <a:gd name="T9" fmla="*/ 1 h 200"/>
                  <a:gd name="T10" fmla="*/ 38 w 2663"/>
                  <a:gd name="T11" fmla="*/ 1 h 200"/>
                  <a:gd name="T12" fmla="*/ 37 w 2663"/>
                  <a:gd name="T13" fmla="*/ 1 h 200"/>
                  <a:gd name="T14" fmla="*/ 3 w 2663"/>
                  <a:gd name="T15" fmla="*/ 3 h 200"/>
                  <a:gd name="T16" fmla="*/ 0 w 2663"/>
                  <a:gd name="T17" fmla="*/ 1 h 200"/>
                  <a:gd name="T18" fmla="*/ 3 w 2663"/>
                  <a:gd name="T19" fmla="*/ 0 h 200"/>
                  <a:gd name="T20" fmla="*/ 3 w 2663"/>
                  <a:gd name="T21" fmla="*/ 3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63" h="200">
                    <a:moveTo>
                      <a:pt x="2646" y="116"/>
                    </a:moveTo>
                    <a:lnTo>
                      <a:pt x="167" y="116"/>
                    </a:lnTo>
                    <a:cubicBezTo>
                      <a:pt x="158" y="116"/>
                      <a:pt x="150" y="109"/>
                      <a:pt x="150" y="100"/>
                    </a:cubicBezTo>
                    <a:cubicBezTo>
                      <a:pt x="150" y="91"/>
                      <a:pt x="158" y="83"/>
                      <a:pt x="167" y="83"/>
                    </a:cubicBezTo>
                    <a:lnTo>
                      <a:pt x="2646" y="83"/>
                    </a:lnTo>
                    <a:cubicBezTo>
                      <a:pt x="2655" y="83"/>
                      <a:pt x="2663" y="91"/>
                      <a:pt x="2663" y="100"/>
                    </a:cubicBezTo>
                    <a:cubicBezTo>
                      <a:pt x="2663" y="109"/>
                      <a:pt x="2655" y="116"/>
                      <a:pt x="2646" y="116"/>
                    </a:cubicBezTo>
                    <a:close/>
                    <a:moveTo>
                      <a:pt x="200" y="200"/>
                    </a:moveTo>
                    <a:lnTo>
                      <a:pt x="0" y="100"/>
                    </a:lnTo>
                    <a:lnTo>
                      <a:pt x="200" y="0"/>
                    </a:lnTo>
                    <a:lnTo>
                      <a:pt x="200" y="2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67" name="Freeform 50"/>
              <p:cNvSpPr>
                <a:spLocks noEditPoints="1"/>
              </p:cNvSpPr>
              <p:nvPr/>
            </p:nvSpPr>
            <p:spPr bwMode="auto">
              <a:xfrm>
                <a:off x="2162175" y="1887538"/>
                <a:ext cx="1020763" cy="74612"/>
              </a:xfrm>
              <a:custGeom>
                <a:avLst/>
                <a:gdLst>
                  <a:gd name="T0" fmla="*/ 9 w 5325"/>
                  <a:gd name="T1" fmla="*/ 0 h 400"/>
                  <a:gd name="T2" fmla="*/ 1 w 5325"/>
                  <a:gd name="T3" fmla="*/ 0 h 400"/>
                  <a:gd name="T4" fmla="*/ 0 w 5325"/>
                  <a:gd name="T5" fmla="*/ 0 h 400"/>
                  <a:gd name="T6" fmla="*/ 1 w 5325"/>
                  <a:gd name="T7" fmla="*/ 0 h 400"/>
                  <a:gd name="T8" fmla="*/ 9 w 5325"/>
                  <a:gd name="T9" fmla="*/ 0 h 400"/>
                  <a:gd name="T10" fmla="*/ 9 w 5325"/>
                  <a:gd name="T11" fmla="*/ 0 h 400"/>
                  <a:gd name="T12" fmla="*/ 9 w 5325"/>
                  <a:gd name="T13" fmla="*/ 0 h 400"/>
                  <a:gd name="T14" fmla="*/ 1 w 5325"/>
                  <a:gd name="T15" fmla="*/ 1 h 400"/>
                  <a:gd name="T16" fmla="*/ 0 w 5325"/>
                  <a:gd name="T17" fmla="*/ 0 h 400"/>
                  <a:gd name="T18" fmla="*/ 1 w 5325"/>
                  <a:gd name="T19" fmla="*/ 0 h 400"/>
                  <a:gd name="T20" fmla="*/ 1 w 53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25" h="400">
                    <a:moveTo>
                      <a:pt x="5291" y="233"/>
                    </a:moveTo>
                    <a:lnTo>
                      <a:pt x="333" y="233"/>
                    </a:lnTo>
                    <a:cubicBezTo>
                      <a:pt x="315" y="233"/>
                      <a:pt x="300" y="219"/>
                      <a:pt x="300" y="200"/>
                    </a:cubicBezTo>
                    <a:cubicBezTo>
                      <a:pt x="300" y="182"/>
                      <a:pt x="315" y="167"/>
                      <a:pt x="333" y="167"/>
                    </a:cubicBezTo>
                    <a:lnTo>
                      <a:pt x="5291" y="167"/>
                    </a:lnTo>
                    <a:cubicBezTo>
                      <a:pt x="5310" y="167"/>
                      <a:pt x="5325" y="182"/>
                      <a:pt x="5325" y="200"/>
                    </a:cubicBezTo>
                    <a:cubicBezTo>
                      <a:pt x="5325" y="219"/>
                      <a:pt x="5310" y="233"/>
                      <a:pt x="5291"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68" name="Freeform 51"/>
              <p:cNvSpPr>
                <a:spLocks noEditPoints="1"/>
              </p:cNvSpPr>
              <p:nvPr/>
            </p:nvSpPr>
            <p:spPr bwMode="auto">
              <a:xfrm>
                <a:off x="2155825" y="5021263"/>
                <a:ext cx="725488" cy="101600"/>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4" y="233"/>
                    </a:lnTo>
                    <a:cubicBezTo>
                      <a:pt x="315" y="233"/>
                      <a:pt x="300" y="219"/>
                      <a:pt x="300" y="200"/>
                    </a:cubicBezTo>
                    <a:cubicBezTo>
                      <a:pt x="300" y="182"/>
                      <a:pt x="315" y="167"/>
                      <a:pt x="334" y="167"/>
                    </a:cubicBezTo>
                    <a:lnTo>
                      <a:pt x="1892" y="167"/>
                    </a:lnTo>
                    <a:cubicBezTo>
                      <a:pt x="1911" y="167"/>
                      <a:pt x="1925" y="182"/>
                      <a:pt x="1925" y="200"/>
                    </a:cubicBezTo>
                    <a:cubicBezTo>
                      <a:pt x="1925" y="219"/>
                      <a:pt x="1911"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72" name="Freeform 55"/>
              <p:cNvSpPr>
                <a:spLocks noEditPoints="1"/>
              </p:cNvSpPr>
              <p:nvPr/>
            </p:nvSpPr>
            <p:spPr bwMode="auto">
              <a:xfrm>
                <a:off x="1533525" y="2114550"/>
                <a:ext cx="682625" cy="69850"/>
              </a:xfrm>
              <a:custGeom>
                <a:avLst/>
                <a:gdLst>
                  <a:gd name="T0" fmla="*/ 0 w 10650"/>
                  <a:gd name="T1" fmla="*/ 0 h 800"/>
                  <a:gd name="T2" fmla="*/ 2 w 10650"/>
                  <a:gd name="T3" fmla="*/ 0 h 800"/>
                  <a:gd name="T4" fmla="*/ 2 w 10650"/>
                  <a:gd name="T5" fmla="*/ 0 h 800"/>
                  <a:gd name="T6" fmla="*/ 2 w 10650"/>
                  <a:gd name="T7" fmla="*/ 0 h 800"/>
                  <a:gd name="T8" fmla="*/ 0 w 10650"/>
                  <a:gd name="T9" fmla="*/ 0 h 800"/>
                  <a:gd name="T10" fmla="*/ 0 w 10650"/>
                  <a:gd name="T11" fmla="*/ 0 h 800"/>
                  <a:gd name="T12" fmla="*/ 0 w 10650"/>
                  <a:gd name="T13" fmla="*/ 0 h 800"/>
                  <a:gd name="T14" fmla="*/ 2 w 10650"/>
                  <a:gd name="T15" fmla="*/ 0 h 800"/>
                  <a:gd name="T16" fmla="*/ 2 w 10650"/>
                  <a:gd name="T17" fmla="*/ 0 h 800"/>
                  <a:gd name="T18" fmla="*/ 2 w 10650"/>
                  <a:gd name="T19" fmla="*/ 0 h 800"/>
                  <a:gd name="T20" fmla="*/ 2 w 10650"/>
                  <a:gd name="T21" fmla="*/ 0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50" h="800">
                    <a:moveTo>
                      <a:pt x="66" y="333"/>
                    </a:moveTo>
                    <a:lnTo>
                      <a:pt x="9983" y="333"/>
                    </a:lnTo>
                    <a:cubicBezTo>
                      <a:pt x="10020" y="333"/>
                      <a:pt x="10050" y="363"/>
                      <a:pt x="10050" y="400"/>
                    </a:cubicBezTo>
                    <a:cubicBezTo>
                      <a:pt x="10050" y="437"/>
                      <a:pt x="10020" y="467"/>
                      <a:pt x="9983" y="467"/>
                    </a:cubicBezTo>
                    <a:lnTo>
                      <a:pt x="66" y="467"/>
                    </a:lnTo>
                    <a:cubicBezTo>
                      <a:pt x="30" y="467"/>
                      <a:pt x="0" y="437"/>
                      <a:pt x="0" y="400"/>
                    </a:cubicBezTo>
                    <a:cubicBezTo>
                      <a:pt x="0" y="363"/>
                      <a:pt x="30" y="333"/>
                      <a:pt x="66" y="333"/>
                    </a:cubicBezTo>
                    <a:close/>
                    <a:moveTo>
                      <a:pt x="9850" y="0"/>
                    </a:moveTo>
                    <a:lnTo>
                      <a:pt x="10650" y="400"/>
                    </a:lnTo>
                    <a:lnTo>
                      <a:pt x="9850" y="800"/>
                    </a:lnTo>
                    <a:lnTo>
                      <a:pt x="9850" y="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74" name="Freeform 57"/>
              <p:cNvSpPr>
                <a:spLocks noEditPoints="1"/>
              </p:cNvSpPr>
              <p:nvPr/>
            </p:nvSpPr>
            <p:spPr bwMode="auto">
              <a:xfrm>
                <a:off x="2373313" y="5072063"/>
                <a:ext cx="415925" cy="639762"/>
              </a:xfrm>
              <a:custGeom>
                <a:avLst/>
                <a:gdLst>
                  <a:gd name="T0" fmla="*/ 4 w 2171"/>
                  <a:gd name="T1" fmla="*/ 5 h 3446"/>
                  <a:gd name="T2" fmla="*/ 0 w 2171"/>
                  <a:gd name="T3" fmla="*/ 0 h 3446"/>
                  <a:gd name="T4" fmla="*/ 0 w 2171"/>
                  <a:gd name="T5" fmla="*/ 0 h 3446"/>
                  <a:gd name="T6" fmla="*/ 0 w 2171"/>
                  <a:gd name="T7" fmla="*/ 0 h 3446"/>
                  <a:gd name="T8" fmla="*/ 4 w 2171"/>
                  <a:gd name="T9" fmla="*/ 5 h 3446"/>
                  <a:gd name="T10" fmla="*/ 4 w 2171"/>
                  <a:gd name="T11" fmla="*/ 5 h 3446"/>
                  <a:gd name="T12" fmla="*/ 4 w 2171"/>
                  <a:gd name="T13" fmla="*/ 5 h 3446"/>
                  <a:gd name="T14" fmla="*/ 0 w 2171"/>
                  <a:gd name="T15" fmla="*/ 1 h 3446"/>
                  <a:gd name="T16" fmla="*/ 0 w 2171"/>
                  <a:gd name="T17" fmla="*/ 0 h 3446"/>
                  <a:gd name="T18" fmla="*/ 1 w 2171"/>
                  <a:gd name="T19" fmla="*/ 0 h 3446"/>
                  <a:gd name="T20" fmla="*/ 0 w 2171"/>
                  <a:gd name="T21" fmla="*/ 1 h 34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71" h="3446">
                    <a:moveTo>
                      <a:pt x="2105" y="3426"/>
                    </a:moveTo>
                    <a:lnTo>
                      <a:pt x="149" y="300"/>
                    </a:lnTo>
                    <a:cubicBezTo>
                      <a:pt x="139" y="285"/>
                      <a:pt x="144" y="264"/>
                      <a:pt x="159" y="254"/>
                    </a:cubicBezTo>
                    <a:cubicBezTo>
                      <a:pt x="175" y="245"/>
                      <a:pt x="195" y="249"/>
                      <a:pt x="205" y="265"/>
                    </a:cubicBezTo>
                    <a:lnTo>
                      <a:pt x="2162" y="3391"/>
                    </a:lnTo>
                    <a:cubicBezTo>
                      <a:pt x="2171" y="3406"/>
                      <a:pt x="2167" y="3427"/>
                      <a:pt x="2151" y="3437"/>
                    </a:cubicBezTo>
                    <a:cubicBezTo>
                      <a:pt x="2136" y="3446"/>
                      <a:pt x="2115" y="3442"/>
                      <a:pt x="2105" y="3426"/>
                    </a:cubicBezTo>
                    <a:close/>
                    <a:moveTo>
                      <a:pt x="43" y="445"/>
                    </a:moveTo>
                    <a:lnTo>
                      <a:pt x="0" y="0"/>
                    </a:lnTo>
                    <a:lnTo>
                      <a:pt x="382" y="233"/>
                    </a:lnTo>
                    <a:lnTo>
                      <a:pt x="43" y="445"/>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76" name="Freeform 60"/>
              <p:cNvSpPr>
                <a:spLocks noEditPoints="1"/>
              </p:cNvSpPr>
              <p:nvPr/>
            </p:nvSpPr>
            <p:spPr bwMode="auto">
              <a:xfrm>
                <a:off x="5711824" y="4195763"/>
                <a:ext cx="296863" cy="285750"/>
              </a:xfrm>
              <a:custGeom>
                <a:avLst/>
                <a:gdLst>
                  <a:gd name="T0" fmla="*/ 11 w 772"/>
                  <a:gd name="T1" fmla="*/ 0 h 773"/>
                  <a:gd name="T2" fmla="*/ 2 w 772"/>
                  <a:gd name="T3" fmla="*/ 8 h 773"/>
                  <a:gd name="T4" fmla="*/ 1 w 772"/>
                  <a:gd name="T5" fmla="*/ 8 h 773"/>
                  <a:gd name="T6" fmla="*/ 1 w 772"/>
                  <a:gd name="T7" fmla="*/ 8 h 773"/>
                  <a:gd name="T8" fmla="*/ 11 w 772"/>
                  <a:gd name="T9" fmla="*/ 0 h 773"/>
                  <a:gd name="T10" fmla="*/ 11 w 772"/>
                  <a:gd name="T11" fmla="*/ 0 h 773"/>
                  <a:gd name="T12" fmla="*/ 11 w 772"/>
                  <a:gd name="T13" fmla="*/ 0 h 773"/>
                  <a:gd name="T14" fmla="*/ 3 w 772"/>
                  <a:gd name="T15" fmla="*/ 9 h 773"/>
                  <a:gd name="T16" fmla="*/ 0 w 772"/>
                  <a:gd name="T17" fmla="*/ 10 h 773"/>
                  <a:gd name="T18" fmla="*/ 1 w 772"/>
                  <a:gd name="T19" fmla="*/ 7 h 773"/>
                  <a:gd name="T20" fmla="*/ 3 w 772"/>
                  <a:gd name="T21" fmla="*/ 9 h 7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2" h="773">
                    <a:moveTo>
                      <a:pt x="766" y="30"/>
                    </a:moveTo>
                    <a:lnTo>
                      <a:pt x="129" y="667"/>
                    </a:lnTo>
                    <a:cubicBezTo>
                      <a:pt x="123" y="673"/>
                      <a:pt x="112" y="673"/>
                      <a:pt x="106" y="667"/>
                    </a:cubicBezTo>
                    <a:cubicBezTo>
                      <a:pt x="99" y="660"/>
                      <a:pt x="99" y="650"/>
                      <a:pt x="106" y="643"/>
                    </a:cubicBezTo>
                    <a:lnTo>
                      <a:pt x="742" y="7"/>
                    </a:lnTo>
                    <a:cubicBezTo>
                      <a:pt x="749" y="0"/>
                      <a:pt x="759" y="0"/>
                      <a:pt x="766" y="7"/>
                    </a:cubicBezTo>
                    <a:cubicBezTo>
                      <a:pt x="772" y="13"/>
                      <a:pt x="772" y="24"/>
                      <a:pt x="766" y="30"/>
                    </a:cubicBezTo>
                    <a:close/>
                    <a:moveTo>
                      <a:pt x="212" y="702"/>
                    </a:moveTo>
                    <a:lnTo>
                      <a:pt x="0" y="773"/>
                    </a:lnTo>
                    <a:lnTo>
                      <a:pt x="70" y="561"/>
                    </a:lnTo>
                    <a:lnTo>
                      <a:pt x="212" y="702"/>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77" name="Freeform 61"/>
              <p:cNvSpPr>
                <a:spLocks noEditPoints="1"/>
              </p:cNvSpPr>
              <p:nvPr/>
            </p:nvSpPr>
            <p:spPr bwMode="auto">
              <a:xfrm>
                <a:off x="2493963" y="1620838"/>
                <a:ext cx="295275" cy="285750"/>
              </a:xfrm>
              <a:custGeom>
                <a:avLst/>
                <a:gdLst>
                  <a:gd name="T0" fmla="*/ 1 w 3090"/>
                  <a:gd name="T1" fmla="*/ 0 h 3090"/>
                  <a:gd name="T2" fmla="*/ 0 w 3090"/>
                  <a:gd name="T3" fmla="*/ 1 h 3090"/>
                  <a:gd name="T4" fmla="*/ 0 w 3090"/>
                  <a:gd name="T5" fmla="*/ 1 h 3090"/>
                  <a:gd name="T6" fmla="*/ 0 w 3090"/>
                  <a:gd name="T7" fmla="*/ 1 h 3090"/>
                  <a:gd name="T8" fmla="*/ 1 w 3090"/>
                  <a:gd name="T9" fmla="*/ 0 h 3090"/>
                  <a:gd name="T10" fmla="*/ 1 w 3090"/>
                  <a:gd name="T11" fmla="*/ 0 h 3090"/>
                  <a:gd name="T12" fmla="*/ 1 w 3090"/>
                  <a:gd name="T13" fmla="*/ 0 h 3090"/>
                  <a:gd name="T14" fmla="*/ 0 w 3090"/>
                  <a:gd name="T15" fmla="*/ 1 h 3090"/>
                  <a:gd name="T16" fmla="*/ 0 w 3090"/>
                  <a:gd name="T17" fmla="*/ 1 h 3090"/>
                  <a:gd name="T18" fmla="*/ 0 w 3090"/>
                  <a:gd name="T19" fmla="*/ 0 h 3090"/>
                  <a:gd name="T20" fmla="*/ 0 w 3090"/>
                  <a:gd name="T21" fmla="*/ 1 h 30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90" h="3090">
                    <a:moveTo>
                      <a:pt x="3064" y="120"/>
                    </a:moveTo>
                    <a:lnTo>
                      <a:pt x="518" y="2666"/>
                    </a:lnTo>
                    <a:cubicBezTo>
                      <a:pt x="492" y="2692"/>
                      <a:pt x="450" y="2692"/>
                      <a:pt x="424" y="2666"/>
                    </a:cubicBezTo>
                    <a:cubicBezTo>
                      <a:pt x="398" y="2639"/>
                      <a:pt x="398" y="2597"/>
                      <a:pt x="424" y="2571"/>
                    </a:cubicBezTo>
                    <a:lnTo>
                      <a:pt x="2969" y="26"/>
                    </a:lnTo>
                    <a:cubicBezTo>
                      <a:pt x="2995" y="0"/>
                      <a:pt x="3038" y="0"/>
                      <a:pt x="3064" y="26"/>
                    </a:cubicBezTo>
                    <a:cubicBezTo>
                      <a:pt x="3090" y="52"/>
                      <a:pt x="3090" y="94"/>
                      <a:pt x="3064" y="120"/>
                    </a:cubicBezTo>
                    <a:close/>
                    <a:moveTo>
                      <a:pt x="848" y="2807"/>
                    </a:moveTo>
                    <a:lnTo>
                      <a:pt x="0" y="3090"/>
                    </a:lnTo>
                    <a:lnTo>
                      <a:pt x="283" y="2241"/>
                    </a:lnTo>
                    <a:lnTo>
                      <a:pt x="848" y="2807"/>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78" name="Freeform 62"/>
              <p:cNvSpPr>
                <a:spLocks noEditPoints="1"/>
              </p:cNvSpPr>
              <p:nvPr/>
            </p:nvSpPr>
            <p:spPr bwMode="auto">
              <a:xfrm flipV="1">
                <a:off x="1902997" y="2663825"/>
                <a:ext cx="296862" cy="282575"/>
              </a:xfrm>
              <a:custGeom>
                <a:avLst/>
                <a:gdLst>
                  <a:gd name="T0" fmla="*/ 0 w 3106"/>
                  <a:gd name="T1" fmla="*/ 0 h 3107"/>
                  <a:gd name="T2" fmla="*/ 1 w 3106"/>
                  <a:gd name="T3" fmla="*/ 1 h 3107"/>
                  <a:gd name="T4" fmla="*/ 1 w 3106"/>
                  <a:gd name="T5" fmla="*/ 1 h 3107"/>
                  <a:gd name="T6" fmla="*/ 1 w 3106"/>
                  <a:gd name="T7" fmla="*/ 1 h 3107"/>
                  <a:gd name="T8" fmla="*/ 0 w 3106"/>
                  <a:gd name="T9" fmla="*/ 0 h 3107"/>
                  <a:gd name="T10" fmla="*/ 0 w 3106"/>
                  <a:gd name="T11" fmla="*/ 0 h 3107"/>
                  <a:gd name="T12" fmla="*/ 0 w 3106"/>
                  <a:gd name="T13" fmla="*/ 0 h 3107"/>
                  <a:gd name="T14" fmla="*/ 1 w 3106"/>
                  <a:gd name="T15" fmla="*/ 0 h 3107"/>
                  <a:gd name="T16" fmla="*/ 1 w 3106"/>
                  <a:gd name="T17" fmla="*/ 1 h 3107"/>
                  <a:gd name="T18" fmla="*/ 0 w 3106"/>
                  <a:gd name="T19" fmla="*/ 1 h 3107"/>
                  <a:gd name="T20" fmla="*/ 1 w 3106"/>
                  <a:gd name="T21" fmla="*/ 0 h 3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06" h="3107">
                    <a:moveTo>
                      <a:pt x="120" y="26"/>
                    </a:moveTo>
                    <a:lnTo>
                      <a:pt x="2682" y="2588"/>
                    </a:lnTo>
                    <a:cubicBezTo>
                      <a:pt x="2708" y="2614"/>
                      <a:pt x="2708" y="2657"/>
                      <a:pt x="2682" y="2683"/>
                    </a:cubicBezTo>
                    <a:cubicBezTo>
                      <a:pt x="2656" y="2709"/>
                      <a:pt x="2614" y="2709"/>
                      <a:pt x="2588" y="2683"/>
                    </a:cubicBezTo>
                    <a:lnTo>
                      <a:pt x="26" y="121"/>
                    </a:lnTo>
                    <a:cubicBezTo>
                      <a:pt x="0" y="95"/>
                      <a:pt x="0" y="52"/>
                      <a:pt x="26" y="26"/>
                    </a:cubicBezTo>
                    <a:cubicBezTo>
                      <a:pt x="52" y="0"/>
                      <a:pt x="94" y="0"/>
                      <a:pt x="120" y="26"/>
                    </a:cubicBezTo>
                    <a:close/>
                    <a:moveTo>
                      <a:pt x="2823" y="2258"/>
                    </a:moveTo>
                    <a:lnTo>
                      <a:pt x="3106" y="3107"/>
                    </a:lnTo>
                    <a:lnTo>
                      <a:pt x="2258" y="2824"/>
                    </a:lnTo>
                    <a:lnTo>
                      <a:pt x="2823" y="2258"/>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83" name="Rectangle 69"/>
              <p:cNvSpPr>
                <a:spLocks noChangeArrowheads="1"/>
              </p:cNvSpPr>
              <p:nvPr/>
            </p:nvSpPr>
            <p:spPr bwMode="auto">
              <a:xfrm>
                <a:off x="2614612" y="2322628"/>
                <a:ext cx="8800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持つ位置がない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84" name="Rectangle 70"/>
              <p:cNvSpPr>
                <a:spLocks noChangeArrowheads="1"/>
              </p:cNvSpPr>
              <p:nvPr/>
            </p:nvSpPr>
            <p:spPr bwMode="auto">
              <a:xfrm>
                <a:off x="361421" y="2456890"/>
                <a:ext cx="8768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ボデーがつるつる</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で抱上げづらい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85" name="Rectangle 72"/>
              <p:cNvSpPr>
                <a:spLocks noChangeArrowheads="1"/>
              </p:cNvSpPr>
              <p:nvPr/>
            </p:nvSpPr>
            <p:spPr bwMode="auto">
              <a:xfrm>
                <a:off x="1746055" y="2981174"/>
                <a:ext cx="5754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人の肌を</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再現してる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86" name="Rectangle 73"/>
              <p:cNvSpPr>
                <a:spLocks noChangeArrowheads="1"/>
              </p:cNvSpPr>
              <p:nvPr/>
            </p:nvSpPr>
            <p:spPr bwMode="auto">
              <a:xfrm>
                <a:off x="790575" y="2843213"/>
                <a:ext cx="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87" name="Rectangle 75"/>
              <p:cNvSpPr>
                <a:spLocks noChangeArrowheads="1"/>
              </p:cNvSpPr>
              <p:nvPr/>
            </p:nvSpPr>
            <p:spPr bwMode="auto">
              <a:xfrm>
                <a:off x="564128" y="2003767"/>
                <a:ext cx="6636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二足歩行で</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組付けにくい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89" name="Rectangle 79"/>
              <p:cNvSpPr>
                <a:spLocks noChangeArrowheads="1"/>
              </p:cNvSpPr>
              <p:nvPr/>
            </p:nvSpPr>
            <p:spPr bwMode="auto">
              <a:xfrm>
                <a:off x="3734218" y="4532704"/>
                <a:ext cx="7598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組付台が狭い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1" name="Rectangle 82"/>
              <p:cNvSpPr>
                <a:spLocks noChangeArrowheads="1"/>
              </p:cNvSpPr>
              <p:nvPr/>
            </p:nvSpPr>
            <p:spPr bwMode="auto">
              <a:xfrm>
                <a:off x="3130553" y="1687513"/>
                <a:ext cx="90569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子供と同じサイズ</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2" name="Rectangle 84"/>
              <p:cNvSpPr>
                <a:spLocks noChangeArrowheads="1"/>
              </p:cNvSpPr>
              <p:nvPr/>
            </p:nvSpPr>
            <p:spPr bwMode="auto">
              <a:xfrm>
                <a:off x="6411597" y="4413851"/>
                <a:ext cx="85279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製品を抱上げる</a:t>
                </a:r>
                <a:endParaRPr lang="en-US" altLang="ja-JP" sz="1050" dirty="0" smtClean="0">
                  <a:solidFill>
                    <a:prstClr val="white"/>
                  </a:solidFill>
                  <a:latin typeface="Meiryo UI" panose="020B0604030504040204" pitchFamily="50" charset="-128"/>
                  <a:ea typeface="Meiryo UI" panose="020B0604030504040204" pitchFamily="50" charset="-128"/>
                </a:endParaRPr>
              </a:p>
            </p:txBody>
          </p:sp>
          <p:sp>
            <p:nvSpPr>
              <p:cNvPr id="94" name="Rectangle 87"/>
              <p:cNvSpPr>
                <a:spLocks noChangeArrowheads="1"/>
              </p:cNvSpPr>
              <p:nvPr/>
            </p:nvSpPr>
            <p:spPr bwMode="auto">
              <a:xfrm>
                <a:off x="1251744" y="3947527"/>
                <a:ext cx="6476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製品が重い</a:t>
                </a:r>
                <a:endParaRPr lang="en-US" altLang="ja-JP" sz="1050" b="1" dirty="0" smtClean="0">
                  <a:solidFill>
                    <a:prstClr val="white"/>
                  </a:solidFill>
                  <a:latin typeface="Meiryo UI" panose="020B0604030504040204" pitchFamily="50" charset="-128"/>
                  <a:ea typeface="Meiryo UI" panose="020B0604030504040204" pitchFamily="50" charset="-128"/>
                </a:endParaRPr>
              </a:p>
            </p:txBody>
          </p:sp>
          <p:sp>
            <p:nvSpPr>
              <p:cNvPr id="97" name="Rectangle 91"/>
              <p:cNvSpPr>
                <a:spLocks noChangeArrowheads="1"/>
              </p:cNvSpPr>
              <p:nvPr/>
            </p:nvSpPr>
            <p:spPr bwMode="auto">
              <a:xfrm>
                <a:off x="2881313" y="4937125"/>
                <a:ext cx="6604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製品移動は</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人力で実施</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8" name="Rectangle 92"/>
              <p:cNvSpPr>
                <a:spLocks noChangeArrowheads="1"/>
              </p:cNvSpPr>
              <p:nvPr/>
            </p:nvSpPr>
            <p:spPr bwMode="auto">
              <a:xfrm>
                <a:off x="3006725" y="5303838"/>
                <a:ext cx="10788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組付台流用</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のため手順変更なし</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01" name="Rectangle 97"/>
              <p:cNvSpPr>
                <a:spLocks noChangeArrowheads="1"/>
              </p:cNvSpPr>
              <p:nvPr/>
            </p:nvSpPr>
            <p:spPr bwMode="auto">
              <a:xfrm>
                <a:off x="3255963" y="1833563"/>
                <a:ext cx="6636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抱上げにくい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02" name="Freeform 98"/>
              <p:cNvSpPr>
                <a:spLocks noEditPoints="1"/>
              </p:cNvSpPr>
              <p:nvPr/>
            </p:nvSpPr>
            <p:spPr bwMode="auto">
              <a:xfrm>
                <a:off x="1458913" y="1654175"/>
                <a:ext cx="515937" cy="496888"/>
              </a:xfrm>
              <a:custGeom>
                <a:avLst/>
                <a:gdLst>
                  <a:gd name="T0" fmla="*/ 1 w 5373"/>
                  <a:gd name="T1" fmla="*/ 1 h 5356"/>
                  <a:gd name="T2" fmla="*/ 0 w 5373"/>
                  <a:gd name="T3" fmla="*/ 0 h 5356"/>
                  <a:gd name="T4" fmla="*/ 0 w 5373"/>
                  <a:gd name="T5" fmla="*/ 0 h 5356"/>
                  <a:gd name="T6" fmla="*/ 0 w 5373"/>
                  <a:gd name="T7" fmla="*/ 0 h 5356"/>
                  <a:gd name="T8" fmla="*/ 1 w 5373"/>
                  <a:gd name="T9" fmla="*/ 1 h 5356"/>
                  <a:gd name="T10" fmla="*/ 1 w 5373"/>
                  <a:gd name="T11" fmla="*/ 1 h 5356"/>
                  <a:gd name="T12" fmla="*/ 1 w 5373"/>
                  <a:gd name="T13" fmla="*/ 1 h 5356"/>
                  <a:gd name="T14" fmla="*/ 1 w 5373"/>
                  <a:gd name="T15" fmla="*/ 1 h 5356"/>
                  <a:gd name="T16" fmla="*/ 1 w 5373"/>
                  <a:gd name="T17" fmla="*/ 1 h 5356"/>
                  <a:gd name="T18" fmla="*/ 1 w 5373"/>
                  <a:gd name="T19" fmla="*/ 1 h 5356"/>
                  <a:gd name="T20" fmla="*/ 1 w 5373"/>
                  <a:gd name="T21" fmla="*/ 1 h 5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73" h="5356">
                    <a:moveTo>
                      <a:pt x="4854" y="4933"/>
                    </a:moveTo>
                    <a:lnTo>
                      <a:pt x="26" y="120"/>
                    </a:lnTo>
                    <a:cubicBezTo>
                      <a:pt x="0" y="94"/>
                      <a:pt x="0" y="52"/>
                      <a:pt x="26" y="26"/>
                    </a:cubicBezTo>
                    <a:cubicBezTo>
                      <a:pt x="52" y="0"/>
                      <a:pt x="94" y="0"/>
                      <a:pt x="120" y="26"/>
                    </a:cubicBezTo>
                    <a:lnTo>
                      <a:pt x="4948" y="4838"/>
                    </a:lnTo>
                    <a:cubicBezTo>
                      <a:pt x="4974" y="4864"/>
                      <a:pt x="4974" y="4906"/>
                      <a:pt x="4948" y="4933"/>
                    </a:cubicBezTo>
                    <a:cubicBezTo>
                      <a:pt x="4922" y="4959"/>
                      <a:pt x="4880" y="4959"/>
                      <a:pt x="4854" y="4933"/>
                    </a:cubicBezTo>
                    <a:close/>
                    <a:moveTo>
                      <a:pt x="5089" y="4508"/>
                    </a:moveTo>
                    <a:lnTo>
                      <a:pt x="5373" y="5356"/>
                    </a:lnTo>
                    <a:lnTo>
                      <a:pt x="4524" y="5075"/>
                    </a:lnTo>
                    <a:lnTo>
                      <a:pt x="5089" y="4508"/>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03" name="Rectangle 101"/>
              <p:cNvSpPr>
                <a:spLocks noChangeArrowheads="1"/>
              </p:cNvSpPr>
              <p:nvPr/>
            </p:nvSpPr>
            <p:spPr bwMode="auto">
              <a:xfrm>
                <a:off x="5649912" y="4003675"/>
                <a:ext cx="7822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次工程に運搬</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04" name="Freeform 102"/>
              <p:cNvSpPr>
                <a:spLocks noEditPoints="1"/>
              </p:cNvSpPr>
              <p:nvPr/>
            </p:nvSpPr>
            <p:spPr bwMode="auto">
              <a:xfrm>
                <a:off x="2843213" y="3979863"/>
                <a:ext cx="176212" cy="393700"/>
              </a:xfrm>
              <a:custGeom>
                <a:avLst/>
                <a:gdLst>
                  <a:gd name="T0" fmla="*/ 3 w 1929"/>
                  <a:gd name="T1" fmla="*/ 3 h 1928"/>
                  <a:gd name="T2" fmla="*/ 0 w 1929"/>
                  <a:gd name="T3" fmla="*/ 0 h 1928"/>
                  <a:gd name="T4" fmla="*/ 0 w 1929"/>
                  <a:gd name="T5" fmla="*/ 0 h 1928"/>
                  <a:gd name="T6" fmla="*/ 0 w 1929"/>
                  <a:gd name="T7" fmla="*/ 0 h 1928"/>
                  <a:gd name="T8" fmla="*/ 3 w 1929"/>
                  <a:gd name="T9" fmla="*/ 3 h 1928"/>
                  <a:gd name="T10" fmla="*/ 3 w 1929"/>
                  <a:gd name="T11" fmla="*/ 3 h 1928"/>
                  <a:gd name="T12" fmla="*/ 3 w 1929"/>
                  <a:gd name="T13" fmla="*/ 3 h 1928"/>
                  <a:gd name="T14" fmla="*/ 0 w 1929"/>
                  <a:gd name="T15" fmla="*/ 1 h 1928"/>
                  <a:gd name="T16" fmla="*/ 0 w 1929"/>
                  <a:gd name="T17" fmla="*/ 0 h 1928"/>
                  <a:gd name="T18" fmla="*/ 1 w 1929"/>
                  <a:gd name="T19" fmla="*/ 0 h 1928"/>
                  <a:gd name="T20" fmla="*/ 0 w 1929"/>
                  <a:gd name="T21" fmla="*/ 1 h 19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9" h="1928">
                    <a:moveTo>
                      <a:pt x="1869" y="1915"/>
                    </a:moveTo>
                    <a:lnTo>
                      <a:pt x="213" y="259"/>
                    </a:lnTo>
                    <a:cubicBezTo>
                      <a:pt x="200" y="246"/>
                      <a:pt x="200" y="225"/>
                      <a:pt x="213" y="212"/>
                    </a:cubicBezTo>
                    <a:cubicBezTo>
                      <a:pt x="226" y="199"/>
                      <a:pt x="247" y="199"/>
                      <a:pt x="260" y="212"/>
                    </a:cubicBezTo>
                    <a:lnTo>
                      <a:pt x="1916" y="1868"/>
                    </a:lnTo>
                    <a:cubicBezTo>
                      <a:pt x="1929" y="1881"/>
                      <a:pt x="1929" y="1902"/>
                      <a:pt x="1916" y="1915"/>
                    </a:cubicBezTo>
                    <a:cubicBezTo>
                      <a:pt x="1903" y="1928"/>
                      <a:pt x="1882" y="1928"/>
                      <a:pt x="1869" y="1915"/>
                    </a:cubicBezTo>
                    <a:close/>
                    <a:moveTo>
                      <a:pt x="142" y="424"/>
                    </a:moveTo>
                    <a:lnTo>
                      <a:pt x="0" y="0"/>
                    </a:lnTo>
                    <a:lnTo>
                      <a:pt x="425" y="142"/>
                    </a:lnTo>
                    <a:lnTo>
                      <a:pt x="142" y="424"/>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05" name="Rectangle 105"/>
              <p:cNvSpPr>
                <a:spLocks noChangeArrowheads="1"/>
              </p:cNvSpPr>
              <p:nvPr/>
            </p:nvSpPr>
            <p:spPr bwMode="auto">
              <a:xfrm>
                <a:off x="5331383" y="4748898"/>
                <a:ext cx="6476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組付台から</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落ちる</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08" name="Freeform 109"/>
              <p:cNvSpPr>
                <a:spLocks noEditPoints="1"/>
              </p:cNvSpPr>
              <p:nvPr/>
            </p:nvSpPr>
            <p:spPr bwMode="auto">
              <a:xfrm rot="10800000">
                <a:off x="4545011" y="4581288"/>
                <a:ext cx="731838" cy="74613"/>
              </a:xfrm>
              <a:custGeom>
                <a:avLst/>
                <a:gdLst>
                  <a:gd name="T0" fmla="*/ 7 w 3808"/>
                  <a:gd name="T1" fmla="*/ 0 h 400"/>
                  <a:gd name="T2" fmla="*/ 1 w 3808"/>
                  <a:gd name="T3" fmla="*/ 0 h 400"/>
                  <a:gd name="T4" fmla="*/ 0 w 3808"/>
                  <a:gd name="T5" fmla="*/ 0 h 400"/>
                  <a:gd name="T6" fmla="*/ 1 w 3808"/>
                  <a:gd name="T7" fmla="*/ 0 h 400"/>
                  <a:gd name="T8" fmla="*/ 7 w 3808"/>
                  <a:gd name="T9" fmla="*/ 0 h 400"/>
                  <a:gd name="T10" fmla="*/ 7 w 3808"/>
                  <a:gd name="T11" fmla="*/ 0 h 400"/>
                  <a:gd name="T12" fmla="*/ 7 w 3808"/>
                  <a:gd name="T13" fmla="*/ 0 h 400"/>
                  <a:gd name="T14" fmla="*/ 1 w 3808"/>
                  <a:gd name="T15" fmla="*/ 1 h 400"/>
                  <a:gd name="T16" fmla="*/ 0 w 3808"/>
                  <a:gd name="T17" fmla="*/ 0 h 400"/>
                  <a:gd name="T18" fmla="*/ 1 w 3808"/>
                  <a:gd name="T19" fmla="*/ 0 h 400"/>
                  <a:gd name="T20" fmla="*/ 1 w 3808"/>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8" h="400">
                    <a:moveTo>
                      <a:pt x="3775" y="233"/>
                    </a:moveTo>
                    <a:lnTo>
                      <a:pt x="333" y="233"/>
                    </a:lnTo>
                    <a:cubicBezTo>
                      <a:pt x="315" y="233"/>
                      <a:pt x="300" y="219"/>
                      <a:pt x="300" y="200"/>
                    </a:cubicBezTo>
                    <a:cubicBezTo>
                      <a:pt x="300" y="182"/>
                      <a:pt x="315" y="167"/>
                      <a:pt x="333" y="167"/>
                    </a:cubicBezTo>
                    <a:lnTo>
                      <a:pt x="3775" y="167"/>
                    </a:lnTo>
                    <a:cubicBezTo>
                      <a:pt x="3794" y="167"/>
                      <a:pt x="3808" y="182"/>
                      <a:pt x="3808" y="200"/>
                    </a:cubicBezTo>
                    <a:cubicBezTo>
                      <a:pt x="3808" y="219"/>
                      <a:pt x="3794" y="233"/>
                      <a:pt x="3775"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15" name="Freeform 117"/>
              <p:cNvSpPr>
                <a:spLocks noEditPoints="1"/>
              </p:cNvSpPr>
              <p:nvPr/>
            </p:nvSpPr>
            <p:spPr bwMode="auto">
              <a:xfrm>
                <a:off x="2605088" y="5394325"/>
                <a:ext cx="369887" cy="73025"/>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3" y="233"/>
                    </a:lnTo>
                    <a:cubicBezTo>
                      <a:pt x="315" y="233"/>
                      <a:pt x="300" y="218"/>
                      <a:pt x="300" y="200"/>
                    </a:cubicBezTo>
                    <a:cubicBezTo>
                      <a:pt x="300" y="181"/>
                      <a:pt x="315" y="166"/>
                      <a:pt x="333" y="166"/>
                    </a:cubicBezTo>
                    <a:lnTo>
                      <a:pt x="1892" y="166"/>
                    </a:lnTo>
                    <a:cubicBezTo>
                      <a:pt x="1910" y="166"/>
                      <a:pt x="1925" y="181"/>
                      <a:pt x="1925" y="200"/>
                    </a:cubicBezTo>
                    <a:cubicBezTo>
                      <a:pt x="1925" y="218"/>
                      <a:pt x="1910"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16" name="Freeform 118"/>
              <p:cNvSpPr>
                <a:spLocks noEditPoints="1"/>
              </p:cNvSpPr>
              <p:nvPr/>
            </p:nvSpPr>
            <p:spPr bwMode="auto">
              <a:xfrm flipH="1">
                <a:off x="1745457" y="4247537"/>
                <a:ext cx="330200" cy="423863"/>
              </a:xfrm>
              <a:custGeom>
                <a:avLst/>
                <a:gdLst>
                  <a:gd name="T0" fmla="*/ 3 w 1546"/>
                  <a:gd name="T1" fmla="*/ 0 h 2304"/>
                  <a:gd name="T2" fmla="*/ 0 w 1546"/>
                  <a:gd name="T3" fmla="*/ 3 h 2304"/>
                  <a:gd name="T4" fmla="*/ 0 w 1546"/>
                  <a:gd name="T5" fmla="*/ 3 h 2304"/>
                  <a:gd name="T6" fmla="*/ 0 w 1546"/>
                  <a:gd name="T7" fmla="*/ 3 h 2304"/>
                  <a:gd name="T8" fmla="*/ 3 w 1546"/>
                  <a:gd name="T9" fmla="*/ 0 h 2304"/>
                  <a:gd name="T10" fmla="*/ 3 w 1546"/>
                  <a:gd name="T11" fmla="*/ 0 h 2304"/>
                  <a:gd name="T12" fmla="*/ 3 w 1546"/>
                  <a:gd name="T13" fmla="*/ 0 h 2304"/>
                  <a:gd name="T14" fmla="*/ 1 w 1546"/>
                  <a:gd name="T15" fmla="*/ 3 h 2304"/>
                  <a:gd name="T16" fmla="*/ 0 w 1546"/>
                  <a:gd name="T17" fmla="*/ 4 h 2304"/>
                  <a:gd name="T18" fmla="*/ 0 w 1546"/>
                  <a:gd name="T19" fmla="*/ 3 h 2304"/>
                  <a:gd name="T20" fmla="*/ 1 w 1546"/>
                  <a:gd name="T21" fmla="*/ 3 h 2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6" h="2304">
                    <a:moveTo>
                      <a:pt x="1536" y="56"/>
                    </a:moveTo>
                    <a:lnTo>
                      <a:pt x="213" y="2045"/>
                    </a:lnTo>
                    <a:cubicBezTo>
                      <a:pt x="202" y="2060"/>
                      <a:pt x="182" y="2065"/>
                      <a:pt x="166" y="2054"/>
                    </a:cubicBezTo>
                    <a:cubicBezTo>
                      <a:pt x="151" y="2044"/>
                      <a:pt x="147" y="2023"/>
                      <a:pt x="157" y="2008"/>
                    </a:cubicBezTo>
                    <a:lnTo>
                      <a:pt x="1481" y="19"/>
                    </a:lnTo>
                    <a:cubicBezTo>
                      <a:pt x="1491" y="4"/>
                      <a:pt x="1512" y="0"/>
                      <a:pt x="1527" y="10"/>
                    </a:cubicBezTo>
                    <a:cubicBezTo>
                      <a:pt x="1542" y="20"/>
                      <a:pt x="1546" y="41"/>
                      <a:pt x="1536" y="56"/>
                    </a:cubicBezTo>
                    <a:close/>
                    <a:moveTo>
                      <a:pt x="388" y="2082"/>
                    </a:moveTo>
                    <a:lnTo>
                      <a:pt x="0" y="2304"/>
                    </a:lnTo>
                    <a:lnTo>
                      <a:pt x="55" y="1860"/>
                    </a:lnTo>
                    <a:lnTo>
                      <a:pt x="388" y="2082"/>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18" name="Freeform 120"/>
              <p:cNvSpPr>
                <a:spLocks noEditPoints="1"/>
              </p:cNvSpPr>
              <p:nvPr/>
            </p:nvSpPr>
            <p:spPr bwMode="auto">
              <a:xfrm>
                <a:off x="2437448" y="1927684"/>
                <a:ext cx="264479" cy="334504"/>
              </a:xfrm>
              <a:custGeom>
                <a:avLst/>
                <a:gdLst>
                  <a:gd name="T0" fmla="*/ 3 w 1545"/>
                  <a:gd name="T1" fmla="*/ 2 h 1545"/>
                  <a:gd name="T2" fmla="*/ 0 w 1545"/>
                  <a:gd name="T3" fmla="*/ 0 h 1545"/>
                  <a:gd name="T4" fmla="*/ 0 w 1545"/>
                  <a:gd name="T5" fmla="*/ 0 h 1545"/>
                  <a:gd name="T6" fmla="*/ 0 w 1545"/>
                  <a:gd name="T7" fmla="*/ 0 h 1545"/>
                  <a:gd name="T8" fmla="*/ 3 w 1545"/>
                  <a:gd name="T9" fmla="*/ 2 h 1545"/>
                  <a:gd name="T10" fmla="*/ 3 w 1545"/>
                  <a:gd name="T11" fmla="*/ 2 h 1545"/>
                  <a:gd name="T12" fmla="*/ 3 w 1545"/>
                  <a:gd name="T13" fmla="*/ 2 h 1545"/>
                  <a:gd name="T14" fmla="*/ 0 w 1545"/>
                  <a:gd name="T15" fmla="*/ 1 h 1545"/>
                  <a:gd name="T16" fmla="*/ 0 w 1545"/>
                  <a:gd name="T17" fmla="*/ 0 h 1545"/>
                  <a:gd name="T18" fmla="*/ 1 w 1545"/>
                  <a:gd name="T19" fmla="*/ 0 h 1545"/>
                  <a:gd name="T20" fmla="*/ 0 w 1545"/>
                  <a:gd name="T21" fmla="*/ 1 h 1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5" h="1545">
                    <a:moveTo>
                      <a:pt x="1485" y="1532"/>
                    </a:moveTo>
                    <a:lnTo>
                      <a:pt x="213" y="260"/>
                    </a:lnTo>
                    <a:cubicBezTo>
                      <a:pt x="200" y="247"/>
                      <a:pt x="200" y="226"/>
                      <a:pt x="213" y="213"/>
                    </a:cubicBezTo>
                    <a:cubicBezTo>
                      <a:pt x="226" y="200"/>
                      <a:pt x="247" y="200"/>
                      <a:pt x="260" y="213"/>
                    </a:cubicBezTo>
                    <a:lnTo>
                      <a:pt x="1532" y="1485"/>
                    </a:lnTo>
                    <a:cubicBezTo>
                      <a:pt x="1545" y="1498"/>
                      <a:pt x="1545" y="1519"/>
                      <a:pt x="1532" y="1532"/>
                    </a:cubicBezTo>
                    <a:cubicBezTo>
                      <a:pt x="1519" y="1545"/>
                      <a:pt x="1498" y="1545"/>
                      <a:pt x="1485" y="1532"/>
                    </a:cubicBezTo>
                    <a:close/>
                    <a:moveTo>
                      <a:pt x="142" y="425"/>
                    </a:moveTo>
                    <a:lnTo>
                      <a:pt x="0" y="0"/>
                    </a:lnTo>
                    <a:lnTo>
                      <a:pt x="425" y="142"/>
                    </a:lnTo>
                    <a:lnTo>
                      <a:pt x="142" y="425"/>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20" name="Freeform 122"/>
              <p:cNvSpPr>
                <a:spLocks noEditPoints="1"/>
              </p:cNvSpPr>
              <p:nvPr/>
            </p:nvSpPr>
            <p:spPr bwMode="auto">
              <a:xfrm>
                <a:off x="1150938" y="1785938"/>
                <a:ext cx="441325" cy="73025"/>
              </a:xfrm>
              <a:custGeom>
                <a:avLst/>
                <a:gdLst>
                  <a:gd name="T0" fmla="*/ 0 w 4600"/>
                  <a:gd name="T1" fmla="*/ 0 h 800"/>
                  <a:gd name="T2" fmla="*/ 1 w 4600"/>
                  <a:gd name="T3" fmla="*/ 0 h 800"/>
                  <a:gd name="T4" fmla="*/ 1 w 4600"/>
                  <a:gd name="T5" fmla="*/ 0 h 800"/>
                  <a:gd name="T6" fmla="*/ 1 w 4600"/>
                  <a:gd name="T7" fmla="*/ 0 h 800"/>
                  <a:gd name="T8" fmla="*/ 0 w 4600"/>
                  <a:gd name="T9" fmla="*/ 0 h 800"/>
                  <a:gd name="T10" fmla="*/ 0 w 4600"/>
                  <a:gd name="T11" fmla="*/ 0 h 800"/>
                  <a:gd name="T12" fmla="*/ 0 w 4600"/>
                  <a:gd name="T13" fmla="*/ 0 h 800"/>
                  <a:gd name="T14" fmla="*/ 1 w 4600"/>
                  <a:gd name="T15" fmla="*/ 0 h 800"/>
                  <a:gd name="T16" fmla="*/ 1 w 4600"/>
                  <a:gd name="T17" fmla="*/ 0 h 800"/>
                  <a:gd name="T18" fmla="*/ 1 w 4600"/>
                  <a:gd name="T19" fmla="*/ 0 h 800"/>
                  <a:gd name="T20" fmla="*/ 1 w 4600"/>
                  <a:gd name="T21" fmla="*/ 0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00" h="800">
                    <a:moveTo>
                      <a:pt x="66" y="334"/>
                    </a:moveTo>
                    <a:lnTo>
                      <a:pt x="3933" y="334"/>
                    </a:lnTo>
                    <a:cubicBezTo>
                      <a:pt x="3970" y="334"/>
                      <a:pt x="4000" y="364"/>
                      <a:pt x="4000" y="400"/>
                    </a:cubicBezTo>
                    <a:cubicBezTo>
                      <a:pt x="4000" y="437"/>
                      <a:pt x="3970" y="467"/>
                      <a:pt x="3933" y="467"/>
                    </a:cubicBezTo>
                    <a:lnTo>
                      <a:pt x="66" y="467"/>
                    </a:lnTo>
                    <a:cubicBezTo>
                      <a:pt x="30" y="467"/>
                      <a:pt x="0" y="437"/>
                      <a:pt x="0" y="400"/>
                    </a:cubicBezTo>
                    <a:cubicBezTo>
                      <a:pt x="0" y="364"/>
                      <a:pt x="30" y="334"/>
                      <a:pt x="66" y="334"/>
                    </a:cubicBezTo>
                    <a:close/>
                    <a:moveTo>
                      <a:pt x="3800" y="0"/>
                    </a:moveTo>
                    <a:lnTo>
                      <a:pt x="4600" y="400"/>
                    </a:lnTo>
                    <a:lnTo>
                      <a:pt x="3800" y="800"/>
                    </a:lnTo>
                    <a:lnTo>
                      <a:pt x="3800" y="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21" name="Freeform 123"/>
              <p:cNvSpPr>
                <a:spLocks noEditPoints="1"/>
              </p:cNvSpPr>
              <p:nvPr/>
            </p:nvSpPr>
            <p:spPr bwMode="auto">
              <a:xfrm>
                <a:off x="1481138" y="2606675"/>
                <a:ext cx="987425" cy="73025"/>
              </a:xfrm>
              <a:custGeom>
                <a:avLst/>
                <a:gdLst>
                  <a:gd name="T0" fmla="*/ 0 w 1925"/>
                  <a:gd name="T1" fmla="*/ 0 h 400"/>
                  <a:gd name="T2" fmla="*/ 3 w 1925"/>
                  <a:gd name="T3" fmla="*/ 0 h 400"/>
                  <a:gd name="T4" fmla="*/ 3 w 1925"/>
                  <a:gd name="T5" fmla="*/ 0 h 400"/>
                  <a:gd name="T6" fmla="*/ 3 w 1925"/>
                  <a:gd name="T7" fmla="*/ 0 h 400"/>
                  <a:gd name="T8" fmla="*/ 0 w 1925"/>
                  <a:gd name="T9" fmla="*/ 0 h 400"/>
                  <a:gd name="T10" fmla="*/ 0 w 1925"/>
                  <a:gd name="T11" fmla="*/ 0 h 400"/>
                  <a:gd name="T12" fmla="*/ 0 w 1925"/>
                  <a:gd name="T13" fmla="*/ 0 h 400"/>
                  <a:gd name="T14" fmla="*/ 3 w 1925"/>
                  <a:gd name="T15" fmla="*/ 0 h 400"/>
                  <a:gd name="T16" fmla="*/ 3 w 1925"/>
                  <a:gd name="T17" fmla="*/ 0 h 400"/>
                  <a:gd name="T18" fmla="*/ 3 w 1925"/>
                  <a:gd name="T19" fmla="*/ 1 h 400"/>
                  <a:gd name="T20" fmla="*/ 3 w 1925"/>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34" y="167"/>
                    </a:moveTo>
                    <a:lnTo>
                      <a:pt x="1592" y="167"/>
                    </a:lnTo>
                    <a:cubicBezTo>
                      <a:pt x="1611" y="167"/>
                      <a:pt x="1625" y="182"/>
                      <a:pt x="1625" y="200"/>
                    </a:cubicBezTo>
                    <a:cubicBezTo>
                      <a:pt x="1625" y="219"/>
                      <a:pt x="1611" y="233"/>
                      <a:pt x="1592" y="233"/>
                    </a:cubicBezTo>
                    <a:lnTo>
                      <a:pt x="34" y="233"/>
                    </a:lnTo>
                    <a:cubicBezTo>
                      <a:pt x="15" y="233"/>
                      <a:pt x="0" y="219"/>
                      <a:pt x="0" y="200"/>
                    </a:cubicBezTo>
                    <a:cubicBezTo>
                      <a:pt x="0" y="182"/>
                      <a:pt x="15" y="167"/>
                      <a:pt x="34" y="167"/>
                    </a:cubicBezTo>
                    <a:close/>
                    <a:moveTo>
                      <a:pt x="1525" y="0"/>
                    </a:moveTo>
                    <a:lnTo>
                      <a:pt x="1925" y="200"/>
                    </a:lnTo>
                    <a:lnTo>
                      <a:pt x="1525" y="400"/>
                    </a:lnTo>
                    <a:lnTo>
                      <a:pt x="1525" y="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22" name="Rectangle 125"/>
              <p:cNvSpPr>
                <a:spLocks noChangeArrowheads="1"/>
              </p:cNvSpPr>
              <p:nvPr/>
            </p:nvSpPr>
            <p:spPr bwMode="auto">
              <a:xfrm>
                <a:off x="1211898" y="1364933"/>
                <a:ext cx="6011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犬猫と</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構造が違う</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24" name="Rectangle 127"/>
              <p:cNvSpPr>
                <a:spLocks noChangeArrowheads="1"/>
              </p:cNvSpPr>
              <p:nvPr/>
            </p:nvSpPr>
            <p:spPr bwMode="auto">
              <a:xfrm>
                <a:off x="698753" y="4518025"/>
                <a:ext cx="7598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製品の扱い方</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が変更</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31" name="Rectangle 125"/>
              <p:cNvSpPr>
                <a:spLocks noChangeArrowheads="1"/>
              </p:cNvSpPr>
              <p:nvPr/>
            </p:nvSpPr>
            <p:spPr bwMode="auto">
              <a:xfrm>
                <a:off x="438489" y="1641818"/>
                <a:ext cx="6331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頭手足の</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組付が違う</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32" name="Rectangle 97"/>
              <p:cNvSpPr>
                <a:spLocks noChangeArrowheads="1"/>
              </p:cNvSpPr>
              <p:nvPr/>
            </p:nvSpPr>
            <p:spPr bwMode="auto">
              <a:xfrm>
                <a:off x="2255838" y="1419225"/>
                <a:ext cx="65562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製品が重い</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33" name="Freeform 116"/>
              <p:cNvSpPr>
                <a:spLocks noEditPoints="1"/>
              </p:cNvSpPr>
              <p:nvPr/>
            </p:nvSpPr>
            <p:spPr bwMode="auto">
              <a:xfrm>
                <a:off x="2625725" y="1727200"/>
                <a:ext cx="442913" cy="73025"/>
              </a:xfrm>
              <a:custGeom>
                <a:avLst/>
                <a:gdLst>
                  <a:gd name="T0" fmla="*/ 16 w 1150"/>
                  <a:gd name="T1" fmla="*/ 1 h 200"/>
                  <a:gd name="T2" fmla="*/ 2 w 1150"/>
                  <a:gd name="T3" fmla="*/ 1 h 200"/>
                  <a:gd name="T4" fmla="*/ 2 w 1150"/>
                  <a:gd name="T5" fmla="*/ 1 h 200"/>
                  <a:gd name="T6" fmla="*/ 2 w 1150"/>
                  <a:gd name="T7" fmla="*/ 1 h 200"/>
                  <a:gd name="T8" fmla="*/ 16 w 1150"/>
                  <a:gd name="T9" fmla="*/ 1 h 200"/>
                  <a:gd name="T10" fmla="*/ 16 w 1150"/>
                  <a:gd name="T11" fmla="*/ 1 h 200"/>
                  <a:gd name="T12" fmla="*/ 16 w 1150"/>
                  <a:gd name="T13" fmla="*/ 1 h 200"/>
                  <a:gd name="T14" fmla="*/ 3 w 1150"/>
                  <a:gd name="T15" fmla="*/ 3 h 200"/>
                  <a:gd name="T16" fmla="*/ 0 w 1150"/>
                  <a:gd name="T17" fmla="*/ 1 h 200"/>
                  <a:gd name="T18" fmla="*/ 3 w 1150"/>
                  <a:gd name="T19" fmla="*/ 0 h 200"/>
                  <a:gd name="T20" fmla="*/ 3 w 1150"/>
                  <a:gd name="T21" fmla="*/ 3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0" h="200">
                    <a:moveTo>
                      <a:pt x="1133" y="117"/>
                    </a:moveTo>
                    <a:lnTo>
                      <a:pt x="166" y="117"/>
                    </a:lnTo>
                    <a:cubicBezTo>
                      <a:pt x="157" y="117"/>
                      <a:pt x="150" y="109"/>
                      <a:pt x="150" y="100"/>
                    </a:cubicBezTo>
                    <a:cubicBezTo>
                      <a:pt x="150" y="91"/>
                      <a:pt x="157" y="83"/>
                      <a:pt x="166" y="83"/>
                    </a:cubicBezTo>
                    <a:lnTo>
                      <a:pt x="1133" y="83"/>
                    </a:lnTo>
                    <a:cubicBezTo>
                      <a:pt x="1142" y="83"/>
                      <a:pt x="1150" y="91"/>
                      <a:pt x="1150" y="100"/>
                    </a:cubicBezTo>
                    <a:cubicBezTo>
                      <a:pt x="1150" y="109"/>
                      <a:pt x="1142" y="117"/>
                      <a:pt x="1133" y="117"/>
                    </a:cubicBezTo>
                    <a:close/>
                    <a:moveTo>
                      <a:pt x="200" y="200"/>
                    </a:moveTo>
                    <a:lnTo>
                      <a:pt x="0" y="100"/>
                    </a:lnTo>
                    <a:lnTo>
                      <a:pt x="200" y="0"/>
                    </a:lnTo>
                    <a:lnTo>
                      <a:pt x="200" y="2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34" name="Freeform 122"/>
              <p:cNvSpPr>
                <a:spLocks noEditPoints="1"/>
              </p:cNvSpPr>
              <p:nvPr/>
            </p:nvSpPr>
            <p:spPr bwMode="auto">
              <a:xfrm>
                <a:off x="1471930" y="2842400"/>
                <a:ext cx="441325" cy="73025"/>
              </a:xfrm>
              <a:custGeom>
                <a:avLst/>
                <a:gdLst>
                  <a:gd name="T0" fmla="*/ 0 w 4600"/>
                  <a:gd name="T1" fmla="*/ 0 h 800"/>
                  <a:gd name="T2" fmla="*/ 1 w 4600"/>
                  <a:gd name="T3" fmla="*/ 0 h 800"/>
                  <a:gd name="T4" fmla="*/ 1 w 4600"/>
                  <a:gd name="T5" fmla="*/ 0 h 800"/>
                  <a:gd name="T6" fmla="*/ 1 w 4600"/>
                  <a:gd name="T7" fmla="*/ 0 h 800"/>
                  <a:gd name="T8" fmla="*/ 0 w 4600"/>
                  <a:gd name="T9" fmla="*/ 0 h 800"/>
                  <a:gd name="T10" fmla="*/ 0 w 4600"/>
                  <a:gd name="T11" fmla="*/ 0 h 800"/>
                  <a:gd name="T12" fmla="*/ 0 w 4600"/>
                  <a:gd name="T13" fmla="*/ 0 h 800"/>
                  <a:gd name="T14" fmla="*/ 1 w 4600"/>
                  <a:gd name="T15" fmla="*/ 0 h 800"/>
                  <a:gd name="T16" fmla="*/ 1 w 4600"/>
                  <a:gd name="T17" fmla="*/ 0 h 800"/>
                  <a:gd name="T18" fmla="*/ 1 w 4600"/>
                  <a:gd name="T19" fmla="*/ 0 h 800"/>
                  <a:gd name="T20" fmla="*/ 1 w 4600"/>
                  <a:gd name="T21" fmla="*/ 0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00" h="800">
                    <a:moveTo>
                      <a:pt x="66" y="334"/>
                    </a:moveTo>
                    <a:lnTo>
                      <a:pt x="3933" y="334"/>
                    </a:lnTo>
                    <a:cubicBezTo>
                      <a:pt x="3970" y="334"/>
                      <a:pt x="4000" y="364"/>
                      <a:pt x="4000" y="400"/>
                    </a:cubicBezTo>
                    <a:cubicBezTo>
                      <a:pt x="4000" y="437"/>
                      <a:pt x="3970" y="467"/>
                      <a:pt x="3933" y="467"/>
                    </a:cubicBezTo>
                    <a:lnTo>
                      <a:pt x="66" y="467"/>
                    </a:lnTo>
                    <a:cubicBezTo>
                      <a:pt x="30" y="467"/>
                      <a:pt x="0" y="437"/>
                      <a:pt x="0" y="400"/>
                    </a:cubicBezTo>
                    <a:cubicBezTo>
                      <a:pt x="0" y="364"/>
                      <a:pt x="30" y="334"/>
                      <a:pt x="66" y="334"/>
                    </a:cubicBezTo>
                    <a:close/>
                    <a:moveTo>
                      <a:pt x="3800" y="0"/>
                    </a:moveTo>
                    <a:lnTo>
                      <a:pt x="4600" y="400"/>
                    </a:lnTo>
                    <a:lnTo>
                      <a:pt x="3800" y="800"/>
                    </a:lnTo>
                    <a:lnTo>
                      <a:pt x="3800" y="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38" name="Rectangle 97"/>
              <p:cNvSpPr>
                <a:spLocks noChangeArrowheads="1"/>
              </p:cNvSpPr>
              <p:nvPr/>
            </p:nvSpPr>
            <p:spPr bwMode="auto">
              <a:xfrm>
                <a:off x="3148784" y="2025315"/>
                <a:ext cx="8800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ボデーがしなやか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39" name="Freeform 116"/>
              <p:cNvSpPr>
                <a:spLocks noEditPoints="1"/>
              </p:cNvSpPr>
              <p:nvPr/>
            </p:nvSpPr>
            <p:spPr bwMode="auto">
              <a:xfrm>
                <a:off x="2628265" y="2071581"/>
                <a:ext cx="442913" cy="55422"/>
              </a:xfrm>
              <a:custGeom>
                <a:avLst/>
                <a:gdLst>
                  <a:gd name="T0" fmla="*/ 16 w 1150"/>
                  <a:gd name="T1" fmla="*/ 1 h 200"/>
                  <a:gd name="T2" fmla="*/ 2 w 1150"/>
                  <a:gd name="T3" fmla="*/ 1 h 200"/>
                  <a:gd name="T4" fmla="*/ 2 w 1150"/>
                  <a:gd name="T5" fmla="*/ 1 h 200"/>
                  <a:gd name="T6" fmla="*/ 2 w 1150"/>
                  <a:gd name="T7" fmla="*/ 1 h 200"/>
                  <a:gd name="T8" fmla="*/ 16 w 1150"/>
                  <a:gd name="T9" fmla="*/ 1 h 200"/>
                  <a:gd name="T10" fmla="*/ 16 w 1150"/>
                  <a:gd name="T11" fmla="*/ 1 h 200"/>
                  <a:gd name="T12" fmla="*/ 16 w 1150"/>
                  <a:gd name="T13" fmla="*/ 1 h 200"/>
                  <a:gd name="T14" fmla="*/ 3 w 1150"/>
                  <a:gd name="T15" fmla="*/ 3 h 200"/>
                  <a:gd name="T16" fmla="*/ 0 w 1150"/>
                  <a:gd name="T17" fmla="*/ 1 h 200"/>
                  <a:gd name="T18" fmla="*/ 3 w 1150"/>
                  <a:gd name="T19" fmla="*/ 0 h 200"/>
                  <a:gd name="T20" fmla="*/ 3 w 1150"/>
                  <a:gd name="T21" fmla="*/ 3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0" h="200">
                    <a:moveTo>
                      <a:pt x="1133" y="117"/>
                    </a:moveTo>
                    <a:lnTo>
                      <a:pt x="166" y="117"/>
                    </a:lnTo>
                    <a:cubicBezTo>
                      <a:pt x="157" y="117"/>
                      <a:pt x="150" y="109"/>
                      <a:pt x="150" y="100"/>
                    </a:cubicBezTo>
                    <a:cubicBezTo>
                      <a:pt x="150" y="91"/>
                      <a:pt x="157" y="83"/>
                      <a:pt x="166" y="83"/>
                    </a:cubicBezTo>
                    <a:lnTo>
                      <a:pt x="1133" y="83"/>
                    </a:lnTo>
                    <a:cubicBezTo>
                      <a:pt x="1142" y="83"/>
                      <a:pt x="1150" y="91"/>
                      <a:pt x="1150" y="100"/>
                    </a:cubicBezTo>
                    <a:cubicBezTo>
                      <a:pt x="1150" y="109"/>
                      <a:pt x="1142" y="117"/>
                      <a:pt x="1133" y="117"/>
                    </a:cubicBezTo>
                    <a:close/>
                    <a:moveTo>
                      <a:pt x="200" y="200"/>
                    </a:moveTo>
                    <a:lnTo>
                      <a:pt x="0" y="100"/>
                    </a:lnTo>
                    <a:lnTo>
                      <a:pt x="200" y="0"/>
                    </a:lnTo>
                    <a:lnTo>
                      <a:pt x="200" y="2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43" name="Freeform 102"/>
              <p:cNvSpPr>
                <a:spLocks noEditPoints="1"/>
              </p:cNvSpPr>
              <p:nvPr/>
            </p:nvSpPr>
            <p:spPr bwMode="auto">
              <a:xfrm rot="5400000">
                <a:off x="4605336" y="4671840"/>
                <a:ext cx="314325" cy="260350"/>
              </a:xfrm>
              <a:custGeom>
                <a:avLst/>
                <a:gdLst>
                  <a:gd name="T0" fmla="*/ 3 w 1929"/>
                  <a:gd name="T1" fmla="*/ 3 h 1928"/>
                  <a:gd name="T2" fmla="*/ 0 w 1929"/>
                  <a:gd name="T3" fmla="*/ 0 h 1928"/>
                  <a:gd name="T4" fmla="*/ 0 w 1929"/>
                  <a:gd name="T5" fmla="*/ 0 h 1928"/>
                  <a:gd name="T6" fmla="*/ 0 w 1929"/>
                  <a:gd name="T7" fmla="*/ 0 h 1928"/>
                  <a:gd name="T8" fmla="*/ 3 w 1929"/>
                  <a:gd name="T9" fmla="*/ 3 h 1928"/>
                  <a:gd name="T10" fmla="*/ 3 w 1929"/>
                  <a:gd name="T11" fmla="*/ 3 h 1928"/>
                  <a:gd name="T12" fmla="*/ 3 w 1929"/>
                  <a:gd name="T13" fmla="*/ 3 h 1928"/>
                  <a:gd name="T14" fmla="*/ 0 w 1929"/>
                  <a:gd name="T15" fmla="*/ 1 h 1928"/>
                  <a:gd name="T16" fmla="*/ 0 w 1929"/>
                  <a:gd name="T17" fmla="*/ 0 h 1928"/>
                  <a:gd name="T18" fmla="*/ 1 w 1929"/>
                  <a:gd name="T19" fmla="*/ 0 h 1928"/>
                  <a:gd name="T20" fmla="*/ 0 w 1929"/>
                  <a:gd name="T21" fmla="*/ 1 h 19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9" h="1928">
                    <a:moveTo>
                      <a:pt x="1869" y="1915"/>
                    </a:moveTo>
                    <a:lnTo>
                      <a:pt x="213" y="259"/>
                    </a:lnTo>
                    <a:cubicBezTo>
                      <a:pt x="200" y="246"/>
                      <a:pt x="200" y="225"/>
                      <a:pt x="213" y="212"/>
                    </a:cubicBezTo>
                    <a:cubicBezTo>
                      <a:pt x="226" y="199"/>
                      <a:pt x="247" y="199"/>
                      <a:pt x="260" y="212"/>
                    </a:cubicBezTo>
                    <a:lnTo>
                      <a:pt x="1916" y="1868"/>
                    </a:lnTo>
                    <a:cubicBezTo>
                      <a:pt x="1929" y="1881"/>
                      <a:pt x="1929" y="1902"/>
                      <a:pt x="1916" y="1915"/>
                    </a:cubicBezTo>
                    <a:cubicBezTo>
                      <a:pt x="1903" y="1928"/>
                      <a:pt x="1882" y="1928"/>
                      <a:pt x="1869" y="1915"/>
                    </a:cubicBezTo>
                    <a:close/>
                    <a:moveTo>
                      <a:pt x="142" y="424"/>
                    </a:moveTo>
                    <a:lnTo>
                      <a:pt x="0" y="0"/>
                    </a:lnTo>
                    <a:lnTo>
                      <a:pt x="425" y="142"/>
                    </a:lnTo>
                    <a:lnTo>
                      <a:pt x="142" y="424"/>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44" name="Rectangle 79"/>
              <p:cNvSpPr>
                <a:spLocks noChangeArrowheads="1"/>
              </p:cNvSpPr>
              <p:nvPr/>
            </p:nvSpPr>
            <p:spPr bwMode="auto">
              <a:xfrm>
                <a:off x="4111462" y="5013259"/>
                <a:ext cx="7886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犬猫型の</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組付台を流用</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45" name="Rectangle 79"/>
              <p:cNvSpPr>
                <a:spLocks noChangeArrowheads="1"/>
              </p:cNvSpPr>
              <p:nvPr/>
            </p:nvSpPr>
            <p:spPr bwMode="auto">
              <a:xfrm>
                <a:off x="3424238" y="4733827"/>
                <a:ext cx="91531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コストダウンのため</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cxnSp>
            <p:nvCxnSpPr>
              <p:cNvPr id="146" name="直線矢印コネクタ 145"/>
              <p:cNvCxnSpPr/>
              <p:nvPr/>
            </p:nvCxnSpPr>
            <p:spPr>
              <a:xfrm flipH="1">
                <a:off x="4505800" y="4801175"/>
                <a:ext cx="260549" cy="840"/>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a:xfrm>
                <a:off x="5924549" y="4286250"/>
                <a:ext cx="434975" cy="6350"/>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8" name="Rectangle 101"/>
              <p:cNvSpPr>
                <a:spLocks noChangeArrowheads="1"/>
              </p:cNvSpPr>
              <p:nvPr/>
            </p:nvSpPr>
            <p:spPr bwMode="auto">
              <a:xfrm>
                <a:off x="6396037" y="4211638"/>
                <a:ext cx="86562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工程変更のため</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50" name="Freeform 49"/>
              <p:cNvSpPr>
                <a:spLocks noEditPoints="1"/>
              </p:cNvSpPr>
              <p:nvPr/>
            </p:nvSpPr>
            <p:spPr bwMode="auto">
              <a:xfrm>
                <a:off x="4912045" y="5385447"/>
                <a:ext cx="1022350" cy="73025"/>
              </a:xfrm>
              <a:custGeom>
                <a:avLst/>
                <a:gdLst>
                  <a:gd name="T0" fmla="*/ 37 w 2663"/>
                  <a:gd name="T1" fmla="*/ 1 h 200"/>
                  <a:gd name="T2" fmla="*/ 2 w 2663"/>
                  <a:gd name="T3" fmla="*/ 1 h 200"/>
                  <a:gd name="T4" fmla="*/ 2 w 2663"/>
                  <a:gd name="T5" fmla="*/ 1 h 200"/>
                  <a:gd name="T6" fmla="*/ 2 w 2663"/>
                  <a:gd name="T7" fmla="*/ 1 h 200"/>
                  <a:gd name="T8" fmla="*/ 37 w 2663"/>
                  <a:gd name="T9" fmla="*/ 1 h 200"/>
                  <a:gd name="T10" fmla="*/ 38 w 2663"/>
                  <a:gd name="T11" fmla="*/ 1 h 200"/>
                  <a:gd name="T12" fmla="*/ 37 w 2663"/>
                  <a:gd name="T13" fmla="*/ 1 h 200"/>
                  <a:gd name="T14" fmla="*/ 3 w 2663"/>
                  <a:gd name="T15" fmla="*/ 3 h 200"/>
                  <a:gd name="T16" fmla="*/ 0 w 2663"/>
                  <a:gd name="T17" fmla="*/ 1 h 200"/>
                  <a:gd name="T18" fmla="*/ 3 w 2663"/>
                  <a:gd name="T19" fmla="*/ 0 h 200"/>
                  <a:gd name="T20" fmla="*/ 3 w 2663"/>
                  <a:gd name="T21" fmla="*/ 3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63" h="200">
                    <a:moveTo>
                      <a:pt x="2646" y="116"/>
                    </a:moveTo>
                    <a:lnTo>
                      <a:pt x="167" y="116"/>
                    </a:lnTo>
                    <a:cubicBezTo>
                      <a:pt x="158" y="116"/>
                      <a:pt x="150" y="109"/>
                      <a:pt x="150" y="100"/>
                    </a:cubicBezTo>
                    <a:cubicBezTo>
                      <a:pt x="150" y="91"/>
                      <a:pt x="158" y="83"/>
                      <a:pt x="167" y="83"/>
                    </a:cubicBezTo>
                    <a:lnTo>
                      <a:pt x="2646" y="83"/>
                    </a:lnTo>
                    <a:cubicBezTo>
                      <a:pt x="2655" y="83"/>
                      <a:pt x="2663" y="91"/>
                      <a:pt x="2663" y="100"/>
                    </a:cubicBezTo>
                    <a:cubicBezTo>
                      <a:pt x="2663" y="109"/>
                      <a:pt x="2655" y="116"/>
                      <a:pt x="2646" y="116"/>
                    </a:cubicBezTo>
                    <a:close/>
                    <a:moveTo>
                      <a:pt x="200" y="200"/>
                    </a:moveTo>
                    <a:lnTo>
                      <a:pt x="0" y="100"/>
                    </a:lnTo>
                    <a:lnTo>
                      <a:pt x="200" y="0"/>
                    </a:lnTo>
                    <a:lnTo>
                      <a:pt x="200" y="2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52" name="Freeform 60"/>
              <p:cNvSpPr>
                <a:spLocks noEditPoints="1"/>
              </p:cNvSpPr>
              <p:nvPr/>
            </p:nvSpPr>
            <p:spPr bwMode="auto">
              <a:xfrm>
                <a:off x="5238746" y="5106194"/>
                <a:ext cx="296863" cy="285750"/>
              </a:xfrm>
              <a:custGeom>
                <a:avLst/>
                <a:gdLst>
                  <a:gd name="T0" fmla="*/ 11 w 772"/>
                  <a:gd name="T1" fmla="*/ 0 h 773"/>
                  <a:gd name="T2" fmla="*/ 2 w 772"/>
                  <a:gd name="T3" fmla="*/ 8 h 773"/>
                  <a:gd name="T4" fmla="*/ 1 w 772"/>
                  <a:gd name="T5" fmla="*/ 8 h 773"/>
                  <a:gd name="T6" fmla="*/ 1 w 772"/>
                  <a:gd name="T7" fmla="*/ 8 h 773"/>
                  <a:gd name="T8" fmla="*/ 11 w 772"/>
                  <a:gd name="T9" fmla="*/ 0 h 773"/>
                  <a:gd name="T10" fmla="*/ 11 w 772"/>
                  <a:gd name="T11" fmla="*/ 0 h 773"/>
                  <a:gd name="T12" fmla="*/ 11 w 772"/>
                  <a:gd name="T13" fmla="*/ 0 h 773"/>
                  <a:gd name="T14" fmla="*/ 3 w 772"/>
                  <a:gd name="T15" fmla="*/ 9 h 773"/>
                  <a:gd name="T16" fmla="*/ 0 w 772"/>
                  <a:gd name="T17" fmla="*/ 10 h 773"/>
                  <a:gd name="T18" fmla="*/ 1 w 772"/>
                  <a:gd name="T19" fmla="*/ 7 h 773"/>
                  <a:gd name="T20" fmla="*/ 3 w 772"/>
                  <a:gd name="T21" fmla="*/ 9 h 7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2" h="773">
                    <a:moveTo>
                      <a:pt x="766" y="30"/>
                    </a:moveTo>
                    <a:lnTo>
                      <a:pt x="129" y="667"/>
                    </a:lnTo>
                    <a:cubicBezTo>
                      <a:pt x="123" y="673"/>
                      <a:pt x="112" y="673"/>
                      <a:pt x="106" y="667"/>
                    </a:cubicBezTo>
                    <a:cubicBezTo>
                      <a:pt x="99" y="660"/>
                      <a:pt x="99" y="650"/>
                      <a:pt x="106" y="643"/>
                    </a:cubicBezTo>
                    <a:lnTo>
                      <a:pt x="742" y="7"/>
                    </a:lnTo>
                    <a:cubicBezTo>
                      <a:pt x="749" y="0"/>
                      <a:pt x="759" y="0"/>
                      <a:pt x="766" y="7"/>
                    </a:cubicBezTo>
                    <a:cubicBezTo>
                      <a:pt x="772" y="13"/>
                      <a:pt x="772" y="24"/>
                      <a:pt x="766" y="30"/>
                    </a:cubicBezTo>
                    <a:close/>
                    <a:moveTo>
                      <a:pt x="212" y="702"/>
                    </a:moveTo>
                    <a:lnTo>
                      <a:pt x="0" y="773"/>
                    </a:lnTo>
                    <a:lnTo>
                      <a:pt x="70" y="561"/>
                    </a:lnTo>
                    <a:lnTo>
                      <a:pt x="212" y="702"/>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53" name="Rectangle 79"/>
              <p:cNvSpPr>
                <a:spLocks noChangeArrowheads="1"/>
              </p:cNvSpPr>
              <p:nvPr/>
            </p:nvSpPr>
            <p:spPr bwMode="auto">
              <a:xfrm>
                <a:off x="6034781" y="5351505"/>
                <a:ext cx="118462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製品を固定</a:t>
                </a:r>
                <a:r>
                  <a:rPr lang="en-US" altLang="ja-JP" sz="1050" dirty="0" smtClean="0">
                    <a:solidFill>
                      <a:prstClr val="white"/>
                    </a:solidFill>
                    <a:latin typeface="Meiryo UI" panose="020B0604030504040204" pitchFamily="50" charset="-128"/>
                    <a:ea typeface="Meiryo UI" panose="020B0604030504040204" pitchFamily="50" charset="-128"/>
                  </a:rPr>
                  <a:t>(Set)</a:t>
                </a:r>
                <a:r>
                  <a:rPr lang="ja-JP" altLang="en-US" sz="1050" dirty="0" smtClean="0">
                    <a:solidFill>
                      <a:prstClr val="white"/>
                    </a:solidFill>
                    <a:latin typeface="Meiryo UI" panose="020B0604030504040204" pitchFamily="50" charset="-128"/>
                    <a:ea typeface="Meiryo UI" panose="020B0604030504040204" pitchFamily="50" charset="-128"/>
                  </a:rPr>
                  <a:t>する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55" name="Freeform 109"/>
              <p:cNvSpPr>
                <a:spLocks noEditPoints="1"/>
              </p:cNvSpPr>
              <p:nvPr/>
            </p:nvSpPr>
            <p:spPr bwMode="auto">
              <a:xfrm>
                <a:off x="5407024" y="5171135"/>
                <a:ext cx="766763" cy="120650"/>
              </a:xfrm>
              <a:custGeom>
                <a:avLst/>
                <a:gdLst>
                  <a:gd name="T0" fmla="*/ 7 w 3808"/>
                  <a:gd name="T1" fmla="*/ 0 h 400"/>
                  <a:gd name="T2" fmla="*/ 1 w 3808"/>
                  <a:gd name="T3" fmla="*/ 0 h 400"/>
                  <a:gd name="T4" fmla="*/ 0 w 3808"/>
                  <a:gd name="T5" fmla="*/ 0 h 400"/>
                  <a:gd name="T6" fmla="*/ 1 w 3808"/>
                  <a:gd name="T7" fmla="*/ 0 h 400"/>
                  <a:gd name="T8" fmla="*/ 7 w 3808"/>
                  <a:gd name="T9" fmla="*/ 0 h 400"/>
                  <a:gd name="T10" fmla="*/ 7 w 3808"/>
                  <a:gd name="T11" fmla="*/ 0 h 400"/>
                  <a:gd name="T12" fmla="*/ 7 w 3808"/>
                  <a:gd name="T13" fmla="*/ 0 h 400"/>
                  <a:gd name="T14" fmla="*/ 1 w 3808"/>
                  <a:gd name="T15" fmla="*/ 1 h 400"/>
                  <a:gd name="T16" fmla="*/ 0 w 3808"/>
                  <a:gd name="T17" fmla="*/ 0 h 400"/>
                  <a:gd name="T18" fmla="*/ 1 w 3808"/>
                  <a:gd name="T19" fmla="*/ 0 h 400"/>
                  <a:gd name="T20" fmla="*/ 1 w 3808"/>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8" h="400">
                    <a:moveTo>
                      <a:pt x="3775" y="233"/>
                    </a:moveTo>
                    <a:lnTo>
                      <a:pt x="333" y="233"/>
                    </a:lnTo>
                    <a:cubicBezTo>
                      <a:pt x="315" y="233"/>
                      <a:pt x="300" y="219"/>
                      <a:pt x="300" y="200"/>
                    </a:cubicBezTo>
                    <a:cubicBezTo>
                      <a:pt x="300" y="182"/>
                      <a:pt x="315" y="167"/>
                      <a:pt x="333" y="167"/>
                    </a:cubicBezTo>
                    <a:lnTo>
                      <a:pt x="3775" y="167"/>
                    </a:lnTo>
                    <a:cubicBezTo>
                      <a:pt x="3794" y="167"/>
                      <a:pt x="3808" y="182"/>
                      <a:pt x="3808" y="200"/>
                    </a:cubicBezTo>
                    <a:cubicBezTo>
                      <a:pt x="3808" y="219"/>
                      <a:pt x="3794" y="233"/>
                      <a:pt x="3775"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58" name="Freeform 52"/>
              <p:cNvSpPr>
                <a:spLocks noEditPoints="1"/>
              </p:cNvSpPr>
              <p:nvPr/>
            </p:nvSpPr>
            <p:spPr bwMode="auto">
              <a:xfrm>
                <a:off x="1597025" y="4624182"/>
                <a:ext cx="730250" cy="74613"/>
              </a:xfrm>
              <a:custGeom>
                <a:avLst/>
                <a:gdLst>
                  <a:gd name="T0" fmla="*/ 0 w 3809"/>
                  <a:gd name="T1" fmla="*/ 0 h 400"/>
                  <a:gd name="T2" fmla="*/ 6 w 3809"/>
                  <a:gd name="T3" fmla="*/ 0 h 400"/>
                  <a:gd name="T4" fmla="*/ 6 w 3809"/>
                  <a:gd name="T5" fmla="*/ 0 h 400"/>
                  <a:gd name="T6" fmla="*/ 6 w 3809"/>
                  <a:gd name="T7" fmla="*/ 0 h 400"/>
                  <a:gd name="T8" fmla="*/ 0 w 3809"/>
                  <a:gd name="T9" fmla="*/ 0 h 400"/>
                  <a:gd name="T10" fmla="*/ 0 w 3809"/>
                  <a:gd name="T11" fmla="*/ 0 h 400"/>
                  <a:gd name="T12" fmla="*/ 0 w 3809"/>
                  <a:gd name="T13" fmla="*/ 0 h 400"/>
                  <a:gd name="T14" fmla="*/ 6 w 3809"/>
                  <a:gd name="T15" fmla="*/ 0 h 400"/>
                  <a:gd name="T16" fmla="*/ 7 w 3809"/>
                  <a:gd name="T17" fmla="*/ 0 h 400"/>
                  <a:gd name="T18" fmla="*/ 6 w 3809"/>
                  <a:gd name="T19" fmla="*/ 1 h 400"/>
                  <a:gd name="T20" fmla="*/ 6 w 3809"/>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9" h="400">
                    <a:moveTo>
                      <a:pt x="34" y="167"/>
                    </a:moveTo>
                    <a:lnTo>
                      <a:pt x="3475" y="167"/>
                    </a:lnTo>
                    <a:cubicBezTo>
                      <a:pt x="3494" y="167"/>
                      <a:pt x="3509" y="182"/>
                      <a:pt x="3509" y="200"/>
                    </a:cubicBezTo>
                    <a:cubicBezTo>
                      <a:pt x="3509" y="219"/>
                      <a:pt x="3494" y="234"/>
                      <a:pt x="3475" y="234"/>
                    </a:cubicBezTo>
                    <a:lnTo>
                      <a:pt x="34" y="234"/>
                    </a:lnTo>
                    <a:cubicBezTo>
                      <a:pt x="15" y="234"/>
                      <a:pt x="0" y="219"/>
                      <a:pt x="0" y="200"/>
                    </a:cubicBezTo>
                    <a:cubicBezTo>
                      <a:pt x="0" y="182"/>
                      <a:pt x="15" y="167"/>
                      <a:pt x="34" y="167"/>
                    </a:cubicBezTo>
                    <a:close/>
                    <a:moveTo>
                      <a:pt x="3409" y="0"/>
                    </a:moveTo>
                    <a:lnTo>
                      <a:pt x="3809" y="200"/>
                    </a:lnTo>
                    <a:lnTo>
                      <a:pt x="3409" y="400"/>
                    </a:lnTo>
                    <a:lnTo>
                      <a:pt x="3409" y="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59" name="Freeform 53"/>
              <p:cNvSpPr>
                <a:spLocks noEditPoints="1"/>
              </p:cNvSpPr>
              <p:nvPr/>
            </p:nvSpPr>
            <p:spPr bwMode="auto">
              <a:xfrm>
                <a:off x="1156498" y="4299605"/>
                <a:ext cx="658812" cy="73025"/>
              </a:xfrm>
              <a:custGeom>
                <a:avLst/>
                <a:gdLst>
                  <a:gd name="T0" fmla="*/ 0 w 3434"/>
                  <a:gd name="T1" fmla="*/ 0 h 400"/>
                  <a:gd name="T2" fmla="*/ 5 w 3434"/>
                  <a:gd name="T3" fmla="*/ 0 h 400"/>
                  <a:gd name="T4" fmla="*/ 6 w 3434"/>
                  <a:gd name="T5" fmla="*/ 0 h 400"/>
                  <a:gd name="T6" fmla="*/ 5 w 3434"/>
                  <a:gd name="T7" fmla="*/ 0 h 400"/>
                  <a:gd name="T8" fmla="*/ 0 w 3434"/>
                  <a:gd name="T9" fmla="*/ 0 h 400"/>
                  <a:gd name="T10" fmla="*/ 0 w 3434"/>
                  <a:gd name="T11" fmla="*/ 0 h 400"/>
                  <a:gd name="T12" fmla="*/ 0 w 3434"/>
                  <a:gd name="T13" fmla="*/ 0 h 400"/>
                  <a:gd name="T14" fmla="*/ 5 w 3434"/>
                  <a:gd name="T15" fmla="*/ 0 h 400"/>
                  <a:gd name="T16" fmla="*/ 6 w 3434"/>
                  <a:gd name="T17" fmla="*/ 0 h 400"/>
                  <a:gd name="T18" fmla="*/ 5 w 3434"/>
                  <a:gd name="T19" fmla="*/ 1 h 400"/>
                  <a:gd name="T20" fmla="*/ 5 w 3434"/>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4" h="400">
                    <a:moveTo>
                      <a:pt x="34" y="166"/>
                    </a:moveTo>
                    <a:lnTo>
                      <a:pt x="3100" y="166"/>
                    </a:lnTo>
                    <a:cubicBezTo>
                      <a:pt x="3119" y="166"/>
                      <a:pt x="3134" y="181"/>
                      <a:pt x="3134" y="200"/>
                    </a:cubicBezTo>
                    <a:cubicBezTo>
                      <a:pt x="3134" y="218"/>
                      <a:pt x="3119" y="233"/>
                      <a:pt x="3100" y="233"/>
                    </a:cubicBezTo>
                    <a:lnTo>
                      <a:pt x="34" y="233"/>
                    </a:lnTo>
                    <a:cubicBezTo>
                      <a:pt x="15" y="233"/>
                      <a:pt x="0" y="218"/>
                      <a:pt x="0" y="200"/>
                    </a:cubicBezTo>
                    <a:cubicBezTo>
                      <a:pt x="0" y="181"/>
                      <a:pt x="15" y="166"/>
                      <a:pt x="34" y="166"/>
                    </a:cubicBezTo>
                    <a:close/>
                    <a:moveTo>
                      <a:pt x="3034" y="0"/>
                    </a:moveTo>
                    <a:lnTo>
                      <a:pt x="3434" y="200"/>
                    </a:lnTo>
                    <a:lnTo>
                      <a:pt x="3034" y="400"/>
                    </a:lnTo>
                    <a:lnTo>
                      <a:pt x="3034" y="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60" name="Rectangle 88"/>
              <p:cNvSpPr>
                <a:spLocks noChangeArrowheads="1"/>
              </p:cNvSpPr>
              <p:nvPr/>
            </p:nvSpPr>
            <p:spPr bwMode="auto">
              <a:xfrm>
                <a:off x="402416" y="4234741"/>
                <a:ext cx="7405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持上げれない</a:t>
                </a:r>
                <a:endParaRPr lang="ja-JP" altLang="ja-JP" sz="1050" dirty="0">
                  <a:solidFill>
                    <a:prstClr val="white"/>
                  </a:solidFill>
                  <a:latin typeface="Meiryo UI" panose="020B0604030504040204" pitchFamily="50" charset="-128"/>
                  <a:ea typeface="Meiryo UI" panose="020B0604030504040204" pitchFamily="50" charset="-128"/>
                </a:endParaRPr>
              </a:p>
            </p:txBody>
          </p:sp>
          <p:sp>
            <p:nvSpPr>
              <p:cNvPr id="162" name="Freeform 51"/>
              <p:cNvSpPr>
                <a:spLocks noEditPoints="1"/>
              </p:cNvSpPr>
              <p:nvPr/>
            </p:nvSpPr>
            <p:spPr bwMode="auto">
              <a:xfrm>
                <a:off x="2670175" y="3897313"/>
                <a:ext cx="725488" cy="101600"/>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4" y="233"/>
                    </a:lnTo>
                    <a:cubicBezTo>
                      <a:pt x="315" y="233"/>
                      <a:pt x="300" y="219"/>
                      <a:pt x="300" y="200"/>
                    </a:cubicBezTo>
                    <a:cubicBezTo>
                      <a:pt x="300" y="182"/>
                      <a:pt x="315" y="167"/>
                      <a:pt x="334" y="167"/>
                    </a:cubicBezTo>
                    <a:lnTo>
                      <a:pt x="1892" y="167"/>
                    </a:lnTo>
                    <a:cubicBezTo>
                      <a:pt x="1911" y="167"/>
                      <a:pt x="1925" y="182"/>
                      <a:pt x="1925" y="200"/>
                    </a:cubicBezTo>
                    <a:cubicBezTo>
                      <a:pt x="1925" y="219"/>
                      <a:pt x="1911"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63" name="Rectangle 91"/>
              <p:cNvSpPr>
                <a:spLocks noChangeArrowheads="1"/>
              </p:cNvSpPr>
              <p:nvPr/>
            </p:nvSpPr>
            <p:spPr bwMode="auto">
              <a:xfrm>
                <a:off x="3482975" y="3716338"/>
                <a:ext cx="6492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犬猫型より</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手順が面倒</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64" name="Rectangle 91"/>
              <p:cNvSpPr>
                <a:spLocks noChangeArrowheads="1"/>
              </p:cNvSpPr>
              <p:nvPr/>
            </p:nvSpPr>
            <p:spPr bwMode="auto">
              <a:xfrm>
                <a:off x="2700338" y="4387850"/>
                <a:ext cx="872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頭手足がボデー</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内接合</a:t>
                </a:r>
                <a:endParaRPr lang="en-US"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65" name="Freeform 117"/>
              <p:cNvSpPr>
                <a:spLocks noEditPoints="1"/>
              </p:cNvSpPr>
              <p:nvPr/>
            </p:nvSpPr>
            <p:spPr bwMode="auto">
              <a:xfrm>
                <a:off x="2987675" y="4152900"/>
                <a:ext cx="369888" cy="73025"/>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3" y="233"/>
                    </a:lnTo>
                    <a:cubicBezTo>
                      <a:pt x="315" y="233"/>
                      <a:pt x="300" y="218"/>
                      <a:pt x="300" y="200"/>
                    </a:cubicBezTo>
                    <a:cubicBezTo>
                      <a:pt x="300" y="181"/>
                      <a:pt x="315" y="166"/>
                      <a:pt x="333" y="166"/>
                    </a:cubicBezTo>
                    <a:lnTo>
                      <a:pt x="1892" y="166"/>
                    </a:lnTo>
                    <a:cubicBezTo>
                      <a:pt x="1910" y="166"/>
                      <a:pt x="1925" y="181"/>
                      <a:pt x="1925" y="200"/>
                    </a:cubicBezTo>
                    <a:cubicBezTo>
                      <a:pt x="1925" y="218"/>
                      <a:pt x="1910"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66" name="Rectangle 91"/>
              <p:cNvSpPr>
                <a:spLocks noChangeArrowheads="1"/>
              </p:cNvSpPr>
              <p:nvPr/>
            </p:nvSpPr>
            <p:spPr bwMode="auto">
              <a:xfrm>
                <a:off x="3398083" y="4100360"/>
                <a:ext cx="125996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見た目品質向上にため</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grpSp>
        <p:sp>
          <p:nvSpPr>
            <p:cNvPr id="184" name="Rectangle 72"/>
            <p:cNvSpPr>
              <a:spLocks noChangeArrowheads="1"/>
            </p:cNvSpPr>
            <p:nvPr/>
          </p:nvSpPr>
          <p:spPr bwMode="auto">
            <a:xfrm>
              <a:off x="325436" y="3033877"/>
              <a:ext cx="998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シリコン</a:t>
              </a:r>
              <a:r>
                <a:rPr lang="ja-JP" altLang="en-US" sz="1050" dirty="0">
                  <a:solidFill>
                    <a:prstClr val="white"/>
                  </a:solidFill>
                  <a:latin typeface="Meiryo UI" panose="020B0604030504040204" pitchFamily="50" charset="-128"/>
                  <a:ea typeface="Meiryo UI" panose="020B0604030504040204" pitchFamily="50" charset="-128"/>
                </a:rPr>
                <a:t>系</a:t>
              </a:r>
              <a:r>
                <a:rPr lang="ja-JP" altLang="en-US" sz="1050" dirty="0" smtClean="0">
                  <a:solidFill>
                    <a:prstClr val="white"/>
                  </a:solidFill>
                  <a:latin typeface="Meiryo UI" panose="020B0604030504040204" pitchFamily="50" charset="-128"/>
                  <a:ea typeface="Meiryo UI" panose="020B0604030504040204" pitchFamily="50" charset="-128"/>
                </a:rPr>
                <a:t>の材料を</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使っている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85" name="Rectangle 79"/>
            <p:cNvSpPr>
              <a:spLocks noChangeArrowheads="1"/>
            </p:cNvSpPr>
            <p:nvPr/>
          </p:nvSpPr>
          <p:spPr bwMode="auto">
            <a:xfrm>
              <a:off x="6307699" y="5335930"/>
              <a:ext cx="107721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製品形状が不安定</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grpSp>
      <p:sp>
        <p:nvSpPr>
          <p:cNvPr id="136" name="タイトル 1"/>
          <p:cNvSpPr>
            <a:spLocks noGrp="1"/>
          </p:cNvSpPr>
          <p:nvPr>
            <p:ph type="title"/>
          </p:nvPr>
        </p:nvSpPr>
        <p:spPr>
          <a:xfrm>
            <a:off x="139861" y="0"/>
            <a:ext cx="8575514" cy="542253"/>
          </a:xfrm>
        </p:spPr>
        <p:txBody>
          <a:bodyPr>
            <a:normAutofit fontScale="90000"/>
          </a:bodyPr>
          <a:lstStyle/>
          <a:p>
            <a:r>
              <a:rPr kumimoji="1" lang="en-US" altLang="ja-JP" b="1" dirty="0" smtClean="0">
                <a:solidFill>
                  <a:schemeClr val="accent6">
                    <a:lumMod val="60000"/>
                    <a:lumOff val="40000"/>
                  </a:schemeClr>
                </a:solidFill>
              </a:rPr>
              <a:t>GD</a:t>
            </a:r>
            <a:r>
              <a:rPr kumimoji="1" lang="ja-JP" altLang="en-US" b="1" dirty="0" smtClean="0">
                <a:solidFill>
                  <a:schemeClr val="accent6">
                    <a:lumMod val="60000"/>
                    <a:lumOff val="40000"/>
                  </a:schemeClr>
                </a:solidFill>
              </a:rPr>
              <a:t>４．要因解析を考えましょう</a:t>
            </a:r>
            <a:endParaRPr kumimoji="1" lang="ja-JP" altLang="en-US" b="1" dirty="0">
              <a:solidFill>
                <a:schemeClr val="accent6">
                  <a:lumMod val="60000"/>
                  <a:lumOff val="40000"/>
                </a:schemeClr>
              </a:solidFill>
            </a:endParaRPr>
          </a:p>
        </p:txBody>
      </p:sp>
      <p:sp>
        <p:nvSpPr>
          <p:cNvPr id="137" name="テキスト ボックス 136"/>
          <p:cNvSpPr txBox="1"/>
          <p:nvPr/>
        </p:nvSpPr>
        <p:spPr>
          <a:xfrm>
            <a:off x="5268248" y="6488668"/>
            <a:ext cx="3877985" cy="369332"/>
          </a:xfrm>
          <a:prstGeom prst="rect">
            <a:avLst/>
          </a:prstGeom>
          <a:noFill/>
        </p:spPr>
        <p:txBody>
          <a:bodyPr wrap="none" rtlCol="0">
            <a:spAutoFit/>
          </a:bodyPr>
          <a:lstStyle/>
          <a:p>
            <a:pPr defTabSz="457200"/>
            <a:r>
              <a:rPr kumimoji="1" lang="ja-JP" altLang="en-US" dirty="0" smtClean="0">
                <a:solidFill>
                  <a:prstClr val="white"/>
                </a:solidFill>
              </a:rPr>
              <a:t>このページ</a:t>
            </a:r>
            <a:r>
              <a:rPr kumimoji="1" lang="ja-JP" altLang="en-US" dirty="0">
                <a:solidFill>
                  <a:prstClr val="white"/>
                </a:solidFill>
              </a:rPr>
              <a:t>　</a:t>
            </a:r>
            <a:r>
              <a:rPr kumimoji="1" lang="ja-JP" altLang="en-US" dirty="0" smtClean="0">
                <a:solidFill>
                  <a:prstClr val="white"/>
                </a:solidFill>
              </a:rPr>
              <a:t>１５分　積算　５２分</a:t>
            </a:r>
            <a:endParaRPr kumimoji="1" lang="ja-JP" altLang="en-US" dirty="0">
              <a:solidFill>
                <a:prstClr val="white"/>
              </a:solidFill>
            </a:endParaRPr>
          </a:p>
        </p:txBody>
      </p:sp>
      <p:sp>
        <p:nvSpPr>
          <p:cNvPr id="88" name="Rectangle 30"/>
          <p:cNvSpPr>
            <a:spLocks noChangeArrowheads="1"/>
          </p:cNvSpPr>
          <p:nvPr/>
        </p:nvSpPr>
        <p:spPr bwMode="auto">
          <a:xfrm>
            <a:off x="9591502" y="195262"/>
            <a:ext cx="1385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ja-JP" sz="1800" b="1" dirty="0">
                <a:solidFill>
                  <a:srgbClr val="FF0000"/>
                </a:solidFill>
                <a:latin typeface="Meiryo UI" panose="020B0604030504040204" pitchFamily="50" charset="-128"/>
                <a:ea typeface="Meiryo UI" panose="020B0604030504040204" pitchFamily="50" charset="-128"/>
              </a:rPr>
              <a:t>重要</a:t>
            </a:r>
            <a:r>
              <a:rPr lang="ja-JP" altLang="en-US" sz="1800" b="1" dirty="0">
                <a:solidFill>
                  <a:srgbClr val="FF0000"/>
                </a:solidFill>
                <a:latin typeface="Meiryo UI" panose="020B0604030504040204" pitchFamily="50" charset="-128"/>
                <a:ea typeface="Meiryo UI" panose="020B0604030504040204" pitchFamily="50" charset="-128"/>
              </a:rPr>
              <a:t>要因</a:t>
            </a:r>
            <a:endParaRPr lang="ja-JP" altLang="ja-JP" sz="2400" dirty="0">
              <a:solidFill>
                <a:prstClr val="white"/>
              </a:solidFill>
              <a:latin typeface="Meiryo UI" panose="020B0604030504040204" pitchFamily="50" charset="-128"/>
              <a:ea typeface="Meiryo UI" panose="020B0604030504040204" pitchFamily="50" charset="-128"/>
            </a:endParaRPr>
          </a:p>
        </p:txBody>
      </p:sp>
      <p:sp>
        <p:nvSpPr>
          <p:cNvPr id="90" name="Rectangle 63"/>
          <p:cNvSpPr>
            <a:spLocks noChangeArrowheads="1"/>
          </p:cNvSpPr>
          <p:nvPr/>
        </p:nvSpPr>
        <p:spPr bwMode="auto">
          <a:xfrm>
            <a:off x="6702569" y="3271555"/>
            <a:ext cx="102912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社運が掛かっている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3" name="Rectangle 64"/>
          <p:cNvSpPr>
            <a:spLocks noChangeArrowheads="1"/>
          </p:cNvSpPr>
          <p:nvPr/>
        </p:nvSpPr>
        <p:spPr bwMode="auto">
          <a:xfrm>
            <a:off x="6680963" y="3060148"/>
            <a:ext cx="81913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en-US" altLang="ja-JP" sz="1050" dirty="0" smtClean="0">
                <a:solidFill>
                  <a:prstClr val="white"/>
                </a:solidFill>
                <a:latin typeface="Meiryo UI" panose="020B0604030504040204" pitchFamily="50" charset="-128"/>
                <a:ea typeface="Meiryo UI" panose="020B0604030504040204" pitchFamily="50" charset="-128"/>
              </a:rPr>
              <a:t>Set</a:t>
            </a:r>
            <a:r>
              <a:rPr lang="ja-JP" altLang="en-US" sz="1050" dirty="0" smtClean="0">
                <a:solidFill>
                  <a:prstClr val="white"/>
                </a:solidFill>
                <a:latin typeface="Meiryo UI" panose="020B0604030504040204" pitchFamily="50" charset="-128"/>
                <a:ea typeface="Meiryo UI" panose="020B0604030504040204" pitchFamily="50" charset="-128"/>
              </a:rPr>
              <a:t>に手間取る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5" name="Rectangle 68"/>
          <p:cNvSpPr>
            <a:spLocks noChangeArrowheads="1"/>
          </p:cNvSpPr>
          <p:nvPr/>
        </p:nvSpPr>
        <p:spPr bwMode="auto">
          <a:xfrm>
            <a:off x="6793095" y="1122777"/>
            <a:ext cx="1009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a:t>
            </a:r>
            <a:r>
              <a:rPr lang="ja-JP" altLang="en-US" sz="1050" dirty="0">
                <a:solidFill>
                  <a:prstClr val="white"/>
                </a:solidFill>
                <a:latin typeface="Meiryo UI" panose="020B0604030504040204" pitchFamily="50" charset="-128"/>
                <a:ea typeface="Meiryo UI" panose="020B0604030504040204" pitchFamily="50" charset="-128"/>
              </a:rPr>
              <a:t>回数</a:t>
            </a:r>
            <a:r>
              <a:rPr lang="ja-JP" altLang="en-US" sz="1050" dirty="0" smtClean="0">
                <a:solidFill>
                  <a:prstClr val="white"/>
                </a:solidFill>
                <a:latin typeface="Meiryo UI" panose="020B0604030504040204" pitchFamily="50" charset="-128"/>
                <a:ea typeface="Meiryo UI" panose="020B0604030504040204" pitchFamily="50" charset="-128"/>
              </a:rPr>
              <a:t>が少ない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6" name="Rectangle 93"/>
          <p:cNvSpPr>
            <a:spLocks noChangeArrowheads="1"/>
          </p:cNvSpPr>
          <p:nvPr/>
        </p:nvSpPr>
        <p:spPr bwMode="auto">
          <a:xfrm>
            <a:off x="4328980" y="2740254"/>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組付経験が浅い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9" name="Rectangle 112"/>
          <p:cNvSpPr>
            <a:spLocks noChangeArrowheads="1"/>
          </p:cNvSpPr>
          <p:nvPr/>
        </p:nvSpPr>
        <p:spPr bwMode="auto">
          <a:xfrm>
            <a:off x="4212742" y="3003284"/>
            <a:ext cx="7197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ja-JP" sz="1050" dirty="0" smtClean="0">
                <a:solidFill>
                  <a:prstClr val="white"/>
                </a:solidFill>
                <a:latin typeface="Meiryo UI" panose="020B0604030504040204" pitchFamily="50" charset="-128"/>
                <a:ea typeface="Meiryo UI" panose="020B0604030504040204" pitchFamily="50" charset="-128"/>
              </a:rPr>
              <a:t>気持ちが焦る</a:t>
            </a:r>
          </a:p>
        </p:txBody>
      </p:sp>
      <p:sp>
        <p:nvSpPr>
          <p:cNvPr id="100" name="Rectangle 114"/>
          <p:cNvSpPr>
            <a:spLocks noChangeArrowheads="1"/>
          </p:cNvSpPr>
          <p:nvPr/>
        </p:nvSpPr>
        <p:spPr bwMode="auto">
          <a:xfrm>
            <a:off x="6854360" y="1309272"/>
            <a:ext cx="94897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組付スキルが低い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06" name="Rectangle 64"/>
          <p:cNvSpPr>
            <a:spLocks noChangeArrowheads="1"/>
          </p:cNvSpPr>
          <p:nvPr/>
        </p:nvSpPr>
        <p:spPr bwMode="auto">
          <a:xfrm>
            <a:off x="7007358" y="1475474"/>
            <a:ext cx="6668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製品が重い</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07" name="Oval 119"/>
          <p:cNvSpPr>
            <a:spLocks noChangeArrowheads="1"/>
          </p:cNvSpPr>
          <p:nvPr/>
        </p:nvSpPr>
        <p:spPr bwMode="auto">
          <a:xfrm>
            <a:off x="9449465" y="618022"/>
            <a:ext cx="1173163" cy="347662"/>
          </a:xfrm>
          <a:prstGeom prst="ellipse">
            <a:avLst/>
          </a:prstGeom>
          <a:noFill/>
          <a:ln w="254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endParaRPr lang="ja-JP" altLang="en-US" sz="1050" smtClean="0">
              <a:solidFill>
                <a:prstClr val="white"/>
              </a:solidFill>
              <a:latin typeface="Meiryo UI" panose="020B0604030504040204" pitchFamily="50" charset="-128"/>
              <a:ea typeface="Meiryo UI" panose="020B0604030504040204" pitchFamily="50" charset="-128"/>
            </a:endParaRPr>
          </a:p>
        </p:txBody>
      </p:sp>
      <p:sp>
        <p:nvSpPr>
          <p:cNvPr id="109" name="Rectangle 97"/>
          <p:cNvSpPr>
            <a:spLocks noChangeArrowheads="1"/>
          </p:cNvSpPr>
          <p:nvPr/>
        </p:nvSpPr>
        <p:spPr bwMode="auto">
          <a:xfrm>
            <a:off x="6379061" y="2145945"/>
            <a:ext cx="137698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重量が重くて疲れてしまう</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226" name="Freeform 51"/>
          <p:cNvSpPr>
            <a:spLocks noEditPoints="1"/>
          </p:cNvSpPr>
          <p:nvPr/>
        </p:nvSpPr>
        <p:spPr bwMode="auto">
          <a:xfrm>
            <a:off x="6647802" y="2377799"/>
            <a:ext cx="772554" cy="48440"/>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4" y="233"/>
                </a:lnTo>
                <a:cubicBezTo>
                  <a:pt x="315" y="233"/>
                  <a:pt x="300" y="219"/>
                  <a:pt x="300" y="200"/>
                </a:cubicBezTo>
                <a:cubicBezTo>
                  <a:pt x="300" y="182"/>
                  <a:pt x="315" y="167"/>
                  <a:pt x="334" y="167"/>
                </a:cubicBezTo>
                <a:lnTo>
                  <a:pt x="1892" y="167"/>
                </a:lnTo>
                <a:cubicBezTo>
                  <a:pt x="1911" y="167"/>
                  <a:pt x="1925" y="182"/>
                  <a:pt x="1925" y="200"/>
                </a:cubicBezTo>
                <a:cubicBezTo>
                  <a:pt x="1925" y="219"/>
                  <a:pt x="1911"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227" name="Freeform 57"/>
          <p:cNvSpPr>
            <a:spLocks noEditPoints="1"/>
          </p:cNvSpPr>
          <p:nvPr/>
        </p:nvSpPr>
        <p:spPr bwMode="auto">
          <a:xfrm rot="18180520">
            <a:off x="6859882" y="2395713"/>
            <a:ext cx="415925" cy="639762"/>
          </a:xfrm>
          <a:custGeom>
            <a:avLst/>
            <a:gdLst>
              <a:gd name="T0" fmla="*/ 4 w 2171"/>
              <a:gd name="T1" fmla="*/ 5 h 3446"/>
              <a:gd name="T2" fmla="*/ 0 w 2171"/>
              <a:gd name="T3" fmla="*/ 0 h 3446"/>
              <a:gd name="T4" fmla="*/ 0 w 2171"/>
              <a:gd name="T5" fmla="*/ 0 h 3446"/>
              <a:gd name="T6" fmla="*/ 0 w 2171"/>
              <a:gd name="T7" fmla="*/ 0 h 3446"/>
              <a:gd name="T8" fmla="*/ 4 w 2171"/>
              <a:gd name="T9" fmla="*/ 5 h 3446"/>
              <a:gd name="T10" fmla="*/ 4 w 2171"/>
              <a:gd name="T11" fmla="*/ 5 h 3446"/>
              <a:gd name="T12" fmla="*/ 4 w 2171"/>
              <a:gd name="T13" fmla="*/ 5 h 3446"/>
              <a:gd name="T14" fmla="*/ 0 w 2171"/>
              <a:gd name="T15" fmla="*/ 1 h 3446"/>
              <a:gd name="T16" fmla="*/ 0 w 2171"/>
              <a:gd name="T17" fmla="*/ 0 h 3446"/>
              <a:gd name="T18" fmla="*/ 1 w 2171"/>
              <a:gd name="T19" fmla="*/ 0 h 3446"/>
              <a:gd name="T20" fmla="*/ 0 w 2171"/>
              <a:gd name="T21" fmla="*/ 1 h 34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71" h="3446">
                <a:moveTo>
                  <a:pt x="2105" y="3426"/>
                </a:moveTo>
                <a:lnTo>
                  <a:pt x="149" y="300"/>
                </a:lnTo>
                <a:cubicBezTo>
                  <a:pt x="139" y="285"/>
                  <a:pt x="144" y="264"/>
                  <a:pt x="159" y="254"/>
                </a:cubicBezTo>
                <a:cubicBezTo>
                  <a:pt x="175" y="245"/>
                  <a:pt x="195" y="249"/>
                  <a:pt x="205" y="265"/>
                </a:cubicBezTo>
                <a:lnTo>
                  <a:pt x="2162" y="3391"/>
                </a:lnTo>
                <a:cubicBezTo>
                  <a:pt x="2171" y="3406"/>
                  <a:pt x="2167" y="3427"/>
                  <a:pt x="2151" y="3437"/>
                </a:cubicBezTo>
                <a:cubicBezTo>
                  <a:pt x="2136" y="3446"/>
                  <a:pt x="2115" y="3442"/>
                  <a:pt x="2105" y="3426"/>
                </a:cubicBezTo>
                <a:close/>
                <a:moveTo>
                  <a:pt x="43" y="445"/>
                </a:moveTo>
                <a:lnTo>
                  <a:pt x="0" y="0"/>
                </a:lnTo>
                <a:lnTo>
                  <a:pt x="382" y="233"/>
                </a:lnTo>
                <a:lnTo>
                  <a:pt x="43" y="445"/>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228" name="Freeform 117"/>
          <p:cNvSpPr>
            <a:spLocks noEditPoints="1"/>
          </p:cNvSpPr>
          <p:nvPr/>
        </p:nvSpPr>
        <p:spPr bwMode="auto">
          <a:xfrm rot="10800000">
            <a:off x="5022075" y="3036034"/>
            <a:ext cx="512266" cy="45719"/>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3" y="233"/>
                </a:lnTo>
                <a:cubicBezTo>
                  <a:pt x="315" y="233"/>
                  <a:pt x="300" y="218"/>
                  <a:pt x="300" y="200"/>
                </a:cubicBezTo>
                <a:cubicBezTo>
                  <a:pt x="300" y="181"/>
                  <a:pt x="315" y="166"/>
                  <a:pt x="333" y="166"/>
                </a:cubicBezTo>
                <a:lnTo>
                  <a:pt x="1892" y="166"/>
                </a:lnTo>
                <a:cubicBezTo>
                  <a:pt x="1910" y="166"/>
                  <a:pt x="1925" y="181"/>
                  <a:pt x="1925" y="200"/>
                </a:cubicBezTo>
                <a:cubicBezTo>
                  <a:pt x="1925" y="218"/>
                  <a:pt x="1910"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229" name="Freeform 51"/>
          <p:cNvSpPr>
            <a:spLocks noEditPoints="1"/>
          </p:cNvSpPr>
          <p:nvPr/>
        </p:nvSpPr>
        <p:spPr bwMode="auto">
          <a:xfrm flipH="1" flipV="1">
            <a:off x="5223455" y="2804125"/>
            <a:ext cx="521239" cy="51523"/>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4" y="233"/>
                </a:lnTo>
                <a:cubicBezTo>
                  <a:pt x="315" y="233"/>
                  <a:pt x="300" y="219"/>
                  <a:pt x="300" y="200"/>
                </a:cubicBezTo>
                <a:cubicBezTo>
                  <a:pt x="300" y="182"/>
                  <a:pt x="315" y="167"/>
                  <a:pt x="334" y="167"/>
                </a:cubicBezTo>
                <a:lnTo>
                  <a:pt x="1892" y="167"/>
                </a:lnTo>
                <a:cubicBezTo>
                  <a:pt x="1911" y="167"/>
                  <a:pt x="1925" y="182"/>
                  <a:pt x="1925" y="200"/>
                </a:cubicBezTo>
                <a:cubicBezTo>
                  <a:pt x="1925" y="219"/>
                  <a:pt x="1911"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230" name="Rectangle 64"/>
          <p:cNvSpPr>
            <a:spLocks noChangeArrowheads="1"/>
          </p:cNvSpPr>
          <p:nvPr/>
        </p:nvSpPr>
        <p:spPr bwMode="auto">
          <a:xfrm>
            <a:off x="5092701" y="3203139"/>
            <a:ext cx="81913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en-US" altLang="ja-JP" sz="1050" dirty="0" smtClean="0">
                <a:solidFill>
                  <a:prstClr val="white"/>
                </a:solidFill>
                <a:latin typeface="Meiryo UI" panose="020B0604030504040204" pitchFamily="50" charset="-128"/>
                <a:ea typeface="Meiryo UI" panose="020B0604030504040204" pitchFamily="50" charset="-128"/>
              </a:rPr>
              <a:t>Set</a:t>
            </a:r>
            <a:r>
              <a:rPr lang="ja-JP" altLang="en-US" sz="1050" dirty="0" smtClean="0">
                <a:solidFill>
                  <a:prstClr val="white"/>
                </a:solidFill>
                <a:latin typeface="Meiryo UI" panose="020B0604030504040204" pitchFamily="50" charset="-128"/>
                <a:ea typeface="Meiryo UI" panose="020B0604030504040204" pitchFamily="50" charset="-128"/>
              </a:rPr>
              <a:t>に手間取る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231" name="Freeform 117"/>
          <p:cNvSpPr>
            <a:spLocks noEditPoints="1"/>
          </p:cNvSpPr>
          <p:nvPr/>
        </p:nvSpPr>
        <p:spPr bwMode="auto">
          <a:xfrm rot="3520116">
            <a:off x="5325676" y="2985747"/>
            <a:ext cx="369887" cy="73025"/>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3" y="233"/>
                </a:lnTo>
                <a:cubicBezTo>
                  <a:pt x="315" y="233"/>
                  <a:pt x="300" y="218"/>
                  <a:pt x="300" y="200"/>
                </a:cubicBezTo>
                <a:cubicBezTo>
                  <a:pt x="300" y="181"/>
                  <a:pt x="315" y="166"/>
                  <a:pt x="333" y="166"/>
                </a:cubicBezTo>
                <a:lnTo>
                  <a:pt x="1892" y="166"/>
                </a:lnTo>
                <a:cubicBezTo>
                  <a:pt x="1910" y="166"/>
                  <a:pt x="1925" y="181"/>
                  <a:pt x="1925" y="200"/>
                </a:cubicBezTo>
                <a:cubicBezTo>
                  <a:pt x="1925" y="218"/>
                  <a:pt x="1910"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232" name="Rectangle 93"/>
          <p:cNvSpPr>
            <a:spLocks noChangeArrowheads="1"/>
          </p:cNvSpPr>
          <p:nvPr/>
        </p:nvSpPr>
        <p:spPr bwMode="auto">
          <a:xfrm>
            <a:off x="6174236" y="2837622"/>
            <a:ext cx="110286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組付け時手が震える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233" name="Freeform 117"/>
          <p:cNvSpPr>
            <a:spLocks noEditPoints="1"/>
          </p:cNvSpPr>
          <p:nvPr/>
        </p:nvSpPr>
        <p:spPr bwMode="auto">
          <a:xfrm>
            <a:off x="6707086" y="2516510"/>
            <a:ext cx="628092" cy="45719"/>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3" y="233"/>
                </a:lnTo>
                <a:cubicBezTo>
                  <a:pt x="315" y="233"/>
                  <a:pt x="300" y="218"/>
                  <a:pt x="300" y="200"/>
                </a:cubicBezTo>
                <a:cubicBezTo>
                  <a:pt x="300" y="181"/>
                  <a:pt x="315" y="166"/>
                  <a:pt x="333" y="166"/>
                </a:cubicBezTo>
                <a:lnTo>
                  <a:pt x="1892" y="166"/>
                </a:lnTo>
                <a:cubicBezTo>
                  <a:pt x="1910" y="166"/>
                  <a:pt x="1925" y="181"/>
                  <a:pt x="1925" y="200"/>
                </a:cubicBezTo>
                <a:cubicBezTo>
                  <a:pt x="1925" y="218"/>
                  <a:pt x="1910"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11" name="Rectangle 97"/>
          <p:cNvSpPr>
            <a:spLocks noChangeArrowheads="1"/>
          </p:cNvSpPr>
          <p:nvPr/>
        </p:nvSpPr>
        <p:spPr bwMode="auto">
          <a:xfrm>
            <a:off x="322254" y="404463"/>
            <a:ext cx="7780976" cy="553998"/>
          </a:xfrm>
          <a:prstGeom prst="rect">
            <a:avLst/>
          </a:prstGeom>
          <a:noFill/>
          <a:ln>
            <a:noFill/>
          </a:ln>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ヒント：各社ではどんなふうに意見出ししていますか？作業者に絞って考えましょう！</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　　　　　間違っている部分もあるよ！中骨に事実を書きましょう！</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sp>
        <p:nvSpPr>
          <p:cNvPr id="113" name="Rectangle 64"/>
          <p:cNvSpPr>
            <a:spLocks noChangeArrowheads="1"/>
          </p:cNvSpPr>
          <p:nvPr/>
        </p:nvSpPr>
        <p:spPr bwMode="auto">
          <a:xfrm>
            <a:off x="5791209" y="1743245"/>
            <a:ext cx="55784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重い・軽い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14" name="Rectangle 64"/>
          <p:cNvSpPr>
            <a:spLocks noChangeArrowheads="1"/>
          </p:cNvSpPr>
          <p:nvPr/>
        </p:nvSpPr>
        <p:spPr bwMode="auto">
          <a:xfrm>
            <a:off x="6492685" y="1755768"/>
            <a:ext cx="5065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手間取る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17" name="Rectangle 97"/>
          <p:cNvSpPr>
            <a:spLocks noChangeArrowheads="1"/>
          </p:cNvSpPr>
          <p:nvPr/>
        </p:nvSpPr>
        <p:spPr bwMode="auto">
          <a:xfrm>
            <a:off x="361514" y="6251235"/>
            <a:ext cx="5464637" cy="553998"/>
          </a:xfrm>
          <a:prstGeom prst="rect">
            <a:avLst/>
          </a:prstGeom>
          <a:noFill/>
          <a:ln>
            <a:noFill/>
          </a:ln>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ヒント：何が重要要因になる？同じ言葉が出ているのは？</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　　　　人型ロボットに特化した内容は？</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a:srcRect l="16166" t="22445" r="33083" b="9852"/>
          <a:stretch/>
        </p:blipFill>
        <p:spPr>
          <a:xfrm>
            <a:off x="213167" y="3522619"/>
            <a:ext cx="3550328" cy="2664204"/>
          </a:xfrm>
          <a:prstGeom prst="rect">
            <a:avLst/>
          </a:prstGeom>
        </p:spPr>
      </p:pic>
      <p:sp>
        <p:nvSpPr>
          <p:cNvPr id="110" name="テキスト ボックス 109"/>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16</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78946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17</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06820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39861" y="0"/>
            <a:ext cx="8575514" cy="1524000"/>
          </a:xfrm>
        </p:spPr>
        <p:txBody>
          <a:bodyPr/>
          <a:lstStyle/>
          <a:p>
            <a:r>
              <a:rPr kumimoji="1" lang="en-US" altLang="ja-JP" b="1" dirty="0" smtClean="0">
                <a:solidFill>
                  <a:schemeClr val="accent6">
                    <a:lumMod val="60000"/>
                    <a:lumOff val="40000"/>
                  </a:schemeClr>
                </a:solidFill>
              </a:rPr>
              <a:t>GD</a:t>
            </a:r>
            <a:r>
              <a:rPr kumimoji="1" lang="ja-JP" altLang="en-US" b="1" dirty="0" smtClean="0">
                <a:solidFill>
                  <a:schemeClr val="accent6">
                    <a:lumMod val="60000"/>
                    <a:lumOff val="40000"/>
                  </a:schemeClr>
                </a:solidFill>
              </a:rPr>
              <a:t>５．重要要因の調査を実施しましょう</a:t>
            </a:r>
            <a:endParaRPr kumimoji="1" lang="ja-JP" altLang="en-US" b="1" dirty="0">
              <a:solidFill>
                <a:schemeClr val="accent6">
                  <a:lumMod val="60000"/>
                  <a:lumOff val="40000"/>
                </a:schemeClr>
              </a:solidFill>
            </a:endParaRPr>
          </a:p>
        </p:txBody>
      </p:sp>
      <p:sp>
        <p:nvSpPr>
          <p:cNvPr id="3" name="テキスト ボックス 2"/>
          <p:cNvSpPr txBox="1"/>
          <p:nvPr/>
        </p:nvSpPr>
        <p:spPr>
          <a:xfrm>
            <a:off x="5009535" y="6488668"/>
            <a:ext cx="3801041" cy="369332"/>
          </a:xfrm>
          <a:prstGeom prst="rect">
            <a:avLst/>
          </a:prstGeom>
          <a:noFill/>
        </p:spPr>
        <p:txBody>
          <a:bodyPr wrap="none" rtlCol="0">
            <a:spAutoFit/>
          </a:bodyPr>
          <a:lstStyle/>
          <a:p>
            <a:pPr defTabSz="457200"/>
            <a:r>
              <a:rPr kumimoji="1" lang="ja-JP" altLang="en-US" dirty="0" smtClean="0">
                <a:solidFill>
                  <a:prstClr val="white"/>
                </a:solidFill>
              </a:rPr>
              <a:t>このページ</a:t>
            </a:r>
            <a:r>
              <a:rPr kumimoji="1" lang="ja-JP" altLang="en-US" dirty="0">
                <a:solidFill>
                  <a:prstClr val="white"/>
                </a:solidFill>
              </a:rPr>
              <a:t>　</a:t>
            </a:r>
            <a:r>
              <a:rPr kumimoji="1" lang="ja-JP" altLang="en-US" dirty="0" smtClean="0">
                <a:solidFill>
                  <a:prstClr val="white"/>
                </a:solidFill>
              </a:rPr>
              <a:t>１０分　積算</a:t>
            </a:r>
            <a:r>
              <a:rPr kumimoji="1" lang="en-US" altLang="ja-JP" dirty="0" smtClean="0">
                <a:solidFill>
                  <a:prstClr val="white"/>
                </a:solidFill>
              </a:rPr>
              <a:t>1</a:t>
            </a:r>
            <a:r>
              <a:rPr kumimoji="1" lang="ja-JP" altLang="en-US" dirty="0" smtClean="0">
                <a:solidFill>
                  <a:prstClr val="white"/>
                </a:solidFill>
              </a:rPr>
              <a:t>：</a:t>
            </a:r>
            <a:r>
              <a:rPr kumimoji="1" lang="en-US" altLang="ja-JP" dirty="0" smtClean="0">
                <a:solidFill>
                  <a:prstClr val="white"/>
                </a:solidFill>
              </a:rPr>
              <a:t>18</a:t>
            </a:r>
            <a:r>
              <a:rPr kumimoji="1" lang="ja-JP" altLang="en-US" dirty="0" smtClean="0">
                <a:solidFill>
                  <a:prstClr val="white"/>
                </a:solidFill>
              </a:rPr>
              <a:t>分</a:t>
            </a:r>
            <a:endParaRPr kumimoji="1" lang="ja-JP" altLang="en-US" dirty="0">
              <a:solidFill>
                <a:prstClr val="white"/>
              </a:solidFill>
            </a:endParaRPr>
          </a:p>
        </p:txBody>
      </p:sp>
      <p:sp>
        <p:nvSpPr>
          <p:cNvPr id="14" name="Rectangle 97"/>
          <p:cNvSpPr>
            <a:spLocks noChangeArrowheads="1"/>
          </p:cNvSpPr>
          <p:nvPr/>
        </p:nvSpPr>
        <p:spPr bwMode="auto">
          <a:xfrm>
            <a:off x="1360840" y="978172"/>
            <a:ext cx="7170063" cy="830997"/>
          </a:xfrm>
          <a:prstGeom prst="rect">
            <a:avLst/>
          </a:prstGeom>
          <a:noFill/>
          <a:ln>
            <a:noFill/>
          </a:ln>
          <a:extLst/>
        </p:spPr>
        <p:txBody>
          <a:bodyPr wrap="squar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ヒント：何が重要要因になる？　　同じ言葉が出ているのは？</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　　　　全員の意見で決める？　　データを取って決める</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　　　　人型ロボットに特化した内容は？　　重要要因の何を調べる？</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sp>
        <p:nvSpPr>
          <p:cNvPr id="13" name="Rectangle 97"/>
          <p:cNvSpPr>
            <a:spLocks noChangeArrowheads="1"/>
          </p:cNvSpPr>
          <p:nvPr/>
        </p:nvSpPr>
        <p:spPr bwMode="auto">
          <a:xfrm>
            <a:off x="1634946" y="5812346"/>
            <a:ext cx="7170063" cy="276999"/>
          </a:xfrm>
          <a:prstGeom prst="rect">
            <a:avLst/>
          </a:prstGeom>
          <a:noFill/>
          <a:ln>
            <a:noFill/>
          </a:ln>
          <a:extLst/>
        </p:spPr>
        <p:txBody>
          <a:bodyPr wrap="squar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a:t>
            </a:r>
            <a:r>
              <a:rPr lang="ja-JP" altLang="en-US" sz="1800" b="1" dirty="0">
                <a:solidFill>
                  <a:srgbClr val="FFFF00"/>
                </a:solidFill>
                <a:latin typeface="Meiryo UI" panose="020B0604030504040204" pitchFamily="50" charset="-128"/>
                <a:ea typeface="Meiryo UI" panose="020B0604030504040204" pitchFamily="50" charset="-128"/>
              </a:rPr>
              <a:t>真因は</a:t>
            </a:r>
            <a:r>
              <a:rPr lang="ja-JP" altLang="en-US" sz="1800" b="1" dirty="0" smtClean="0">
                <a:solidFill>
                  <a:srgbClr val="FFFF00"/>
                </a:solidFill>
                <a:latin typeface="Meiryo UI" panose="020B0604030504040204" pitchFamily="50" charset="-128"/>
                <a:ea typeface="Meiryo UI" panose="020B0604030504040204" pitchFamily="50" charset="-128"/>
              </a:rPr>
              <a:t>事実・データで確かめる　　仮説を立てて検証する</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768799" y="1970681"/>
            <a:ext cx="4282511" cy="3416320"/>
          </a:xfrm>
          <a:prstGeom prst="rect">
            <a:avLst/>
          </a:prstGeom>
          <a:solidFill>
            <a:schemeClr val="tx1"/>
          </a:solidFill>
          <a:ln>
            <a:solidFill>
              <a:schemeClr val="bg1"/>
            </a:solidFill>
          </a:ln>
        </p:spPr>
        <p:txBody>
          <a:bodyPr wrap="square" rtlCol="0">
            <a:spAutoFit/>
          </a:bodyPr>
          <a:lstStyle/>
          <a:p>
            <a:r>
              <a:rPr kumimoji="1" lang="en-US" altLang="ja-JP" dirty="0" smtClean="0">
                <a:solidFill>
                  <a:schemeClr val="bg1"/>
                </a:solidFill>
              </a:rPr>
              <a:t>【</a:t>
            </a:r>
            <a:r>
              <a:rPr kumimoji="1" lang="ja-JP" altLang="en-US" dirty="0" smtClean="0">
                <a:solidFill>
                  <a:schemeClr val="bg1"/>
                </a:solidFill>
              </a:rPr>
              <a:t>重要</a:t>
            </a:r>
            <a:r>
              <a:rPr kumimoji="1" lang="ja-JP" altLang="en-US" dirty="0">
                <a:solidFill>
                  <a:schemeClr val="bg1"/>
                </a:solidFill>
              </a:rPr>
              <a:t>要因</a:t>
            </a:r>
            <a:r>
              <a:rPr kumimoji="1" lang="en-US" altLang="ja-JP" dirty="0" smtClean="0">
                <a:solidFill>
                  <a:schemeClr val="bg1"/>
                </a:solidFill>
              </a:rPr>
              <a:t>】</a:t>
            </a: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endParaRPr kumimoji="1" lang="en-US" altLang="ja-JP" dirty="0" smtClean="0">
              <a:solidFill>
                <a:schemeClr val="bg1"/>
              </a:solidFill>
            </a:endParaRPr>
          </a:p>
          <a:p>
            <a:endParaRPr kumimoji="1" lang="en-US" altLang="ja-JP" dirty="0">
              <a:solidFill>
                <a:schemeClr val="bg1"/>
              </a:solidFill>
            </a:endParaRPr>
          </a:p>
          <a:p>
            <a:endParaRPr kumimoji="1" lang="ja-JP" altLang="en-US" dirty="0">
              <a:solidFill>
                <a:schemeClr val="bg1"/>
              </a:solidFill>
            </a:endParaRPr>
          </a:p>
        </p:txBody>
      </p:sp>
      <p:pic>
        <p:nvPicPr>
          <p:cNvPr id="2" name="図 1"/>
          <p:cNvPicPr>
            <a:picLocks noChangeAspect="1"/>
          </p:cNvPicPr>
          <p:nvPr/>
        </p:nvPicPr>
        <p:blipFill rotWithShape="1">
          <a:blip r:embed="rId3"/>
          <a:srcRect l="16083" t="21704" r="32666" b="10148"/>
          <a:stretch/>
        </p:blipFill>
        <p:spPr>
          <a:xfrm>
            <a:off x="139861" y="1970681"/>
            <a:ext cx="4415110" cy="3302359"/>
          </a:xfrm>
          <a:prstGeom prst="rect">
            <a:avLst/>
          </a:prstGeom>
        </p:spPr>
      </p:pic>
      <p:sp>
        <p:nvSpPr>
          <p:cNvPr id="8" name="テキスト ボックス 7"/>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18</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3112965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19</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33312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6" y="-2181"/>
            <a:ext cx="9200176" cy="6610362"/>
          </a:xfrm>
          <a:prstGeom prst="rect">
            <a:avLst/>
          </a:prstGeom>
        </p:spPr>
      </p:pic>
      <p:sp>
        <p:nvSpPr>
          <p:cNvPr id="3" name="テキスト ボックス 2"/>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54123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20</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144693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テキスト ボックス 3"/>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21</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319409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39861" y="0"/>
            <a:ext cx="8575514" cy="979697"/>
          </a:xfrm>
        </p:spPr>
        <p:txBody>
          <a:bodyPr/>
          <a:lstStyle/>
          <a:p>
            <a:r>
              <a:rPr kumimoji="1" lang="en-US" altLang="ja-JP" b="1" dirty="0" smtClean="0">
                <a:solidFill>
                  <a:schemeClr val="accent6">
                    <a:lumMod val="60000"/>
                    <a:lumOff val="40000"/>
                  </a:schemeClr>
                </a:solidFill>
              </a:rPr>
              <a:t>GD</a:t>
            </a:r>
            <a:r>
              <a:rPr kumimoji="1" lang="ja-JP" altLang="en-US" b="1" dirty="0" smtClean="0">
                <a:solidFill>
                  <a:schemeClr val="accent6">
                    <a:lumMod val="60000"/>
                    <a:lumOff val="40000"/>
                  </a:schemeClr>
                </a:solidFill>
              </a:rPr>
              <a:t>６．対策案検討を実施しましょう</a:t>
            </a:r>
            <a:endParaRPr kumimoji="1" lang="ja-JP" altLang="en-US" b="1" dirty="0">
              <a:solidFill>
                <a:schemeClr val="accent6">
                  <a:lumMod val="60000"/>
                  <a:lumOff val="40000"/>
                </a:schemeClr>
              </a:solidFill>
            </a:endParaRPr>
          </a:p>
        </p:txBody>
      </p:sp>
      <p:sp>
        <p:nvSpPr>
          <p:cNvPr id="3" name="テキスト ボックス 2"/>
          <p:cNvSpPr txBox="1"/>
          <p:nvPr/>
        </p:nvSpPr>
        <p:spPr>
          <a:xfrm>
            <a:off x="5268248" y="6488668"/>
            <a:ext cx="3801041" cy="369332"/>
          </a:xfrm>
          <a:prstGeom prst="rect">
            <a:avLst/>
          </a:prstGeom>
          <a:noFill/>
        </p:spPr>
        <p:txBody>
          <a:bodyPr wrap="none" rtlCol="0">
            <a:spAutoFit/>
          </a:bodyPr>
          <a:lstStyle/>
          <a:p>
            <a:pPr defTabSz="457200"/>
            <a:r>
              <a:rPr kumimoji="1" lang="ja-JP" altLang="en-US" dirty="0" smtClean="0">
                <a:solidFill>
                  <a:prstClr val="white"/>
                </a:solidFill>
              </a:rPr>
              <a:t>このページ</a:t>
            </a:r>
            <a:r>
              <a:rPr kumimoji="1" lang="ja-JP" altLang="en-US" dirty="0">
                <a:solidFill>
                  <a:prstClr val="white"/>
                </a:solidFill>
              </a:rPr>
              <a:t>　</a:t>
            </a:r>
            <a:r>
              <a:rPr kumimoji="1" lang="ja-JP" altLang="en-US" dirty="0" smtClean="0">
                <a:solidFill>
                  <a:prstClr val="white"/>
                </a:solidFill>
              </a:rPr>
              <a:t>１０分　積算</a:t>
            </a:r>
            <a:r>
              <a:rPr kumimoji="1" lang="en-US" altLang="ja-JP" dirty="0" smtClean="0">
                <a:solidFill>
                  <a:prstClr val="white"/>
                </a:solidFill>
              </a:rPr>
              <a:t>1</a:t>
            </a:r>
            <a:r>
              <a:rPr kumimoji="1" lang="ja-JP" altLang="en-US" dirty="0" smtClean="0">
                <a:solidFill>
                  <a:prstClr val="white"/>
                </a:solidFill>
              </a:rPr>
              <a:t>：</a:t>
            </a:r>
            <a:r>
              <a:rPr kumimoji="1" lang="en-US" altLang="ja-JP" dirty="0" smtClean="0">
                <a:solidFill>
                  <a:prstClr val="white"/>
                </a:solidFill>
              </a:rPr>
              <a:t>31</a:t>
            </a:r>
            <a:r>
              <a:rPr kumimoji="1" lang="ja-JP" altLang="en-US" dirty="0" smtClean="0">
                <a:solidFill>
                  <a:prstClr val="white"/>
                </a:solidFill>
              </a:rPr>
              <a:t>分</a:t>
            </a:r>
            <a:endParaRPr kumimoji="1" lang="ja-JP" altLang="en-US" dirty="0">
              <a:solidFill>
                <a:prstClr val="white"/>
              </a:solidFill>
            </a:endParaRPr>
          </a:p>
        </p:txBody>
      </p:sp>
      <p:sp>
        <p:nvSpPr>
          <p:cNvPr id="6" name="Rectangle 29"/>
          <p:cNvSpPr>
            <a:spLocks noChangeArrowheads="1"/>
          </p:cNvSpPr>
          <p:nvPr/>
        </p:nvSpPr>
        <p:spPr bwMode="auto">
          <a:xfrm>
            <a:off x="4200576" y="5743748"/>
            <a:ext cx="1654175" cy="304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部品重量軽量化</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7" name="Rectangle 30"/>
          <p:cNvSpPr>
            <a:spLocks noChangeArrowheads="1"/>
          </p:cNvSpPr>
          <p:nvPr/>
        </p:nvSpPr>
        <p:spPr bwMode="auto">
          <a:xfrm>
            <a:off x="4200576" y="4027324"/>
            <a:ext cx="1630362" cy="38576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運搬作業を無くす</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8" name="Rectangle 31"/>
          <p:cNvSpPr>
            <a:spLocks noChangeArrowheads="1"/>
          </p:cNvSpPr>
          <p:nvPr/>
        </p:nvSpPr>
        <p:spPr bwMode="auto">
          <a:xfrm>
            <a:off x="6692832" y="5457977"/>
            <a:ext cx="1625600" cy="360363"/>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支物作業を無くす</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9" name="Rectangle 32"/>
          <p:cNvSpPr>
            <a:spLocks noChangeArrowheads="1"/>
          </p:cNvSpPr>
          <p:nvPr/>
        </p:nvSpPr>
        <p:spPr bwMode="auto">
          <a:xfrm>
            <a:off x="6692832" y="4970336"/>
            <a:ext cx="1917701" cy="304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重量物を持たない</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0" name="Rectangle 33"/>
          <p:cNvSpPr>
            <a:spLocks noChangeArrowheads="1"/>
          </p:cNvSpPr>
          <p:nvPr/>
        </p:nvSpPr>
        <p:spPr bwMode="auto">
          <a:xfrm>
            <a:off x="4200576" y="5187981"/>
            <a:ext cx="1525869" cy="304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人が持たない</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1" name="Rectangle 34"/>
          <p:cNvSpPr>
            <a:spLocks noChangeArrowheads="1"/>
          </p:cNvSpPr>
          <p:nvPr/>
        </p:nvSpPr>
        <p:spPr bwMode="auto">
          <a:xfrm>
            <a:off x="4200576" y="4571015"/>
            <a:ext cx="1439863" cy="3857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移動させない</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2" name="Rectangle 35"/>
          <p:cNvSpPr>
            <a:spLocks noChangeArrowheads="1"/>
          </p:cNvSpPr>
          <p:nvPr/>
        </p:nvSpPr>
        <p:spPr bwMode="auto">
          <a:xfrm>
            <a:off x="6692832" y="6022985"/>
            <a:ext cx="1577975" cy="3603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固定されている</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3" name="Rectangle 37"/>
          <p:cNvSpPr>
            <a:spLocks noChangeArrowheads="1"/>
          </p:cNvSpPr>
          <p:nvPr/>
        </p:nvSpPr>
        <p:spPr bwMode="auto">
          <a:xfrm>
            <a:off x="4200576" y="3538242"/>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専用組付け台</a:t>
            </a:r>
            <a:endParaRPr lang="en-US" altLang="ja-JP" sz="1600" b="1" dirty="0">
              <a:solidFill>
                <a:prstClr val="white"/>
              </a:solidFill>
              <a:latin typeface="Meiryo UI" panose="020B0604030504040204" pitchFamily="50" charset="-128"/>
              <a:ea typeface="Meiryo UI" panose="020B0604030504040204" pitchFamily="50" charset="-128"/>
            </a:endParaRPr>
          </a:p>
        </p:txBody>
      </p:sp>
      <p:sp>
        <p:nvSpPr>
          <p:cNvPr id="14" name="Rectangle 38"/>
          <p:cNvSpPr>
            <a:spLocks noChangeArrowheads="1"/>
          </p:cNvSpPr>
          <p:nvPr/>
        </p:nvSpPr>
        <p:spPr bwMode="auto">
          <a:xfrm>
            <a:off x="6692832" y="2482508"/>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コンベアー移動台</a:t>
            </a:r>
            <a:endParaRPr lang="en-US" altLang="ja-JP" sz="1600" b="1" dirty="0" smtClean="0">
              <a:solidFill>
                <a:prstClr val="white"/>
              </a:solidFill>
              <a:latin typeface="Meiryo UI" panose="020B0604030504040204" pitchFamily="50" charset="-128"/>
              <a:ea typeface="Meiryo UI" panose="020B0604030504040204" pitchFamily="50" charset="-128"/>
            </a:endParaRPr>
          </a:p>
        </p:txBody>
      </p:sp>
      <p:sp>
        <p:nvSpPr>
          <p:cNvPr id="15" name="Rectangle 39"/>
          <p:cNvSpPr>
            <a:spLocks noChangeArrowheads="1"/>
          </p:cNvSpPr>
          <p:nvPr/>
        </p:nvSpPr>
        <p:spPr bwMode="auto">
          <a:xfrm>
            <a:off x="6692832" y="3426706"/>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専用運搬台車</a:t>
            </a:r>
            <a:endParaRPr lang="en-US" altLang="ja-JP" sz="1600" b="1" dirty="0">
              <a:solidFill>
                <a:prstClr val="white"/>
              </a:solidFill>
              <a:latin typeface="Meiryo UI" panose="020B0604030504040204" pitchFamily="50" charset="-128"/>
              <a:ea typeface="Meiryo UI" panose="020B0604030504040204" pitchFamily="50" charset="-128"/>
            </a:endParaRPr>
          </a:p>
        </p:txBody>
      </p:sp>
      <p:sp>
        <p:nvSpPr>
          <p:cNvPr id="16" name="Rectangle 40"/>
          <p:cNvSpPr>
            <a:spLocks noChangeArrowheads="1"/>
          </p:cNvSpPr>
          <p:nvPr/>
        </p:nvSpPr>
        <p:spPr bwMode="auto">
          <a:xfrm>
            <a:off x="6692832" y="2922658"/>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持上げ治具の作成</a:t>
            </a:r>
            <a:endParaRPr lang="en-US" altLang="ja-JP" sz="1600" b="1" dirty="0" smtClean="0">
              <a:solidFill>
                <a:prstClr val="white"/>
              </a:solidFill>
              <a:latin typeface="Meiryo UI" panose="020B0604030504040204" pitchFamily="50" charset="-128"/>
              <a:ea typeface="Meiryo UI" panose="020B0604030504040204" pitchFamily="50" charset="-128"/>
            </a:endParaRPr>
          </a:p>
        </p:txBody>
      </p:sp>
      <p:sp>
        <p:nvSpPr>
          <p:cNvPr id="17" name="Rectangle 41"/>
          <p:cNvSpPr>
            <a:spLocks noChangeArrowheads="1"/>
          </p:cNvSpPr>
          <p:nvPr/>
        </p:nvSpPr>
        <p:spPr bwMode="auto">
          <a:xfrm>
            <a:off x="4200576" y="3056150"/>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セル生産方式</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8" name="Rectangle 42"/>
          <p:cNvSpPr>
            <a:spLocks noChangeArrowheads="1"/>
          </p:cNvSpPr>
          <p:nvPr/>
        </p:nvSpPr>
        <p:spPr bwMode="auto">
          <a:xfrm>
            <a:off x="6692832" y="4431330"/>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作業者が移動する</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9" name="Rectangle 43"/>
          <p:cNvSpPr>
            <a:spLocks noChangeArrowheads="1"/>
          </p:cNvSpPr>
          <p:nvPr/>
        </p:nvSpPr>
        <p:spPr bwMode="auto">
          <a:xfrm>
            <a:off x="4200575" y="2586431"/>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ベルト固定</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0" name="Rectangle 44"/>
          <p:cNvSpPr>
            <a:spLocks noChangeArrowheads="1"/>
          </p:cNvSpPr>
          <p:nvPr/>
        </p:nvSpPr>
        <p:spPr bwMode="auto">
          <a:xfrm>
            <a:off x="6692832" y="3943689"/>
            <a:ext cx="1820863" cy="304800"/>
          </a:xfrm>
          <a:prstGeom prst="rect">
            <a:avLst/>
          </a:prstGeom>
          <a:noFill/>
          <a:ln w="15875">
            <a:solidFill>
              <a:schemeClr val="tx1"/>
            </a:solidFill>
            <a:miter lim="800000"/>
            <a:headEnd/>
            <a:tailEnd/>
          </a:ln>
          <a:effectLst/>
        </p:spPr>
        <p:txBody>
          <a:bodyPr wrap="none" lIns="18000" tIns="10800" rIns="18000" bIns="10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0"/>
              </a:spcBef>
              <a:buFontTx/>
              <a:buNone/>
            </a:pPr>
            <a:r>
              <a:rPr lang="ja-JP" altLang="en-US" sz="1600" b="1" dirty="0" smtClean="0">
                <a:solidFill>
                  <a:prstClr val="white"/>
                </a:solidFill>
                <a:latin typeface="Meiryo UI" panose="020B0604030504040204" pitchFamily="50" charset="-128"/>
                <a:ea typeface="Meiryo UI" panose="020B0604030504040204" pitchFamily="50" charset="-128"/>
              </a:rPr>
              <a:t>型枠に入れる</a:t>
            </a:r>
            <a:endParaRPr lang="en-US" altLang="ja-JP" sz="1600" b="1" dirty="0">
              <a:solidFill>
                <a:prstClr val="white"/>
              </a:solidFill>
              <a:latin typeface="Meiryo UI" panose="020B0604030504040204" pitchFamily="50" charset="-128"/>
              <a:ea typeface="Meiryo UI" panose="020B0604030504040204" pitchFamily="50" charset="-128"/>
            </a:endParaRPr>
          </a:p>
        </p:txBody>
      </p:sp>
      <p:sp>
        <p:nvSpPr>
          <p:cNvPr id="22" name="Text Box 7"/>
          <p:cNvSpPr txBox="1">
            <a:spLocks noChangeArrowheads="1"/>
          </p:cNvSpPr>
          <p:nvPr/>
        </p:nvSpPr>
        <p:spPr bwMode="auto">
          <a:xfrm>
            <a:off x="422827" y="2121456"/>
            <a:ext cx="922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800" b="1" dirty="0">
                <a:solidFill>
                  <a:prstClr val="white"/>
                </a:solidFill>
                <a:latin typeface="Meiryo UI" panose="020B0604030504040204" pitchFamily="50" charset="-128"/>
                <a:ea typeface="Meiryo UI" panose="020B0604030504040204" pitchFamily="50" charset="-128"/>
              </a:rPr>
              <a:t>目的</a:t>
            </a:r>
          </a:p>
        </p:txBody>
      </p:sp>
      <p:sp>
        <p:nvSpPr>
          <p:cNvPr id="23" name="Text Box 8"/>
          <p:cNvSpPr txBox="1">
            <a:spLocks noChangeArrowheads="1"/>
          </p:cNvSpPr>
          <p:nvPr/>
        </p:nvSpPr>
        <p:spPr bwMode="auto">
          <a:xfrm>
            <a:off x="1345165" y="2101376"/>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800" b="1" dirty="0">
                <a:solidFill>
                  <a:prstClr val="white"/>
                </a:solidFill>
                <a:latin typeface="Meiryo UI" panose="020B0604030504040204" pitchFamily="50" charset="-128"/>
                <a:ea typeface="Meiryo UI" panose="020B0604030504040204" pitchFamily="50" charset="-128"/>
              </a:rPr>
              <a:t>１次手段</a:t>
            </a:r>
          </a:p>
        </p:txBody>
      </p:sp>
      <p:sp>
        <p:nvSpPr>
          <p:cNvPr id="24" name="Text Box 25"/>
          <p:cNvSpPr txBox="1">
            <a:spLocks noChangeArrowheads="1"/>
          </p:cNvSpPr>
          <p:nvPr/>
        </p:nvSpPr>
        <p:spPr bwMode="auto">
          <a:xfrm>
            <a:off x="3353468" y="2087851"/>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800" b="1" dirty="0">
                <a:solidFill>
                  <a:prstClr val="white"/>
                </a:solidFill>
                <a:latin typeface="Meiryo UI" panose="020B0604030504040204" pitchFamily="50" charset="-128"/>
                <a:ea typeface="Meiryo UI" panose="020B0604030504040204" pitchFamily="50" charset="-128"/>
              </a:rPr>
              <a:t>２次手段</a:t>
            </a:r>
          </a:p>
        </p:txBody>
      </p:sp>
      <p:sp>
        <p:nvSpPr>
          <p:cNvPr id="25" name="Text Box 26"/>
          <p:cNvSpPr txBox="1">
            <a:spLocks noChangeArrowheads="1"/>
          </p:cNvSpPr>
          <p:nvPr/>
        </p:nvSpPr>
        <p:spPr bwMode="auto">
          <a:xfrm>
            <a:off x="5252969" y="2086969"/>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800" b="1" dirty="0">
                <a:solidFill>
                  <a:prstClr val="white"/>
                </a:solidFill>
                <a:latin typeface="Meiryo UI" panose="020B0604030504040204" pitchFamily="50" charset="-128"/>
                <a:ea typeface="Meiryo UI" panose="020B0604030504040204" pitchFamily="50" charset="-128"/>
              </a:rPr>
              <a:t>３次手段</a:t>
            </a:r>
          </a:p>
        </p:txBody>
      </p:sp>
      <p:sp>
        <p:nvSpPr>
          <p:cNvPr id="26" name="Text Box 28"/>
          <p:cNvSpPr txBox="1">
            <a:spLocks noChangeArrowheads="1"/>
          </p:cNvSpPr>
          <p:nvPr/>
        </p:nvSpPr>
        <p:spPr bwMode="auto">
          <a:xfrm>
            <a:off x="409257" y="2713761"/>
            <a:ext cx="405683" cy="3448050"/>
          </a:xfrm>
          <a:prstGeom prst="rect">
            <a:avLst/>
          </a:prstGeom>
          <a:noFill/>
          <a:ln w="41275" cmpd="dbl">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8000" tIns="10800" rIns="18000" bIns="1080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457200" eaLnBrk="1" hangingPunct="1">
              <a:spcBef>
                <a:spcPct val="50000"/>
              </a:spcBef>
              <a:buFontTx/>
              <a:buNone/>
            </a:pPr>
            <a:r>
              <a:rPr lang="ja-JP" altLang="en-US" sz="2400" b="1" dirty="0" smtClean="0">
                <a:solidFill>
                  <a:prstClr val="white"/>
                </a:solidFill>
                <a:latin typeface="Meiryo UI" panose="020B0604030504040204" pitchFamily="50" charset="-128"/>
                <a:ea typeface="Meiryo UI" panose="020B0604030504040204" pitchFamily="50" charset="-128"/>
              </a:rPr>
              <a:t>人型組付時間の短縮</a:t>
            </a:r>
            <a:endParaRPr lang="ja-JP" altLang="en-US" sz="2400" b="1" dirty="0">
              <a:solidFill>
                <a:prstClr val="white"/>
              </a:solidFill>
              <a:latin typeface="Meiryo UI" panose="020B0604030504040204" pitchFamily="50" charset="-128"/>
              <a:ea typeface="Meiryo UI" panose="020B0604030504040204" pitchFamily="50" charset="-128"/>
            </a:endParaRPr>
          </a:p>
        </p:txBody>
      </p:sp>
      <p:sp>
        <p:nvSpPr>
          <p:cNvPr id="28" name="Rectangle 97"/>
          <p:cNvSpPr>
            <a:spLocks noChangeArrowheads="1"/>
          </p:cNvSpPr>
          <p:nvPr/>
        </p:nvSpPr>
        <p:spPr bwMode="auto">
          <a:xfrm>
            <a:off x="883996" y="848565"/>
            <a:ext cx="76078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a:t>
            </a:r>
            <a:r>
              <a:rPr lang="en-US" altLang="ja-JP" sz="1800" b="1" dirty="0" smtClean="0">
                <a:solidFill>
                  <a:srgbClr val="FFFF00"/>
                </a:solidFill>
                <a:latin typeface="Meiryo UI" panose="020B0604030504040204" pitchFamily="50" charset="-128"/>
                <a:ea typeface="Meiryo UI" panose="020B0604030504040204" pitchFamily="50" charset="-128"/>
              </a:rPr>
              <a:t>1</a:t>
            </a:r>
            <a:r>
              <a:rPr lang="ja-JP" altLang="en-US" sz="1800" b="1" dirty="0">
                <a:solidFill>
                  <a:srgbClr val="FFFF00"/>
                </a:solidFill>
                <a:latin typeface="Meiryo UI" panose="020B0604030504040204" pitchFamily="50" charset="-128"/>
                <a:ea typeface="Meiryo UI" panose="020B0604030504040204" pitchFamily="50" charset="-128"/>
              </a:rPr>
              <a:t>次</a:t>
            </a:r>
            <a:r>
              <a:rPr lang="ja-JP" altLang="en-US" sz="1800" b="1" dirty="0" smtClean="0">
                <a:solidFill>
                  <a:srgbClr val="FFFF00"/>
                </a:solidFill>
                <a:latin typeface="Meiryo UI" panose="020B0604030504040204" pitchFamily="50" charset="-128"/>
                <a:ea typeface="Meiryo UI" panose="020B0604030504040204" pitchFamily="50" charset="-128"/>
              </a:rPr>
              <a:t>手段には真因の裏返しが来るよ！　下の項目を並べてみましょう</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　　　　真因に対して対策案を検討する　前提条件を提示する</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　　　　実現の可否は考えず、幅広く多くのアイデアを出す</a:t>
            </a: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アイデアを具現化する</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22</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266810" y="3629926"/>
            <a:ext cx="4049734" cy="3037301"/>
          </a:xfrm>
          <a:prstGeom prst="rect">
            <a:avLst/>
          </a:prstGeom>
        </p:spPr>
      </p:pic>
    </p:spTree>
    <p:extLst>
      <p:ext uri="{BB962C8B-B14F-4D97-AF65-F5344CB8AC3E}">
        <p14:creationId xmlns:p14="http://schemas.microsoft.com/office/powerpoint/2010/main" val="1361414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23</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951112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24</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625706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25</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468148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テキスト ボックス 3"/>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26</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832940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テキスト ボックス 3"/>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27</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09550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529896" y="0"/>
            <a:ext cx="61395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white"/>
                </a:solidFill>
                <a:latin typeface="Century Gothic" panose="020B0502020202020204"/>
                <a:ea typeface="メイリオ" panose="020B0604030504040204" pitchFamily="50" charset="-128"/>
              </a:rPr>
              <a:t>28</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4" name="テキスト ボックス 3"/>
          <p:cNvSpPr txBox="1"/>
          <p:nvPr/>
        </p:nvSpPr>
        <p:spPr>
          <a:xfrm>
            <a:off x="1588859" y="1213221"/>
            <a:ext cx="6195572" cy="3693319"/>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r>
              <a:rPr kumimoji="1" lang="ja-JP" altLang="en-US" kern="0" dirty="0" smtClean="0">
                <a:solidFill>
                  <a:prstClr val="black"/>
                </a:solidFill>
                <a:latin typeface="Century Gothic" panose="020B0502020202020204"/>
                <a:ea typeface="メイリオ" panose="020B0604030504040204" pitchFamily="50" charset="-128"/>
              </a:rPr>
              <a:t>全体</a:t>
            </a:r>
            <a:r>
              <a:rPr kumimoji="1" lang="ja-JP" altLang="en-US" kern="0" dirty="0" smtClean="0">
                <a:solidFill>
                  <a:prstClr val="black"/>
                </a:solidFill>
                <a:latin typeface="Century Gothic" panose="020B0502020202020204"/>
                <a:ea typeface="メイリオ" panose="020B0604030504040204" pitchFamily="50" charset="-128"/>
              </a:rPr>
              <a:t>感想</a:t>
            </a:r>
            <a:r>
              <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1009822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39861" y="0"/>
            <a:ext cx="8575514" cy="1524000"/>
          </a:xfrm>
        </p:spPr>
        <p:txBody>
          <a:bodyPr/>
          <a:lstStyle/>
          <a:p>
            <a:r>
              <a:rPr kumimoji="1" lang="en-US" altLang="ja-JP" b="1" dirty="0" smtClean="0">
                <a:solidFill>
                  <a:schemeClr val="accent6">
                    <a:lumMod val="60000"/>
                    <a:lumOff val="40000"/>
                  </a:schemeClr>
                </a:solidFill>
              </a:rPr>
              <a:t>GD</a:t>
            </a:r>
            <a:r>
              <a:rPr kumimoji="1" lang="ja-JP" altLang="en-US" b="1" dirty="0" smtClean="0">
                <a:solidFill>
                  <a:schemeClr val="accent6">
                    <a:lumMod val="60000"/>
                    <a:lumOff val="40000"/>
                  </a:schemeClr>
                </a:solidFill>
              </a:rPr>
              <a:t>４．要因解析を考えましょう</a:t>
            </a:r>
            <a:endParaRPr kumimoji="1" lang="ja-JP" altLang="en-US" b="1" dirty="0">
              <a:solidFill>
                <a:schemeClr val="accent6">
                  <a:lumMod val="60000"/>
                  <a:lumOff val="40000"/>
                </a:schemeClr>
              </a:solidFill>
            </a:endParaRPr>
          </a:p>
        </p:txBody>
      </p:sp>
      <p:sp>
        <p:nvSpPr>
          <p:cNvPr id="2" name="テキスト ボックス 1"/>
          <p:cNvSpPr txBox="1"/>
          <p:nvPr/>
        </p:nvSpPr>
        <p:spPr>
          <a:xfrm>
            <a:off x="8082260" y="2105025"/>
            <a:ext cx="461665" cy="2631490"/>
          </a:xfrm>
          <a:prstGeom prst="rect">
            <a:avLst/>
          </a:prstGeom>
          <a:solidFill>
            <a:schemeClr val="accent4">
              <a:lumMod val="60000"/>
              <a:lumOff val="40000"/>
            </a:schemeClr>
          </a:solidFill>
          <a:ln w="12700">
            <a:solidFill>
              <a:schemeClr val="bg1"/>
            </a:solidFill>
          </a:ln>
        </p:spPr>
        <p:txBody>
          <a:bodyPr vert="eaVert" wrap="none" rtlCol="0">
            <a:spAutoFit/>
          </a:bodyPr>
          <a:lstStyle/>
          <a:p>
            <a:pPr defTabSz="457200"/>
            <a:r>
              <a:rPr kumimoji="1" lang="ja-JP" altLang="en-US" dirty="0" smtClean="0">
                <a:solidFill>
                  <a:prstClr val="black"/>
                </a:solidFill>
              </a:rPr>
              <a:t>特性を記入してください</a:t>
            </a:r>
            <a:endParaRPr kumimoji="1" lang="ja-JP" altLang="en-US" dirty="0">
              <a:solidFill>
                <a:prstClr val="black"/>
              </a:solidFill>
            </a:endParaRPr>
          </a:p>
        </p:txBody>
      </p:sp>
      <p:cxnSp>
        <p:nvCxnSpPr>
          <p:cNvPr id="5" name="直線矢印コネクタ 4"/>
          <p:cNvCxnSpPr/>
          <p:nvPr/>
        </p:nvCxnSpPr>
        <p:spPr>
          <a:xfrm flipV="1">
            <a:off x="1281410" y="3420770"/>
            <a:ext cx="6800850" cy="1"/>
          </a:xfrm>
          <a:prstGeom prst="straightConnector1">
            <a:avLst/>
          </a:prstGeom>
          <a:ln w="60325">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52125" y="1123760"/>
            <a:ext cx="2634054" cy="369332"/>
          </a:xfrm>
          <a:prstGeom prst="rect">
            <a:avLst/>
          </a:prstGeom>
          <a:noFill/>
        </p:spPr>
        <p:txBody>
          <a:bodyPr wrap="none" rtlCol="0">
            <a:spAutoFit/>
          </a:bodyPr>
          <a:lstStyle/>
          <a:p>
            <a:pPr defTabSz="457200"/>
            <a:r>
              <a:rPr kumimoji="1" lang="en-US" altLang="ja-JP" dirty="0" smtClean="0">
                <a:solidFill>
                  <a:prstClr val="white"/>
                </a:solidFill>
              </a:rPr>
              <a:t>5M+E</a:t>
            </a:r>
            <a:r>
              <a:rPr kumimoji="1" lang="ja-JP" altLang="en-US" dirty="0" smtClean="0">
                <a:solidFill>
                  <a:prstClr val="white"/>
                </a:solidFill>
              </a:rPr>
              <a:t>は何にしましょう</a:t>
            </a:r>
            <a:endParaRPr kumimoji="1" lang="ja-JP" altLang="en-US" dirty="0">
              <a:solidFill>
                <a:prstClr val="white"/>
              </a:solidFill>
            </a:endParaRPr>
          </a:p>
        </p:txBody>
      </p:sp>
      <p:sp>
        <p:nvSpPr>
          <p:cNvPr id="8" name="テキスト ボックス 7"/>
          <p:cNvSpPr txBox="1"/>
          <p:nvPr/>
        </p:nvSpPr>
        <p:spPr>
          <a:xfrm>
            <a:off x="3081204" y="1488520"/>
            <a:ext cx="627095" cy="369332"/>
          </a:xfrm>
          <a:prstGeom prst="rect">
            <a:avLst/>
          </a:prstGeom>
          <a:solidFill>
            <a:schemeClr val="accent4">
              <a:lumMod val="60000"/>
              <a:lumOff val="40000"/>
            </a:schemeClr>
          </a:solidFill>
          <a:ln>
            <a:solidFill>
              <a:schemeClr val="bg1"/>
            </a:solidFill>
          </a:ln>
        </p:spPr>
        <p:txBody>
          <a:bodyPr wrap="none" rtlCol="0">
            <a:spAutoFit/>
          </a:bodyPr>
          <a:lstStyle/>
          <a:p>
            <a:pPr defTabSz="457200"/>
            <a:r>
              <a:rPr kumimoji="1" lang="ja-JP" altLang="en-US" dirty="0" smtClean="0">
                <a:solidFill>
                  <a:prstClr val="black"/>
                </a:solidFill>
              </a:rPr>
              <a:t>１</a:t>
            </a:r>
            <a:r>
              <a:rPr kumimoji="1" lang="en-US" altLang="ja-JP" dirty="0" smtClean="0">
                <a:solidFill>
                  <a:prstClr val="black"/>
                </a:solidFill>
              </a:rPr>
              <a:t>M</a:t>
            </a:r>
            <a:endParaRPr kumimoji="1" lang="ja-JP" altLang="en-US" dirty="0">
              <a:solidFill>
                <a:prstClr val="black"/>
              </a:solidFill>
            </a:endParaRPr>
          </a:p>
        </p:txBody>
      </p:sp>
      <p:sp>
        <p:nvSpPr>
          <p:cNvPr id="9" name="テキスト ボックス 8"/>
          <p:cNvSpPr txBox="1"/>
          <p:nvPr/>
        </p:nvSpPr>
        <p:spPr>
          <a:xfrm>
            <a:off x="4269655" y="1484460"/>
            <a:ext cx="627095" cy="369332"/>
          </a:xfrm>
          <a:prstGeom prst="rect">
            <a:avLst/>
          </a:prstGeom>
          <a:solidFill>
            <a:schemeClr val="accent4">
              <a:lumMod val="60000"/>
              <a:lumOff val="40000"/>
            </a:schemeClr>
          </a:solidFill>
          <a:ln>
            <a:solidFill>
              <a:schemeClr val="bg1"/>
            </a:solidFill>
          </a:ln>
        </p:spPr>
        <p:txBody>
          <a:bodyPr wrap="none" rtlCol="0">
            <a:spAutoFit/>
          </a:bodyPr>
          <a:lstStyle/>
          <a:p>
            <a:pPr defTabSz="457200"/>
            <a:r>
              <a:rPr kumimoji="1" lang="ja-JP" altLang="en-US" dirty="0" smtClean="0">
                <a:solidFill>
                  <a:prstClr val="black"/>
                </a:solidFill>
              </a:rPr>
              <a:t>２</a:t>
            </a:r>
            <a:r>
              <a:rPr kumimoji="1" lang="en-US" altLang="ja-JP" dirty="0" smtClean="0">
                <a:solidFill>
                  <a:prstClr val="black"/>
                </a:solidFill>
              </a:rPr>
              <a:t>M</a:t>
            </a:r>
            <a:endParaRPr kumimoji="1" lang="ja-JP" altLang="en-US" dirty="0">
              <a:solidFill>
                <a:prstClr val="black"/>
              </a:solidFill>
            </a:endParaRPr>
          </a:p>
        </p:txBody>
      </p:sp>
      <p:sp>
        <p:nvSpPr>
          <p:cNvPr id="10" name="テキスト ボックス 9"/>
          <p:cNvSpPr txBox="1"/>
          <p:nvPr/>
        </p:nvSpPr>
        <p:spPr>
          <a:xfrm>
            <a:off x="3083120" y="1922696"/>
            <a:ext cx="627095" cy="369332"/>
          </a:xfrm>
          <a:prstGeom prst="rect">
            <a:avLst/>
          </a:prstGeom>
          <a:solidFill>
            <a:schemeClr val="accent4">
              <a:lumMod val="60000"/>
              <a:lumOff val="40000"/>
            </a:schemeClr>
          </a:solidFill>
          <a:ln>
            <a:solidFill>
              <a:schemeClr val="bg1"/>
            </a:solidFill>
          </a:ln>
        </p:spPr>
        <p:txBody>
          <a:bodyPr wrap="none" rtlCol="0">
            <a:spAutoFit/>
          </a:bodyPr>
          <a:lstStyle/>
          <a:p>
            <a:pPr defTabSz="457200"/>
            <a:r>
              <a:rPr kumimoji="1" lang="ja-JP" altLang="en-US" dirty="0" smtClean="0">
                <a:solidFill>
                  <a:prstClr val="black"/>
                </a:solidFill>
              </a:rPr>
              <a:t>３</a:t>
            </a:r>
            <a:r>
              <a:rPr kumimoji="1" lang="en-US" altLang="ja-JP" dirty="0" smtClean="0">
                <a:solidFill>
                  <a:prstClr val="black"/>
                </a:solidFill>
              </a:rPr>
              <a:t>M</a:t>
            </a:r>
            <a:endParaRPr kumimoji="1" lang="ja-JP" altLang="en-US" dirty="0">
              <a:solidFill>
                <a:prstClr val="black"/>
              </a:solidFill>
            </a:endParaRPr>
          </a:p>
        </p:txBody>
      </p:sp>
      <p:sp>
        <p:nvSpPr>
          <p:cNvPr id="11" name="テキスト ボックス 10"/>
          <p:cNvSpPr txBox="1"/>
          <p:nvPr/>
        </p:nvSpPr>
        <p:spPr>
          <a:xfrm>
            <a:off x="4259757" y="1945431"/>
            <a:ext cx="627095" cy="369332"/>
          </a:xfrm>
          <a:prstGeom prst="rect">
            <a:avLst/>
          </a:prstGeom>
          <a:solidFill>
            <a:schemeClr val="accent4">
              <a:lumMod val="60000"/>
              <a:lumOff val="40000"/>
            </a:schemeClr>
          </a:solidFill>
          <a:ln>
            <a:solidFill>
              <a:schemeClr val="bg1"/>
            </a:solidFill>
          </a:ln>
        </p:spPr>
        <p:txBody>
          <a:bodyPr wrap="none" rtlCol="0">
            <a:spAutoFit/>
          </a:bodyPr>
          <a:lstStyle/>
          <a:p>
            <a:pPr defTabSz="457200"/>
            <a:r>
              <a:rPr kumimoji="1" lang="ja-JP" altLang="en-US" dirty="0" smtClean="0">
                <a:solidFill>
                  <a:prstClr val="black"/>
                </a:solidFill>
              </a:rPr>
              <a:t>４</a:t>
            </a:r>
            <a:r>
              <a:rPr kumimoji="1" lang="en-US" altLang="ja-JP" dirty="0" smtClean="0">
                <a:solidFill>
                  <a:prstClr val="black"/>
                </a:solidFill>
              </a:rPr>
              <a:t>M</a:t>
            </a:r>
            <a:endParaRPr kumimoji="1" lang="ja-JP" altLang="en-US" dirty="0">
              <a:solidFill>
                <a:prstClr val="black"/>
              </a:solidFill>
            </a:endParaRPr>
          </a:p>
        </p:txBody>
      </p:sp>
      <p:cxnSp>
        <p:nvCxnSpPr>
          <p:cNvPr id="14" name="直線矢印コネクタ 13"/>
          <p:cNvCxnSpPr/>
          <p:nvPr/>
        </p:nvCxnSpPr>
        <p:spPr>
          <a:xfrm flipV="1">
            <a:off x="1982465" y="3691598"/>
            <a:ext cx="1193155" cy="1171797"/>
          </a:xfrm>
          <a:prstGeom prst="straightConnector1">
            <a:avLst/>
          </a:prstGeom>
          <a:ln w="60325">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360810" y="3691597"/>
            <a:ext cx="1243310" cy="1171798"/>
          </a:xfrm>
          <a:prstGeom prst="straightConnector1">
            <a:avLst/>
          </a:prstGeom>
          <a:ln w="60325">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096749" y="3733947"/>
            <a:ext cx="1193155" cy="1171797"/>
          </a:xfrm>
          <a:prstGeom prst="straightConnector1">
            <a:avLst/>
          </a:prstGeom>
          <a:ln w="60325">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2475094" y="3712772"/>
            <a:ext cx="1243310" cy="1171798"/>
          </a:xfrm>
          <a:prstGeom prst="straightConnector1">
            <a:avLst/>
          </a:prstGeom>
          <a:ln w="60325">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a:spLocks noChangeArrowheads="1"/>
          </p:cNvSpPr>
          <p:nvPr/>
        </p:nvSpPr>
        <p:spPr bwMode="auto">
          <a:xfrm rot="5400000">
            <a:off x="6967592" y="3102373"/>
            <a:ext cx="36933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2400" dirty="0" smtClean="0">
                <a:solidFill>
                  <a:prstClr val="white"/>
                </a:solidFill>
                <a:latin typeface="Meiryo UI" panose="020B0604030504040204" pitchFamily="50" charset="-128"/>
                <a:ea typeface="Meiryo UI" panose="020B0604030504040204" pitchFamily="50" charset="-128"/>
              </a:rPr>
              <a:t>人型組付時間が掛かる</a:t>
            </a:r>
            <a:endParaRPr lang="ja-JP" altLang="ja-JP" sz="2400" dirty="0" smtClean="0">
              <a:solidFill>
                <a:prstClr val="white"/>
              </a:solidFill>
              <a:latin typeface="Meiryo UI" panose="020B0604030504040204" pitchFamily="50" charset="-128"/>
              <a:ea typeface="Meiryo UI" panose="020B0604030504040204" pitchFamily="50" charset="-128"/>
            </a:endParaRPr>
          </a:p>
        </p:txBody>
      </p:sp>
      <p:sp>
        <p:nvSpPr>
          <p:cNvPr id="26" name="Rectangle 30"/>
          <p:cNvSpPr>
            <a:spLocks noChangeArrowheads="1"/>
          </p:cNvSpPr>
          <p:nvPr/>
        </p:nvSpPr>
        <p:spPr bwMode="auto">
          <a:xfrm>
            <a:off x="7410451" y="1003123"/>
            <a:ext cx="1385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ja-JP" sz="1800" b="1">
                <a:solidFill>
                  <a:srgbClr val="FF0000"/>
                </a:solidFill>
                <a:latin typeface="Meiryo UI" panose="020B0604030504040204" pitchFamily="50" charset="-128"/>
                <a:ea typeface="Meiryo UI" panose="020B0604030504040204" pitchFamily="50" charset="-128"/>
              </a:rPr>
              <a:t>重要</a:t>
            </a:r>
            <a:r>
              <a:rPr lang="ja-JP" altLang="en-US" sz="1800" b="1">
                <a:solidFill>
                  <a:srgbClr val="FF0000"/>
                </a:solidFill>
                <a:latin typeface="Meiryo UI" panose="020B0604030504040204" pitchFamily="50" charset="-128"/>
                <a:ea typeface="Meiryo UI" panose="020B0604030504040204" pitchFamily="50" charset="-128"/>
              </a:rPr>
              <a:t>要因</a:t>
            </a:r>
            <a:endParaRPr lang="ja-JP" altLang="ja-JP" sz="2400">
              <a:solidFill>
                <a:prstClr val="white"/>
              </a:solidFill>
              <a:latin typeface="Meiryo UI" panose="020B0604030504040204" pitchFamily="50" charset="-128"/>
              <a:ea typeface="Meiryo UI" panose="020B0604030504040204" pitchFamily="50" charset="-128"/>
            </a:endParaRPr>
          </a:p>
        </p:txBody>
      </p:sp>
      <p:sp>
        <p:nvSpPr>
          <p:cNvPr id="28" name="Rectangle 39"/>
          <p:cNvSpPr>
            <a:spLocks noChangeArrowheads="1"/>
          </p:cNvSpPr>
          <p:nvPr/>
        </p:nvSpPr>
        <p:spPr bwMode="auto">
          <a:xfrm>
            <a:off x="3081204" y="2419362"/>
            <a:ext cx="6203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rPr>
              <a:t>作業者</a:t>
            </a:r>
            <a:endParaRPr lang="ja-JP" altLang="ja-JP" sz="1600" b="1" dirty="0">
              <a:solidFill>
                <a:prstClr val="black"/>
              </a:solidFill>
              <a:latin typeface="Meiryo UI" panose="020B0604030504040204" pitchFamily="50" charset="-128"/>
              <a:ea typeface="Meiryo UI" panose="020B0604030504040204" pitchFamily="50" charset="-128"/>
            </a:endParaRPr>
          </a:p>
        </p:txBody>
      </p:sp>
      <p:sp>
        <p:nvSpPr>
          <p:cNvPr id="30" name="Rectangle 85"/>
          <p:cNvSpPr>
            <a:spLocks noChangeArrowheads="1"/>
          </p:cNvSpPr>
          <p:nvPr/>
        </p:nvSpPr>
        <p:spPr bwMode="auto">
          <a:xfrm>
            <a:off x="1315580" y="3207194"/>
            <a:ext cx="10050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犬猫型と同じ手順</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51" name="Rectangle 63"/>
          <p:cNvSpPr>
            <a:spLocks noChangeArrowheads="1"/>
          </p:cNvSpPr>
          <p:nvPr/>
        </p:nvSpPr>
        <p:spPr bwMode="auto">
          <a:xfrm>
            <a:off x="6026035" y="2636681"/>
            <a:ext cx="102912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社運が掛かっている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52" name="Rectangle 64"/>
          <p:cNvSpPr>
            <a:spLocks noChangeArrowheads="1"/>
          </p:cNvSpPr>
          <p:nvPr/>
        </p:nvSpPr>
        <p:spPr bwMode="auto">
          <a:xfrm>
            <a:off x="6031455" y="2257308"/>
            <a:ext cx="81913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en-US" altLang="ja-JP" sz="1050" dirty="0" smtClean="0">
                <a:solidFill>
                  <a:prstClr val="white"/>
                </a:solidFill>
                <a:latin typeface="Meiryo UI" panose="020B0604030504040204" pitchFamily="50" charset="-128"/>
                <a:ea typeface="Meiryo UI" panose="020B0604030504040204" pitchFamily="50" charset="-128"/>
              </a:rPr>
              <a:t>Set</a:t>
            </a:r>
            <a:r>
              <a:rPr lang="ja-JP" altLang="en-US" sz="1050" dirty="0" smtClean="0">
                <a:solidFill>
                  <a:prstClr val="white"/>
                </a:solidFill>
                <a:latin typeface="Meiryo UI" panose="020B0604030504040204" pitchFamily="50" charset="-128"/>
                <a:ea typeface="Meiryo UI" panose="020B0604030504040204" pitchFamily="50" charset="-128"/>
              </a:rPr>
              <a:t>に手間取る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53" name="Rectangle 67"/>
          <p:cNvSpPr>
            <a:spLocks noChangeArrowheads="1"/>
          </p:cNvSpPr>
          <p:nvPr/>
        </p:nvSpPr>
        <p:spPr bwMode="auto">
          <a:xfrm>
            <a:off x="6016125" y="2793673"/>
            <a:ext cx="58830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ja-JP" sz="1050" dirty="0" smtClean="0">
                <a:solidFill>
                  <a:prstClr val="white"/>
                </a:solidFill>
                <a:latin typeface="Meiryo UI" panose="020B0604030504040204" pitchFamily="50" charset="-128"/>
                <a:ea typeface="Meiryo UI" panose="020B0604030504040204" pitchFamily="50" charset="-128"/>
              </a:rPr>
              <a:t>手が震える</a:t>
            </a:r>
          </a:p>
        </p:txBody>
      </p:sp>
      <p:sp>
        <p:nvSpPr>
          <p:cNvPr id="54" name="Rectangle 68"/>
          <p:cNvSpPr>
            <a:spLocks noChangeArrowheads="1"/>
          </p:cNvSpPr>
          <p:nvPr/>
        </p:nvSpPr>
        <p:spPr bwMode="auto">
          <a:xfrm>
            <a:off x="6027616" y="1675766"/>
            <a:ext cx="1009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a:t>
            </a:r>
            <a:r>
              <a:rPr lang="ja-JP" altLang="en-US" sz="1050" dirty="0">
                <a:solidFill>
                  <a:prstClr val="white"/>
                </a:solidFill>
                <a:latin typeface="Meiryo UI" panose="020B0604030504040204" pitchFamily="50" charset="-128"/>
                <a:ea typeface="Meiryo UI" panose="020B0604030504040204" pitchFamily="50" charset="-128"/>
              </a:rPr>
              <a:t>回数</a:t>
            </a:r>
            <a:r>
              <a:rPr lang="ja-JP" altLang="en-US" sz="1050" dirty="0" smtClean="0">
                <a:solidFill>
                  <a:prstClr val="white"/>
                </a:solidFill>
                <a:latin typeface="Meiryo UI" panose="020B0604030504040204" pitchFamily="50" charset="-128"/>
                <a:ea typeface="Meiryo UI" panose="020B0604030504040204" pitchFamily="50" charset="-128"/>
              </a:rPr>
              <a:t>が少ない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55" name="Rectangle 69"/>
          <p:cNvSpPr>
            <a:spLocks noChangeArrowheads="1"/>
          </p:cNvSpPr>
          <p:nvPr/>
        </p:nvSpPr>
        <p:spPr bwMode="auto">
          <a:xfrm>
            <a:off x="464398" y="2999135"/>
            <a:ext cx="8800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持つ位置がない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56" name="Rectangle 70"/>
          <p:cNvSpPr>
            <a:spLocks noChangeArrowheads="1"/>
          </p:cNvSpPr>
          <p:nvPr/>
        </p:nvSpPr>
        <p:spPr bwMode="auto">
          <a:xfrm>
            <a:off x="1357954" y="2690724"/>
            <a:ext cx="8768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ボデーがつるつる</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で抱上げづらい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57" name="Rectangle 72"/>
          <p:cNvSpPr>
            <a:spLocks noChangeArrowheads="1"/>
          </p:cNvSpPr>
          <p:nvPr/>
        </p:nvSpPr>
        <p:spPr bwMode="auto">
          <a:xfrm>
            <a:off x="519811" y="1074979"/>
            <a:ext cx="5754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人の肌を</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再現してる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58" name="Rectangle 73"/>
          <p:cNvSpPr>
            <a:spLocks noChangeArrowheads="1"/>
          </p:cNvSpPr>
          <p:nvPr/>
        </p:nvSpPr>
        <p:spPr bwMode="auto">
          <a:xfrm>
            <a:off x="790575" y="3025598"/>
            <a:ext cx="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59" name="Rectangle 75"/>
          <p:cNvSpPr>
            <a:spLocks noChangeArrowheads="1"/>
          </p:cNvSpPr>
          <p:nvPr/>
        </p:nvSpPr>
        <p:spPr bwMode="auto">
          <a:xfrm>
            <a:off x="1378829" y="1984923"/>
            <a:ext cx="6636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二足歩行で</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組付けにくい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61" name="Rectangle 79"/>
          <p:cNvSpPr>
            <a:spLocks noChangeArrowheads="1"/>
          </p:cNvSpPr>
          <p:nvPr/>
        </p:nvSpPr>
        <p:spPr bwMode="auto">
          <a:xfrm>
            <a:off x="5986958" y="4605064"/>
            <a:ext cx="7598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組付台が狭い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62" name="Rectangle 82"/>
          <p:cNvSpPr>
            <a:spLocks noChangeArrowheads="1"/>
          </p:cNvSpPr>
          <p:nvPr/>
        </p:nvSpPr>
        <p:spPr bwMode="auto">
          <a:xfrm>
            <a:off x="1331883" y="3045961"/>
            <a:ext cx="90569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子供と同じサイズ</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63" name="Rectangle 84"/>
          <p:cNvSpPr>
            <a:spLocks noChangeArrowheads="1"/>
          </p:cNvSpPr>
          <p:nvPr/>
        </p:nvSpPr>
        <p:spPr bwMode="auto">
          <a:xfrm>
            <a:off x="6041860" y="3610805"/>
            <a:ext cx="85279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製品を抱上げる</a:t>
            </a:r>
            <a:endParaRPr lang="en-US" altLang="ja-JP" sz="1050" dirty="0" smtClean="0">
              <a:solidFill>
                <a:prstClr val="white"/>
              </a:solidFill>
              <a:latin typeface="Meiryo UI" panose="020B0604030504040204" pitchFamily="50" charset="-128"/>
              <a:ea typeface="Meiryo UI" panose="020B0604030504040204" pitchFamily="50" charset="-128"/>
            </a:endParaRPr>
          </a:p>
        </p:txBody>
      </p:sp>
      <p:sp>
        <p:nvSpPr>
          <p:cNvPr id="64" name="Rectangle 87"/>
          <p:cNvSpPr>
            <a:spLocks noChangeArrowheads="1"/>
          </p:cNvSpPr>
          <p:nvPr/>
        </p:nvSpPr>
        <p:spPr bwMode="auto">
          <a:xfrm>
            <a:off x="486639" y="1790601"/>
            <a:ext cx="6476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製品が重い</a:t>
            </a:r>
            <a:endParaRPr lang="en-US" altLang="ja-JP" sz="1050" b="1" dirty="0" smtClean="0">
              <a:solidFill>
                <a:prstClr val="white"/>
              </a:solidFill>
              <a:latin typeface="Meiryo UI" panose="020B0604030504040204" pitchFamily="50" charset="-128"/>
              <a:ea typeface="Meiryo UI" panose="020B0604030504040204" pitchFamily="50" charset="-128"/>
            </a:endParaRPr>
          </a:p>
        </p:txBody>
      </p:sp>
      <p:sp>
        <p:nvSpPr>
          <p:cNvPr id="65" name="Rectangle 91"/>
          <p:cNvSpPr>
            <a:spLocks noChangeArrowheads="1"/>
          </p:cNvSpPr>
          <p:nvPr/>
        </p:nvSpPr>
        <p:spPr bwMode="auto">
          <a:xfrm>
            <a:off x="462764" y="3901913"/>
            <a:ext cx="6604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製品移動は</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人力で実施</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66" name="Rectangle 92"/>
          <p:cNvSpPr>
            <a:spLocks noChangeArrowheads="1"/>
          </p:cNvSpPr>
          <p:nvPr/>
        </p:nvSpPr>
        <p:spPr bwMode="auto">
          <a:xfrm>
            <a:off x="418489" y="4310227"/>
            <a:ext cx="10788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組付台流用</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のため手順変更なし</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67" name="Rectangle 93"/>
          <p:cNvSpPr>
            <a:spLocks noChangeArrowheads="1"/>
          </p:cNvSpPr>
          <p:nvPr/>
        </p:nvSpPr>
        <p:spPr bwMode="auto">
          <a:xfrm>
            <a:off x="6034782" y="1479373"/>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組付経験が浅い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69" name="Rectangle 97"/>
          <p:cNvSpPr>
            <a:spLocks noChangeArrowheads="1"/>
          </p:cNvSpPr>
          <p:nvPr/>
        </p:nvSpPr>
        <p:spPr bwMode="auto">
          <a:xfrm>
            <a:off x="502161" y="1425345"/>
            <a:ext cx="6636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抱上げにくい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71" name="Rectangle 101"/>
          <p:cNvSpPr>
            <a:spLocks noChangeArrowheads="1"/>
          </p:cNvSpPr>
          <p:nvPr/>
        </p:nvSpPr>
        <p:spPr bwMode="auto">
          <a:xfrm>
            <a:off x="499145" y="1603565"/>
            <a:ext cx="7822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次工程に運搬</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73" name="Rectangle 105"/>
          <p:cNvSpPr>
            <a:spLocks noChangeArrowheads="1"/>
          </p:cNvSpPr>
          <p:nvPr/>
        </p:nvSpPr>
        <p:spPr bwMode="auto">
          <a:xfrm>
            <a:off x="6013178" y="4237748"/>
            <a:ext cx="6476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組付台から</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落ちる</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77" name="Rectangle 112"/>
          <p:cNvSpPr>
            <a:spLocks noChangeArrowheads="1"/>
          </p:cNvSpPr>
          <p:nvPr/>
        </p:nvSpPr>
        <p:spPr bwMode="auto">
          <a:xfrm>
            <a:off x="6019658" y="2437231"/>
            <a:ext cx="7197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ja-JP" sz="1050" dirty="0" smtClean="0">
                <a:solidFill>
                  <a:prstClr val="white"/>
                </a:solidFill>
                <a:latin typeface="Meiryo UI" panose="020B0604030504040204" pitchFamily="50" charset="-128"/>
                <a:ea typeface="Meiryo UI" panose="020B0604030504040204" pitchFamily="50" charset="-128"/>
              </a:rPr>
              <a:t>気持ちが焦る</a:t>
            </a:r>
          </a:p>
        </p:txBody>
      </p:sp>
      <p:sp>
        <p:nvSpPr>
          <p:cNvPr id="79" name="Rectangle 114"/>
          <p:cNvSpPr>
            <a:spLocks noChangeArrowheads="1"/>
          </p:cNvSpPr>
          <p:nvPr/>
        </p:nvSpPr>
        <p:spPr bwMode="auto">
          <a:xfrm>
            <a:off x="6024965" y="1887723"/>
            <a:ext cx="94897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組付スキルが低い</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3241755" y="5579871"/>
            <a:ext cx="819150" cy="690562"/>
            <a:chOff x="2155825" y="5203648"/>
            <a:chExt cx="819150" cy="690562"/>
          </a:xfrm>
        </p:grpSpPr>
        <p:sp>
          <p:nvSpPr>
            <p:cNvPr id="44" name="Freeform 51"/>
            <p:cNvSpPr>
              <a:spLocks noEditPoints="1"/>
            </p:cNvSpPr>
            <p:nvPr/>
          </p:nvSpPr>
          <p:spPr bwMode="auto">
            <a:xfrm>
              <a:off x="2155825" y="5203648"/>
              <a:ext cx="725488" cy="101600"/>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4" y="233"/>
                  </a:lnTo>
                  <a:cubicBezTo>
                    <a:pt x="315" y="233"/>
                    <a:pt x="300" y="219"/>
                    <a:pt x="300" y="200"/>
                  </a:cubicBezTo>
                  <a:cubicBezTo>
                    <a:pt x="300" y="182"/>
                    <a:pt x="315" y="167"/>
                    <a:pt x="334" y="167"/>
                  </a:cubicBezTo>
                  <a:lnTo>
                    <a:pt x="1892" y="167"/>
                  </a:lnTo>
                  <a:cubicBezTo>
                    <a:pt x="1911" y="167"/>
                    <a:pt x="1925" y="182"/>
                    <a:pt x="1925" y="200"/>
                  </a:cubicBezTo>
                  <a:cubicBezTo>
                    <a:pt x="1925" y="219"/>
                    <a:pt x="1911"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47" name="Freeform 57"/>
            <p:cNvSpPr>
              <a:spLocks noEditPoints="1"/>
            </p:cNvSpPr>
            <p:nvPr/>
          </p:nvSpPr>
          <p:spPr bwMode="auto">
            <a:xfrm>
              <a:off x="2373313" y="5254448"/>
              <a:ext cx="415925" cy="639762"/>
            </a:xfrm>
            <a:custGeom>
              <a:avLst/>
              <a:gdLst>
                <a:gd name="T0" fmla="*/ 4 w 2171"/>
                <a:gd name="T1" fmla="*/ 5 h 3446"/>
                <a:gd name="T2" fmla="*/ 0 w 2171"/>
                <a:gd name="T3" fmla="*/ 0 h 3446"/>
                <a:gd name="T4" fmla="*/ 0 w 2171"/>
                <a:gd name="T5" fmla="*/ 0 h 3446"/>
                <a:gd name="T6" fmla="*/ 0 w 2171"/>
                <a:gd name="T7" fmla="*/ 0 h 3446"/>
                <a:gd name="T8" fmla="*/ 4 w 2171"/>
                <a:gd name="T9" fmla="*/ 5 h 3446"/>
                <a:gd name="T10" fmla="*/ 4 w 2171"/>
                <a:gd name="T11" fmla="*/ 5 h 3446"/>
                <a:gd name="T12" fmla="*/ 4 w 2171"/>
                <a:gd name="T13" fmla="*/ 5 h 3446"/>
                <a:gd name="T14" fmla="*/ 0 w 2171"/>
                <a:gd name="T15" fmla="*/ 1 h 3446"/>
                <a:gd name="T16" fmla="*/ 0 w 2171"/>
                <a:gd name="T17" fmla="*/ 0 h 3446"/>
                <a:gd name="T18" fmla="*/ 1 w 2171"/>
                <a:gd name="T19" fmla="*/ 0 h 3446"/>
                <a:gd name="T20" fmla="*/ 0 w 2171"/>
                <a:gd name="T21" fmla="*/ 1 h 34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71" h="3446">
                  <a:moveTo>
                    <a:pt x="2105" y="3426"/>
                  </a:moveTo>
                  <a:lnTo>
                    <a:pt x="149" y="300"/>
                  </a:lnTo>
                  <a:cubicBezTo>
                    <a:pt x="139" y="285"/>
                    <a:pt x="144" y="264"/>
                    <a:pt x="159" y="254"/>
                  </a:cubicBezTo>
                  <a:cubicBezTo>
                    <a:pt x="175" y="245"/>
                    <a:pt x="195" y="249"/>
                    <a:pt x="205" y="265"/>
                  </a:cubicBezTo>
                  <a:lnTo>
                    <a:pt x="2162" y="3391"/>
                  </a:lnTo>
                  <a:cubicBezTo>
                    <a:pt x="2171" y="3406"/>
                    <a:pt x="2167" y="3427"/>
                    <a:pt x="2151" y="3437"/>
                  </a:cubicBezTo>
                  <a:cubicBezTo>
                    <a:pt x="2136" y="3446"/>
                    <a:pt x="2115" y="3442"/>
                    <a:pt x="2105" y="3426"/>
                  </a:cubicBezTo>
                  <a:close/>
                  <a:moveTo>
                    <a:pt x="43" y="445"/>
                  </a:moveTo>
                  <a:lnTo>
                    <a:pt x="0" y="0"/>
                  </a:lnTo>
                  <a:lnTo>
                    <a:pt x="382" y="233"/>
                  </a:lnTo>
                  <a:lnTo>
                    <a:pt x="43" y="445"/>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82" name="Freeform 117"/>
            <p:cNvSpPr>
              <a:spLocks noEditPoints="1"/>
            </p:cNvSpPr>
            <p:nvPr/>
          </p:nvSpPr>
          <p:spPr bwMode="auto">
            <a:xfrm>
              <a:off x="2605088" y="5576710"/>
              <a:ext cx="369887" cy="73025"/>
            </a:xfrm>
            <a:custGeom>
              <a:avLst/>
              <a:gdLst>
                <a:gd name="T0" fmla="*/ 3 w 1925"/>
                <a:gd name="T1" fmla="*/ 0 h 400"/>
                <a:gd name="T2" fmla="*/ 1 w 1925"/>
                <a:gd name="T3" fmla="*/ 0 h 400"/>
                <a:gd name="T4" fmla="*/ 0 w 1925"/>
                <a:gd name="T5" fmla="*/ 0 h 400"/>
                <a:gd name="T6" fmla="*/ 1 w 1925"/>
                <a:gd name="T7" fmla="*/ 0 h 400"/>
                <a:gd name="T8" fmla="*/ 3 w 1925"/>
                <a:gd name="T9" fmla="*/ 0 h 400"/>
                <a:gd name="T10" fmla="*/ 3 w 1925"/>
                <a:gd name="T11" fmla="*/ 0 h 400"/>
                <a:gd name="T12" fmla="*/ 3 w 1925"/>
                <a:gd name="T13" fmla="*/ 0 h 400"/>
                <a:gd name="T14" fmla="*/ 1 w 1925"/>
                <a:gd name="T15" fmla="*/ 1 h 400"/>
                <a:gd name="T16" fmla="*/ 0 w 1925"/>
                <a:gd name="T17" fmla="*/ 0 h 400"/>
                <a:gd name="T18" fmla="*/ 1 w 1925"/>
                <a:gd name="T19" fmla="*/ 0 h 400"/>
                <a:gd name="T20" fmla="*/ 1 w 1925"/>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400">
                  <a:moveTo>
                    <a:pt x="1892" y="233"/>
                  </a:moveTo>
                  <a:lnTo>
                    <a:pt x="333" y="233"/>
                  </a:lnTo>
                  <a:cubicBezTo>
                    <a:pt x="315" y="233"/>
                    <a:pt x="300" y="218"/>
                    <a:pt x="300" y="200"/>
                  </a:cubicBezTo>
                  <a:cubicBezTo>
                    <a:pt x="300" y="181"/>
                    <a:pt x="315" y="166"/>
                    <a:pt x="333" y="166"/>
                  </a:cubicBezTo>
                  <a:lnTo>
                    <a:pt x="1892" y="166"/>
                  </a:lnTo>
                  <a:cubicBezTo>
                    <a:pt x="1910" y="166"/>
                    <a:pt x="1925" y="181"/>
                    <a:pt x="1925" y="200"/>
                  </a:cubicBezTo>
                  <a:cubicBezTo>
                    <a:pt x="1925" y="218"/>
                    <a:pt x="1910" y="233"/>
                    <a:pt x="1892"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grpSp>
      <p:sp>
        <p:nvSpPr>
          <p:cNvPr id="87" name="Rectangle 125"/>
          <p:cNvSpPr>
            <a:spLocks noChangeArrowheads="1"/>
          </p:cNvSpPr>
          <p:nvPr/>
        </p:nvSpPr>
        <p:spPr bwMode="auto">
          <a:xfrm>
            <a:off x="1381338" y="1606499"/>
            <a:ext cx="6011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犬猫と</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構造が違う</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89" name="Rectangle 127"/>
          <p:cNvSpPr>
            <a:spLocks noChangeArrowheads="1"/>
          </p:cNvSpPr>
          <p:nvPr/>
        </p:nvSpPr>
        <p:spPr bwMode="auto">
          <a:xfrm>
            <a:off x="477020" y="2171823"/>
            <a:ext cx="7598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製品の扱い方</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が変更</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90" name="テキスト ボックス 89"/>
          <p:cNvSpPr txBox="1"/>
          <p:nvPr/>
        </p:nvSpPr>
        <p:spPr bwMode="auto">
          <a:xfrm>
            <a:off x="1315580" y="1035291"/>
            <a:ext cx="857927" cy="415498"/>
          </a:xfrm>
          <a:prstGeom prst="rect">
            <a:avLst/>
          </a:prstGeom>
          <a:noFill/>
        </p:spPr>
        <p:txBody>
          <a:bodyPr wrap="none">
            <a:spAutoFit/>
          </a:bodyPr>
          <a:lstStyle/>
          <a:p>
            <a:pPr defTabSz="457200">
              <a:defRPr/>
            </a:pPr>
            <a:r>
              <a:rPr lang="ja-JP" altLang="en-US" sz="1050" dirty="0" smtClean="0">
                <a:solidFill>
                  <a:prstClr val="white"/>
                </a:solidFill>
                <a:latin typeface="Meiryo UI" panose="020B0604030504040204" pitchFamily="50" charset="-128"/>
                <a:ea typeface="Meiryo UI" panose="020B0604030504040204" pitchFamily="50" charset="-128"/>
              </a:rPr>
              <a:t>工程移動に</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a:defRPr/>
            </a:pPr>
            <a:r>
              <a:rPr lang="ja-JP" altLang="en-US" sz="1050" dirty="0" smtClean="0">
                <a:solidFill>
                  <a:prstClr val="white"/>
                </a:solidFill>
                <a:latin typeface="Meiryo UI" panose="020B0604030504040204" pitchFamily="50" charset="-128"/>
                <a:ea typeface="Meiryo UI" panose="020B0604030504040204" pitchFamily="50" charset="-128"/>
              </a:rPr>
              <a:t>手間取る</a:t>
            </a:r>
            <a:endParaRPr lang="ja-JP" altLang="en-US" sz="1050" dirty="0">
              <a:solidFill>
                <a:prstClr val="white"/>
              </a:solidFill>
              <a:latin typeface="Meiryo UI" panose="020B0604030504040204" pitchFamily="50" charset="-128"/>
              <a:ea typeface="Meiryo UI" panose="020B0604030504040204" pitchFamily="50" charset="-128"/>
            </a:endParaRPr>
          </a:p>
        </p:txBody>
      </p:sp>
      <p:sp>
        <p:nvSpPr>
          <p:cNvPr id="93" name="Rectangle 64"/>
          <p:cNvSpPr>
            <a:spLocks noChangeArrowheads="1"/>
          </p:cNvSpPr>
          <p:nvPr/>
        </p:nvSpPr>
        <p:spPr bwMode="auto">
          <a:xfrm>
            <a:off x="6024965" y="2082661"/>
            <a:ext cx="6668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製品が重い</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94" name="テキスト ボックス 93"/>
          <p:cNvSpPr txBox="1"/>
          <p:nvPr/>
        </p:nvSpPr>
        <p:spPr bwMode="auto">
          <a:xfrm>
            <a:off x="5924550" y="2921960"/>
            <a:ext cx="832279" cy="253916"/>
          </a:xfrm>
          <a:prstGeom prst="rect">
            <a:avLst/>
          </a:prstGeom>
          <a:noFill/>
        </p:spPr>
        <p:txBody>
          <a:bodyPr wrap="none">
            <a:spAutoFit/>
          </a:bodyPr>
          <a:lstStyle/>
          <a:p>
            <a:pPr defTabSz="457200">
              <a:defRPr/>
            </a:pPr>
            <a:r>
              <a:rPr lang="ja-JP" altLang="en-US" sz="1050" b="1" dirty="0" smtClean="0">
                <a:solidFill>
                  <a:prstClr val="white"/>
                </a:solidFill>
                <a:latin typeface="Meiryo UI" panose="020B0604030504040204" pitchFamily="50" charset="-128"/>
                <a:ea typeface="Meiryo UI" panose="020B0604030504040204" pitchFamily="50" charset="-128"/>
              </a:rPr>
              <a:t>製品が重い</a:t>
            </a:r>
            <a:endParaRPr lang="ja-JP" altLang="en-US" sz="1050" b="1" dirty="0">
              <a:solidFill>
                <a:prstClr val="white"/>
              </a:solidFill>
              <a:latin typeface="Meiryo UI" panose="020B0604030504040204" pitchFamily="50" charset="-128"/>
              <a:ea typeface="Meiryo UI" panose="020B0604030504040204" pitchFamily="50" charset="-128"/>
            </a:endParaRPr>
          </a:p>
        </p:txBody>
      </p:sp>
      <p:sp>
        <p:nvSpPr>
          <p:cNvPr id="95" name="Oval 119"/>
          <p:cNvSpPr>
            <a:spLocks noChangeArrowheads="1"/>
          </p:cNvSpPr>
          <p:nvPr/>
        </p:nvSpPr>
        <p:spPr bwMode="auto">
          <a:xfrm>
            <a:off x="7295533" y="1293019"/>
            <a:ext cx="1173163" cy="347662"/>
          </a:xfrm>
          <a:prstGeom prst="ellipse">
            <a:avLst/>
          </a:prstGeom>
          <a:noFill/>
          <a:ln w="254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endParaRPr lang="ja-JP" altLang="en-US" sz="1050" smtClean="0">
              <a:solidFill>
                <a:prstClr val="white"/>
              </a:solidFill>
              <a:latin typeface="Meiryo UI" panose="020B0604030504040204" pitchFamily="50" charset="-128"/>
              <a:ea typeface="Meiryo UI" panose="020B0604030504040204" pitchFamily="50" charset="-128"/>
            </a:endParaRPr>
          </a:p>
        </p:txBody>
      </p:sp>
      <p:sp>
        <p:nvSpPr>
          <p:cNvPr id="96" name="Rectangle 125"/>
          <p:cNvSpPr>
            <a:spLocks noChangeArrowheads="1"/>
          </p:cNvSpPr>
          <p:nvPr/>
        </p:nvSpPr>
        <p:spPr bwMode="auto">
          <a:xfrm>
            <a:off x="1377004" y="2324497"/>
            <a:ext cx="6331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頭手足の</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組付が違う</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97" name="Rectangle 97"/>
          <p:cNvSpPr>
            <a:spLocks noChangeArrowheads="1"/>
          </p:cNvSpPr>
          <p:nvPr/>
        </p:nvSpPr>
        <p:spPr bwMode="auto">
          <a:xfrm>
            <a:off x="6034594" y="1278670"/>
            <a:ext cx="65562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製品が重い</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01" name="Rectangle 97"/>
          <p:cNvSpPr>
            <a:spLocks noChangeArrowheads="1"/>
          </p:cNvSpPr>
          <p:nvPr/>
        </p:nvSpPr>
        <p:spPr bwMode="auto">
          <a:xfrm>
            <a:off x="1391123" y="1433869"/>
            <a:ext cx="8800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ボデーがしなやか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04" name="Rectangle 79"/>
          <p:cNvSpPr>
            <a:spLocks noChangeArrowheads="1"/>
          </p:cNvSpPr>
          <p:nvPr/>
        </p:nvSpPr>
        <p:spPr bwMode="auto">
          <a:xfrm>
            <a:off x="413308" y="4700410"/>
            <a:ext cx="7886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犬猫型の</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組付台を流用</a:t>
            </a:r>
            <a:endParaRPr lang="ja-JP"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05" name="Rectangle 79"/>
          <p:cNvSpPr>
            <a:spLocks noChangeArrowheads="1"/>
          </p:cNvSpPr>
          <p:nvPr/>
        </p:nvSpPr>
        <p:spPr bwMode="auto">
          <a:xfrm>
            <a:off x="429132" y="5086168"/>
            <a:ext cx="91531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コストダウンのため</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5308929" y="5705265"/>
            <a:ext cx="771049" cy="377889"/>
            <a:chOff x="4505801" y="4763673"/>
            <a:chExt cx="771049" cy="377889"/>
          </a:xfrm>
        </p:grpSpPr>
        <p:sp>
          <p:nvSpPr>
            <p:cNvPr id="75" name="Freeform 109"/>
            <p:cNvSpPr>
              <a:spLocks noEditPoints="1"/>
            </p:cNvSpPr>
            <p:nvPr/>
          </p:nvSpPr>
          <p:spPr bwMode="auto">
            <a:xfrm rot="10800000">
              <a:off x="4545012" y="4763673"/>
              <a:ext cx="731838" cy="74613"/>
            </a:xfrm>
            <a:custGeom>
              <a:avLst/>
              <a:gdLst>
                <a:gd name="T0" fmla="*/ 7 w 3808"/>
                <a:gd name="T1" fmla="*/ 0 h 400"/>
                <a:gd name="T2" fmla="*/ 1 w 3808"/>
                <a:gd name="T3" fmla="*/ 0 h 400"/>
                <a:gd name="T4" fmla="*/ 0 w 3808"/>
                <a:gd name="T5" fmla="*/ 0 h 400"/>
                <a:gd name="T6" fmla="*/ 1 w 3808"/>
                <a:gd name="T7" fmla="*/ 0 h 400"/>
                <a:gd name="T8" fmla="*/ 7 w 3808"/>
                <a:gd name="T9" fmla="*/ 0 h 400"/>
                <a:gd name="T10" fmla="*/ 7 w 3808"/>
                <a:gd name="T11" fmla="*/ 0 h 400"/>
                <a:gd name="T12" fmla="*/ 7 w 3808"/>
                <a:gd name="T13" fmla="*/ 0 h 400"/>
                <a:gd name="T14" fmla="*/ 1 w 3808"/>
                <a:gd name="T15" fmla="*/ 1 h 400"/>
                <a:gd name="T16" fmla="*/ 0 w 3808"/>
                <a:gd name="T17" fmla="*/ 0 h 400"/>
                <a:gd name="T18" fmla="*/ 1 w 3808"/>
                <a:gd name="T19" fmla="*/ 0 h 400"/>
                <a:gd name="T20" fmla="*/ 1 w 3808"/>
                <a:gd name="T21" fmla="*/ 1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8" h="400">
                  <a:moveTo>
                    <a:pt x="3775" y="233"/>
                  </a:moveTo>
                  <a:lnTo>
                    <a:pt x="333" y="233"/>
                  </a:lnTo>
                  <a:cubicBezTo>
                    <a:pt x="315" y="233"/>
                    <a:pt x="300" y="219"/>
                    <a:pt x="300" y="200"/>
                  </a:cubicBezTo>
                  <a:cubicBezTo>
                    <a:pt x="300" y="182"/>
                    <a:pt x="315" y="167"/>
                    <a:pt x="333" y="167"/>
                  </a:cubicBezTo>
                  <a:lnTo>
                    <a:pt x="3775" y="167"/>
                  </a:lnTo>
                  <a:cubicBezTo>
                    <a:pt x="3794" y="167"/>
                    <a:pt x="3808" y="182"/>
                    <a:pt x="3808" y="200"/>
                  </a:cubicBezTo>
                  <a:cubicBezTo>
                    <a:pt x="3808" y="219"/>
                    <a:pt x="3794" y="233"/>
                    <a:pt x="3775"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sp>
          <p:nvSpPr>
            <p:cNvPr id="103" name="Freeform 102"/>
            <p:cNvSpPr>
              <a:spLocks noEditPoints="1"/>
            </p:cNvSpPr>
            <p:nvPr/>
          </p:nvSpPr>
          <p:spPr bwMode="auto">
            <a:xfrm rot="5400000">
              <a:off x="4605337" y="4854225"/>
              <a:ext cx="314325" cy="260350"/>
            </a:xfrm>
            <a:custGeom>
              <a:avLst/>
              <a:gdLst>
                <a:gd name="T0" fmla="*/ 3 w 1929"/>
                <a:gd name="T1" fmla="*/ 3 h 1928"/>
                <a:gd name="T2" fmla="*/ 0 w 1929"/>
                <a:gd name="T3" fmla="*/ 0 h 1928"/>
                <a:gd name="T4" fmla="*/ 0 w 1929"/>
                <a:gd name="T5" fmla="*/ 0 h 1928"/>
                <a:gd name="T6" fmla="*/ 0 w 1929"/>
                <a:gd name="T7" fmla="*/ 0 h 1928"/>
                <a:gd name="T8" fmla="*/ 3 w 1929"/>
                <a:gd name="T9" fmla="*/ 3 h 1928"/>
                <a:gd name="T10" fmla="*/ 3 w 1929"/>
                <a:gd name="T11" fmla="*/ 3 h 1928"/>
                <a:gd name="T12" fmla="*/ 3 w 1929"/>
                <a:gd name="T13" fmla="*/ 3 h 1928"/>
                <a:gd name="T14" fmla="*/ 0 w 1929"/>
                <a:gd name="T15" fmla="*/ 1 h 1928"/>
                <a:gd name="T16" fmla="*/ 0 w 1929"/>
                <a:gd name="T17" fmla="*/ 0 h 1928"/>
                <a:gd name="T18" fmla="*/ 1 w 1929"/>
                <a:gd name="T19" fmla="*/ 0 h 1928"/>
                <a:gd name="T20" fmla="*/ 0 w 1929"/>
                <a:gd name="T21" fmla="*/ 1 h 19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9" h="1928">
                  <a:moveTo>
                    <a:pt x="1869" y="1915"/>
                  </a:moveTo>
                  <a:lnTo>
                    <a:pt x="213" y="259"/>
                  </a:lnTo>
                  <a:cubicBezTo>
                    <a:pt x="200" y="246"/>
                    <a:pt x="200" y="225"/>
                    <a:pt x="213" y="212"/>
                  </a:cubicBezTo>
                  <a:cubicBezTo>
                    <a:pt x="226" y="199"/>
                    <a:pt x="247" y="199"/>
                    <a:pt x="260" y="212"/>
                  </a:cubicBezTo>
                  <a:lnTo>
                    <a:pt x="1916" y="1868"/>
                  </a:lnTo>
                  <a:cubicBezTo>
                    <a:pt x="1929" y="1881"/>
                    <a:pt x="1929" y="1902"/>
                    <a:pt x="1916" y="1915"/>
                  </a:cubicBezTo>
                  <a:cubicBezTo>
                    <a:pt x="1903" y="1928"/>
                    <a:pt x="1882" y="1928"/>
                    <a:pt x="1869" y="1915"/>
                  </a:cubicBezTo>
                  <a:close/>
                  <a:moveTo>
                    <a:pt x="142" y="424"/>
                  </a:moveTo>
                  <a:lnTo>
                    <a:pt x="0" y="0"/>
                  </a:lnTo>
                  <a:lnTo>
                    <a:pt x="425" y="142"/>
                  </a:lnTo>
                  <a:lnTo>
                    <a:pt x="142" y="424"/>
                  </a:lnTo>
                  <a:close/>
                </a:path>
              </a:pathLst>
            </a:custGeom>
            <a:solidFill>
              <a:srgbClr val="000000"/>
            </a:solidFill>
            <a:ln w="1588" cap="flat">
              <a:solidFill>
                <a:srgbClr val="000000"/>
              </a:solidFill>
              <a:prstDash val="solid"/>
              <a:bevel/>
              <a:headEnd/>
              <a:tailEnd/>
            </a:ln>
          </p:spPr>
          <p:txBody>
            <a:bodyPr/>
            <a:lstStyle/>
            <a:p>
              <a:pPr defTabSz="457200">
                <a:defRPr/>
              </a:pPr>
              <a:endParaRPr lang="ja-JP" altLang="en-US" sz="1050">
                <a:solidFill>
                  <a:prstClr val="white"/>
                </a:solidFill>
                <a:latin typeface="Meiryo UI" panose="020B0604030504040204" pitchFamily="50" charset="-128"/>
                <a:ea typeface="Meiryo UI" panose="020B0604030504040204" pitchFamily="50" charset="-128"/>
              </a:endParaRPr>
            </a:p>
          </p:txBody>
        </p:sp>
        <p:cxnSp>
          <p:nvCxnSpPr>
            <p:cNvPr id="106" name="直線矢印コネクタ 105"/>
            <p:cNvCxnSpPr/>
            <p:nvPr/>
          </p:nvCxnSpPr>
          <p:spPr bwMode="auto">
            <a:xfrm flipH="1">
              <a:off x="4505801" y="4983560"/>
              <a:ext cx="260549" cy="840"/>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08" name="Rectangle 101"/>
          <p:cNvSpPr>
            <a:spLocks noChangeArrowheads="1"/>
          </p:cNvSpPr>
          <p:nvPr/>
        </p:nvSpPr>
        <p:spPr bwMode="auto">
          <a:xfrm>
            <a:off x="6024733" y="3802083"/>
            <a:ext cx="86562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工程変更のため</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12" name="Rectangle 79"/>
          <p:cNvSpPr>
            <a:spLocks noChangeArrowheads="1"/>
          </p:cNvSpPr>
          <p:nvPr/>
        </p:nvSpPr>
        <p:spPr bwMode="auto">
          <a:xfrm>
            <a:off x="6024733" y="4018018"/>
            <a:ext cx="118462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製品を固定</a:t>
            </a:r>
            <a:r>
              <a:rPr lang="en-US" altLang="ja-JP" sz="1050" dirty="0" smtClean="0">
                <a:solidFill>
                  <a:prstClr val="white"/>
                </a:solidFill>
                <a:latin typeface="Meiryo UI" panose="020B0604030504040204" pitchFamily="50" charset="-128"/>
                <a:ea typeface="Meiryo UI" panose="020B0604030504040204" pitchFamily="50" charset="-128"/>
              </a:rPr>
              <a:t>(Set)</a:t>
            </a:r>
            <a:r>
              <a:rPr lang="ja-JP" altLang="en-US" sz="1050" dirty="0" smtClean="0">
                <a:solidFill>
                  <a:prstClr val="white"/>
                </a:solidFill>
                <a:latin typeface="Meiryo UI" panose="020B0604030504040204" pitchFamily="50" charset="-128"/>
                <a:ea typeface="Meiryo UI" panose="020B0604030504040204" pitchFamily="50" charset="-128"/>
              </a:rPr>
              <a:t>する</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17" name="Rectangle 88"/>
          <p:cNvSpPr>
            <a:spLocks noChangeArrowheads="1"/>
          </p:cNvSpPr>
          <p:nvPr/>
        </p:nvSpPr>
        <p:spPr bwMode="auto">
          <a:xfrm>
            <a:off x="486639" y="1968514"/>
            <a:ext cx="7405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持上げれない</a:t>
            </a:r>
            <a:endParaRPr lang="ja-JP" altLang="ja-JP" sz="1050" dirty="0">
              <a:solidFill>
                <a:prstClr val="white"/>
              </a:solidFill>
              <a:latin typeface="Meiryo UI" panose="020B0604030504040204" pitchFamily="50" charset="-128"/>
              <a:ea typeface="Meiryo UI" panose="020B0604030504040204" pitchFamily="50" charset="-128"/>
            </a:endParaRPr>
          </a:p>
        </p:txBody>
      </p:sp>
      <p:sp>
        <p:nvSpPr>
          <p:cNvPr id="120" name="Rectangle 91"/>
          <p:cNvSpPr>
            <a:spLocks noChangeArrowheads="1"/>
          </p:cNvSpPr>
          <p:nvPr/>
        </p:nvSpPr>
        <p:spPr bwMode="auto">
          <a:xfrm>
            <a:off x="465966" y="2567103"/>
            <a:ext cx="6492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犬猫型より</a:t>
            </a:r>
            <a:endParaRPr lang="en-US" altLang="ja-JP" sz="1050"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手順が面倒</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21" name="Rectangle 91"/>
          <p:cNvSpPr>
            <a:spLocks noChangeArrowheads="1"/>
          </p:cNvSpPr>
          <p:nvPr/>
        </p:nvSpPr>
        <p:spPr bwMode="auto">
          <a:xfrm>
            <a:off x="479063" y="3511337"/>
            <a:ext cx="872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頭手足がボデー</a:t>
            </a:r>
            <a:endParaRPr lang="en-US" altLang="ja-JP" sz="1050" b="1" dirty="0" smtClean="0">
              <a:solidFill>
                <a:prstClr val="white"/>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050" b="1" dirty="0" smtClean="0">
                <a:solidFill>
                  <a:prstClr val="white"/>
                </a:solidFill>
                <a:latin typeface="Meiryo UI" panose="020B0604030504040204" pitchFamily="50" charset="-128"/>
                <a:ea typeface="Meiryo UI" panose="020B0604030504040204" pitchFamily="50" charset="-128"/>
              </a:rPr>
              <a:t>内接合</a:t>
            </a:r>
            <a:endParaRPr lang="en-US" altLang="ja-JP" sz="1050" b="1" dirty="0" smtClean="0">
              <a:solidFill>
                <a:prstClr val="white"/>
              </a:solidFill>
              <a:latin typeface="Meiryo UI" panose="020B0604030504040204" pitchFamily="50" charset="-128"/>
              <a:ea typeface="Meiryo UI" panose="020B0604030504040204" pitchFamily="50" charset="-128"/>
            </a:endParaRPr>
          </a:p>
        </p:txBody>
      </p:sp>
      <p:sp>
        <p:nvSpPr>
          <p:cNvPr id="123" name="Rectangle 91"/>
          <p:cNvSpPr>
            <a:spLocks noChangeArrowheads="1"/>
          </p:cNvSpPr>
          <p:nvPr/>
        </p:nvSpPr>
        <p:spPr bwMode="auto">
          <a:xfrm>
            <a:off x="6013178" y="4781200"/>
            <a:ext cx="125996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050" dirty="0" smtClean="0">
                <a:solidFill>
                  <a:prstClr val="white"/>
                </a:solidFill>
                <a:latin typeface="Meiryo UI" panose="020B0604030504040204" pitchFamily="50" charset="-128"/>
                <a:ea typeface="Meiryo UI" panose="020B0604030504040204" pitchFamily="50" charset="-128"/>
              </a:rPr>
              <a:t>見た目品質向上にため</a:t>
            </a:r>
            <a:endParaRPr lang="ja-JP" altLang="ja-JP" sz="1050" dirty="0" smtClean="0">
              <a:solidFill>
                <a:prstClr val="white"/>
              </a:solidFill>
              <a:latin typeface="Meiryo UI" panose="020B0604030504040204" pitchFamily="50" charset="-128"/>
              <a:ea typeface="Meiryo UI" panose="020B0604030504040204" pitchFamily="50" charset="-128"/>
            </a:endParaRPr>
          </a:p>
        </p:txBody>
      </p:sp>
      <p:sp>
        <p:nvSpPr>
          <p:cNvPr id="124" name="Rectangle 39"/>
          <p:cNvSpPr>
            <a:spLocks noChangeArrowheads="1"/>
          </p:cNvSpPr>
          <p:nvPr/>
        </p:nvSpPr>
        <p:spPr bwMode="auto">
          <a:xfrm>
            <a:off x="3069694" y="2664256"/>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rPr>
              <a:t>機械</a:t>
            </a:r>
            <a:endParaRPr lang="ja-JP" altLang="ja-JP" sz="1600" b="1" dirty="0">
              <a:solidFill>
                <a:prstClr val="black"/>
              </a:solidFill>
              <a:latin typeface="Meiryo UI" panose="020B0604030504040204" pitchFamily="50" charset="-128"/>
              <a:ea typeface="Meiryo UI" panose="020B0604030504040204" pitchFamily="50" charset="-128"/>
            </a:endParaRPr>
          </a:p>
        </p:txBody>
      </p:sp>
      <p:sp>
        <p:nvSpPr>
          <p:cNvPr id="125" name="Rectangle 39"/>
          <p:cNvSpPr>
            <a:spLocks noChangeArrowheads="1"/>
          </p:cNvSpPr>
          <p:nvPr/>
        </p:nvSpPr>
        <p:spPr bwMode="auto">
          <a:xfrm>
            <a:off x="3059492" y="28788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600" b="1" dirty="0">
                <a:solidFill>
                  <a:prstClr val="black"/>
                </a:solidFill>
                <a:latin typeface="Meiryo UI" panose="020B0604030504040204" pitchFamily="50" charset="-128"/>
                <a:ea typeface="Meiryo UI" panose="020B0604030504040204" pitchFamily="50" charset="-128"/>
              </a:rPr>
              <a:t>材料</a:t>
            </a:r>
            <a:endParaRPr lang="ja-JP" altLang="ja-JP" sz="1600" b="1" dirty="0">
              <a:solidFill>
                <a:prstClr val="black"/>
              </a:solidFill>
              <a:latin typeface="Meiryo UI" panose="020B0604030504040204" pitchFamily="50" charset="-128"/>
              <a:ea typeface="Meiryo UI" panose="020B0604030504040204" pitchFamily="50" charset="-128"/>
            </a:endParaRPr>
          </a:p>
        </p:txBody>
      </p:sp>
      <p:sp>
        <p:nvSpPr>
          <p:cNvPr id="126" name="Rectangle 39"/>
          <p:cNvSpPr>
            <a:spLocks noChangeArrowheads="1"/>
          </p:cNvSpPr>
          <p:nvPr/>
        </p:nvSpPr>
        <p:spPr bwMode="auto">
          <a:xfrm>
            <a:off x="3051845" y="308515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rPr>
              <a:t>方法</a:t>
            </a:r>
            <a:endParaRPr lang="ja-JP" altLang="ja-JP" sz="1600" b="1" dirty="0">
              <a:solidFill>
                <a:prstClr val="black"/>
              </a:solidFill>
              <a:latin typeface="Meiryo UI" panose="020B0604030504040204" pitchFamily="50" charset="-128"/>
              <a:ea typeface="Meiryo UI" panose="020B0604030504040204" pitchFamily="50" charset="-128"/>
            </a:endParaRPr>
          </a:p>
        </p:txBody>
      </p:sp>
      <p:sp>
        <p:nvSpPr>
          <p:cNvPr id="127" name="Rectangle 39"/>
          <p:cNvSpPr>
            <a:spLocks noChangeArrowheads="1"/>
          </p:cNvSpPr>
          <p:nvPr/>
        </p:nvSpPr>
        <p:spPr bwMode="auto">
          <a:xfrm>
            <a:off x="3795108" y="2401781"/>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rPr>
              <a:t>測定</a:t>
            </a:r>
            <a:endParaRPr lang="ja-JP" altLang="ja-JP" sz="1600" b="1" dirty="0">
              <a:solidFill>
                <a:prstClr val="black"/>
              </a:solidFill>
              <a:latin typeface="Meiryo UI" panose="020B0604030504040204" pitchFamily="50" charset="-128"/>
              <a:ea typeface="Meiryo UI" panose="020B0604030504040204" pitchFamily="50" charset="-128"/>
            </a:endParaRPr>
          </a:p>
        </p:txBody>
      </p:sp>
      <p:sp>
        <p:nvSpPr>
          <p:cNvPr id="128" name="Rectangle 39"/>
          <p:cNvSpPr>
            <a:spLocks noChangeArrowheads="1"/>
          </p:cNvSpPr>
          <p:nvPr/>
        </p:nvSpPr>
        <p:spPr bwMode="auto">
          <a:xfrm>
            <a:off x="3795108" y="266814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457200" eaLnBrk="1" hangingPunct="1">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rPr>
              <a:t>環境</a:t>
            </a:r>
            <a:endParaRPr lang="ja-JP" altLang="ja-JP" sz="16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205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3</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637835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4</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grpSp>
        <p:nvGrpSpPr>
          <p:cNvPr id="5" name="グループ化 4"/>
          <p:cNvGrpSpPr/>
          <p:nvPr/>
        </p:nvGrpSpPr>
        <p:grpSpPr>
          <a:xfrm>
            <a:off x="0" y="0"/>
            <a:ext cx="9144000" cy="6858000"/>
            <a:chOff x="0" y="0"/>
            <a:chExt cx="9144000" cy="685800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角丸四角形吹き出し 1"/>
            <p:cNvSpPr/>
            <p:nvPr/>
          </p:nvSpPr>
          <p:spPr>
            <a:xfrm>
              <a:off x="1732548" y="2497473"/>
              <a:ext cx="1552073" cy="649705"/>
            </a:xfrm>
            <a:prstGeom prst="wedgeRoundRectCallout">
              <a:avLst>
                <a:gd name="adj1" fmla="val -4554"/>
                <a:gd name="adj2" fmla="val 114352"/>
                <a:gd name="adj3" fmla="val 16667"/>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ロボットマニア</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インターンで</a:t>
              </a:r>
              <a:r>
                <a:rPr kumimoji="1" lang="en-US" altLang="ja-JP" sz="1200" b="1" dirty="0" smtClean="0">
                  <a:latin typeface="Meiryo UI" panose="020B0604030504040204" pitchFamily="50" charset="-128"/>
                  <a:ea typeface="Meiryo UI" panose="020B0604030504040204" pitchFamily="50" charset="-128"/>
                </a:rPr>
                <a:t>7</a:t>
              </a:r>
              <a:r>
                <a:rPr kumimoji="1" lang="ja-JP" altLang="en-US" sz="1200" b="1" dirty="0" smtClean="0">
                  <a:latin typeface="Meiryo UI" panose="020B0604030504040204" pitchFamily="50" charset="-128"/>
                  <a:ea typeface="Meiryo UI" panose="020B0604030504040204" pitchFamily="50" charset="-128"/>
                </a:rPr>
                <a:t>月末まで在籍</a:t>
              </a:r>
              <a:endParaRPr kumimoji="1" lang="ja-JP" altLang="en-US" sz="12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71596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5</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55651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テキスト ボックス 3"/>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6</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781587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テキスト ボックス 3"/>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7</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878761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テキスト ボックス 3"/>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8</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668908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39860" y="0"/>
            <a:ext cx="8870789" cy="1524000"/>
          </a:xfrm>
        </p:spPr>
        <p:txBody>
          <a:bodyPr>
            <a:normAutofit fontScale="90000"/>
          </a:bodyPr>
          <a:lstStyle/>
          <a:p>
            <a:r>
              <a:rPr kumimoji="1" lang="en-US" altLang="ja-JP" b="1" dirty="0" smtClean="0">
                <a:solidFill>
                  <a:schemeClr val="accent6">
                    <a:lumMod val="60000"/>
                    <a:lumOff val="40000"/>
                  </a:schemeClr>
                </a:solidFill>
              </a:rPr>
              <a:t>GD</a:t>
            </a:r>
            <a:r>
              <a:rPr kumimoji="1" lang="ja-JP" altLang="en-US" b="1" dirty="0" smtClean="0">
                <a:solidFill>
                  <a:schemeClr val="accent6">
                    <a:lumMod val="60000"/>
                    <a:lumOff val="40000"/>
                  </a:schemeClr>
                </a:solidFill>
              </a:rPr>
              <a:t>１．</a:t>
            </a:r>
            <a:r>
              <a:rPr lang="ja-JP" altLang="en-US" b="1" dirty="0" smtClean="0">
                <a:solidFill>
                  <a:schemeClr val="accent6">
                    <a:lumMod val="60000"/>
                    <a:lumOff val="40000"/>
                  </a:schemeClr>
                </a:solidFill>
              </a:rPr>
              <a:t>選定</a:t>
            </a:r>
            <a:r>
              <a:rPr lang="ja-JP" altLang="en-US" b="1" dirty="0">
                <a:solidFill>
                  <a:schemeClr val="accent6">
                    <a:lumMod val="60000"/>
                    <a:lumOff val="40000"/>
                  </a:schemeClr>
                </a:solidFill>
              </a:rPr>
              <a:t>理由</a:t>
            </a:r>
            <a:r>
              <a:rPr kumimoji="1" lang="ja-JP" altLang="en-US" b="1" dirty="0" smtClean="0">
                <a:solidFill>
                  <a:schemeClr val="accent6">
                    <a:lumMod val="60000"/>
                    <a:lumOff val="40000"/>
                  </a:schemeClr>
                </a:solidFill>
              </a:rPr>
              <a:t>までの調査内容について、</a:t>
            </a:r>
            <a:r>
              <a:rPr kumimoji="1" lang="en-US" altLang="ja-JP" b="1" dirty="0" smtClean="0">
                <a:solidFill>
                  <a:schemeClr val="accent6">
                    <a:lumMod val="60000"/>
                    <a:lumOff val="40000"/>
                  </a:schemeClr>
                </a:solidFill>
              </a:rPr>
              <a:t/>
            </a:r>
            <a:br>
              <a:rPr kumimoji="1" lang="en-US" altLang="ja-JP" b="1" dirty="0" smtClean="0">
                <a:solidFill>
                  <a:schemeClr val="accent6">
                    <a:lumMod val="60000"/>
                    <a:lumOff val="40000"/>
                  </a:schemeClr>
                </a:solidFill>
              </a:rPr>
            </a:br>
            <a:r>
              <a:rPr lang="ja-JP" altLang="en-US" b="1" dirty="0">
                <a:solidFill>
                  <a:schemeClr val="accent6">
                    <a:lumMod val="60000"/>
                    <a:lumOff val="40000"/>
                  </a:schemeClr>
                </a:solidFill>
              </a:rPr>
              <a:t>　</a:t>
            </a:r>
            <a:r>
              <a:rPr lang="ja-JP" altLang="en-US" b="1" dirty="0" smtClean="0">
                <a:solidFill>
                  <a:schemeClr val="accent6">
                    <a:lumMod val="60000"/>
                    <a:lumOff val="40000"/>
                  </a:schemeClr>
                </a:solidFill>
              </a:rPr>
              <a:t>　　  </a:t>
            </a:r>
            <a:r>
              <a:rPr kumimoji="1" lang="ja-JP" altLang="en-US" b="1" dirty="0" smtClean="0">
                <a:solidFill>
                  <a:schemeClr val="accent6">
                    <a:lumMod val="60000"/>
                    <a:lumOff val="40000"/>
                  </a:schemeClr>
                </a:solidFill>
              </a:rPr>
              <a:t>考えましょう？</a:t>
            </a:r>
            <a:r>
              <a:rPr kumimoji="1" lang="en-US" altLang="ja-JP" b="1" dirty="0" smtClean="0">
                <a:solidFill>
                  <a:schemeClr val="accent6">
                    <a:lumMod val="60000"/>
                    <a:lumOff val="40000"/>
                  </a:schemeClr>
                </a:solidFill>
              </a:rPr>
              <a:t/>
            </a:r>
            <a:br>
              <a:rPr kumimoji="1" lang="en-US" altLang="ja-JP" b="1" dirty="0" smtClean="0">
                <a:solidFill>
                  <a:schemeClr val="accent6">
                    <a:lumMod val="60000"/>
                    <a:lumOff val="40000"/>
                  </a:schemeClr>
                </a:solidFill>
              </a:rPr>
            </a:br>
            <a:r>
              <a:rPr kumimoji="1" lang="ja-JP" altLang="en-US" b="1" dirty="0" smtClean="0">
                <a:solidFill>
                  <a:schemeClr val="accent6">
                    <a:lumMod val="60000"/>
                    <a:lumOff val="40000"/>
                  </a:schemeClr>
                </a:solidFill>
              </a:rPr>
              <a:t>　　　</a:t>
            </a:r>
            <a:r>
              <a:rPr lang="en-US" altLang="ja-JP" b="1" dirty="0" smtClean="0">
                <a:solidFill>
                  <a:schemeClr val="accent6">
                    <a:lumMod val="60000"/>
                    <a:lumOff val="40000"/>
                  </a:schemeClr>
                </a:solidFill>
              </a:rPr>
              <a:t>※</a:t>
            </a:r>
            <a:r>
              <a:rPr lang="ja-JP" altLang="en-US" b="1" dirty="0" smtClean="0">
                <a:solidFill>
                  <a:schemeClr val="accent6">
                    <a:lumMod val="60000"/>
                    <a:lumOff val="40000"/>
                  </a:schemeClr>
                </a:solidFill>
              </a:rPr>
              <a:t>サークル紹介へのご意見もください。</a:t>
            </a:r>
            <a:endParaRPr kumimoji="1" lang="ja-JP" altLang="en-US" b="1" dirty="0">
              <a:solidFill>
                <a:schemeClr val="accent6">
                  <a:lumMod val="60000"/>
                  <a:lumOff val="40000"/>
                </a:schemeClr>
              </a:solidFill>
            </a:endParaRPr>
          </a:p>
        </p:txBody>
      </p:sp>
      <p:sp>
        <p:nvSpPr>
          <p:cNvPr id="3" name="テキスト ボックス 2"/>
          <p:cNvSpPr txBox="1"/>
          <p:nvPr/>
        </p:nvSpPr>
        <p:spPr>
          <a:xfrm>
            <a:off x="5268248" y="6488668"/>
            <a:ext cx="3877985" cy="369332"/>
          </a:xfrm>
          <a:prstGeom prst="rect">
            <a:avLst/>
          </a:prstGeom>
          <a:noFill/>
        </p:spPr>
        <p:txBody>
          <a:bodyPr wrap="none" rtlCol="0">
            <a:spAutoFit/>
          </a:bodyPr>
          <a:lstStyle/>
          <a:p>
            <a:pPr defTabSz="457200"/>
            <a:r>
              <a:rPr kumimoji="1" lang="ja-JP" altLang="en-US" dirty="0" smtClean="0">
                <a:solidFill>
                  <a:prstClr val="white"/>
                </a:solidFill>
              </a:rPr>
              <a:t>このページ</a:t>
            </a:r>
            <a:r>
              <a:rPr kumimoji="1" lang="ja-JP" altLang="en-US" dirty="0">
                <a:solidFill>
                  <a:prstClr val="white"/>
                </a:solidFill>
              </a:rPr>
              <a:t>　</a:t>
            </a:r>
            <a:r>
              <a:rPr kumimoji="1" lang="ja-JP" altLang="en-US" dirty="0" smtClean="0">
                <a:solidFill>
                  <a:prstClr val="white"/>
                </a:solidFill>
              </a:rPr>
              <a:t>１０分　積算　１８分</a:t>
            </a:r>
            <a:endParaRPr kumimoji="1" lang="ja-JP" altLang="en-US" dirty="0">
              <a:solidFill>
                <a:prstClr val="white"/>
              </a:solidFill>
            </a:endParaRPr>
          </a:p>
        </p:txBody>
      </p:sp>
      <p:sp>
        <p:nvSpPr>
          <p:cNvPr id="7" name="Rectangle 97"/>
          <p:cNvSpPr>
            <a:spLocks noChangeArrowheads="1"/>
          </p:cNvSpPr>
          <p:nvPr/>
        </p:nvSpPr>
        <p:spPr bwMode="auto">
          <a:xfrm>
            <a:off x="1688302" y="1428227"/>
            <a:ext cx="54774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457200" eaLnBrk="1" hangingPunct="1">
              <a:spcBef>
                <a:spcPct val="0"/>
              </a:spcBef>
              <a:buFontTx/>
              <a:buNone/>
              <a:defRPr/>
            </a:pPr>
            <a:r>
              <a:rPr lang="ja-JP" altLang="en-US" sz="1800" b="1" dirty="0" smtClean="0">
                <a:solidFill>
                  <a:srgbClr val="FFFF00"/>
                </a:solidFill>
                <a:latin typeface="Meiryo UI" panose="020B0604030504040204" pitchFamily="50" charset="-128"/>
                <a:ea typeface="Meiryo UI" panose="020B0604030504040204" pitchFamily="50" charset="-128"/>
              </a:rPr>
              <a:t>ヒント：皆さんの会社ではどのような会社</a:t>
            </a:r>
            <a:r>
              <a:rPr lang="ja-JP" altLang="en-US" sz="1800" b="1" dirty="0">
                <a:solidFill>
                  <a:srgbClr val="FFFF00"/>
                </a:solidFill>
                <a:latin typeface="Meiryo UI" panose="020B0604030504040204" pitchFamily="50" charset="-128"/>
                <a:ea typeface="Meiryo UI" panose="020B0604030504040204" pitchFamily="50" charset="-128"/>
              </a:rPr>
              <a:t>紹介</a:t>
            </a:r>
            <a:r>
              <a:rPr lang="ja-JP" altLang="en-US" sz="1800" b="1" dirty="0" smtClean="0">
                <a:solidFill>
                  <a:srgbClr val="FFFF00"/>
                </a:solidFill>
                <a:latin typeface="Meiryo UI" panose="020B0604030504040204" pitchFamily="50" charset="-128"/>
                <a:ea typeface="Meiryo UI" panose="020B0604030504040204" pitchFamily="50" charset="-128"/>
              </a:rPr>
              <a:t>をしますか？</a:t>
            </a:r>
            <a:endParaRPr lang="en-US" altLang="ja-JP" sz="1800" b="1" dirty="0" smtClean="0">
              <a:solidFill>
                <a:srgbClr val="FFFF00"/>
              </a:solidFill>
              <a:latin typeface="Meiryo UI" panose="020B0604030504040204" pitchFamily="50" charset="-128"/>
              <a:ea typeface="Meiryo UI" panose="020B0604030504040204" pitchFamily="50" charset="-128"/>
            </a:endParaRPr>
          </a:p>
          <a:p>
            <a:pPr defTabSz="457200" eaLnBrk="1" hangingPunct="1">
              <a:spcBef>
                <a:spcPct val="0"/>
              </a:spcBef>
              <a:buFontTx/>
              <a:buNone/>
              <a:defRPr/>
            </a:pPr>
            <a:r>
              <a:rPr lang="ja-JP" altLang="en-US" sz="1800" b="1" dirty="0">
                <a:solidFill>
                  <a:srgbClr val="FFFF00"/>
                </a:solidFill>
                <a:latin typeface="Meiryo UI" panose="020B0604030504040204" pitchFamily="50" charset="-128"/>
                <a:ea typeface="Meiryo UI" panose="020B0604030504040204" pitchFamily="50" charset="-128"/>
              </a:rPr>
              <a:t>　</a:t>
            </a:r>
            <a:r>
              <a:rPr lang="ja-JP" altLang="en-US" sz="1800" b="1" dirty="0" smtClean="0">
                <a:solidFill>
                  <a:srgbClr val="FFFF00"/>
                </a:solidFill>
                <a:latin typeface="Meiryo UI" panose="020B0604030504040204" pitchFamily="50" charset="-128"/>
                <a:ea typeface="Meiryo UI" panose="020B0604030504040204" pitchFamily="50" charset="-128"/>
              </a:rPr>
              <a:t>　　　　また、現状把握はどのように進めますか？</a:t>
            </a:r>
            <a:endParaRPr lang="en-US" altLang="ja-JP" sz="1800" b="1" dirty="0" smtClean="0">
              <a:solidFill>
                <a:srgbClr val="FFFF00"/>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39858" y="2071219"/>
            <a:ext cx="4282511" cy="1200329"/>
          </a:xfrm>
          <a:prstGeom prst="rect">
            <a:avLst/>
          </a:prstGeom>
          <a:solidFill>
            <a:schemeClr val="tx1"/>
          </a:solidFill>
          <a:ln>
            <a:solidFill>
              <a:schemeClr val="bg1"/>
            </a:solidFill>
          </a:ln>
        </p:spPr>
        <p:txBody>
          <a:bodyPr wrap="square" rtlCol="0">
            <a:spAutoFit/>
          </a:bodyPr>
          <a:lstStyle/>
          <a:p>
            <a:r>
              <a:rPr kumimoji="1" lang="en-US" altLang="ja-JP" dirty="0" smtClean="0">
                <a:solidFill>
                  <a:schemeClr val="bg1"/>
                </a:solidFill>
              </a:rPr>
              <a:t>【1.</a:t>
            </a:r>
            <a:r>
              <a:rPr kumimoji="1" lang="ja-JP" altLang="en-US" dirty="0" smtClean="0">
                <a:solidFill>
                  <a:schemeClr val="bg1"/>
                </a:solidFill>
              </a:rPr>
              <a:t>会社紹介</a:t>
            </a:r>
            <a:r>
              <a:rPr kumimoji="1" lang="en-US" altLang="ja-JP" dirty="0" smtClean="0">
                <a:solidFill>
                  <a:schemeClr val="bg1"/>
                </a:solidFill>
              </a:rPr>
              <a:t>】</a:t>
            </a: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a:solidFill>
                  <a:schemeClr val="bg1"/>
                </a:solidFill>
              </a:rPr>
              <a:t>・</a:t>
            </a:r>
          </a:p>
        </p:txBody>
      </p:sp>
      <p:sp>
        <p:nvSpPr>
          <p:cNvPr id="6" name="テキスト ボックス 5"/>
          <p:cNvSpPr txBox="1"/>
          <p:nvPr/>
        </p:nvSpPr>
        <p:spPr>
          <a:xfrm>
            <a:off x="139857" y="3429000"/>
            <a:ext cx="4282511" cy="1200329"/>
          </a:xfrm>
          <a:prstGeom prst="rect">
            <a:avLst/>
          </a:prstGeom>
          <a:solidFill>
            <a:schemeClr val="tx1"/>
          </a:solidFill>
          <a:ln>
            <a:solidFill>
              <a:schemeClr val="bg1"/>
            </a:solidFill>
          </a:ln>
        </p:spPr>
        <p:txBody>
          <a:bodyPr wrap="square" rtlCol="0">
            <a:spAutoFit/>
          </a:bodyPr>
          <a:lstStyle/>
          <a:p>
            <a:r>
              <a:rPr kumimoji="1" lang="en-US" altLang="ja-JP" dirty="0" smtClean="0">
                <a:solidFill>
                  <a:schemeClr val="bg1"/>
                </a:solidFill>
              </a:rPr>
              <a:t>【2.</a:t>
            </a:r>
            <a:r>
              <a:rPr kumimoji="1" lang="ja-JP" altLang="en-US" dirty="0" smtClean="0">
                <a:solidFill>
                  <a:schemeClr val="bg1"/>
                </a:solidFill>
              </a:rPr>
              <a:t>サークル紹介</a:t>
            </a:r>
            <a:r>
              <a:rPr kumimoji="1" lang="en-US" altLang="ja-JP" dirty="0" smtClean="0">
                <a:solidFill>
                  <a:schemeClr val="bg1"/>
                </a:solidFill>
              </a:rPr>
              <a:t>】</a:t>
            </a: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ja-JP" altLang="en-US" dirty="0">
              <a:solidFill>
                <a:schemeClr val="bg1"/>
              </a:solidFill>
            </a:endParaRPr>
          </a:p>
        </p:txBody>
      </p:sp>
      <p:sp>
        <p:nvSpPr>
          <p:cNvPr id="9" name="テキスト ボックス 8"/>
          <p:cNvSpPr txBox="1"/>
          <p:nvPr/>
        </p:nvSpPr>
        <p:spPr>
          <a:xfrm>
            <a:off x="4575254" y="2071219"/>
            <a:ext cx="4282511" cy="2862322"/>
          </a:xfrm>
          <a:prstGeom prst="rect">
            <a:avLst/>
          </a:prstGeom>
          <a:solidFill>
            <a:schemeClr val="tx1"/>
          </a:solidFill>
          <a:ln>
            <a:solidFill>
              <a:schemeClr val="bg1"/>
            </a:solidFill>
          </a:ln>
        </p:spPr>
        <p:txBody>
          <a:bodyPr wrap="square" rtlCol="0">
            <a:spAutoFit/>
          </a:bodyPr>
          <a:lstStyle/>
          <a:p>
            <a:r>
              <a:rPr kumimoji="1" lang="en-US" altLang="ja-JP" dirty="0" smtClean="0">
                <a:solidFill>
                  <a:schemeClr val="bg1"/>
                </a:solidFill>
              </a:rPr>
              <a:t>【</a:t>
            </a:r>
            <a:r>
              <a:rPr kumimoji="1" lang="ja-JP" altLang="en-US" dirty="0" smtClean="0">
                <a:solidFill>
                  <a:schemeClr val="bg1"/>
                </a:solidFill>
              </a:rPr>
              <a:t>その他</a:t>
            </a:r>
            <a:r>
              <a:rPr kumimoji="1" lang="en-US" altLang="ja-JP" dirty="0" smtClean="0">
                <a:solidFill>
                  <a:schemeClr val="bg1"/>
                </a:solidFill>
              </a:rPr>
              <a:t>】</a:t>
            </a: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endParaRPr kumimoji="1" lang="ja-JP" altLang="en-US" dirty="0">
              <a:solidFill>
                <a:schemeClr val="bg1"/>
              </a:solidFill>
            </a:endParaRPr>
          </a:p>
        </p:txBody>
      </p:sp>
      <p:sp>
        <p:nvSpPr>
          <p:cNvPr id="10" name="テキスト ボックス 9"/>
          <p:cNvSpPr txBox="1"/>
          <p:nvPr/>
        </p:nvSpPr>
        <p:spPr>
          <a:xfrm>
            <a:off x="139856" y="4807216"/>
            <a:ext cx="4282511" cy="1477328"/>
          </a:xfrm>
          <a:prstGeom prst="rect">
            <a:avLst/>
          </a:prstGeom>
          <a:solidFill>
            <a:schemeClr val="tx1"/>
          </a:solidFill>
          <a:ln>
            <a:solidFill>
              <a:schemeClr val="bg1"/>
            </a:solidFill>
          </a:ln>
        </p:spPr>
        <p:txBody>
          <a:bodyPr wrap="square" rtlCol="0">
            <a:spAutoFit/>
          </a:bodyPr>
          <a:lstStyle/>
          <a:p>
            <a:r>
              <a:rPr kumimoji="1" lang="en-US" altLang="ja-JP" dirty="0" smtClean="0">
                <a:solidFill>
                  <a:schemeClr val="bg1"/>
                </a:solidFill>
              </a:rPr>
              <a:t>【3.</a:t>
            </a:r>
            <a:r>
              <a:rPr kumimoji="1" lang="ja-JP" altLang="en-US" dirty="0" smtClean="0">
                <a:solidFill>
                  <a:schemeClr val="bg1"/>
                </a:solidFill>
              </a:rPr>
              <a:t>選定</a:t>
            </a:r>
            <a:r>
              <a:rPr kumimoji="1" lang="ja-JP" altLang="en-US" dirty="0">
                <a:solidFill>
                  <a:schemeClr val="bg1"/>
                </a:solidFill>
              </a:rPr>
              <a:t>理由</a:t>
            </a:r>
            <a:r>
              <a:rPr kumimoji="1" lang="en-US" altLang="ja-JP" dirty="0" smtClean="0">
                <a:solidFill>
                  <a:schemeClr val="bg1"/>
                </a:solidFill>
              </a:rPr>
              <a:t>】</a:t>
            </a: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smtClean="0">
                <a:solidFill>
                  <a:schemeClr val="bg1"/>
                </a:solidFill>
              </a:rPr>
              <a:t>・</a:t>
            </a:r>
            <a:endParaRPr kumimoji="1" lang="en-US" altLang="ja-JP" dirty="0" smtClean="0">
              <a:solidFill>
                <a:schemeClr val="bg1"/>
              </a:solidFill>
            </a:endParaRPr>
          </a:p>
          <a:p>
            <a:r>
              <a:rPr kumimoji="1" lang="ja-JP" altLang="en-US" dirty="0">
                <a:solidFill>
                  <a:schemeClr val="bg1"/>
                </a:solidFill>
              </a:rPr>
              <a:t>・</a:t>
            </a:r>
            <a:endParaRPr kumimoji="1" lang="en-US" altLang="ja-JP" dirty="0" smtClean="0">
              <a:solidFill>
                <a:schemeClr val="bg1"/>
              </a:solidFill>
            </a:endParaRPr>
          </a:p>
          <a:p>
            <a:endParaRPr kumimoji="1" lang="ja-JP" altLang="en-US" dirty="0">
              <a:solidFill>
                <a:schemeClr val="bg1"/>
              </a:solidFill>
            </a:endParaRPr>
          </a:p>
        </p:txBody>
      </p:sp>
      <p:sp>
        <p:nvSpPr>
          <p:cNvPr id="11" name="テキスト ボックス 10"/>
          <p:cNvSpPr txBox="1"/>
          <p:nvPr/>
        </p:nvSpPr>
        <p:spPr>
          <a:xfrm>
            <a:off x="8656508" y="0"/>
            <a:ext cx="48571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white"/>
                </a:solidFill>
                <a:latin typeface="Century Gothic" panose="020B0502020202020204"/>
                <a:ea typeface="メイリオ" panose="020B0604030504040204" pitchFamily="50" charset="-128"/>
              </a:rPr>
              <a:t>9</a:t>
            </a:r>
            <a:r>
              <a:rPr kumimoji="1" lang="en-US" altLang="ja-JP" sz="1800" b="0" i="0" u="none" strike="noStrike" kern="1200" cap="none" spc="0" normalizeH="0" baseline="0" noProof="0" dirty="0" smtClean="0">
                <a:ln>
                  <a:noFill/>
                </a:ln>
                <a:solidFill>
                  <a:prstClr val="white"/>
                </a:solidFill>
                <a:effectLst/>
                <a:uLnTx/>
                <a:uFillTx/>
                <a:latin typeface="Century Gothic" panose="020B0502020202020204"/>
                <a:ea typeface="メイリオ" panose="020B0604030504040204" pitchFamily="50" charset="-128"/>
                <a:cs typeface="+mn-cs"/>
              </a:rPr>
              <a:t>/28</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377852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1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2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3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4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5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6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9.xml><?xml version="1.0" encoding="utf-8"?>
<a:theme xmlns:a="http://schemas.openxmlformats.org/drawingml/2006/main" name="7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3325</TotalTime>
  <Words>3279</Words>
  <Application>Microsoft Office PowerPoint</Application>
  <PresentationFormat>画面に合わせる (4:3)</PresentationFormat>
  <Paragraphs>484</Paragraphs>
  <Slides>29</Slides>
  <Notes>29</Notes>
  <HiddenSlides>0</HiddenSlides>
  <MMClips>0</MMClips>
  <ScaleCrop>false</ScaleCrop>
  <HeadingPairs>
    <vt:vector size="6" baseType="variant">
      <vt:variant>
        <vt:lpstr>使用されているフォント</vt:lpstr>
      </vt:variant>
      <vt:variant>
        <vt:i4>10</vt:i4>
      </vt:variant>
      <vt:variant>
        <vt:lpstr>テーマ</vt:lpstr>
      </vt:variant>
      <vt:variant>
        <vt:i4>9</vt:i4>
      </vt:variant>
      <vt:variant>
        <vt:lpstr>スライド タイトル</vt:lpstr>
      </vt:variant>
      <vt:variant>
        <vt:i4>29</vt:i4>
      </vt:variant>
    </vt:vector>
  </HeadingPairs>
  <TitlesOfParts>
    <vt:vector size="48" baseType="lpstr">
      <vt:lpstr>Meiryo UI</vt:lpstr>
      <vt:lpstr>ＭＳ Ｐゴシック</vt:lpstr>
      <vt:lpstr>メイリオ</vt:lpstr>
      <vt:lpstr>游ゴシック</vt:lpstr>
      <vt:lpstr>Calibri</vt:lpstr>
      <vt:lpstr>Calibri Light</vt:lpstr>
      <vt:lpstr>Century Gothic</vt:lpstr>
      <vt:lpstr>Times New Roman</vt:lpstr>
      <vt:lpstr>Wingdings 2</vt:lpstr>
      <vt:lpstr>Wingdings 3</vt:lpstr>
      <vt:lpstr>HDOfficeLightV0</vt:lpstr>
      <vt:lpstr>スライス</vt:lpstr>
      <vt:lpstr>1_スライス</vt:lpstr>
      <vt:lpstr>2_スライス</vt:lpstr>
      <vt:lpstr>3_スライス</vt:lpstr>
      <vt:lpstr>4_スライス</vt:lpstr>
      <vt:lpstr>5_スライス</vt:lpstr>
      <vt:lpstr>6_スライス</vt:lpstr>
      <vt:lpstr>7_スライス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GD１．選定理由までの調査内容について、 　　　  考えましょう？ 　　　※サークル紹介へのご意見もください。</vt:lpstr>
      <vt:lpstr>PowerPoint プレゼンテーション</vt:lpstr>
      <vt:lpstr>PowerPoint プレゼンテーション</vt:lpstr>
      <vt:lpstr>GD２．現状の把握で判ったこと 　　　 考えましょう？</vt:lpstr>
      <vt:lpstr>PowerPoint プレゼンテーション</vt:lpstr>
      <vt:lpstr>GD３．目標設定と根拠を考えましょう</vt:lpstr>
      <vt:lpstr>PowerPoint プレゼンテーション</vt:lpstr>
      <vt:lpstr>GD４．要因解析を考えましょう</vt:lpstr>
      <vt:lpstr>PowerPoint プレゼンテーション</vt:lpstr>
      <vt:lpstr>GD５．重要要因の調査を実施しましょう</vt:lpstr>
      <vt:lpstr>PowerPoint プレゼンテーション</vt:lpstr>
      <vt:lpstr>PowerPoint プレゼンテーション</vt:lpstr>
      <vt:lpstr>PowerPoint プレゼンテーション</vt:lpstr>
      <vt:lpstr>GD６．対策案検討を実施しましょう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GD４．要因解析を考えましょう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し</dc:title>
  <dc:creator>Sasaki, Hidekazu/佐々木 秀和</dc:creator>
  <cp:lastModifiedBy>Masao Shimizu (清水 正男)</cp:lastModifiedBy>
  <cp:revision>193</cp:revision>
  <dcterms:created xsi:type="dcterms:W3CDTF">2020-08-06T07:24:19Z</dcterms:created>
  <dcterms:modified xsi:type="dcterms:W3CDTF">2021-07-28T06:56:26Z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2715167</vt:lpwstr>
  </property>
  <property fmtid="{D5CDD505-2E9C-101B-9397-08002B2CF9AE}" pid="3" name="NXPowerLiteSettings">
    <vt:lpwstr>C7000400038000</vt:lpwstr>
  </property>
  <property fmtid="{D5CDD505-2E9C-101B-9397-08002B2CF9AE}" pid="4" name="NXPowerLiteVersion">
    <vt:lpwstr>D7.1.2</vt:lpwstr>
  </property>
</Properties>
</file>