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42" r:id="rId2"/>
    <p:sldId id="511" r:id="rId3"/>
    <p:sldId id="370" r:id="rId4"/>
    <p:sldId id="505" r:id="rId5"/>
    <p:sldId id="425" r:id="rId6"/>
    <p:sldId id="328" r:id="rId7"/>
    <p:sldId id="482" r:id="rId8"/>
    <p:sldId id="438" r:id="rId9"/>
    <p:sldId id="439" r:id="rId10"/>
    <p:sldId id="448" r:id="rId11"/>
    <p:sldId id="429" r:id="rId12"/>
    <p:sldId id="502" r:id="rId13"/>
    <p:sldId id="501" r:id="rId14"/>
    <p:sldId id="431" r:id="rId15"/>
    <p:sldId id="478" r:id="rId16"/>
    <p:sldId id="479" r:id="rId17"/>
    <p:sldId id="434" r:id="rId18"/>
    <p:sldId id="510" r:id="rId19"/>
    <p:sldId id="455" r:id="rId20"/>
    <p:sldId id="461" r:id="rId21"/>
    <p:sldId id="457" r:id="rId22"/>
    <p:sldId id="415" r:id="rId23"/>
    <p:sldId id="508" r:id="rId24"/>
    <p:sldId id="413" r:id="rId25"/>
    <p:sldId id="495" r:id="rId26"/>
    <p:sldId id="486" r:id="rId27"/>
    <p:sldId id="484" r:id="rId28"/>
    <p:sldId id="498" r:id="rId29"/>
    <p:sldId id="507" r:id="rId30"/>
    <p:sldId id="499" r:id="rId31"/>
    <p:sldId id="485" r:id="rId32"/>
    <p:sldId id="422" r:id="rId33"/>
    <p:sldId id="403" r:id="rId3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3300"/>
    <a:srgbClr val="CCECFF"/>
    <a:srgbClr val="CCFFFF"/>
    <a:srgbClr val="CC9900"/>
    <a:srgbClr val="FFCCCC"/>
    <a:srgbClr val="FFFFCC"/>
    <a:srgbClr val="339933"/>
    <a:srgbClr val="008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70" autoAdjust="0"/>
    <p:restoredTop sz="79564" autoAdjust="0"/>
  </p:normalViewPr>
  <p:slideViewPr>
    <p:cSldViewPr>
      <p:cViewPr varScale="1">
        <p:scale>
          <a:sx n="52" d="100"/>
          <a:sy n="52" d="100"/>
        </p:scale>
        <p:origin x="672" y="60"/>
      </p:cViewPr>
      <p:guideLst>
        <p:guide orient="horz" pos="2160"/>
        <p:guide pos="3840"/>
      </p:guideLst>
    </p:cSldViewPr>
  </p:slideViewPr>
  <p:outlineViewPr>
    <p:cViewPr>
      <p:scale>
        <a:sx n="33" d="100"/>
        <a:sy n="33" d="100"/>
      </p:scale>
      <p:origin x="0" y="1956"/>
    </p:cViewPr>
  </p:outlineViewPr>
  <p:notesTextViewPr>
    <p:cViewPr>
      <p:scale>
        <a:sx n="100" d="100"/>
        <a:sy n="100" d="100"/>
      </p:scale>
      <p:origin x="0" y="0"/>
    </p:cViewPr>
  </p:notesTextViewPr>
  <p:sorterViewPr>
    <p:cViewPr>
      <p:scale>
        <a:sx n="100" d="100"/>
        <a:sy n="100" d="100"/>
      </p:scale>
      <p:origin x="0" y="3840"/>
    </p:cViewPr>
  </p:sorterViewPr>
  <p:notesViewPr>
    <p:cSldViewPr showGuides="1">
      <p:cViewPr varScale="1">
        <p:scale>
          <a:sx n="46" d="100"/>
          <a:sy n="46" d="100"/>
        </p:scale>
        <p:origin x="2808" y="4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a:solidFill>
                  <a:schemeClr val="tx1"/>
                </a:solidFill>
              </a:rPr>
              <a:t>主力</a:t>
            </a:r>
            <a:r>
              <a:rPr lang="zh-CN" altLang="en-US" dirty="0"/>
              <a:t>担当製品生産計画</a:t>
            </a:r>
          </a:p>
        </c:rich>
      </c:tx>
      <c:overlay val="0"/>
    </c:title>
    <c:autoTitleDeleted val="0"/>
    <c:plotArea>
      <c:layout>
        <c:manualLayout>
          <c:layoutTarget val="inner"/>
          <c:xMode val="edge"/>
          <c:yMode val="edge"/>
          <c:x val="9.0522637795275585E-2"/>
          <c:y val="0.16585162401574804"/>
          <c:w val="0.88198769685039369"/>
          <c:h val="0.70500270669291343"/>
        </c:manualLayout>
      </c:layout>
      <c:lineChart>
        <c:grouping val="standard"/>
        <c:varyColors val="0"/>
        <c:ser>
          <c:idx val="0"/>
          <c:order val="0"/>
          <c:tx>
            <c:strRef>
              <c:f>Sheet1!$B$1</c:f>
              <c:strCache>
                <c:ptCount val="1"/>
                <c:pt idx="0">
                  <c:v>担当製品生産計画</c:v>
                </c:pt>
              </c:strCache>
            </c:strRef>
          </c:tx>
          <c:spPr>
            <a:ln>
              <a:solidFill>
                <a:schemeClr val="tx1"/>
              </a:solidFill>
            </a:ln>
          </c:spPr>
          <c:marker>
            <c:symbol val="circle"/>
            <c:size val="9"/>
            <c:spPr>
              <a:solidFill>
                <a:schemeClr val="tx1"/>
              </a:solidFill>
            </c:spPr>
          </c:marker>
          <c:dPt>
            <c:idx val="1"/>
            <c:bubble3D val="0"/>
            <c:spPr>
              <a:ln>
                <a:solidFill>
                  <a:schemeClr val="tx1"/>
                </a:solidFill>
                <a:prstDash val="solid"/>
              </a:ln>
            </c:spPr>
            <c:extLst>
              <c:ext xmlns:c16="http://schemas.microsoft.com/office/drawing/2014/chart" uri="{C3380CC4-5D6E-409C-BE32-E72D297353CC}">
                <c16:uniqueId val="{00000001-F2CD-452B-BC53-EC52E79814E6}"/>
              </c:ext>
            </c:extLst>
          </c:dPt>
          <c:dPt>
            <c:idx val="3"/>
            <c:bubble3D val="0"/>
            <c:spPr>
              <a:ln>
                <a:solidFill>
                  <a:schemeClr val="tx1"/>
                </a:solidFill>
                <a:prstDash val="sysDot"/>
              </a:ln>
            </c:spPr>
            <c:extLst>
              <c:ext xmlns:c16="http://schemas.microsoft.com/office/drawing/2014/chart" uri="{C3380CC4-5D6E-409C-BE32-E72D297353CC}">
                <c16:uniqueId val="{00000002-8825-402A-BE9D-A784F8199DF4}"/>
              </c:ext>
            </c:extLst>
          </c:dPt>
          <c:dPt>
            <c:idx val="4"/>
            <c:bubble3D val="0"/>
            <c:spPr>
              <a:ln>
                <a:solidFill>
                  <a:schemeClr val="tx1"/>
                </a:solidFill>
                <a:prstDash val="sysDot"/>
              </a:ln>
            </c:spPr>
            <c:extLst>
              <c:ext xmlns:c16="http://schemas.microsoft.com/office/drawing/2014/chart" uri="{C3380CC4-5D6E-409C-BE32-E72D297353CC}">
                <c16:uniqueId val="{00000003-8825-402A-BE9D-A784F8199DF4}"/>
              </c:ext>
            </c:extLst>
          </c:dPt>
          <c:dPt>
            <c:idx val="5"/>
            <c:bubble3D val="0"/>
            <c:spPr>
              <a:ln>
                <a:solidFill>
                  <a:schemeClr val="tx1"/>
                </a:solidFill>
                <a:prstDash val="sysDot"/>
              </a:ln>
            </c:spPr>
            <c:extLst>
              <c:ext xmlns:c16="http://schemas.microsoft.com/office/drawing/2014/chart" uri="{C3380CC4-5D6E-409C-BE32-E72D297353CC}">
                <c16:uniqueId val="{00000004-8825-402A-BE9D-A784F8199DF4}"/>
              </c:ext>
            </c:extLst>
          </c:dPt>
          <c:dPt>
            <c:idx val="6"/>
            <c:bubble3D val="0"/>
            <c:spPr>
              <a:ln>
                <a:solidFill>
                  <a:schemeClr val="tx1"/>
                </a:solidFill>
                <a:prstDash val="sysDot"/>
              </a:ln>
            </c:spPr>
            <c:extLst>
              <c:ext xmlns:c16="http://schemas.microsoft.com/office/drawing/2014/chart" uri="{C3380CC4-5D6E-409C-BE32-E72D297353CC}">
                <c16:uniqueId val="{00000005-8825-402A-BE9D-A784F8199DF4}"/>
              </c:ext>
            </c:extLst>
          </c:dPt>
          <c:dPt>
            <c:idx val="7"/>
            <c:bubble3D val="0"/>
            <c:spPr>
              <a:ln>
                <a:solidFill>
                  <a:schemeClr val="tx1"/>
                </a:solidFill>
                <a:prstDash val="sysDot"/>
              </a:ln>
            </c:spPr>
            <c:extLst>
              <c:ext xmlns:c16="http://schemas.microsoft.com/office/drawing/2014/chart" uri="{C3380CC4-5D6E-409C-BE32-E72D297353CC}">
                <c16:uniqueId val="{00000006-8825-402A-BE9D-A784F8199DF4}"/>
              </c:ext>
            </c:extLst>
          </c:dPt>
          <c:dPt>
            <c:idx val="8"/>
            <c:bubble3D val="0"/>
            <c:spPr>
              <a:ln>
                <a:solidFill>
                  <a:schemeClr val="tx1"/>
                </a:solidFill>
                <a:prstDash val="sysDot"/>
              </a:ln>
            </c:spPr>
            <c:extLst>
              <c:ext xmlns:c16="http://schemas.microsoft.com/office/drawing/2014/chart" uri="{C3380CC4-5D6E-409C-BE32-E72D297353CC}">
                <c16:uniqueId val="{00000007-8825-402A-BE9D-A784F8199DF4}"/>
              </c:ext>
            </c:extLst>
          </c:dPt>
          <c:dPt>
            <c:idx val="9"/>
            <c:bubble3D val="0"/>
            <c:spPr>
              <a:ln>
                <a:solidFill>
                  <a:schemeClr val="tx1"/>
                </a:solidFill>
                <a:prstDash val="sysDot"/>
              </a:ln>
            </c:spPr>
            <c:extLst>
              <c:ext xmlns:c16="http://schemas.microsoft.com/office/drawing/2014/chart" uri="{C3380CC4-5D6E-409C-BE32-E72D297353CC}">
                <c16:uniqueId val="{00000008-8825-402A-BE9D-A784F8199DF4}"/>
              </c:ext>
            </c:extLst>
          </c:dPt>
          <c:dPt>
            <c:idx val="10"/>
            <c:bubble3D val="0"/>
            <c:spPr>
              <a:ln>
                <a:solidFill>
                  <a:schemeClr val="tx1"/>
                </a:solidFill>
                <a:prstDash val="sysDot"/>
              </a:ln>
            </c:spPr>
            <c:extLst>
              <c:ext xmlns:c16="http://schemas.microsoft.com/office/drawing/2014/chart" uri="{C3380CC4-5D6E-409C-BE32-E72D297353CC}">
                <c16:uniqueId val="{00000009-8825-402A-BE9D-A784F8199DF4}"/>
              </c:ext>
            </c:extLst>
          </c:dPt>
          <c:cat>
            <c:strRef>
              <c:f>Sheet1!$A$2:$A$12</c:f>
              <c:strCache>
                <c:ptCount val="11"/>
                <c:pt idx="0">
                  <c:v>１７.3</c:v>
                </c:pt>
                <c:pt idx="1">
                  <c:v>18.3</c:v>
                </c:pt>
                <c:pt idx="2">
                  <c:v>4</c:v>
                </c:pt>
                <c:pt idx="3">
                  <c:v>5</c:v>
                </c:pt>
                <c:pt idx="4">
                  <c:v>6</c:v>
                </c:pt>
                <c:pt idx="5">
                  <c:v>7</c:v>
                </c:pt>
                <c:pt idx="6">
                  <c:v>8</c:v>
                </c:pt>
                <c:pt idx="7">
                  <c:v>9</c:v>
                </c:pt>
                <c:pt idx="8">
                  <c:v>10</c:v>
                </c:pt>
                <c:pt idx="9">
                  <c:v>11</c:v>
                </c:pt>
                <c:pt idx="10">
                  <c:v>12</c:v>
                </c:pt>
              </c:strCache>
            </c:strRef>
          </c:cat>
          <c:val>
            <c:numRef>
              <c:f>Sheet1!$B$2:$B$12</c:f>
              <c:numCache>
                <c:formatCode>General</c:formatCode>
                <c:ptCount val="11"/>
                <c:pt idx="0">
                  <c:v>20</c:v>
                </c:pt>
                <c:pt idx="1">
                  <c:v>11</c:v>
                </c:pt>
                <c:pt idx="2">
                  <c:v>9</c:v>
                </c:pt>
                <c:pt idx="3">
                  <c:v>9</c:v>
                </c:pt>
                <c:pt idx="4">
                  <c:v>8</c:v>
                </c:pt>
                <c:pt idx="5">
                  <c:v>7</c:v>
                </c:pt>
                <c:pt idx="6">
                  <c:v>5</c:v>
                </c:pt>
                <c:pt idx="7">
                  <c:v>4</c:v>
                </c:pt>
                <c:pt idx="8">
                  <c:v>2</c:v>
                </c:pt>
                <c:pt idx="9">
                  <c:v>0</c:v>
                </c:pt>
                <c:pt idx="10">
                  <c:v>0</c:v>
                </c:pt>
              </c:numCache>
            </c:numRef>
          </c:val>
          <c:smooth val="0"/>
          <c:extLst>
            <c:ext xmlns:c16="http://schemas.microsoft.com/office/drawing/2014/chart" uri="{C3380CC4-5D6E-409C-BE32-E72D297353CC}">
              <c16:uniqueId val="{00000002-F2CD-452B-BC53-EC52E79814E6}"/>
            </c:ext>
          </c:extLst>
        </c:ser>
        <c:dLbls>
          <c:showLegendKey val="0"/>
          <c:showVal val="0"/>
          <c:showCatName val="0"/>
          <c:showSerName val="0"/>
          <c:showPercent val="0"/>
          <c:showBubbleSize val="0"/>
        </c:dLbls>
        <c:marker val="1"/>
        <c:smooth val="0"/>
        <c:axId val="24377984"/>
        <c:axId val="25694592"/>
      </c:lineChart>
      <c:catAx>
        <c:axId val="24377984"/>
        <c:scaling>
          <c:orientation val="minMax"/>
        </c:scaling>
        <c:delete val="0"/>
        <c:axPos val="b"/>
        <c:numFmt formatCode="General" sourceLinked="0"/>
        <c:majorTickMark val="in"/>
        <c:minorTickMark val="none"/>
        <c:tickLblPos val="none"/>
        <c:txPr>
          <a:bodyPr/>
          <a:lstStyle/>
          <a:p>
            <a:pPr>
              <a:defRPr sz="1600"/>
            </a:pPr>
            <a:endParaRPr lang="ja-JP"/>
          </a:p>
        </c:txPr>
        <c:crossAx val="25694592"/>
        <c:crosses val="autoZero"/>
        <c:auto val="1"/>
        <c:lblAlgn val="ctr"/>
        <c:lblOffset val="100"/>
        <c:noMultiLvlLbl val="0"/>
      </c:catAx>
      <c:valAx>
        <c:axId val="25694592"/>
        <c:scaling>
          <c:orientation val="minMax"/>
          <c:max val="20"/>
        </c:scaling>
        <c:delete val="0"/>
        <c:axPos val="l"/>
        <c:majorGridlines/>
        <c:numFmt formatCode="General" sourceLinked="1"/>
        <c:majorTickMark val="in"/>
        <c:minorTickMark val="none"/>
        <c:tickLblPos val="none"/>
        <c:crossAx val="2437798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a:t>人の変化</a:t>
            </a:r>
          </a:p>
        </c:rich>
      </c:tx>
      <c:layout>
        <c:manualLayout>
          <c:xMode val="edge"/>
          <c:yMode val="edge"/>
          <c:x val="0.35852933834089162"/>
          <c:y val="5.2117999684986066E-2"/>
        </c:manualLayout>
      </c:layout>
      <c:overlay val="0"/>
    </c:title>
    <c:autoTitleDeleted val="0"/>
    <c:plotArea>
      <c:layout>
        <c:manualLayout>
          <c:layoutTarget val="inner"/>
          <c:xMode val="edge"/>
          <c:yMode val="edge"/>
          <c:x val="8.6355971128608919E-2"/>
          <c:y val="0.16585162401574804"/>
          <c:w val="0.89744094488188975"/>
          <c:h val="0.70500270669291343"/>
        </c:manualLayout>
      </c:layout>
      <c:barChart>
        <c:barDir val="col"/>
        <c:grouping val="stacked"/>
        <c:varyColors val="0"/>
        <c:ser>
          <c:idx val="0"/>
          <c:order val="0"/>
          <c:tx>
            <c:strRef>
              <c:f>Sheet1!$B$1</c:f>
              <c:strCache>
                <c:ptCount val="1"/>
                <c:pt idx="0">
                  <c:v>男性</c:v>
                </c:pt>
              </c:strCache>
            </c:strRef>
          </c:tx>
          <c:spPr>
            <a:solidFill>
              <a:schemeClr val="bg1"/>
            </a:solidFill>
            <a:ln w="57150">
              <a:solidFill>
                <a:schemeClr val="tx1"/>
              </a:solidFill>
            </a:ln>
          </c:spPr>
          <c:invertIfNegative val="0"/>
          <c:cat>
            <c:strRef>
              <c:f>Sheet1!$A$2:$A$3</c:f>
              <c:strCache>
                <c:ptCount val="2"/>
                <c:pt idx="0">
                  <c:v>１７年３月</c:v>
                </c:pt>
                <c:pt idx="1">
                  <c:v>１８年３月</c:v>
                </c:pt>
              </c:strCache>
            </c:strRef>
          </c:cat>
          <c:val>
            <c:numRef>
              <c:f>Sheet1!$B$2:$B$3</c:f>
              <c:numCache>
                <c:formatCode>General</c:formatCode>
                <c:ptCount val="2"/>
                <c:pt idx="0">
                  <c:v>17</c:v>
                </c:pt>
                <c:pt idx="1">
                  <c:v>7</c:v>
                </c:pt>
              </c:numCache>
            </c:numRef>
          </c:val>
          <c:extLst>
            <c:ext xmlns:c16="http://schemas.microsoft.com/office/drawing/2014/chart" uri="{C3380CC4-5D6E-409C-BE32-E72D297353CC}">
              <c16:uniqueId val="{00000000-EA0C-4429-9C09-EDDC7BF9B8B5}"/>
            </c:ext>
          </c:extLst>
        </c:ser>
        <c:ser>
          <c:idx val="1"/>
          <c:order val="1"/>
          <c:tx>
            <c:strRef>
              <c:f>Sheet1!$C$1</c:f>
              <c:strCache>
                <c:ptCount val="1"/>
                <c:pt idx="0">
                  <c:v>女性</c:v>
                </c:pt>
              </c:strCache>
            </c:strRef>
          </c:tx>
          <c:spPr>
            <a:solidFill>
              <a:schemeClr val="bg1"/>
            </a:solidFill>
            <a:ln w="57150">
              <a:solidFill>
                <a:srgbClr val="FF0000"/>
              </a:solidFill>
            </a:ln>
          </c:spPr>
          <c:invertIfNegative val="0"/>
          <c:cat>
            <c:strRef>
              <c:f>Sheet1!$A$2:$A$3</c:f>
              <c:strCache>
                <c:ptCount val="2"/>
                <c:pt idx="0">
                  <c:v>１７年３月</c:v>
                </c:pt>
                <c:pt idx="1">
                  <c:v>１８年３月</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EA0C-4429-9C09-EDDC7BF9B8B5}"/>
            </c:ext>
          </c:extLst>
        </c:ser>
        <c:dLbls>
          <c:showLegendKey val="0"/>
          <c:showVal val="0"/>
          <c:showCatName val="0"/>
          <c:showSerName val="0"/>
          <c:showPercent val="0"/>
          <c:showBubbleSize val="0"/>
        </c:dLbls>
        <c:gapWidth val="110"/>
        <c:overlap val="100"/>
        <c:serLines>
          <c:spPr>
            <a:ln>
              <a:prstDash val="sysDash"/>
            </a:ln>
          </c:spPr>
        </c:serLines>
        <c:axId val="25565056"/>
        <c:axId val="25566592"/>
      </c:barChart>
      <c:catAx>
        <c:axId val="25565056"/>
        <c:scaling>
          <c:orientation val="minMax"/>
        </c:scaling>
        <c:delete val="0"/>
        <c:axPos val="b"/>
        <c:numFmt formatCode="General" sourceLinked="0"/>
        <c:majorTickMark val="none"/>
        <c:minorTickMark val="none"/>
        <c:tickLblPos val="nextTo"/>
        <c:txPr>
          <a:bodyPr/>
          <a:lstStyle/>
          <a:p>
            <a:pPr>
              <a:defRPr sz="1600"/>
            </a:pPr>
            <a:endParaRPr lang="ja-JP"/>
          </a:p>
        </c:txPr>
        <c:crossAx val="25566592"/>
        <c:crosses val="autoZero"/>
        <c:auto val="1"/>
        <c:lblAlgn val="ctr"/>
        <c:lblOffset val="100"/>
        <c:noMultiLvlLbl val="0"/>
      </c:catAx>
      <c:valAx>
        <c:axId val="25566592"/>
        <c:scaling>
          <c:orientation val="minMax"/>
        </c:scaling>
        <c:delete val="0"/>
        <c:axPos val="l"/>
        <c:majorGridlines/>
        <c:numFmt formatCode="General" sourceLinked="1"/>
        <c:majorTickMark val="in"/>
        <c:minorTickMark val="none"/>
        <c:tickLblPos val="none"/>
        <c:crossAx val="25565056"/>
        <c:crosses val="autoZero"/>
        <c:crossBetween val="between"/>
      </c:valAx>
    </c:plotArea>
    <c:legend>
      <c:legendPos val="r"/>
      <c:layout>
        <c:manualLayout>
          <c:xMode val="edge"/>
          <c:yMode val="edge"/>
          <c:x val="0.69004691601049872"/>
          <c:y val="0.23683538385826769"/>
          <c:w val="0.29188455185345019"/>
          <c:h val="0.17110250102421418"/>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ja-JP" altLang="en-US" dirty="0"/>
              <a:t>年代の変化</a:t>
            </a:r>
          </a:p>
        </c:rich>
      </c:tx>
      <c:layout>
        <c:manualLayout>
          <c:xMode val="edge"/>
          <c:yMode val="edge"/>
          <c:x val="0.32302616017575109"/>
          <c:y val="4.9447935217753911E-2"/>
        </c:manualLayout>
      </c:layout>
      <c:overlay val="0"/>
    </c:title>
    <c:autoTitleDeleted val="0"/>
    <c:plotArea>
      <c:layout>
        <c:manualLayout>
          <c:layoutTarget val="inner"/>
          <c:xMode val="edge"/>
          <c:yMode val="edge"/>
          <c:x val="8.6355971128608919E-2"/>
          <c:y val="0.16585162401574804"/>
          <c:w val="0.67160906852643609"/>
          <c:h val="0.70500270669291343"/>
        </c:manualLayout>
      </c:layout>
      <c:barChart>
        <c:barDir val="col"/>
        <c:grouping val="percentStacked"/>
        <c:varyColors val="0"/>
        <c:ser>
          <c:idx val="0"/>
          <c:order val="0"/>
          <c:tx>
            <c:strRef>
              <c:f>Sheet1!$B$1</c:f>
              <c:strCache>
                <c:ptCount val="1"/>
                <c:pt idx="0">
                  <c:v>20代</c:v>
                </c:pt>
              </c:strCache>
            </c:strRef>
          </c:tx>
          <c:spPr>
            <a:solidFill>
              <a:srgbClr val="339933"/>
            </a:solidFill>
            <a:ln>
              <a:solidFill>
                <a:schemeClr val="tx1"/>
              </a:solidFill>
            </a:ln>
          </c:spPr>
          <c:invertIfNegative val="0"/>
          <c:cat>
            <c:strRef>
              <c:f>Sheet1!$A$2:$A$3</c:f>
              <c:strCache>
                <c:ptCount val="2"/>
                <c:pt idx="0">
                  <c:v>１７年３月</c:v>
                </c:pt>
                <c:pt idx="1">
                  <c:v>１８年３月</c:v>
                </c:pt>
              </c:strCache>
            </c:strRef>
          </c:cat>
          <c:val>
            <c:numRef>
              <c:f>Sheet1!$B$2:$B$3</c:f>
              <c:numCache>
                <c:formatCode>General</c:formatCode>
                <c:ptCount val="2"/>
                <c:pt idx="0">
                  <c:v>9.5</c:v>
                </c:pt>
                <c:pt idx="1">
                  <c:v>0</c:v>
                </c:pt>
              </c:numCache>
            </c:numRef>
          </c:val>
          <c:extLst>
            <c:ext xmlns:c16="http://schemas.microsoft.com/office/drawing/2014/chart" uri="{C3380CC4-5D6E-409C-BE32-E72D297353CC}">
              <c16:uniqueId val="{00000000-ED8B-4B27-A73D-E85628940E0E}"/>
            </c:ext>
          </c:extLst>
        </c:ser>
        <c:ser>
          <c:idx val="1"/>
          <c:order val="1"/>
          <c:tx>
            <c:strRef>
              <c:f>Sheet1!$C$1</c:f>
              <c:strCache>
                <c:ptCount val="1"/>
                <c:pt idx="0">
                  <c:v>30代</c:v>
                </c:pt>
              </c:strCache>
            </c:strRef>
          </c:tx>
          <c:spPr>
            <a:solidFill>
              <a:schemeClr val="accent6">
                <a:lumMod val="60000"/>
                <a:lumOff val="40000"/>
              </a:schemeClr>
            </a:solidFill>
            <a:ln>
              <a:solidFill>
                <a:schemeClr val="tx1"/>
              </a:solidFill>
            </a:ln>
          </c:spPr>
          <c:invertIfNegative val="0"/>
          <c:cat>
            <c:strRef>
              <c:f>Sheet1!$A$2:$A$3</c:f>
              <c:strCache>
                <c:ptCount val="2"/>
                <c:pt idx="0">
                  <c:v>１７年３月</c:v>
                </c:pt>
                <c:pt idx="1">
                  <c:v>１８年３月</c:v>
                </c:pt>
              </c:strCache>
            </c:strRef>
          </c:cat>
          <c:val>
            <c:numRef>
              <c:f>Sheet1!$C$2:$C$3</c:f>
              <c:numCache>
                <c:formatCode>General</c:formatCode>
                <c:ptCount val="2"/>
                <c:pt idx="0">
                  <c:v>19</c:v>
                </c:pt>
                <c:pt idx="1">
                  <c:v>21.4</c:v>
                </c:pt>
              </c:numCache>
            </c:numRef>
          </c:val>
          <c:extLst>
            <c:ext xmlns:c16="http://schemas.microsoft.com/office/drawing/2014/chart" uri="{C3380CC4-5D6E-409C-BE32-E72D297353CC}">
              <c16:uniqueId val="{00000001-ED8B-4B27-A73D-E85628940E0E}"/>
            </c:ext>
          </c:extLst>
        </c:ser>
        <c:ser>
          <c:idx val="2"/>
          <c:order val="2"/>
          <c:tx>
            <c:strRef>
              <c:f>Sheet1!$D$1</c:f>
              <c:strCache>
                <c:ptCount val="1"/>
                <c:pt idx="0">
                  <c:v>40代</c:v>
                </c:pt>
              </c:strCache>
            </c:strRef>
          </c:tx>
          <c:spPr>
            <a:ln>
              <a:solidFill>
                <a:schemeClr val="tx1"/>
              </a:solidFill>
            </a:ln>
          </c:spPr>
          <c:invertIfNegative val="0"/>
          <c:cat>
            <c:strRef>
              <c:f>Sheet1!$A$2:$A$3</c:f>
              <c:strCache>
                <c:ptCount val="2"/>
                <c:pt idx="0">
                  <c:v>１７年３月</c:v>
                </c:pt>
                <c:pt idx="1">
                  <c:v>１８年３月</c:v>
                </c:pt>
              </c:strCache>
            </c:strRef>
          </c:cat>
          <c:val>
            <c:numRef>
              <c:f>Sheet1!$D$2:$D$3</c:f>
              <c:numCache>
                <c:formatCode>General</c:formatCode>
                <c:ptCount val="2"/>
                <c:pt idx="0">
                  <c:v>42.9</c:v>
                </c:pt>
                <c:pt idx="1">
                  <c:v>28.6</c:v>
                </c:pt>
              </c:numCache>
            </c:numRef>
          </c:val>
          <c:extLst>
            <c:ext xmlns:c16="http://schemas.microsoft.com/office/drawing/2014/chart" uri="{C3380CC4-5D6E-409C-BE32-E72D297353CC}">
              <c16:uniqueId val="{00000002-ED8B-4B27-A73D-E85628940E0E}"/>
            </c:ext>
          </c:extLst>
        </c:ser>
        <c:ser>
          <c:idx val="3"/>
          <c:order val="3"/>
          <c:tx>
            <c:strRef>
              <c:f>Sheet1!$E$1</c:f>
              <c:strCache>
                <c:ptCount val="1"/>
                <c:pt idx="0">
                  <c:v>50代</c:v>
                </c:pt>
              </c:strCache>
            </c:strRef>
          </c:tx>
          <c:spPr>
            <a:ln w="82550">
              <a:solidFill>
                <a:srgbClr val="FFFF00"/>
              </a:solidFill>
            </a:ln>
          </c:spPr>
          <c:invertIfNegative val="0"/>
          <c:cat>
            <c:strRef>
              <c:f>Sheet1!$A$2:$A$3</c:f>
              <c:strCache>
                <c:ptCount val="2"/>
                <c:pt idx="0">
                  <c:v>１７年３月</c:v>
                </c:pt>
                <c:pt idx="1">
                  <c:v>１８年３月</c:v>
                </c:pt>
              </c:strCache>
            </c:strRef>
          </c:cat>
          <c:val>
            <c:numRef>
              <c:f>Sheet1!$E$2:$E$3</c:f>
              <c:numCache>
                <c:formatCode>General</c:formatCode>
                <c:ptCount val="2"/>
                <c:pt idx="0">
                  <c:v>19</c:v>
                </c:pt>
                <c:pt idx="1">
                  <c:v>35.700000000000003</c:v>
                </c:pt>
              </c:numCache>
            </c:numRef>
          </c:val>
          <c:extLst>
            <c:ext xmlns:c16="http://schemas.microsoft.com/office/drawing/2014/chart" uri="{C3380CC4-5D6E-409C-BE32-E72D297353CC}">
              <c16:uniqueId val="{00000003-ED8B-4B27-A73D-E85628940E0E}"/>
            </c:ext>
          </c:extLst>
        </c:ser>
        <c:ser>
          <c:idx val="4"/>
          <c:order val="4"/>
          <c:tx>
            <c:strRef>
              <c:f>Sheet1!$F$1</c:f>
              <c:strCache>
                <c:ptCount val="1"/>
                <c:pt idx="0">
                  <c:v>60代</c:v>
                </c:pt>
              </c:strCache>
            </c:strRef>
          </c:tx>
          <c:spPr>
            <a:ln w="82550">
              <a:solidFill>
                <a:srgbClr val="FFFF00"/>
              </a:solidFill>
            </a:ln>
          </c:spPr>
          <c:invertIfNegative val="0"/>
          <c:cat>
            <c:strRef>
              <c:f>Sheet1!$A$2:$A$3</c:f>
              <c:strCache>
                <c:ptCount val="2"/>
                <c:pt idx="0">
                  <c:v>１７年３月</c:v>
                </c:pt>
                <c:pt idx="1">
                  <c:v>１８年３月</c:v>
                </c:pt>
              </c:strCache>
            </c:strRef>
          </c:cat>
          <c:val>
            <c:numRef>
              <c:f>Sheet1!$F$2:$F$3</c:f>
              <c:numCache>
                <c:formatCode>General</c:formatCode>
                <c:ptCount val="2"/>
                <c:pt idx="0">
                  <c:v>9.5</c:v>
                </c:pt>
                <c:pt idx="1">
                  <c:v>14.3</c:v>
                </c:pt>
              </c:numCache>
            </c:numRef>
          </c:val>
          <c:extLst>
            <c:ext xmlns:c16="http://schemas.microsoft.com/office/drawing/2014/chart" uri="{C3380CC4-5D6E-409C-BE32-E72D297353CC}">
              <c16:uniqueId val="{00000004-ED8B-4B27-A73D-E85628940E0E}"/>
            </c:ext>
          </c:extLst>
        </c:ser>
        <c:dLbls>
          <c:showLegendKey val="0"/>
          <c:showVal val="0"/>
          <c:showCatName val="0"/>
          <c:showSerName val="0"/>
          <c:showPercent val="0"/>
          <c:showBubbleSize val="0"/>
        </c:dLbls>
        <c:gapWidth val="89"/>
        <c:overlap val="100"/>
        <c:serLines>
          <c:spPr>
            <a:ln>
              <a:prstDash val="sysDash"/>
            </a:ln>
          </c:spPr>
        </c:serLines>
        <c:axId val="25609344"/>
        <c:axId val="25610880"/>
      </c:barChart>
      <c:catAx>
        <c:axId val="25609344"/>
        <c:scaling>
          <c:orientation val="minMax"/>
        </c:scaling>
        <c:delete val="0"/>
        <c:axPos val="b"/>
        <c:numFmt formatCode="General" sourceLinked="0"/>
        <c:majorTickMark val="none"/>
        <c:minorTickMark val="none"/>
        <c:tickLblPos val="nextTo"/>
        <c:txPr>
          <a:bodyPr/>
          <a:lstStyle/>
          <a:p>
            <a:pPr>
              <a:defRPr sz="1600"/>
            </a:pPr>
            <a:endParaRPr lang="ja-JP"/>
          </a:p>
        </c:txPr>
        <c:crossAx val="25610880"/>
        <c:crosses val="autoZero"/>
        <c:auto val="1"/>
        <c:lblAlgn val="ctr"/>
        <c:lblOffset val="100"/>
        <c:noMultiLvlLbl val="0"/>
      </c:catAx>
      <c:valAx>
        <c:axId val="25610880"/>
        <c:scaling>
          <c:orientation val="minMax"/>
        </c:scaling>
        <c:delete val="0"/>
        <c:axPos val="l"/>
        <c:majorGridlines/>
        <c:numFmt formatCode="0%" sourceLinked="1"/>
        <c:majorTickMark val="in"/>
        <c:minorTickMark val="none"/>
        <c:tickLblPos val="none"/>
        <c:crossAx val="25609344"/>
        <c:crosses val="autoZero"/>
        <c:crossBetween val="between"/>
        <c:majorUnit val="0.2"/>
      </c:valAx>
    </c:plotArea>
    <c:legend>
      <c:legendPos val="r"/>
      <c:layout>
        <c:manualLayout>
          <c:xMode val="edge"/>
          <c:yMode val="edge"/>
          <c:x val="0.75547430213847211"/>
          <c:y val="0.23311060996948244"/>
          <c:w val="0.17644746461862659"/>
          <c:h val="0.4277562525605354"/>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943845668570714"/>
          <c:y val="6.2460237805587064E-2"/>
        </c:manualLayout>
      </c:layout>
      <c:overlay val="0"/>
    </c:title>
    <c:autoTitleDeleted val="0"/>
    <c:plotArea>
      <c:layout/>
      <c:pieChart>
        <c:varyColors val="1"/>
        <c:ser>
          <c:idx val="0"/>
          <c:order val="0"/>
          <c:tx>
            <c:strRef>
              <c:f>Sheet1!$B$1</c:f>
              <c:strCache>
                <c:ptCount val="1"/>
                <c:pt idx="0">
                  <c:v>重量物の比率</c:v>
                </c:pt>
              </c:strCache>
            </c:strRef>
          </c:tx>
          <c:spPr>
            <a:solidFill>
              <a:srgbClr val="FF99FF"/>
            </a:solidFill>
          </c:spPr>
          <c:dPt>
            <c:idx val="0"/>
            <c:bubble3D val="0"/>
            <c:spPr>
              <a:solidFill>
                <a:srgbClr val="FFCCCC"/>
              </a:solidFill>
              <a:ln>
                <a:solidFill>
                  <a:schemeClr val="tx1"/>
                </a:solidFill>
              </a:ln>
            </c:spPr>
            <c:extLst>
              <c:ext xmlns:c16="http://schemas.microsoft.com/office/drawing/2014/chart" uri="{C3380CC4-5D6E-409C-BE32-E72D297353CC}">
                <c16:uniqueId val="{00000001-2523-4C8F-84F6-7AE5F9B09112}"/>
              </c:ext>
            </c:extLst>
          </c:dPt>
          <c:dPt>
            <c:idx val="1"/>
            <c:bubble3D val="0"/>
            <c:spPr>
              <a:solidFill>
                <a:srgbClr val="CCFFFF"/>
              </a:solidFill>
              <a:ln>
                <a:solidFill>
                  <a:schemeClr val="tx1"/>
                </a:solidFill>
              </a:ln>
            </c:spPr>
            <c:extLst>
              <c:ext xmlns:c16="http://schemas.microsoft.com/office/drawing/2014/chart" uri="{C3380CC4-5D6E-409C-BE32-E72D297353CC}">
                <c16:uniqueId val="{00000003-2523-4C8F-84F6-7AE5F9B09112}"/>
              </c:ext>
            </c:extLst>
          </c:dPt>
          <c:cat>
            <c:strRef>
              <c:f>Sheet1!$A$2:$A$3</c:f>
              <c:strCache>
                <c:ptCount val="2"/>
                <c:pt idx="0">
                  <c:v>重量物</c:v>
                </c:pt>
                <c:pt idx="1">
                  <c:v>軽量物</c:v>
                </c:pt>
              </c:strCache>
            </c:strRef>
          </c:cat>
          <c:val>
            <c:numRef>
              <c:f>Sheet1!$B$2:$B$3</c:f>
              <c:numCache>
                <c:formatCode>General</c:formatCode>
                <c:ptCount val="2"/>
                <c:pt idx="0">
                  <c:v>39.4</c:v>
                </c:pt>
                <c:pt idx="1">
                  <c:v>60.6</c:v>
                </c:pt>
              </c:numCache>
            </c:numRef>
          </c:val>
          <c:extLst>
            <c:ext xmlns:c16="http://schemas.microsoft.com/office/drawing/2014/chart" uri="{C3380CC4-5D6E-409C-BE32-E72D297353CC}">
              <c16:uniqueId val="{00000004-2523-4C8F-84F6-7AE5F9B0911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列1</c:v>
                </c:pt>
              </c:strCache>
            </c:strRef>
          </c:tx>
          <c:marker>
            <c:symbol val="circle"/>
            <c:size val="17"/>
            <c:spPr>
              <a:solidFill>
                <a:schemeClr val="accent3"/>
              </a:solidFill>
            </c:spPr>
          </c:marker>
          <c:dPt>
            <c:idx val="0"/>
            <c:bubble3D val="0"/>
            <c:spPr>
              <a:ln>
                <a:noFill/>
              </a:ln>
            </c:spPr>
            <c:extLst>
              <c:ext xmlns:c16="http://schemas.microsoft.com/office/drawing/2014/chart" uri="{C3380CC4-5D6E-409C-BE32-E72D297353CC}">
                <c16:uniqueId val="{00000001-CACC-4385-AFF4-C6FE3C0267A0}"/>
              </c:ext>
            </c:extLst>
          </c:dPt>
          <c:dPt>
            <c:idx val="1"/>
            <c:bubble3D val="0"/>
            <c:extLst>
              <c:ext xmlns:c16="http://schemas.microsoft.com/office/drawing/2014/chart" uri="{C3380CC4-5D6E-409C-BE32-E72D297353CC}">
                <c16:uniqueId val="{00000002-CACC-4385-AFF4-C6FE3C0267A0}"/>
              </c:ext>
            </c:extLst>
          </c:dPt>
          <c:dPt>
            <c:idx val="4"/>
            <c:marker>
              <c:spPr>
                <a:solidFill>
                  <a:schemeClr val="accent2"/>
                </a:solidFill>
              </c:spPr>
            </c:marker>
            <c:bubble3D val="0"/>
            <c:spPr>
              <a:ln>
                <a:noFill/>
              </a:ln>
            </c:spPr>
            <c:extLst>
              <c:ext xmlns:c16="http://schemas.microsoft.com/office/drawing/2014/chart" uri="{C3380CC4-5D6E-409C-BE32-E72D297353CC}">
                <c16:uniqueId val="{00000004-CACC-4385-AFF4-C6FE3C0267A0}"/>
              </c:ext>
            </c:extLst>
          </c:dPt>
          <c:cat>
            <c:numRef>
              <c:f>Sheet1!$A$2:$A$6</c:f>
              <c:numCache>
                <c:formatCode>General</c:formatCode>
                <c:ptCount val="5"/>
                <c:pt idx="0">
                  <c:v>3</c:v>
                </c:pt>
                <c:pt idx="1">
                  <c:v>4</c:v>
                </c:pt>
                <c:pt idx="2">
                  <c:v>5</c:v>
                </c:pt>
                <c:pt idx="3">
                  <c:v>6</c:v>
                </c:pt>
                <c:pt idx="4">
                  <c:v>7</c:v>
                </c:pt>
              </c:numCache>
            </c:numRef>
          </c:cat>
          <c:val>
            <c:numRef>
              <c:f>Sheet1!$B$2:$B$6</c:f>
              <c:numCache>
                <c:formatCode>General</c:formatCode>
                <c:ptCount val="5"/>
                <c:pt idx="0">
                  <c:v>9.3000000000000007</c:v>
                </c:pt>
                <c:pt idx="4">
                  <c:v>6</c:v>
                </c:pt>
              </c:numCache>
            </c:numRef>
          </c:val>
          <c:smooth val="0"/>
          <c:extLst>
            <c:ext xmlns:c16="http://schemas.microsoft.com/office/drawing/2014/chart" uri="{C3380CC4-5D6E-409C-BE32-E72D297353CC}">
              <c16:uniqueId val="{00000005-CACC-4385-AFF4-C6FE3C0267A0}"/>
            </c:ext>
          </c:extLst>
        </c:ser>
        <c:dLbls>
          <c:showLegendKey val="0"/>
          <c:showVal val="0"/>
          <c:showCatName val="0"/>
          <c:showSerName val="0"/>
          <c:showPercent val="0"/>
          <c:showBubbleSize val="0"/>
        </c:dLbls>
        <c:marker val="1"/>
        <c:smooth val="0"/>
        <c:axId val="5567232"/>
        <c:axId val="5568768"/>
      </c:lineChart>
      <c:catAx>
        <c:axId val="5567232"/>
        <c:scaling>
          <c:orientation val="minMax"/>
        </c:scaling>
        <c:delete val="0"/>
        <c:axPos val="b"/>
        <c:numFmt formatCode="General" sourceLinked="1"/>
        <c:majorTickMark val="in"/>
        <c:minorTickMark val="none"/>
        <c:tickLblPos val="nextTo"/>
        <c:crossAx val="5568768"/>
        <c:crosses val="autoZero"/>
        <c:auto val="1"/>
        <c:lblAlgn val="ctr"/>
        <c:lblOffset val="100"/>
        <c:noMultiLvlLbl val="0"/>
      </c:catAx>
      <c:valAx>
        <c:axId val="5568768"/>
        <c:scaling>
          <c:orientation val="minMax"/>
        </c:scaling>
        <c:delete val="0"/>
        <c:axPos val="l"/>
        <c:majorGridlines/>
        <c:numFmt formatCode="General" sourceLinked="1"/>
        <c:majorTickMark val="in"/>
        <c:minorTickMark val="none"/>
        <c:tickLblPos val="nextTo"/>
        <c:crossAx val="5567232"/>
        <c:crosses val="autoZero"/>
        <c:crossBetween val="between"/>
        <c:majorUnit val="2"/>
      </c:valAx>
    </c:plotArea>
    <c:plotVisOnly val="1"/>
    <c:dispBlanksAs val="gap"/>
    <c:showDLblsOverMax val="0"/>
  </c:chart>
  <c:txPr>
    <a:bodyPr/>
    <a:lstStyle/>
    <a:p>
      <a:pPr>
        <a:defRPr sz="18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787" cy="496968"/>
          </a:xfrm>
          <a:prstGeom prst="rect">
            <a:avLst/>
          </a:prstGeom>
        </p:spPr>
        <p:txBody>
          <a:bodyPr vert="horz" lIns="92186" tIns="46093" rIns="92186" bIns="4609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41" y="0"/>
            <a:ext cx="2949787" cy="496968"/>
          </a:xfrm>
          <a:prstGeom prst="rect">
            <a:avLst/>
          </a:prstGeom>
        </p:spPr>
        <p:txBody>
          <a:bodyPr vert="horz" lIns="92186" tIns="46093" rIns="92186" bIns="46093" rtlCol="0"/>
          <a:lstStyle>
            <a:lvl1pPr algn="r">
              <a:defRPr sz="1200"/>
            </a:lvl1pPr>
          </a:lstStyle>
          <a:p>
            <a:fld id="{887A8C46-A9CD-4523-B72C-9D47A7DDB3AF}" type="datetimeFigureOut">
              <a:rPr kumimoji="1" lang="ja-JP" altLang="en-US" smtClean="0"/>
              <a:t>2025/3/5</a:t>
            </a:fld>
            <a:endParaRPr kumimoji="1" lang="ja-JP" altLang="en-US" dirty="0"/>
          </a:p>
        </p:txBody>
      </p:sp>
      <p:sp>
        <p:nvSpPr>
          <p:cNvPr id="4" name="スライド イメージ プレースホルダー 3"/>
          <p:cNvSpPr>
            <a:spLocks noGrp="1" noRot="1" noChangeAspect="1"/>
          </p:cNvSpPr>
          <p:nvPr>
            <p:ph type="sldImg" idx="2"/>
          </p:nvPr>
        </p:nvSpPr>
        <p:spPr>
          <a:xfrm>
            <a:off x="88900" y="744538"/>
            <a:ext cx="6629400" cy="3729037"/>
          </a:xfrm>
          <a:prstGeom prst="rect">
            <a:avLst/>
          </a:prstGeom>
          <a:noFill/>
          <a:ln w="12700">
            <a:solidFill>
              <a:prstClr val="black"/>
            </a:solidFill>
          </a:ln>
        </p:spPr>
        <p:txBody>
          <a:bodyPr vert="horz" lIns="92186" tIns="46093" rIns="92186" bIns="46093" rtlCol="0" anchor="ctr"/>
          <a:lstStyle/>
          <a:p>
            <a:endParaRPr lang="ja-JP" altLang="en-US" dirty="0"/>
          </a:p>
        </p:txBody>
      </p:sp>
      <p:sp>
        <p:nvSpPr>
          <p:cNvPr id="5" name="ノート プレースホルダー 4"/>
          <p:cNvSpPr>
            <a:spLocks noGrp="1"/>
          </p:cNvSpPr>
          <p:nvPr>
            <p:ph type="body" sz="quarter" idx="3"/>
          </p:nvPr>
        </p:nvSpPr>
        <p:spPr>
          <a:xfrm>
            <a:off x="680720" y="4721190"/>
            <a:ext cx="5445760" cy="4472702"/>
          </a:xfrm>
          <a:prstGeom prst="rect">
            <a:avLst/>
          </a:prstGeom>
        </p:spPr>
        <p:txBody>
          <a:bodyPr vert="horz" lIns="92186" tIns="46093" rIns="92186" bIns="460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9"/>
            <a:ext cx="2949787" cy="496968"/>
          </a:xfrm>
          <a:prstGeom prst="rect">
            <a:avLst/>
          </a:prstGeom>
        </p:spPr>
        <p:txBody>
          <a:bodyPr vert="horz" lIns="92186" tIns="46093" rIns="92186" bIns="4609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41" y="9440649"/>
            <a:ext cx="2949787" cy="496968"/>
          </a:xfrm>
          <a:prstGeom prst="rect">
            <a:avLst/>
          </a:prstGeom>
        </p:spPr>
        <p:txBody>
          <a:bodyPr vert="horz" lIns="92186" tIns="46093" rIns="92186" bIns="46093" rtlCol="0" anchor="b"/>
          <a:lstStyle>
            <a:lvl1pPr algn="r">
              <a:defRPr sz="1200"/>
            </a:lvl1pPr>
          </a:lstStyle>
          <a:p>
            <a:fld id="{B33AAB19-6BED-41DE-A1A7-843AE2BD7F69}" type="slidenum">
              <a:rPr kumimoji="1" lang="ja-JP" altLang="en-US" smtClean="0"/>
              <a:t>‹#›</a:t>
            </a:fld>
            <a:endParaRPr kumimoji="1" lang="ja-JP" altLang="en-US" dirty="0"/>
          </a:p>
        </p:txBody>
      </p:sp>
    </p:spTree>
    <p:extLst>
      <p:ext uri="{BB962C8B-B14F-4D97-AF65-F5344CB8AC3E}">
        <p14:creationId xmlns:p14="http://schemas.microsoft.com/office/powerpoint/2010/main" val="28922106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kumimoji="1" lang="ja-JP" altLang="en-US" sz="1400" dirty="0">
                <a:latin typeface="Meiryo UI" panose="020B0604030504040204" pitchFamily="50" charset="-128"/>
                <a:ea typeface="Meiryo UI" panose="020B0604030504040204" pitchFamily="50" charset="-128"/>
              </a:rPr>
              <a:t>取組むにあたり、先ず初めに、今回の前進となる</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この問題解決の手順で教育を行いました。</a:t>
            </a:r>
            <a:endParaRPr kumimoji="1" lang="ja-JP" altLang="en-US"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a:t>
            </a:fld>
            <a:endParaRPr kumimoji="1" lang="ja-JP" altLang="en-US" dirty="0"/>
          </a:p>
        </p:txBody>
      </p:sp>
    </p:spTree>
    <p:extLst>
      <p:ext uri="{BB962C8B-B14F-4D97-AF65-F5344CB8AC3E}">
        <p14:creationId xmlns:p14="http://schemas.microsoft.com/office/powerpoint/2010/main" val="407282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kumimoji="1" lang="ja-JP" altLang="en-US" sz="1400" dirty="0">
                <a:latin typeface="Meiryo UI" panose="020B0604030504040204" pitchFamily="50" charset="-128"/>
                <a:ea typeface="Meiryo UI" panose="020B0604030504040204" pitchFamily="50" charset="-128"/>
              </a:rPr>
              <a:t>・ハッキリ、年配と女性には働きにくい職場と言わせた</a:t>
            </a:r>
            <a:endParaRPr kumimoji="1"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・その働きにくいと思ってる内容をマトリックス図でまとめて、答えとした</a:t>
            </a:r>
            <a:endParaRPr kumimoji="1"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・テーマとマトリックス図がシッカリ合わないが、テーマがテーマなんで</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ここはしょうがない。</a:t>
            </a:r>
            <a:endParaRPr kumimoji="1" lang="ja-JP" altLang="en-US"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10</a:t>
            </a:fld>
            <a:endParaRPr kumimoji="1" lang="ja-JP" altLang="en-US" dirty="0"/>
          </a:p>
        </p:txBody>
      </p:sp>
    </p:spTree>
    <p:extLst>
      <p:ext uri="{BB962C8B-B14F-4D97-AF65-F5344CB8AC3E}">
        <p14:creationId xmlns:p14="http://schemas.microsoft.com/office/powerpoint/2010/main" val="3881120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lang="ja-JP" altLang="ja-JP" dirty="0"/>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11</a:t>
            </a:fld>
            <a:endParaRPr kumimoji="1" lang="ja-JP" altLang="en-US" dirty="0"/>
          </a:p>
        </p:txBody>
      </p:sp>
      <p:sp>
        <p:nvSpPr>
          <p:cNvPr id="5" name="ノート プレースホルダー 2"/>
          <p:cNvSpPr txBox="1">
            <a:spLocks/>
          </p:cNvSpPr>
          <p:nvPr/>
        </p:nvSpPr>
        <p:spPr>
          <a:xfrm>
            <a:off x="833120" y="4873590"/>
            <a:ext cx="5445760" cy="4472702"/>
          </a:xfrm>
          <a:prstGeom prst="rect">
            <a:avLst/>
          </a:prstGeom>
        </p:spPr>
        <p:txBody>
          <a:bodyPr vert="horz" lIns="92186" tIns="46093" rIns="92186" bIns="46093"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・重量物と言ったから、ここでは、扱うに量をどんなものが、どれだけあるのか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・軽量物と重量物に層別し、比較</a:t>
            </a:r>
          </a:p>
        </p:txBody>
      </p:sp>
    </p:spTree>
    <p:extLst>
      <p:ext uri="{BB962C8B-B14F-4D97-AF65-F5344CB8AC3E}">
        <p14:creationId xmlns:p14="http://schemas.microsoft.com/office/powerpoint/2010/main" val="4021460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12</a:t>
            </a:fld>
            <a:endParaRPr kumimoji="1" lang="ja-JP" altLang="en-US" dirty="0"/>
          </a:p>
        </p:txBody>
      </p:sp>
      <p:sp>
        <p:nvSpPr>
          <p:cNvPr id="6" name="ノート プレースホルダー 2"/>
          <p:cNvSpPr txBox="1">
            <a:spLocks/>
          </p:cNvSpPr>
          <p:nvPr/>
        </p:nvSpPr>
        <p:spPr>
          <a:xfrm>
            <a:off x="833120" y="4873590"/>
            <a:ext cx="5445760" cy="4472702"/>
          </a:xfrm>
          <a:prstGeom prst="rect">
            <a:avLst/>
          </a:prstGeom>
        </p:spPr>
        <p:txBody>
          <a:bodyPr vert="horz" lIns="92186" tIns="46093" rIns="92186" bIns="46093"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・重量物作業のウェート付け、その為に作業負荷ランクの説明</a:t>
            </a:r>
          </a:p>
        </p:txBody>
      </p:sp>
    </p:spTree>
    <p:extLst>
      <p:ext uri="{BB962C8B-B14F-4D97-AF65-F5344CB8AC3E}">
        <p14:creationId xmlns:p14="http://schemas.microsoft.com/office/powerpoint/2010/main" val="3707048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・ここは、今まで現状把握１にあったのを勉強会として</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・外観作業を分析、一番多いのが　完成品の外観作業だよといった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それ以外の</a:t>
            </a:r>
            <a:r>
              <a:rPr lang="ja-JP" altLang="en-US" sz="1400" dirty="0" err="1">
                <a:latin typeface="Meiryo UI" panose="020B0604030504040204" pitchFamily="50" charset="-128"/>
                <a:ea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rPr>
              <a:t>意味がないチャゴチャなので省いた（これが時間のムダ）</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・要素作業で、製品の手扱いが多いと説明。</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・作業も簡単に説明。</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・どうしても重量物の手扱いしてるから、きついと必要性を訴える。</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13</a:t>
            </a:fld>
            <a:endParaRPr kumimoji="1" lang="ja-JP" altLang="en-US" dirty="0"/>
          </a:p>
        </p:txBody>
      </p:sp>
    </p:spTree>
    <p:extLst>
      <p:ext uri="{BB962C8B-B14F-4D97-AF65-F5344CB8AC3E}">
        <p14:creationId xmlns:p14="http://schemas.microsoft.com/office/powerpoint/2010/main" val="152278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・作業負荷と作業スピードをみて、その後に男性と女性の比較で</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遅くなってくる事実の説明。</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・回数の定義は必要ない</a:t>
            </a:r>
            <a:r>
              <a:rPr lang="en-US" altLang="ja-JP" sz="1400" dirty="0">
                <a:latin typeface="Meiryo UI" panose="020B0604030504040204" pitchFamily="50" charset="-128"/>
                <a:ea typeface="Meiryo UI" panose="020B0604030504040204" pitchFamily="50" charset="-128"/>
              </a:rPr>
              <a:t>240</a:t>
            </a:r>
            <a:r>
              <a:rPr lang="ja-JP" altLang="en-US" sz="1400" dirty="0">
                <a:latin typeface="Meiryo UI" panose="020B0604030504040204" pitchFamily="50" charset="-128"/>
                <a:ea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rPr>
              <a:t>240</a:t>
            </a:r>
            <a:r>
              <a:rPr lang="ja-JP" altLang="en-US" sz="1400" dirty="0">
                <a:latin typeface="Meiryo UI" panose="020B0604030504040204" pitchFamily="50" charset="-128"/>
                <a:ea typeface="Meiryo UI" panose="020B0604030504040204" pitchFamily="50" charset="-128"/>
              </a:rPr>
              <a:t>回（書くだけ時間のムダ）</a:t>
            </a:r>
            <a:endParaRPr lang="en-US" altLang="ja-JP"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14</a:t>
            </a:fld>
            <a:endParaRPr kumimoji="1" lang="ja-JP" altLang="en-US" dirty="0"/>
          </a:p>
        </p:txBody>
      </p:sp>
    </p:spTree>
    <p:extLst>
      <p:ext uri="{BB962C8B-B14F-4D97-AF65-F5344CB8AC3E}">
        <p14:creationId xmlns:p14="http://schemas.microsoft.com/office/powerpoint/2010/main" val="15227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・重量物の重さの確認と作業姿勢の確認</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・ママさんと言うのを言いたいらしいので、</a:t>
            </a:r>
            <a:r>
              <a:rPr lang="en-US" altLang="ja-JP" sz="1400" dirty="0">
                <a:latin typeface="Meiryo UI" panose="020B0604030504040204" pitchFamily="50" charset="-128"/>
                <a:ea typeface="Meiryo UI" panose="020B0604030504040204" pitchFamily="50" charset="-128"/>
              </a:rPr>
              <a:t>240</a:t>
            </a:r>
            <a:r>
              <a:rPr lang="ja-JP" altLang="en-US" sz="1400" dirty="0">
                <a:latin typeface="Meiryo UI" panose="020B0604030504040204" pitchFamily="50" charset="-128"/>
                <a:ea typeface="Meiryo UI" panose="020B0604030504040204" pitchFamily="50" charset="-128"/>
              </a:rPr>
              <a:t>回も抱っこはしないとした。</a:t>
            </a:r>
            <a:endParaRPr lang="en-US" altLang="ja-JP"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15</a:t>
            </a:fld>
            <a:endParaRPr kumimoji="1" lang="ja-JP" altLang="en-US" dirty="0"/>
          </a:p>
        </p:txBody>
      </p:sp>
    </p:spTree>
    <p:extLst>
      <p:ext uri="{BB962C8B-B14F-4D97-AF65-F5344CB8AC3E}">
        <p14:creationId xmlns:p14="http://schemas.microsoft.com/office/powerpoint/2010/main" val="266245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作業方法に問題はないのか、現場観察した結果、</a:t>
            </a:r>
          </a:p>
          <a:p>
            <a:r>
              <a:rPr lang="ja-JP" altLang="ja-JP" dirty="0"/>
              <a:t>完成品は３箱で排出される為、３箱を台車に引き出し、その高さが床から８５０ｍｍ、</a:t>
            </a:r>
          </a:p>
          <a:p>
            <a:r>
              <a:rPr lang="ja-JP" altLang="ja-JP" dirty="0"/>
              <a:t>それと同様に作業台の高さも８５０ｍｍで一番下の箱を作業台にのせる為には</a:t>
            </a:r>
          </a:p>
          <a:p>
            <a:r>
              <a:rPr lang="ja-JP" altLang="ja-JP" dirty="0"/>
              <a:t>５４０ｍｍ以上持ち上げ、のせていました。女性陣に聞いてみると</a:t>
            </a:r>
          </a:p>
          <a:p>
            <a:r>
              <a:rPr lang="ja-JP" altLang="ja-JP" dirty="0"/>
              <a:t>「私の膝から胸の位置まで持ち上げるので、腕と腰がパンパンになってしまい、筋トレ</a:t>
            </a:r>
          </a:p>
          <a:p>
            <a:r>
              <a:rPr lang="ja-JP" altLang="ja-JP" dirty="0"/>
              <a:t>してるみたい」との</a:t>
            </a:r>
            <a:r>
              <a:rPr lang="ja-JP" altLang="en-US" dirty="0"/>
              <a:t>事でした。</a:t>
            </a:r>
            <a:r>
              <a:rPr lang="ja-JP" altLang="ja-JP" dirty="0"/>
              <a:t>１２Ｋｇの完成品を最大５４０ｍｍ以上持ち上げていることがわかりました。</a:t>
            </a:r>
          </a:p>
          <a:p>
            <a:endParaRPr lang="en-US"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16</a:t>
            </a:fld>
            <a:endParaRPr kumimoji="1" lang="ja-JP" altLang="en-US" dirty="0"/>
          </a:p>
        </p:txBody>
      </p:sp>
    </p:spTree>
    <p:extLst>
      <p:ext uri="{BB962C8B-B14F-4D97-AF65-F5344CB8AC3E}">
        <p14:creationId xmlns:p14="http://schemas.microsoft.com/office/powerpoint/2010/main" val="769040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現状把握のまとめとして、女性は回数を重ねるごとに作業が遅くなり、</a:t>
            </a:r>
          </a:p>
          <a:p>
            <a:r>
              <a:rPr lang="ja-JP" altLang="ja-JP" dirty="0"/>
              <a:t>２４０回もの繰り返し作業で疲労がたまり、重さ１２Ｋｇの完成品を５４０ｍｍ以上</a:t>
            </a:r>
          </a:p>
          <a:p>
            <a:r>
              <a:rPr lang="ja-JP" altLang="ja-JP" dirty="0"/>
              <a:t>持ち上げてい</a:t>
            </a:r>
            <a:r>
              <a:rPr lang="ja-JP" altLang="en-US" dirty="0"/>
              <a:t>る</a:t>
            </a:r>
            <a:r>
              <a:rPr lang="ja-JP" altLang="ja-JP" dirty="0"/>
              <a:t>という事実から女性には高負荷な作業であると判断しました。</a:t>
            </a:r>
            <a:endParaRPr lang="en-US"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17</a:t>
            </a:fld>
            <a:endParaRPr kumimoji="1" lang="ja-JP" altLang="en-US" dirty="0"/>
          </a:p>
        </p:txBody>
      </p:sp>
    </p:spTree>
    <p:extLst>
      <p:ext uri="{BB962C8B-B14F-4D97-AF65-F5344CB8AC3E}">
        <p14:creationId xmlns:p14="http://schemas.microsoft.com/office/powerpoint/2010/main" val="15227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88900" y="744538"/>
            <a:ext cx="6629400" cy="3729037"/>
          </a:xfrm>
          <a:ln/>
        </p:spPr>
      </p:sp>
      <p:sp>
        <p:nvSpPr>
          <p:cNvPr id="35843" name="Rectangle 3"/>
          <p:cNvSpPr>
            <a:spLocks noGrp="1" noChangeArrowheads="1"/>
          </p:cNvSpPr>
          <p:nvPr>
            <p:ph type="body" idx="1"/>
          </p:nvPr>
        </p:nvSpPr>
        <p:spPr>
          <a:noFill/>
        </p:spPr>
        <p:txBody>
          <a:bodyPr/>
          <a:lstStyle/>
          <a:p>
            <a:r>
              <a:rPr lang="ja-JP" altLang="ja-JP" dirty="0"/>
              <a:t>このような活動計画表を作成し、</a:t>
            </a:r>
            <a:r>
              <a:rPr lang="ja-JP" altLang="en-US" dirty="0"/>
              <a:t>女性</a:t>
            </a:r>
            <a:r>
              <a:rPr lang="ja-JP" altLang="ja-JP" dirty="0"/>
              <a:t>と年配者が主体となり</a:t>
            </a:r>
          </a:p>
          <a:p>
            <a:r>
              <a:rPr lang="ja-JP" altLang="ja-JP" dirty="0"/>
              <a:t>年配者の経験と女性ならではの思いでサークル運営の向上を目指し、</a:t>
            </a:r>
          </a:p>
          <a:p>
            <a:r>
              <a:rPr lang="ja-JP" altLang="ja-JP" dirty="0"/>
              <a:t>目標は女性の負荷レベル平均９．３を、７月末までに一日作業して</a:t>
            </a:r>
            <a:endParaRPr lang="en-US" altLang="ja-JP" dirty="0"/>
          </a:p>
          <a:p>
            <a:r>
              <a:rPr lang="ja-JP" altLang="ja-JP" dirty="0"/>
              <a:t>少し疲れを感じるレベル平均６にするとし、早急に活動を進めることにしました。</a:t>
            </a:r>
            <a:endParaRPr lang="en-US" altLang="ja-JP" dirty="0"/>
          </a:p>
        </p:txBody>
      </p:sp>
    </p:spTree>
    <p:extLst>
      <p:ext uri="{BB962C8B-B14F-4D97-AF65-F5344CB8AC3E}">
        <p14:creationId xmlns:p14="http://schemas.microsoft.com/office/powerpoint/2010/main" val="2707165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要因解析にて特性を「外観チェック作業による作業負荷」として</a:t>
            </a:r>
          </a:p>
          <a:p>
            <a:r>
              <a:rPr lang="ja-JP" altLang="ja-JP" dirty="0"/>
              <a:t>親骨を人、材料、方法で取り、サークルメンバー全員で</a:t>
            </a:r>
          </a:p>
          <a:p>
            <a:r>
              <a:rPr lang="ja-JP" altLang="ja-JP" dirty="0"/>
              <a:t>特性要因図を作成し、整理した結果、作業台と台車の高さが違う事と</a:t>
            </a:r>
          </a:p>
          <a:p>
            <a:r>
              <a:rPr lang="ja-JP" altLang="ja-JP" dirty="0"/>
              <a:t>完成品排出口の高さが低い事が重要要因として上がりました。</a:t>
            </a:r>
          </a:p>
          <a:p>
            <a:r>
              <a:rPr lang="ja-JP" altLang="ja-JP" dirty="0"/>
              <a:t>そこで重要要因調査計画表を作成し、作業台と台車、排出口の高さの</a:t>
            </a:r>
            <a:endParaRPr lang="en-US" altLang="ja-JP" dirty="0"/>
          </a:p>
          <a:p>
            <a:r>
              <a:rPr lang="ja-JP" altLang="ja-JP" dirty="0"/>
              <a:t>２項目を検証することにしました。</a:t>
            </a:r>
            <a:endParaRPr lang="en-US"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19</a:t>
            </a:fld>
            <a:endParaRPr kumimoji="1" lang="ja-JP" altLang="en-US" dirty="0"/>
          </a:p>
        </p:txBody>
      </p:sp>
    </p:spTree>
    <p:extLst>
      <p:ext uri="{BB962C8B-B14F-4D97-AF65-F5344CB8AC3E}">
        <p14:creationId xmlns:p14="http://schemas.microsoft.com/office/powerpoint/2010/main" val="15227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kumimoji="1" lang="ja-JP" altLang="en-US" sz="1400" dirty="0">
                <a:latin typeface="Meiryo UI" panose="020B0604030504040204" pitchFamily="50" charset="-128"/>
                <a:ea typeface="Meiryo UI" panose="020B0604030504040204" pitchFamily="50" charset="-128"/>
              </a:rPr>
              <a:t>●そのまま読む</a:t>
            </a: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a:t>
            </a:fld>
            <a:endParaRPr kumimoji="1" lang="ja-JP" altLang="en-US" dirty="0"/>
          </a:p>
        </p:txBody>
      </p:sp>
    </p:spTree>
    <p:extLst>
      <p:ext uri="{BB962C8B-B14F-4D97-AF65-F5344CB8AC3E}">
        <p14:creationId xmlns:p14="http://schemas.microsoft.com/office/powerpoint/2010/main" val="3158604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まず作業台と台車の高さによる作業負荷の関係について検証しました。</a:t>
            </a:r>
          </a:p>
          <a:p>
            <a:r>
              <a:rPr lang="ja-JP" altLang="ja-JP" dirty="0"/>
              <a:t>１箱目、２箱目、３箱目と下に行くほど持ち上げ距離が延び仕事量が増え負担が増加していました。</a:t>
            </a:r>
          </a:p>
          <a:p>
            <a:r>
              <a:rPr lang="ja-JP" altLang="ja-JP" dirty="0"/>
              <a:t>次に台車と排出口の関係ですが、台車の高さは設備の排出口の高さに合わせてある為</a:t>
            </a:r>
          </a:p>
          <a:p>
            <a:r>
              <a:rPr lang="ja-JP" altLang="ja-JP" dirty="0"/>
              <a:t>かえられず、外観検査は立って行うため作業台もこの高さが必要であり、</a:t>
            </a:r>
          </a:p>
          <a:p>
            <a:r>
              <a:rPr lang="ja-JP" altLang="ja-JP" dirty="0"/>
              <a:t>作業台の高さと設備から出てくる高さがアンマッチしている事から重量物作業が発生していました。</a:t>
            </a:r>
            <a:endParaRPr lang="en-US"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20</a:t>
            </a:fld>
            <a:endParaRPr kumimoji="1" lang="ja-JP" altLang="en-US" dirty="0"/>
          </a:p>
        </p:txBody>
      </p:sp>
    </p:spTree>
    <p:extLst>
      <p:ext uri="{BB962C8B-B14F-4D97-AF65-F5344CB8AC3E}">
        <p14:creationId xmlns:p14="http://schemas.microsoft.com/office/powerpoint/2010/main" val="152278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サークル会合の中での結論として今までこの作業は若手が担当していた為、</a:t>
            </a:r>
          </a:p>
          <a:p>
            <a:r>
              <a:rPr lang="ja-JP" altLang="ja-JP" dirty="0"/>
              <a:t>余裕で作業しており、見ている側も大変そうには見えず対策をしてこなかったが</a:t>
            </a:r>
          </a:p>
          <a:p>
            <a:r>
              <a:rPr lang="ja-JP" altLang="ja-JP" dirty="0"/>
              <a:t>メンバーが変わり年配者と女性が主体となってきたことで問題が浮き彫りとなりました</a:t>
            </a:r>
          </a:p>
          <a:p>
            <a:r>
              <a:rPr lang="ja-JP" altLang="ja-JP" dirty="0"/>
              <a:t>作業台とストッカの高さが一致していないことが問題であることはわかりましたが</a:t>
            </a:r>
          </a:p>
          <a:p>
            <a:r>
              <a:rPr lang="ja-JP" altLang="ja-JP" dirty="0"/>
              <a:t>そこを直すにはお金が掛かりすぎる為、年配男性陣の知識経験を駆使し</a:t>
            </a:r>
          </a:p>
          <a:p>
            <a:r>
              <a:rPr lang="ja-JP" altLang="ja-JP" dirty="0"/>
              <a:t>お金をかけず誰でも安全で楽に作業できる環境を作る為、</a:t>
            </a:r>
          </a:p>
          <a:p>
            <a:r>
              <a:rPr lang="ja-JP" altLang="ja-JP" dirty="0"/>
              <a:t>チャレンジ精神で持ち上げ作業廃止に取り組むことにしました。</a:t>
            </a: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21</a:t>
            </a:fld>
            <a:endParaRPr kumimoji="1" lang="ja-JP" altLang="en-US" dirty="0"/>
          </a:p>
        </p:txBody>
      </p:sp>
    </p:spTree>
    <p:extLst>
      <p:ext uri="{BB962C8B-B14F-4D97-AF65-F5344CB8AC3E}">
        <p14:creationId xmlns:p14="http://schemas.microsoft.com/office/powerpoint/2010/main" val="152278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持ち上げ作業を廃止する為、メンバー全員で意見を出し合い、</a:t>
            </a:r>
          </a:p>
          <a:p>
            <a:r>
              <a:rPr lang="ja-JP" altLang="ja-JP" dirty="0"/>
              <a:t>自職場独自の持ち上げ機構を立案し、</a:t>
            </a:r>
            <a:r>
              <a:rPr lang="en-US" altLang="ja-JP" dirty="0"/>
              <a:t>5</a:t>
            </a:r>
            <a:r>
              <a:rPr lang="ja-JP" altLang="ja-JP" dirty="0"/>
              <a:t>項目で評価した結果、</a:t>
            </a:r>
          </a:p>
          <a:p>
            <a:r>
              <a:rPr lang="ja-JP" altLang="ja-JP" dirty="0"/>
              <a:t>リフタを使用する案を採用する事にしました。</a:t>
            </a:r>
          </a:p>
          <a:p>
            <a:endParaRPr lang="en-US"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22</a:t>
            </a:fld>
            <a:endParaRPr kumimoji="1" lang="ja-JP" altLang="en-US" dirty="0"/>
          </a:p>
        </p:txBody>
      </p:sp>
    </p:spTree>
    <p:extLst>
      <p:ext uri="{BB962C8B-B14F-4D97-AF65-F5344CB8AC3E}">
        <p14:creationId xmlns:p14="http://schemas.microsoft.com/office/powerpoint/2010/main" val="2468814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他部署から使用していないリフタを借りて実際に作業してみました。</a:t>
            </a:r>
          </a:p>
          <a:p>
            <a:r>
              <a:rPr lang="ja-JP" altLang="ja-JP" dirty="0"/>
              <a:t>持ち上げ作業がなくなり、リフタから作業台へのスライドも問題なく行う事ができ</a:t>
            </a:r>
          </a:p>
          <a:p>
            <a:r>
              <a:rPr lang="ja-JP" altLang="ja-JP" dirty="0"/>
              <a:t>楽になったと思ったのですが台車からリフタへのスライドが重いという意見が上がり</a:t>
            </a:r>
          </a:p>
          <a:p>
            <a:r>
              <a:rPr lang="ja-JP" altLang="ja-JP" dirty="0"/>
              <a:t>スライド荷重を測定した所１３．５</a:t>
            </a:r>
            <a:r>
              <a:rPr lang="en-US" altLang="ja-JP" dirty="0"/>
              <a:t>Kg</a:t>
            </a:r>
            <a:r>
              <a:rPr lang="ja-JP" altLang="ja-JP" dirty="0" err="1"/>
              <a:t>ｆ</a:t>
            </a:r>
            <a:r>
              <a:rPr lang="ja-JP" altLang="ja-JP" dirty="0"/>
              <a:t>と確かに重くリフタは効果があるが</a:t>
            </a:r>
          </a:p>
          <a:p>
            <a:r>
              <a:rPr lang="ja-JP" altLang="ja-JP" dirty="0"/>
              <a:t>そのままでは使えないことがわかりました。</a:t>
            </a:r>
          </a:p>
          <a:p>
            <a:endParaRPr lang="en-US"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23</a:t>
            </a:fld>
            <a:endParaRPr kumimoji="1" lang="ja-JP" altLang="en-US" dirty="0"/>
          </a:p>
        </p:txBody>
      </p:sp>
    </p:spTree>
    <p:extLst>
      <p:ext uri="{BB962C8B-B14F-4D97-AF65-F5344CB8AC3E}">
        <p14:creationId xmlns:p14="http://schemas.microsoft.com/office/powerpoint/2010/main" val="1144739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リフタへ楽にのせるにはどうすればよいか話し合っている中</a:t>
            </a:r>
          </a:p>
          <a:p>
            <a:r>
              <a:rPr lang="ja-JP" altLang="ja-JP" dirty="0"/>
              <a:t>男性陣から「すべり板かコロコンを取付ければ軽くなるよ」と意見があり、</a:t>
            </a:r>
          </a:p>
          <a:p>
            <a:r>
              <a:rPr lang="ja-JP" altLang="ja-JP" dirty="0"/>
              <a:t>早速、すべり板とコロコンを仮設置しスライド荷重を計測し評価した結果、</a:t>
            </a:r>
          </a:p>
          <a:p>
            <a:r>
              <a:rPr lang="ja-JP" altLang="ja-JP" dirty="0"/>
              <a:t>コロコンを付ければスライド荷重は２．５</a:t>
            </a:r>
            <a:r>
              <a:rPr lang="en-US" altLang="ja-JP" dirty="0" err="1"/>
              <a:t>Kgf</a:t>
            </a:r>
            <a:r>
              <a:rPr lang="ja-JP" altLang="ja-JP" dirty="0"/>
              <a:t>で、持ち上げる力の４分の</a:t>
            </a:r>
            <a:r>
              <a:rPr lang="en-US" altLang="ja-JP" dirty="0"/>
              <a:t>1</a:t>
            </a:r>
            <a:r>
              <a:rPr lang="ja-JP" altLang="ja-JP" dirty="0"/>
              <a:t>の力で</a:t>
            </a:r>
          </a:p>
          <a:p>
            <a:r>
              <a:rPr lang="ja-JP" altLang="ja-JP" dirty="0"/>
              <a:t>作業出来、女性でもコロコンを設置すれば作業負荷に問題ないことがわかりました。</a:t>
            </a:r>
          </a:p>
          <a:p>
            <a:endParaRPr lang="en-US"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24</a:t>
            </a:fld>
            <a:endParaRPr kumimoji="1" lang="ja-JP" altLang="en-US" dirty="0"/>
          </a:p>
        </p:txBody>
      </p:sp>
    </p:spTree>
    <p:extLst>
      <p:ext uri="{BB962C8B-B14F-4D97-AF65-F5344CB8AC3E}">
        <p14:creationId xmlns:p14="http://schemas.microsoft.com/office/powerpoint/2010/main" val="1006561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コロコン荷受台を製作し、リフタに設置しました。</a:t>
            </a:r>
          </a:p>
          <a:p>
            <a:r>
              <a:rPr lang="ja-JP" altLang="ja-JP" dirty="0"/>
              <a:t>実際に作業してもらうと、リフタへのスライドは楽になったが、今度は</a:t>
            </a:r>
          </a:p>
          <a:p>
            <a:r>
              <a:rPr lang="ja-JP" altLang="ja-JP" dirty="0"/>
              <a:t>台車セット時台車とコロコン荷受け台が１５ｍｍ以上ずれると</a:t>
            </a:r>
            <a:endParaRPr lang="en-US" altLang="ja-JP" dirty="0"/>
          </a:p>
          <a:p>
            <a:r>
              <a:rPr lang="ja-JP" altLang="ja-JP" dirty="0"/>
              <a:t>箱が引っ掛かり引き出せない為正確に台車をセットしないといけないが</a:t>
            </a:r>
            <a:endParaRPr lang="en-US" altLang="ja-JP" dirty="0"/>
          </a:p>
          <a:p>
            <a:r>
              <a:rPr lang="ja-JP" altLang="ja-JP" dirty="0"/>
              <a:t>位置を合わせるのが難しいという新たな問題が発生しました。</a:t>
            </a:r>
          </a:p>
          <a:p>
            <a:endParaRPr lang="en-US"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25</a:t>
            </a:fld>
            <a:endParaRPr kumimoji="1" lang="ja-JP" altLang="en-US" dirty="0"/>
          </a:p>
        </p:txBody>
      </p:sp>
    </p:spTree>
    <p:extLst>
      <p:ext uri="{BB962C8B-B14F-4D97-AF65-F5344CB8AC3E}">
        <p14:creationId xmlns:p14="http://schemas.microsoft.com/office/powerpoint/2010/main" val="2678454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台車位置決めのバラツキを無くし誰がやっても同じスピードで位置決めするには</a:t>
            </a:r>
          </a:p>
          <a:p>
            <a:r>
              <a:rPr lang="ja-JP" altLang="ja-JP" dirty="0"/>
              <a:t>どうしたらよいかメンバー全員で話し合いを行う中、この前テレビで見た</a:t>
            </a:r>
          </a:p>
          <a:p>
            <a:r>
              <a:rPr lang="ja-JP" altLang="ja-JP" dirty="0"/>
              <a:t>ピタゴラスイッチみたいなからくりを使って出来ないか？</a:t>
            </a:r>
          </a:p>
          <a:p>
            <a:r>
              <a:rPr lang="ja-JP" altLang="ja-JP" dirty="0"/>
              <a:t>といった意見が出され、からくりを使った搬送方法を</a:t>
            </a:r>
            <a:r>
              <a:rPr lang="ja-JP" altLang="en-US" dirty="0"/>
              <a:t>考えてみる</a:t>
            </a:r>
            <a:r>
              <a:rPr lang="ja-JP" altLang="ja-JP" dirty="0"/>
              <a:t>事にしました。</a:t>
            </a:r>
          </a:p>
          <a:p>
            <a:r>
              <a:rPr lang="en-US" altLang="ja-JP" dirty="0"/>
              <a:t> </a:t>
            </a:r>
            <a:endParaRPr lang="ja-JP"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26</a:t>
            </a:fld>
            <a:endParaRPr kumimoji="1" lang="ja-JP" altLang="en-US" dirty="0"/>
          </a:p>
        </p:txBody>
      </p:sp>
    </p:spTree>
    <p:extLst>
      <p:ext uri="{BB962C8B-B14F-4D97-AF65-F5344CB8AC3E}">
        <p14:creationId xmlns:p14="http://schemas.microsoft.com/office/powerpoint/2010/main" val="795755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検討した結果がこの系統図マトリクス図になります。</a:t>
            </a:r>
          </a:p>
          <a:p>
            <a:r>
              <a:rPr lang="ja-JP" altLang="ja-JP" dirty="0"/>
              <a:t>メンバー全員で評価を行った結果評価の高かったピタゴラスイッチのような</a:t>
            </a:r>
          </a:p>
          <a:p>
            <a:r>
              <a:rPr lang="ja-JP" altLang="ja-JP" dirty="0"/>
              <a:t>からくり専用台車を作製することに決めました。</a:t>
            </a:r>
            <a:endParaRPr lang="en-US"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27</a:t>
            </a:fld>
            <a:endParaRPr kumimoji="1" lang="ja-JP" altLang="en-US" dirty="0"/>
          </a:p>
        </p:txBody>
      </p:sp>
    </p:spTree>
    <p:extLst>
      <p:ext uri="{BB962C8B-B14F-4D97-AF65-F5344CB8AC3E}">
        <p14:creationId xmlns:p14="http://schemas.microsoft.com/office/powerpoint/2010/main" val="4066021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ドアのように支柱を軸に台車を反転させリフタにセットする、からくり専用台車を製作</a:t>
            </a:r>
          </a:p>
          <a:p>
            <a:r>
              <a:rPr lang="ja-JP" altLang="ja-JP" dirty="0"/>
              <a:t>誰がやっても同じ軌道を通って台車をセット出来るようになり、位置決めの心配もなくなり、</a:t>
            </a:r>
            <a:endParaRPr lang="en-US" altLang="ja-JP" dirty="0"/>
          </a:p>
          <a:p>
            <a:r>
              <a:rPr lang="ja-JP" altLang="ja-JP" dirty="0"/>
              <a:t>自職場に合う独自のリフタの実現で重量物の持ち上げ作業を廃止しました。</a:t>
            </a:r>
          </a:p>
          <a:p>
            <a:endParaRPr lang="en-US"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28</a:t>
            </a:fld>
            <a:endParaRPr kumimoji="1" lang="ja-JP" altLang="en-US" dirty="0"/>
          </a:p>
        </p:txBody>
      </p:sp>
    </p:spTree>
    <p:extLst>
      <p:ext uri="{BB962C8B-B14F-4D97-AF65-F5344CB8AC3E}">
        <p14:creationId xmlns:p14="http://schemas.microsoft.com/office/powerpoint/2010/main" val="851463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pPr defTabSz="905622">
              <a:defRPr/>
            </a:pPr>
            <a:r>
              <a:rPr lang="ja-JP" altLang="ja-JP" dirty="0"/>
              <a:t>新たな問題が起きないかメンバー、上司、専門家にも参加してもらい</a:t>
            </a:r>
            <a:endParaRPr lang="en-US" altLang="ja-JP" dirty="0"/>
          </a:p>
          <a:p>
            <a:pPr defTabSz="905622">
              <a:defRPr/>
            </a:pPr>
            <a:r>
              <a:rPr lang="ja-JP" altLang="ja-JP" dirty="0"/>
              <a:t>副作用を確認した所安全、品質、生産性共にばっちりで、要素作業時間も短縮、</a:t>
            </a:r>
            <a:endParaRPr lang="en-US" altLang="ja-JP" dirty="0"/>
          </a:p>
          <a:p>
            <a:pPr defTabSz="905622">
              <a:defRPr/>
            </a:pPr>
            <a:r>
              <a:rPr lang="ja-JP" altLang="ja-JP" dirty="0"/>
              <a:t>余裕を持って作業できるようになり、だれでも安全で楽に作業できる環境へ</a:t>
            </a:r>
            <a:r>
              <a:rPr lang="en-US" altLang="ja-JP" dirty="0"/>
              <a:t>1</a:t>
            </a:r>
            <a:r>
              <a:rPr lang="ja-JP" altLang="ja-JP" dirty="0"/>
              <a:t>歩前進することができました。</a:t>
            </a:r>
          </a:p>
          <a:p>
            <a:r>
              <a:rPr lang="en-US" altLang="ja-JP" dirty="0"/>
              <a:t> </a:t>
            </a:r>
            <a:endParaRPr lang="ja-JP"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29</a:t>
            </a:fld>
            <a:endParaRPr kumimoji="1" lang="ja-JP" altLang="en-US" dirty="0"/>
          </a:p>
        </p:txBody>
      </p:sp>
    </p:spTree>
    <p:extLst>
      <p:ext uri="{BB962C8B-B14F-4D97-AF65-F5344CB8AC3E}">
        <p14:creationId xmlns:p14="http://schemas.microsoft.com/office/powerpoint/2010/main" val="294836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kumimoji="1" sz="2000">
                <a:solidFill>
                  <a:schemeClr val="tx1"/>
                </a:solidFill>
                <a:latin typeface="Arial" charset="0"/>
                <a:ea typeface="HGP創英角ﾎﾟｯﾌﾟ体" pitchFamily="50" charset="-128"/>
              </a:defRPr>
            </a:lvl1pPr>
            <a:lvl2pPr marL="749019" indent="-288085" eaLnBrk="0" hangingPunct="0">
              <a:defRPr kumimoji="1" sz="2000">
                <a:solidFill>
                  <a:schemeClr val="tx1"/>
                </a:solidFill>
                <a:latin typeface="Arial" charset="0"/>
                <a:ea typeface="HGP創英角ﾎﾟｯﾌﾟ体" pitchFamily="50" charset="-128"/>
              </a:defRPr>
            </a:lvl2pPr>
            <a:lvl3pPr marL="1152336" indent="-230467" eaLnBrk="0" hangingPunct="0">
              <a:defRPr kumimoji="1" sz="2000">
                <a:solidFill>
                  <a:schemeClr val="tx1"/>
                </a:solidFill>
                <a:latin typeface="Arial" charset="0"/>
                <a:ea typeface="HGP創英角ﾎﾟｯﾌﾟ体" pitchFamily="50" charset="-128"/>
              </a:defRPr>
            </a:lvl3pPr>
            <a:lvl4pPr marL="1613270" indent="-230467" eaLnBrk="0" hangingPunct="0">
              <a:defRPr kumimoji="1" sz="2000">
                <a:solidFill>
                  <a:schemeClr val="tx1"/>
                </a:solidFill>
                <a:latin typeface="Arial" charset="0"/>
                <a:ea typeface="HGP創英角ﾎﾟｯﾌﾟ体" pitchFamily="50" charset="-128"/>
              </a:defRPr>
            </a:lvl4pPr>
            <a:lvl5pPr marL="2074206" indent="-230467" eaLnBrk="0" hangingPunct="0">
              <a:defRPr kumimoji="1" sz="2000">
                <a:solidFill>
                  <a:schemeClr val="tx1"/>
                </a:solidFill>
                <a:latin typeface="Arial" charset="0"/>
                <a:ea typeface="HGP創英角ﾎﾟｯﾌﾟ体" pitchFamily="50" charset="-128"/>
              </a:defRPr>
            </a:lvl5pPr>
            <a:lvl6pPr marL="2535139" indent="-230467"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96074" indent="-230467"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57009" indent="-230467"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917942" indent="-230467"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fld id="{D9367EF4-DFB9-4DF2-8BB5-E974B3016D31}" type="slidenum">
              <a:rPr lang="ja-JP" altLang="en-US" sz="1200">
                <a:latin typeface="Times New Roman" pitchFamily="18" charset="0"/>
                <a:ea typeface="ＭＳ Ｐゴシック" charset="-128"/>
              </a:rPr>
              <a:pPr eaLnBrk="1" hangingPunct="1"/>
              <a:t>3</a:t>
            </a:fld>
            <a:endParaRPr lang="en-US" altLang="ja-JP" sz="1200" dirty="0">
              <a:latin typeface="Times New Roman" pitchFamily="18" charset="0"/>
              <a:ea typeface="ＭＳ Ｐゴシック" charset="-128"/>
            </a:endParaRPr>
          </a:p>
        </p:txBody>
      </p:sp>
      <p:sp>
        <p:nvSpPr>
          <p:cNvPr id="28675" name="Rectangle 2"/>
          <p:cNvSpPr>
            <a:spLocks noGrp="1" noRot="1" noChangeAspect="1" noChangeArrowheads="1" noTextEdit="1"/>
          </p:cNvSpPr>
          <p:nvPr>
            <p:ph type="sldImg"/>
          </p:nvPr>
        </p:nvSpPr>
        <p:spPr>
          <a:xfrm>
            <a:off x="88900" y="744538"/>
            <a:ext cx="6629400" cy="3729037"/>
          </a:xfrm>
          <a:ln/>
        </p:spPr>
      </p:sp>
      <p:sp>
        <p:nvSpPr>
          <p:cNvPr id="28676" name="Rectangle 3"/>
          <p:cNvSpPr>
            <a:spLocks noGrp="1" noChangeArrowheads="1"/>
          </p:cNvSpPr>
          <p:nvPr>
            <p:ph type="body" idx="1"/>
          </p:nvPr>
        </p:nvSpPr>
        <p:spPr>
          <a:noFill/>
        </p:spPr>
        <p:txBody>
          <a:bodyPr/>
          <a:lstStyle/>
          <a:p>
            <a:r>
              <a:rPr lang="ja-JP" altLang="en-US" sz="1400" dirty="0">
                <a:latin typeface="Meiryo UI" panose="020B0604030504040204" pitchFamily="50" charset="-128"/>
                <a:ea typeface="Meiryo UI" panose="020B0604030504040204" pitchFamily="50" charset="-128"/>
              </a:rPr>
              <a:t>・テーマは登録してしまっての</a:t>
            </a:r>
            <a:r>
              <a:rPr lang="ja-JP" altLang="en-US" sz="1400" dirty="0" err="1">
                <a:latin typeface="Meiryo UI" panose="020B0604030504040204" pitchFamily="50" charset="-128"/>
                <a:ea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rPr>
              <a:t>修正が効かなかった。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・ＡＧＶはサークル名だけだからマンガ取って、今回改善した台車を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マンガとした。</a:t>
            </a:r>
            <a:endParaRPr lang="ja-JP" altLang="ja-JP" sz="1400" dirty="0">
              <a:latin typeface="Meiryo UI" panose="020B0604030504040204" pitchFamily="50" charset="-128"/>
              <a:ea typeface="Meiryo UI" panose="020B0604030504040204" pitchFamily="50"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再度、疲労度アンケートを実施した結果、女性平均</a:t>
            </a:r>
            <a:r>
              <a:rPr lang="en-US" altLang="ja-JP" dirty="0"/>
              <a:t>5.8</a:t>
            </a:r>
            <a:endParaRPr lang="ja-JP" altLang="ja-JP" dirty="0"/>
          </a:p>
          <a:p>
            <a:r>
              <a:rPr lang="ja-JP" altLang="ja-JP" dirty="0"/>
              <a:t>ランク</a:t>
            </a:r>
            <a:r>
              <a:rPr lang="en-US" altLang="ja-JP" dirty="0"/>
              <a:t>B</a:t>
            </a:r>
            <a:r>
              <a:rPr lang="ja-JP" altLang="ja-JP" dirty="0"/>
              <a:t>の無理なく安全に出来る作業になり、コロコン荷受け台、からくり専用台車を</a:t>
            </a:r>
          </a:p>
          <a:p>
            <a:r>
              <a:rPr lang="ja-JP" altLang="ja-JP" dirty="0"/>
              <a:t>製作し目標を達成することができました。</a:t>
            </a:r>
          </a:p>
          <a:p>
            <a:r>
              <a:rPr lang="ja-JP" altLang="ja-JP" dirty="0"/>
              <a:t>女性陣は１日作業しても３秒と標準作業時間内に作業出来る様になりました。</a:t>
            </a:r>
          </a:p>
          <a:p>
            <a:r>
              <a:rPr lang="ja-JP" altLang="ja-JP" dirty="0"/>
              <a:t>安全と作業性にとことんこだわり、目標を達成する事が出来ました。</a:t>
            </a:r>
          </a:p>
          <a:p>
            <a:endParaRPr lang="en-US"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30</a:t>
            </a:fld>
            <a:endParaRPr kumimoji="1" lang="ja-JP" altLang="en-US" dirty="0"/>
          </a:p>
        </p:txBody>
      </p:sp>
    </p:spTree>
    <p:extLst>
      <p:ext uri="{BB962C8B-B14F-4D97-AF65-F5344CB8AC3E}">
        <p14:creationId xmlns:p14="http://schemas.microsoft.com/office/powerpoint/2010/main" val="3867470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サークルレベルも、“明るく働き甲斐のある職場”</a:t>
            </a:r>
            <a:r>
              <a:rPr lang="ja-JP" altLang="en-US" dirty="0"/>
              <a:t>が</a:t>
            </a:r>
            <a:r>
              <a:rPr lang="ja-JP" altLang="ja-JP" dirty="0"/>
              <a:t> 平均３．２</a:t>
            </a:r>
          </a:p>
          <a:p>
            <a:r>
              <a:rPr lang="ja-JP" altLang="ja-JP" dirty="0"/>
              <a:t>“サークル能力”が平均３．３となり、サークル会合、サークル運営を</a:t>
            </a:r>
            <a:endParaRPr lang="en-US" altLang="ja-JP" dirty="0"/>
          </a:p>
          <a:p>
            <a:r>
              <a:rPr lang="ja-JP" altLang="ja-JP" dirty="0"/>
              <a:t>向上させることができ、Ｂゾーンへとレベルアップ、モチベーションもアップし</a:t>
            </a:r>
            <a:endParaRPr lang="en-US" altLang="ja-JP" dirty="0"/>
          </a:p>
          <a:p>
            <a:r>
              <a:rPr lang="en-US" altLang="ja-JP" dirty="0"/>
              <a:t>C</a:t>
            </a:r>
            <a:r>
              <a:rPr lang="ja-JP" altLang="ja-JP" dirty="0"/>
              <a:t>ゾーンから脱却しサークルレベルの向上ができました。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31</a:t>
            </a:fld>
            <a:endParaRPr kumimoji="1" lang="ja-JP" altLang="en-US" dirty="0"/>
          </a:p>
        </p:txBody>
      </p:sp>
    </p:spTree>
    <p:extLst>
      <p:ext uri="{BB962C8B-B14F-4D97-AF65-F5344CB8AC3E}">
        <p14:creationId xmlns:p14="http://schemas.microsoft.com/office/powerpoint/2010/main" val="3007566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標準化として作業要領書を改訂、</a:t>
            </a:r>
            <a:r>
              <a:rPr lang="ja-JP" altLang="en-US" dirty="0"/>
              <a:t>荷受台図面作成、</a:t>
            </a:r>
            <a:endParaRPr lang="en-US" altLang="ja-JP" dirty="0"/>
          </a:p>
          <a:p>
            <a:r>
              <a:rPr lang="ja-JP" altLang="en-US" dirty="0"/>
              <a:t>作業要手順書を</a:t>
            </a:r>
            <a:r>
              <a:rPr lang="ja-JP" altLang="ja-JP" dirty="0"/>
              <a:t>もとに作業指導を行い周知徹底を行います。</a:t>
            </a:r>
          </a:p>
          <a:p>
            <a:r>
              <a:rPr lang="ja-JP" altLang="ja-JP" dirty="0"/>
              <a:t>又、</a:t>
            </a:r>
            <a:r>
              <a:rPr lang="en-US" altLang="ja-JP" dirty="0"/>
              <a:t>3</a:t>
            </a:r>
            <a:r>
              <a:rPr lang="ja-JP" altLang="ja-JP" dirty="0"/>
              <a:t>か月に一回台車とリフタの点検を行い維持管理をしています。</a:t>
            </a:r>
          </a:p>
          <a:p>
            <a:endParaRPr lang="en-US" altLang="ja-JP"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32</a:t>
            </a:fld>
            <a:endParaRPr kumimoji="1" lang="ja-JP" altLang="en-US" dirty="0"/>
          </a:p>
        </p:txBody>
      </p:sp>
    </p:spTree>
    <p:extLst>
      <p:ext uri="{BB962C8B-B14F-4D97-AF65-F5344CB8AC3E}">
        <p14:creationId xmlns:p14="http://schemas.microsoft.com/office/powerpoint/2010/main" val="525010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ja-JP" dirty="0"/>
              <a:t>良かった点は、目標設定において自分たちの思いに沿った目標を設定できたことと</a:t>
            </a:r>
            <a:endParaRPr lang="en-US" altLang="ja-JP" dirty="0"/>
          </a:p>
          <a:p>
            <a:r>
              <a:rPr lang="ja-JP" altLang="en-US" dirty="0"/>
              <a:t>安全と作業性にとことん拘り</a:t>
            </a:r>
            <a:r>
              <a:rPr lang="ja-JP" altLang="ja-JP" dirty="0"/>
              <a:t>、みんなで協力し達成することが出来たことです。</a:t>
            </a:r>
          </a:p>
          <a:p>
            <a:r>
              <a:rPr lang="ja-JP" altLang="ja-JP" dirty="0"/>
              <a:t>反省点としては、活動を始めたころはコミュニケーション不足の為メンバー全員に</a:t>
            </a:r>
          </a:p>
          <a:p>
            <a:r>
              <a:rPr lang="ja-JP" altLang="ja-JP" dirty="0"/>
              <a:t>内容を理解してもらうのに時間が掛かってしまったがサークル会合を重ねるうち</a:t>
            </a:r>
          </a:p>
          <a:p>
            <a:r>
              <a:rPr lang="ja-JP" altLang="ja-JP" dirty="0"/>
              <a:t>皆、一丸となって活動を進めることが</a:t>
            </a:r>
            <a:r>
              <a:rPr lang="ja-JP" altLang="en-US" dirty="0"/>
              <a:t>できまし</a:t>
            </a:r>
            <a:r>
              <a:rPr lang="ja-JP" altLang="ja-JP" dirty="0"/>
              <a:t>た。</a:t>
            </a:r>
          </a:p>
          <a:p>
            <a:r>
              <a:rPr lang="ja-JP" altLang="ja-JP" dirty="0"/>
              <a:t>今後は、</a:t>
            </a:r>
            <a:r>
              <a:rPr lang="ja-JP" altLang="en-US" dirty="0"/>
              <a:t>定期的に勉強会を開催し、</a:t>
            </a:r>
            <a:r>
              <a:rPr lang="ja-JP" altLang="ja-JP" dirty="0"/>
              <a:t>もっとＱＣツールを活用し効率化を図り、</a:t>
            </a:r>
            <a:endParaRPr lang="en-US" altLang="ja-JP" dirty="0"/>
          </a:p>
          <a:p>
            <a:r>
              <a:rPr lang="ja-JP" altLang="ja-JP" dirty="0"/>
              <a:t>職場全体の改善を進め誰でも安全で楽に作業できる環境にしていきます。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33</a:t>
            </a:fld>
            <a:endParaRPr kumimoji="1" lang="ja-JP" altLang="en-US" dirty="0"/>
          </a:p>
        </p:txBody>
      </p:sp>
    </p:spTree>
    <p:extLst>
      <p:ext uri="{BB962C8B-B14F-4D97-AF65-F5344CB8AC3E}">
        <p14:creationId xmlns:p14="http://schemas.microsoft.com/office/powerpoint/2010/main" val="339104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endParaRPr lang="en-US" altLang="ja-JP" sz="1500" dirty="0"/>
          </a:p>
        </p:txBody>
      </p:sp>
      <p:sp>
        <p:nvSpPr>
          <p:cNvPr id="4" name="スライド番号プレースホルダー 3"/>
          <p:cNvSpPr>
            <a:spLocks noGrp="1"/>
          </p:cNvSpPr>
          <p:nvPr>
            <p:ph type="sldNum" sz="quarter" idx="10"/>
          </p:nvPr>
        </p:nvSpPr>
        <p:spPr/>
        <p:txBody>
          <a:bodyPr/>
          <a:lstStyle/>
          <a:p>
            <a:fld id="{C5C9DB13-180E-4B6E-B4A2-A6C490506AB1}" type="slidenum">
              <a:rPr kumimoji="1" lang="ja-JP" altLang="en-US" smtClean="0"/>
              <a:t>4</a:t>
            </a:fld>
            <a:endParaRPr kumimoji="1" lang="ja-JP" altLang="en-US"/>
          </a:p>
        </p:txBody>
      </p:sp>
    </p:spTree>
    <p:extLst>
      <p:ext uri="{BB962C8B-B14F-4D97-AF65-F5344CB8AC3E}">
        <p14:creationId xmlns:p14="http://schemas.microsoft.com/office/powerpoint/2010/main" val="21148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57417" y="9442373"/>
            <a:ext cx="2949787" cy="49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6" tIns="46093" rIns="92186" bIns="46093" anchor="b"/>
          <a:lstStyle>
            <a:lvl1pPr>
              <a:defRPr kumimoji="1" sz="1200">
                <a:solidFill>
                  <a:schemeClr val="tx1"/>
                </a:solidFill>
                <a:latin typeface="Times New Roman" pitchFamily="18" charset="0"/>
                <a:ea typeface="ＭＳ Ｐ明朝" charset="-128"/>
              </a:defRPr>
            </a:lvl1pPr>
            <a:lvl2pPr marL="742950" indent="-285750">
              <a:defRPr kumimoji="1" sz="1200">
                <a:solidFill>
                  <a:schemeClr val="tx1"/>
                </a:solidFill>
                <a:latin typeface="Times New Roman" pitchFamily="18" charset="0"/>
                <a:ea typeface="ＭＳ Ｐ明朝" charset="-128"/>
              </a:defRPr>
            </a:lvl2pPr>
            <a:lvl3pPr marL="1143000" indent="-228600">
              <a:defRPr kumimoji="1" sz="1200">
                <a:solidFill>
                  <a:schemeClr val="tx1"/>
                </a:solidFill>
                <a:latin typeface="Times New Roman" pitchFamily="18" charset="0"/>
                <a:ea typeface="ＭＳ Ｐ明朝" charset="-128"/>
              </a:defRPr>
            </a:lvl3pPr>
            <a:lvl4pPr marL="1600200" indent="-228600">
              <a:defRPr kumimoji="1" sz="1200">
                <a:solidFill>
                  <a:schemeClr val="tx1"/>
                </a:solidFill>
                <a:latin typeface="Times New Roman" pitchFamily="18" charset="0"/>
                <a:ea typeface="ＭＳ Ｐ明朝" charset="-128"/>
              </a:defRPr>
            </a:lvl4pPr>
            <a:lvl5pPr marL="2057400" indent="-228600">
              <a:defRPr kumimoji="1" sz="1200">
                <a:solidFill>
                  <a:schemeClr val="tx1"/>
                </a:solidFill>
                <a:latin typeface="Times New Roman" pitchFamily="18" charset="0"/>
                <a:ea typeface="ＭＳ Ｐ明朝" charset="-128"/>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ＭＳ Ｐ明朝" charset="-128"/>
              </a:defRPr>
            </a:lvl9pPr>
          </a:lstStyle>
          <a:p>
            <a:pPr algn="r">
              <a:spcBef>
                <a:spcPct val="0"/>
              </a:spcBef>
            </a:pPr>
            <a:fld id="{4FD4F886-262A-4290-8082-265D54FA732D}" type="slidenum">
              <a:rPr lang="ja-JP" altLang="en-US">
                <a:ea typeface="ＭＳ Ｐゴシック" charset="-128"/>
              </a:rPr>
              <a:pPr algn="r">
                <a:spcBef>
                  <a:spcPct val="0"/>
                </a:spcBef>
              </a:pPr>
              <a:t>5</a:t>
            </a:fld>
            <a:endParaRPr lang="en-US" altLang="ja-JP" dirty="0">
              <a:ea typeface="ＭＳ Ｐゴシック" charset="-128"/>
            </a:endParaRPr>
          </a:p>
        </p:txBody>
      </p:sp>
      <p:sp>
        <p:nvSpPr>
          <p:cNvPr id="7171" name="Rectangle 2"/>
          <p:cNvSpPr>
            <a:spLocks noGrp="1" noRot="1" noChangeAspect="1" noChangeArrowheads="1" noTextEdit="1"/>
          </p:cNvSpPr>
          <p:nvPr>
            <p:ph type="sldImg"/>
          </p:nvPr>
        </p:nvSpPr>
        <p:spPr>
          <a:xfrm>
            <a:off x="88900" y="744538"/>
            <a:ext cx="6629400" cy="3729037"/>
          </a:xfrm>
          <a:ln/>
        </p:spPr>
      </p:sp>
      <p:sp>
        <p:nvSpPr>
          <p:cNvPr id="7172" name="Rectangle 3"/>
          <p:cNvSpPr>
            <a:spLocks noGrp="1" noChangeArrowheads="1"/>
          </p:cNvSpPr>
          <p:nvPr>
            <p:ph type="body" idx="1"/>
          </p:nvPr>
        </p:nvSpPr>
        <p:spPr>
          <a:noFill/>
        </p:spPr>
        <p:txBody>
          <a:bodyPr/>
          <a:lstStyle/>
          <a:p>
            <a:r>
              <a:rPr lang="ja-JP" altLang="en-US" sz="1400" dirty="0">
                <a:latin typeface="Meiryo UI" panose="020B0604030504040204" pitchFamily="50" charset="-128"/>
                <a:ea typeface="Meiryo UI" panose="020B0604030504040204" pitchFamily="50" charset="-128"/>
              </a:rPr>
              <a:t>・自職場と直接書いて、太線で囲った。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・いらんマンガは削除、部品供給と製品集荷場のみ協調。</a:t>
            </a:r>
            <a:endParaRPr lang="ja-JP" altLang="ja-JP" sz="1400" dirty="0">
              <a:latin typeface="Meiryo UI" panose="020B0604030504040204" pitchFamily="50" charset="-128"/>
              <a:ea typeface="Meiryo UI" panose="020B0604030504040204" pitchFamily="50" charset="-128"/>
            </a:endParaRPr>
          </a:p>
          <a:p>
            <a:endParaRPr lang="ja-JP"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kumimoji="1" sz="2000">
                <a:solidFill>
                  <a:schemeClr val="tx1"/>
                </a:solidFill>
                <a:latin typeface="Arial" charset="0"/>
                <a:ea typeface="HGP創英角ﾎﾟｯﾌﾟ体" pitchFamily="50" charset="-128"/>
              </a:defRPr>
            </a:lvl1pPr>
            <a:lvl2pPr marL="749019" indent="-288085" eaLnBrk="0" hangingPunct="0">
              <a:defRPr kumimoji="1" sz="2000">
                <a:solidFill>
                  <a:schemeClr val="tx1"/>
                </a:solidFill>
                <a:latin typeface="Arial" charset="0"/>
                <a:ea typeface="HGP創英角ﾎﾟｯﾌﾟ体" pitchFamily="50" charset="-128"/>
              </a:defRPr>
            </a:lvl2pPr>
            <a:lvl3pPr marL="1152336" indent="-230467" eaLnBrk="0" hangingPunct="0">
              <a:defRPr kumimoji="1" sz="2000">
                <a:solidFill>
                  <a:schemeClr val="tx1"/>
                </a:solidFill>
                <a:latin typeface="Arial" charset="0"/>
                <a:ea typeface="HGP創英角ﾎﾟｯﾌﾟ体" pitchFamily="50" charset="-128"/>
              </a:defRPr>
            </a:lvl3pPr>
            <a:lvl4pPr marL="1613270" indent="-230467" eaLnBrk="0" hangingPunct="0">
              <a:defRPr kumimoji="1" sz="2000">
                <a:solidFill>
                  <a:schemeClr val="tx1"/>
                </a:solidFill>
                <a:latin typeface="Arial" charset="0"/>
                <a:ea typeface="HGP創英角ﾎﾟｯﾌﾟ体" pitchFamily="50" charset="-128"/>
              </a:defRPr>
            </a:lvl4pPr>
            <a:lvl5pPr marL="2074206" indent="-230467" eaLnBrk="0" hangingPunct="0">
              <a:defRPr kumimoji="1" sz="2000">
                <a:solidFill>
                  <a:schemeClr val="tx1"/>
                </a:solidFill>
                <a:latin typeface="Arial" charset="0"/>
                <a:ea typeface="HGP創英角ﾎﾟｯﾌﾟ体" pitchFamily="50" charset="-128"/>
              </a:defRPr>
            </a:lvl5pPr>
            <a:lvl6pPr marL="2535139" indent="-230467"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96074" indent="-230467"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57009" indent="-230467"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917942" indent="-230467"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fld id="{6758E107-C3B9-4513-8A4A-E9535CAB8D95}" type="slidenum">
              <a:rPr lang="ja-JP" altLang="en-US" sz="1200">
                <a:latin typeface="Times New Roman" pitchFamily="18" charset="0"/>
                <a:ea typeface="ＭＳ Ｐゴシック" charset="-128"/>
              </a:rPr>
              <a:pPr eaLnBrk="1" hangingPunct="1"/>
              <a:t>6</a:t>
            </a:fld>
            <a:endParaRPr lang="en-US" altLang="ja-JP" sz="1200" dirty="0">
              <a:latin typeface="Times New Roman" pitchFamily="18" charset="0"/>
              <a:ea typeface="ＭＳ Ｐゴシック" charset="-128"/>
            </a:endParaRPr>
          </a:p>
        </p:txBody>
      </p:sp>
      <p:sp>
        <p:nvSpPr>
          <p:cNvPr id="29699" name="Rectangle 2"/>
          <p:cNvSpPr>
            <a:spLocks noGrp="1" noRot="1" noChangeAspect="1" noChangeArrowheads="1" noTextEdit="1"/>
          </p:cNvSpPr>
          <p:nvPr>
            <p:ph type="sldImg"/>
          </p:nvPr>
        </p:nvSpPr>
        <p:spPr>
          <a:xfrm>
            <a:off x="88900" y="744538"/>
            <a:ext cx="6629400" cy="3729037"/>
          </a:xfrm>
          <a:ln/>
        </p:spPr>
      </p:sp>
      <p:sp>
        <p:nvSpPr>
          <p:cNvPr id="29700" name="Rectangle 3"/>
          <p:cNvSpPr>
            <a:spLocks noGrp="1" noChangeArrowheads="1"/>
          </p:cNvSpPr>
          <p:nvPr>
            <p:ph type="body" idx="1"/>
          </p:nvPr>
        </p:nvSpPr>
        <p:spPr>
          <a:noFill/>
        </p:spPr>
        <p:txBody>
          <a:bodyPr/>
          <a:lstStyle/>
          <a:p>
            <a:r>
              <a:rPr lang="ja-JP" altLang="en-US" sz="1400" dirty="0">
                <a:latin typeface="Meiryo UI" panose="020B0604030504040204" pitchFamily="50" charset="-128"/>
                <a:ea typeface="Meiryo UI" panose="020B0604030504040204" pitchFamily="50" charset="-128"/>
              </a:rPr>
              <a:t>・男性、女性の名前色分け</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・年齢とサークル経験年数をグラフ化</a:t>
            </a:r>
            <a:endParaRPr lang="en-US" altLang="ja-JP" sz="1400" dirty="0">
              <a:latin typeface="Meiryo UI" panose="020B0604030504040204" pitchFamily="50" charset="-128"/>
              <a:ea typeface="Meiryo UI" panose="020B060403050404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kumimoji="1" sz="2000">
                <a:solidFill>
                  <a:schemeClr val="tx1"/>
                </a:solidFill>
                <a:latin typeface="Arial" charset="0"/>
                <a:ea typeface="HGP創英角ﾎﾟｯﾌﾟ体" pitchFamily="50" charset="-128"/>
              </a:defRPr>
            </a:lvl1pPr>
            <a:lvl2pPr marL="749019" indent="-288085" eaLnBrk="0" hangingPunct="0">
              <a:defRPr kumimoji="1" sz="2000">
                <a:solidFill>
                  <a:schemeClr val="tx1"/>
                </a:solidFill>
                <a:latin typeface="Arial" charset="0"/>
                <a:ea typeface="HGP創英角ﾎﾟｯﾌﾟ体" pitchFamily="50" charset="-128"/>
              </a:defRPr>
            </a:lvl2pPr>
            <a:lvl3pPr marL="1152336" indent="-230467" eaLnBrk="0" hangingPunct="0">
              <a:defRPr kumimoji="1" sz="2000">
                <a:solidFill>
                  <a:schemeClr val="tx1"/>
                </a:solidFill>
                <a:latin typeface="Arial" charset="0"/>
                <a:ea typeface="HGP創英角ﾎﾟｯﾌﾟ体" pitchFamily="50" charset="-128"/>
              </a:defRPr>
            </a:lvl3pPr>
            <a:lvl4pPr marL="1613270" indent="-230467" eaLnBrk="0" hangingPunct="0">
              <a:defRPr kumimoji="1" sz="2000">
                <a:solidFill>
                  <a:schemeClr val="tx1"/>
                </a:solidFill>
                <a:latin typeface="Arial" charset="0"/>
                <a:ea typeface="HGP創英角ﾎﾟｯﾌﾟ体" pitchFamily="50" charset="-128"/>
              </a:defRPr>
            </a:lvl4pPr>
            <a:lvl5pPr marL="2074206" indent="-230467" eaLnBrk="0" hangingPunct="0">
              <a:defRPr kumimoji="1" sz="2000">
                <a:solidFill>
                  <a:schemeClr val="tx1"/>
                </a:solidFill>
                <a:latin typeface="Arial" charset="0"/>
                <a:ea typeface="HGP創英角ﾎﾟｯﾌﾟ体" pitchFamily="50" charset="-128"/>
              </a:defRPr>
            </a:lvl5pPr>
            <a:lvl6pPr marL="2535139" indent="-230467"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96074" indent="-230467"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57009" indent="-230467"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917942" indent="-230467"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fld id="{6758E107-C3B9-4513-8A4A-E9535CAB8D95}" type="slidenum">
              <a:rPr lang="ja-JP" altLang="en-US" sz="1200">
                <a:latin typeface="Times New Roman" pitchFamily="18" charset="0"/>
                <a:ea typeface="ＭＳ Ｐゴシック" charset="-128"/>
              </a:rPr>
              <a:pPr eaLnBrk="1" hangingPunct="1"/>
              <a:t>7</a:t>
            </a:fld>
            <a:endParaRPr lang="en-US" altLang="ja-JP" sz="1200" dirty="0">
              <a:latin typeface="Times New Roman" pitchFamily="18" charset="0"/>
              <a:ea typeface="ＭＳ Ｐゴシック" charset="-128"/>
            </a:endParaRPr>
          </a:p>
        </p:txBody>
      </p:sp>
      <p:sp>
        <p:nvSpPr>
          <p:cNvPr id="29699" name="Rectangle 2"/>
          <p:cNvSpPr>
            <a:spLocks noGrp="1" noRot="1" noChangeAspect="1" noChangeArrowheads="1" noTextEdit="1"/>
          </p:cNvSpPr>
          <p:nvPr>
            <p:ph type="sldImg"/>
          </p:nvPr>
        </p:nvSpPr>
        <p:spPr>
          <a:xfrm>
            <a:off x="88900" y="744538"/>
            <a:ext cx="6629400" cy="3729037"/>
          </a:xfrm>
          <a:ln/>
        </p:spPr>
      </p:sp>
      <p:sp>
        <p:nvSpPr>
          <p:cNvPr id="29700" name="Rectangle 3"/>
          <p:cNvSpPr>
            <a:spLocks noGrp="1" noChangeArrowheads="1"/>
          </p:cNvSpPr>
          <p:nvPr>
            <p:ph type="body" idx="1"/>
          </p:nvPr>
        </p:nvSpPr>
        <p:spPr>
          <a:noFill/>
        </p:spPr>
        <p:txBody>
          <a:bodyPr/>
          <a:lstStyle/>
          <a:p>
            <a:r>
              <a:rPr lang="ja-JP" altLang="en-US" sz="1400" dirty="0">
                <a:latin typeface="Meiryo UI" panose="020B0604030504040204" pitchFamily="50" charset="-128"/>
                <a:ea typeface="Meiryo UI" panose="020B0604030504040204" pitchFamily="50" charset="-128"/>
              </a:rPr>
              <a:t>・データを隠さないために、サークルレベルだけで１ページとした。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・弱点を明確にした。</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830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・２ページに分けた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・ここでは生産が減り、メンバーも遺跡で変わってきているのみ説明</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・課方針もダラダラ書かず明確にした。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・ページ毎必要なところは、題目を入れた。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8</a:t>
            </a:fld>
            <a:endParaRPr kumimoji="1" lang="ja-JP" altLang="en-US" dirty="0"/>
          </a:p>
        </p:txBody>
      </p:sp>
    </p:spTree>
    <p:extLst>
      <p:ext uri="{BB962C8B-B14F-4D97-AF65-F5344CB8AC3E}">
        <p14:creationId xmlns:p14="http://schemas.microsoft.com/office/powerpoint/2010/main" val="7070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29400" cy="3729037"/>
          </a:xfrm>
        </p:spPr>
      </p:sp>
      <p:sp>
        <p:nvSpPr>
          <p:cNvPr id="3" name="ノート プレースホルダー 2"/>
          <p:cNvSpPr>
            <a:spLocks noGrp="1"/>
          </p:cNvSpPr>
          <p:nvPr>
            <p:ph type="body" idx="1"/>
          </p:nvPr>
        </p:nvSpPr>
        <p:spPr/>
        <p:txBody>
          <a:bodyPr/>
          <a:lstStyle/>
          <a:p>
            <a:r>
              <a:rPr lang="ja-JP" altLang="en-US" sz="1400" dirty="0">
                <a:latin typeface="Meiryo UI" panose="020B0604030504040204" pitchFamily="50" charset="-128"/>
                <a:ea typeface="Meiryo UI" panose="020B0604030504040204" pitchFamily="50" charset="-128"/>
              </a:rPr>
              <a:t>・ここは、人の変化を説明。</a:t>
            </a:r>
            <a:endParaRPr lang="en-US" altLang="ja-JP"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33AAB19-6BED-41DE-A1A7-843AE2BD7F69}" type="slidenum">
              <a:rPr kumimoji="1" lang="ja-JP" altLang="en-US" smtClean="0"/>
              <a:t>9</a:t>
            </a:fld>
            <a:endParaRPr kumimoji="1" lang="ja-JP" altLang="en-US" dirty="0"/>
          </a:p>
        </p:txBody>
      </p:sp>
    </p:spTree>
    <p:extLst>
      <p:ext uri="{BB962C8B-B14F-4D97-AF65-F5344CB8AC3E}">
        <p14:creationId xmlns:p14="http://schemas.microsoft.com/office/powerpoint/2010/main" val="7070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2025/3/5</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2025/3/5</a:t>
            </a:fld>
            <a:endParaRPr kumimoji="1" lang="ja-JP" altLang="en-US" dirty="0"/>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hart" Target="../charts/chart4.xml"/><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42.pn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1.bin"/><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chart" Target="../charts/chart1.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rrowheads="1"/>
          </p:cNvSpPr>
          <p:nvPr/>
        </p:nvSpPr>
        <p:spPr bwMode="auto">
          <a:xfrm rot="-1684109">
            <a:off x="1830092" y="542411"/>
            <a:ext cx="8803226" cy="5937250"/>
          </a:xfrm>
          <a:prstGeom prst="ellipse">
            <a:avLst/>
          </a:prstGeom>
          <a:gradFill rotWithShape="0">
            <a:gsLst>
              <a:gs pos="0">
                <a:srgbClr val="FFFFFF"/>
              </a:gs>
              <a:gs pos="100000">
                <a:srgbClr val="FFFF00"/>
              </a:gs>
            </a:gsLst>
            <a:lin ang="18900000" scaled="1"/>
          </a:gradFill>
          <a:ln>
            <a:noFill/>
          </a:ln>
          <a:effectLst/>
        </p:spPr>
        <p:txBody>
          <a:bodyPr wrap="none" anchor="ctr"/>
          <a:lstStyle/>
          <a:p>
            <a:endParaRPr lang="ja-JP" altLang="en-US" sz="1600" dirty="0"/>
          </a:p>
        </p:txBody>
      </p:sp>
      <p:sp>
        <p:nvSpPr>
          <p:cNvPr id="11" name="Text Box 59"/>
          <p:cNvSpPr txBox="1">
            <a:spLocks noChangeArrowheads="1"/>
          </p:cNvSpPr>
          <p:nvPr/>
        </p:nvSpPr>
        <p:spPr bwMode="auto">
          <a:xfrm>
            <a:off x="4439816" y="218590"/>
            <a:ext cx="3240360" cy="1200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sz="7200" dirty="0">
                <a:solidFill>
                  <a:srgbClr val="002060"/>
                </a:solidFill>
                <a:latin typeface="HG創英角ﾎﾟｯﾌﾟ体" pitchFamily="49" charset="-128"/>
                <a:ea typeface="HG創英角ﾎﾟｯﾌﾟ体" pitchFamily="49" charset="-128"/>
              </a:rPr>
              <a:t>添削後</a:t>
            </a:r>
          </a:p>
        </p:txBody>
      </p:sp>
      <p:cxnSp>
        <p:nvCxnSpPr>
          <p:cNvPr id="12" name="AutoShape 60"/>
          <p:cNvCxnSpPr>
            <a:cxnSpLocks noChangeShapeType="1"/>
            <a:stCxn id="3" idx="1"/>
            <a:endCxn id="3" idx="1"/>
          </p:cNvCxnSpPr>
          <p:nvPr/>
        </p:nvCxnSpPr>
        <p:spPr bwMode="auto">
          <a:xfrm>
            <a:off x="2497660" y="3123261"/>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4" name="Text Box 59"/>
          <p:cNvSpPr txBox="1">
            <a:spLocks noChangeArrowheads="1"/>
          </p:cNvSpPr>
          <p:nvPr/>
        </p:nvSpPr>
        <p:spPr bwMode="auto">
          <a:xfrm>
            <a:off x="1847528" y="1700808"/>
            <a:ext cx="8568952" cy="3416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sz="7200" dirty="0">
                <a:solidFill>
                  <a:srgbClr val="002060"/>
                </a:solidFill>
                <a:latin typeface="HG創英角ﾎﾟｯﾌﾟ体" pitchFamily="49" charset="-128"/>
                <a:ea typeface="HG創英角ﾎﾟｯﾌﾟ体" pitchFamily="49" charset="-128"/>
              </a:rPr>
              <a:t>このサークルの</a:t>
            </a:r>
            <a:endParaRPr lang="en-US" altLang="ja-JP" sz="7200" dirty="0">
              <a:solidFill>
                <a:srgbClr val="002060"/>
              </a:solidFill>
              <a:latin typeface="HG創英角ﾎﾟｯﾌﾟ体" pitchFamily="49" charset="-128"/>
              <a:ea typeface="HG創英角ﾎﾟｯﾌﾟ体" pitchFamily="49" charset="-128"/>
            </a:endParaRPr>
          </a:p>
          <a:p>
            <a:pPr algn="l" eaLnBrk="1" hangingPunct="1"/>
            <a:r>
              <a:rPr lang="ja-JP" altLang="en-US" sz="7200" dirty="0">
                <a:solidFill>
                  <a:srgbClr val="002060"/>
                </a:solidFill>
                <a:latin typeface="HG創英角ﾎﾟｯﾌﾟ体" pitchFamily="49" charset="-128"/>
                <a:ea typeface="HG創英角ﾎﾟｯﾌﾟ体" pitchFamily="49" charset="-128"/>
              </a:rPr>
              <a:t>頑張りと成長を</a:t>
            </a:r>
            <a:endParaRPr lang="en-US" altLang="ja-JP" sz="7200" dirty="0">
              <a:solidFill>
                <a:srgbClr val="002060"/>
              </a:solidFill>
              <a:latin typeface="HG創英角ﾎﾟｯﾌﾟ体" pitchFamily="49" charset="-128"/>
              <a:ea typeface="HG創英角ﾎﾟｯﾌﾟ体" pitchFamily="49" charset="-128"/>
            </a:endParaRPr>
          </a:p>
          <a:p>
            <a:pPr algn="l" eaLnBrk="1" hangingPunct="1"/>
            <a:r>
              <a:rPr lang="ja-JP" altLang="en-US" sz="7200" dirty="0">
                <a:solidFill>
                  <a:srgbClr val="002060"/>
                </a:solidFill>
                <a:latin typeface="HG創英角ﾎﾟｯﾌﾟ体" pitchFamily="49" charset="-128"/>
                <a:ea typeface="HG創英角ﾎﾟｯﾌﾟ体" pitchFamily="49" charset="-128"/>
              </a:rPr>
              <a:t>見てやってください</a:t>
            </a:r>
          </a:p>
        </p:txBody>
      </p:sp>
    </p:spTree>
    <p:extLst>
      <p:ext uri="{BB962C8B-B14F-4D97-AF65-F5344CB8AC3E}">
        <p14:creationId xmlns:p14="http://schemas.microsoft.com/office/powerpoint/2010/main" val="365997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2" presetClass="entr" presetSubtype="3" fill="hold" grpId="0" nodeType="afterEffect">
                                  <p:stCondLst>
                                    <p:cond delay="0"/>
                                  </p:stCondLst>
                                  <p:iterate type="lt">
                                    <p:tmPct val="100000"/>
                                  </p:iterate>
                                  <p:childTnLst>
                                    <p:set>
                                      <p:cBhvr>
                                        <p:cTn id="9" dur="1" fill="hold">
                                          <p:stCondLst>
                                            <p:cond delay="0"/>
                                          </p:stCondLst>
                                        </p:cTn>
                                        <p:tgtEl>
                                          <p:spTgt spid="11">
                                            <p:txEl>
                                              <p:pRg st="0" end="0"/>
                                            </p:txEl>
                                          </p:spTgt>
                                        </p:tgtEl>
                                        <p:attrNameLst>
                                          <p:attrName>style.visibility</p:attrName>
                                        </p:attrNameLst>
                                      </p:cBhvr>
                                      <p:to>
                                        <p:strVal val="visible"/>
                                      </p:to>
                                    </p:set>
                                    <p:anim calcmode="lin" valueType="num">
                                      <p:cBhvr additive="base">
                                        <p:cTn id="10" dur="75"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1" dur="75"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12" fill="hold">
                            <p:stCondLst>
                              <p:cond delay="725"/>
                            </p:stCondLst>
                            <p:childTnLst>
                              <p:par>
                                <p:cTn id="13" presetID="2" presetClass="entr" presetSubtype="3" fill="hold" grpId="0" nodeType="afterEffect">
                                  <p:stCondLst>
                                    <p:cond delay="0"/>
                                  </p:stCondLst>
                                  <p:iterate type="lt">
                                    <p:tmPct val="100000"/>
                                  </p:iterate>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75"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6" dur="75"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 presetClass="entr" presetSubtype="3" fill="hold" grpId="0" nodeType="afterEffect">
                                  <p:stCondLst>
                                    <p:cond delay="0"/>
                                  </p:stCondLst>
                                  <p:iterate type="lt">
                                    <p:tmPct val="100000"/>
                                  </p:iterate>
                                  <p:childTnLst>
                                    <p:set>
                                      <p:cBhvr>
                                        <p:cTn id="19" dur="1" fill="hold">
                                          <p:stCondLst>
                                            <p:cond delay="0"/>
                                          </p:stCondLst>
                                        </p:cTn>
                                        <p:tgtEl>
                                          <p:spTgt spid="14">
                                            <p:txEl>
                                              <p:pRg st="1" end="1"/>
                                            </p:txEl>
                                          </p:spTgt>
                                        </p:tgtEl>
                                        <p:attrNameLst>
                                          <p:attrName>style.visibility</p:attrName>
                                        </p:attrNameLst>
                                      </p:cBhvr>
                                      <p:to>
                                        <p:strVal val="visible"/>
                                      </p:to>
                                    </p:set>
                                    <p:anim calcmode="lin" valueType="num">
                                      <p:cBhvr additive="base">
                                        <p:cTn id="20" dur="75"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21" dur="75" fill="hold"/>
                                        <p:tgtEl>
                                          <p:spTgt spid="14">
                                            <p:txEl>
                                              <p:pRg st="1" end="1"/>
                                            </p:txEl>
                                          </p:spTgt>
                                        </p:tgtEl>
                                        <p:attrNameLst>
                                          <p:attrName>ppt_y</p:attrName>
                                        </p:attrNameLst>
                                      </p:cBhvr>
                                      <p:tavLst>
                                        <p:tav tm="0">
                                          <p:val>
                                            <p:strVal val="0-#ppt_h/2"/>
                                          </p:val>
                                        </p:tav>
                                        <p:tav tm="100000">
                                          <p:val>
                                            <p:strVal val="#ppt_y"/>
                                          </p:val>
                                        </p:tav>
                                      </p:tavLst>
                                    </p:anim>
                                  </p:childTnLst>
                                </p:cTn>
                              </p:par>
                            </p:childTnLst>
                          </p:cTn>
                        </p:par>
                        <p:par>
                          <p:cTn id="22" fill="hold">
                            <p:stCondLst>
                              <p:cond delay="1775"/>
                            </p:stCondLst>
                            <p:childTnLst>
                              <p:par>
                                <p:cTn id="23" presetID="2" presetClass="entr" presetSubtype="3" fill="hold" grpId="0" nodeType="afterEffect">
                                  <p:stCondLst>
                                    <p:cond delay="0"/>
                                  </p:stCondLst>
                                  <p:iterate type="lt">
                                    <p:tmPct val="100000"/>
                                  </p:iterate>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75" fill="hold"/>
                                        <p:tgtEl>
                                          <p:spTgt spid="14">
                                            <p:txEl>
                                              <p:pRg st="2" end="2"/>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1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build="p" autoUpdateAnimBg="0" advAuto="0"/>
      <p:bldP spid="14"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AutoShape 2"/>
          <p:cNvSpPr>
            <a:spLocks noChangeArrowheads="1"/>
          </p:cNvSpPr>
          <p:nvPr/>
        </p:nvSpPr>
        <p:spPr bwMode="auto">
          <a:xfrm>
            <a:off x="3431704" y="358777"/>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5" name="Rectangle 5"/>
          <p:cNvSpPr>
            <a:spLocks noChangeArrowheads="1"/>
          </p:cNvSpPr>
          <p:nvPr/>
        </p:nvSpPr>
        <p:spPr bwMode="auto">
          <a:xfrm>
            <a:off x="3507103" y="132156"/>
            <a:ext cx="373023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７</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テーマの選定理由</a:t>
            </a:r>
          </a:p>
        </p:txBody>
      </p:sp>
      <p:graphicFrame>
        <p:nvGraphicFramePr>
          <p:cNvPr id="6" name="表 5"/>
          <p:cNvGraphicFramePr>
            <a:graphicFrameLocks noGrp="1"/>
          </p:cNvGraphicFramePr>
          <p:nvPr>
            <p:extLst>
              <p:ext uri="{D42A27DB-BD31-4B8C-83A1-F6EECF244321}">
                <p14:modId xmlns:p14="http://schemas.microsoft.com/office/powerpoint/2010/main" val="2833962548"/>
              </p:ext>
            </p:extLst>
          </p:nvPr>
        </p:nvGraphicFramePr>
        <p:xfrm>
          <a:off x="3595086" y="3370640"/>
          <a:ext cx="8280925" cy="2664296"/>
        </p:xfrm>
        <a:graphic>
          <a:graphicData uri="http://schemas.openxmlformats.org/drawingml/2006/table">
            <a:tbl>
              <a:tblPr firstRow="1" bandRow="1">
                <a:tableStyleId>{5C22544A-7EE6-4342-B048-85BDC9FD1C3A}</a:tableStyleId>
              </a:tblPr>
              <a:tblGrid>
                <a:gridCol w="3331405">
                  <a:extLst>
                    <a:ext uri="{9D8B030D-6E8A-4147-A177-3AD203B41FA5}">
                      <a16:colId xmlns:a16="http://schemas.microsoft.com/office/drawing/2014/main" val="20000"/>
                    </a:ext>
                  </a:extLst>
                </a:gridCol>
                <a:gridCol w="618690">
                  <a:extLst>
                    <a:ext uri="{9D8B030D-6E8A-4147-A177-3AD203B41FA5}">
                      <a16:colId xmlns:a16="http://schemas.microsoft.com/office/drawing/2014/main" val="20001"/>
                    </a:ext>
                  </a:extLst>
                </a:gridCol>
                <a:gridCol w="618690">
                  <a:extLst>
                    <a:ext uri="{9D8B030D-6E8A-4147-A177-3AD203B41FA5}">
                      <a16:colId xmlns:a16="http://schemas.microsoft.com/office/drawing/2014/main" val="20002"/>
                    </a:ext>
                  </a:extLst>
                </a:gridCol>
                <a:gridCol w="618690">
                  <a:extLst>
                    <a:ext uri="{9D8B030D-6E8A-4147-A177-3AD203B41FA5}">
                      <a16:colId xmlns:a16="http://schemas.microsoft.com/office/drawing/2014/main" val="20003"/>
                    </a:ext>
                  </a:extLst>
                </a:gridCol>
                <a:gridCol w="618690">
                  <a:extLst>
                    <a:ext uri="{9D8B030D-6E8A-4147-A177-3AD203B41FA5}">
                      <a16:colId xmlns:a16="http://schemas.microsoft.com/office/drawing/2014/main" val="20004"/>
                    </a:ext>
                  </a:extLst>
                </a:gridCol>
                <a:gridCol w="618690">
                  <a:extLst>
                    <a:ext uri="{9D8B030D-6E8A-4147-A177-3AD203B41FA5}">
                      <a16:colId xmlns:a16="http://schemas.microsoft.com/office/drawing/2014/main" val="20005"/>
                    </a:ext>
                  </a:extLst>
                </a:gridCol>
                <a:gridCol w="618690">
                  <a:extLst>
                    <a:ext uri="{9D8B030D-6E8A-4147-A177-3AD203B41FA5}">
                      <a16:colId xmlns:a16="http://schemas.microsoft.com/office/drawing/2014/main" val="20006"/>
                    </a:ext>
                  </a:extLst>
                </a:gridCol>
                <a:gridCol w="618690">
                  <a:extLst>
                    <a:ext uri="{9D8B030D-6E8A-4147-A177-3AD203B41FA5}">
                      <a16:colId xmlns:a16="http://schemas.microsoft.com/office/drawing/2014/main" val="20007"/>
                    </a:ext>
                  </a:extLst>
                </a:gridCol>
                <a:gridCol w="618690">
                  <a:extLst>
                    <a:ext uri="{9D8B030D-6E8A-4147-A177-3AD203B41FA5}">
                      <a16:colId xmlns:a16="http://schemas.microsoft.com/office/drawing/2014/main" val="20008"/>
                    </a:ext>
                  </a:extLst>
                </a:gridCol>
              </a:tblGrid>
              <a:tr h="787464">
                <a:tc>
                  <a:txBody>
                    <a:bodyPr/>
                    <a:lstStyle/>
                    <a:p>
                      <a:r>
                        <a:rPr kumimoji="1" lang="ja-JP" altLang="en-US" dirty="0">
                          <a:solidFill>
                            <a:schemeClr val="tx1"/>
                          </a:solidFill>
                        </a:rPr>
                        <a:t>　　　　　　　　　　　　項目</a:t>
                      </a:r>
                      <a:endParaRPr kumimoji="1" lang="en-US" altLang="ja-JP" dirty="0">
                        <a:solidFill>
                          <a:schemeClr val="tx1"/>
                        </a:solidFill>
                      </a:endParaRPr>
                    </a:p>
                    <a:p>
                      <a:r>
                        <a:rPr kumimoji="1" lang="ja-JP" altLang="en-US" dirty="0">
                          <a:solidFill>
                            <a:schemeClr val="tx1"/>
                          </a:solidFill>
                        </a:rPr>
                        <a:t>問題点　　　　　　　　　　　　　</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9525" cap="flat" cmpd="sng" algn="ctr">
                      <a:solidFill>
                        <a:schemeClr val="tx1"/>
                      </a:solidFill>
                      <a:prstDash val="solid"/>
                      <a:round/>
                      <a:headEnd type="none" w="med" len="med"/>
                      <a:tailEnd type="none" w="med" len="med"/>
                    </a:lnTlToBr>
                    <a:solidFill>
                      <a:schemeClr val="bg1"/>
                    </a:solidFill>
                  </a:tcPr>
                </a:tc>
                <a:tc>
                  <a:txBody>
                    <a:bodyPr/>
                    <a:lstStyle/>
                    <a:p>
                      <a:pPr algn="ctr"/>
                      <a:r>
                        <a:rPr lang="ja-JP" altLang="en-US" sz="1400" dirty="0">
                          <a:solidFill>
                            <a:schemeClr val="tx1"/>
                          </a:solidFill>
                        </a:rPr>
                        <a:t>重要性</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rPr>
                        <a:t>緊急度</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rPr>
                        <a:t>必要性</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rPr>
                        <a:t>拡大性</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rPr>
                        <a:t>上位</a:t>
                      </a:r>
                      <a:endParaRPr kumimoji="1" lang="en-US" altLang="ja-JP" sz="1400" dirty="0">
                        <a:solidFill>
                          <a:schemeClr val="tx1"/>
                        </a:solidFill>
                      </a:endParaRPr>
                    </a:p>
                    <a:p>
                      <a:pPr algn="ctr"/>
                      <a:r>
                        <a:rPr kumimoji="1" lang="ja-JP" altLang="en-US" sz="1400" dirty="0">
                          <a:solidFill>
                            <a:schemeClr val="tx1"/>
                          </a:solidFill>
                        </a:rPr>
                        <a:t>方針</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rPr>
                        <a:t>サークルレベル</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rPr>
                        <a:t>評価</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solidFill>
                            <a:schemeClr val="tx1"/>
                          </a:solidFill>
                        </a:rPr>
                        <a:t>採用</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9208">
                <a:tc>
                  <a:txBody>
                    <a:bodyPr/>
                    <a:lstStyle/>
                    <a:p>
                      <a:pPr algn="l"/>
                      <a:r>
                        <a:rPr kumimoji="1" lang="ja-JP" altLang="en-US" dirty="0">
                          <a:latin typeface="+mn-lt"/>
                          <a:ea typeface="+mn-ea"/>
                        </a:rPr>
                        <a:t>歩行が多くて大変</a:t>
                      </a:r>
                      <a:endParaRPr kumimoji="1" lang="ja-JP" altLang="en-US" dirty="0">
                        <a:latin typeface="+mn-ea"/>
                        <a:ea typeface="+mn-ea"/>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9208">
                <a:tc>
                  <a:txBody>
                    <a:bodyPr/>
                    <a:lstStyle/>
                    <a:p>
                      <a:r>
                        <a:rPr kumimoji="1" lang="ja-JP" altLang="en-US" dirty="0"/>
                        <a:t>１日中立ちっぱなしでつらい</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t>20</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9208">
                <a:tc>
                  <a:txBody>
                    <a:bodyPr/>
                    <a:lstStyle/>
                    <a:p>
                      <a:r>
                        <a:rPr kumimoji="1" lang="ja-JP" altLang="en-US" sz="2400" b="1" dirty="0">
                          <a:solidFill>
                            <a:srgbClr val="0070C0"/>
                          </a:solidFill>
                        </a:rPr>
                        <a:t>重量物の作業がつらい</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b="1" dirty="0">
                          <a:solidFill>
                            <a:srgbClr val="0070C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b="1" dirty="0">
                          <a:solidFill>
                            <a:srgbClr val="0070C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rgbClr val="0070C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b="1" dirty="0">
                          <a:solidFill>
                            <a:srgbClr val="0070C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b="1" dirty="0">
                          <a:solidFill>
                            <a:srgbClr val="0070C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srgbClr val="0070C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b="1" dirty="0">
                          <a:solidFill>
                            <a:srgbClr val="0070C0"/>
                          </a:solidFill>
                        </a:rPr>
                        <a:t>28</a:t>
                      </a:r>
                      <a:endParaRPr kumimoji="1" lang="ja-JP" altLang="en-US" sz="2400" b="1"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b="1" dirty="0">
                          <a:solidFill>
                            <a:srgbClr val="0070C0"/>
                          </a:solidFill>
                        </a:rPr>
                        <a:t>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9208">
                <a:tc>
                  <a:txBody>
                    <a:bodyPr/>
                    <a:lstStyle/>
                    <a:p>
                      <a:r>
                        <a:rPr kumimoji="1" lang="ja-JP" altLang="en-US" dirty="0"/>
                        <a:t>ストッカーに部品を投入しにくい</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t>26</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1" name="AutoShape 928"/>
          <p:cNvSpPr>
            <a:spLocks noChangeArrowheads="1"/>
          </p:cNvSpPr>
          <p:nvPr/>
        </p:nvSpPr>
        <p:spPr bwMode="auto">
          <a:xfrm>
            <a:off x="3511148" y="6100896"/>
            <a:ext cx="8440310"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a:latin typeface="HGP創英角ｺﾞｼｯｸUB" pitchFamily="50" charset="-128"/>
                <a:ea typeface="HGP創英角ｺﾞｼｯｸUB" pitchFamily="50" charset="-128"/>
              </a:rPr>
              <a:t>テーマ：誰でも安全で楽に作業が出来る環境を目指そう</a:t>
            </a:r>
            <a:endParaRPr lang="en-US" altLang="ja-JP" sz="2400" dirty="0">
              <a:latin typeface="HGP創英角ｺﾞｼｯｸUB" pitchFamily="50" charset="-128"/>
              <a:ea typeface="HGP創英角ｺﾞｼｯｸUB" pitchFamily="50" charset="-128"/>
            </a:endParaRPr>
          </a:p>
        </p:txBody>
      </p:sp>
      <p:sp>
        <p:nvSpPr>
          <p:cNvPr id="29" name="テキスト ボックス 28"/>
          <p:cNvSpPr txBox="1"/>
          <p:nvPr/>
        </p:nvSpPr>
        <p:spPr>
          <a:xfrm>
            <a:off x="9552385" y="3049216"/>
            <a:ext cx="2486415" cy="307777"/>
          </a:xfrm>
          <a:prstGeom prst="rect">
            <a:avLst/>
          </a:prstGeom>
          <a:noFill/>
        </p:spPr>
        <p:txBody>
          <a:bodyPr wrap="square" rtlCol="0">
            <a:spAutoFit/>
          </a:bodyPr>
          <a:lstStyle/>
          <a:p>
            <a:r>
              <a:rPr lang="ja-JP" altLang="en-US" sz="1400" dirty="0"/>
              <a:t>◎・・５点　◯・・３点　△・・１点</a:t>
            </a:r>
          </a:p>
        </p:txBody>
      </p:sp>
      <p:sp>
        <p:nvSpPr>
          <p:cNvPr id="30" name="テキスト ボックス 29"/>
          <p:cNvSpPr txBox="1"/>
          <p:nvPr/>
        </p:nvSpPr>
        <p:spPr>
          <a:xfrm>
            <a:off x="4991636" y="3017038"/>
            <a:ext cx="3312368" cy="400110"/>
          </a:xfrm>
          <a:prstGeom prst="rect">
            <a:avLst/>
          </a:prstGeom>
          <a:noFill/>
        </p:spPr>
        <p:txBody>
          <a:bodyPr wrap="square" rtlCol="0">
            <a:spAutoFit/>
          </a:bodyPr>
          <a:lstStyle/>
          <a:p>
            <a:r>
              <a:rPr lang="ja-JP" altLang="en-US" sz="2000" b="1" dirty="0"/>
              <a:t>困りごとマトリクス図シート</a:t>
            </a:r>
          </a:p>
        </p:txBody>
      </p:sp>
      <p:grpSp>
        <p:nvGrpSpPr>
          <p:cNvPr id="3" name="グループ化 2"/>
          <p:cNvGrpSpPr/>
          <p:nvPr/>
        </p:nvGrpSpPr>
        <p:grpSpPr>
          <a:xfrm>
            <a:off x="3511202" y="735859"/>
            <a:ext cx="1102285" cy="1229716"/>
            <a:chOff x="-2378186" y="723949"/>
            <a:chExt cx="1102285" cy="1229716"/>
          </a:xfrm>
        </p:grpSpPr>
        <p:sp>
          <p:nvSpPr>
            <p:cNvPr id="35" name="Freeform 1376"/>
            <p:cNvSpPr>
              <a:spLocks/>
            </p:cNvSpPr>
            <p:nvPr/>
          </p:nvSpPr>
          <p:spPr bwMode="auto">
            <a:xfrm flipH="1">
              <a:off x="-1607297" y="1375832"/>
              <a:ext cx="331396" cy="209416"/>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6" name="Freeform 1362"/>
            <p:cNvSpPr>
              <a:spLocks/>
            </p:cNvSpPr>
            <p:nvPr/>
          </p:nvSpPr>
          <p:spPr bwMode="auto">
            <a:xfrm flipH="1">
              <a:off x="-2224316" y="1466967"/>
              <a:ext cx="745183" cy="486698"/>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37" name="Freeform 1372"/>
            <p:cNvSpPr>
              <a:spLocks/>
            </p:cNvSpPr>
            <p:nvPr/>
          </p:nvSpPr>
          <p:spPr bwMode="auto">
            <a:xfrm flipH="1">
              <a:off x="-1938692" y="1523199"/>
              <a:ext cx="159289" cy="95013"/>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8" name="Freeform 1373"/>
            <p:cNvSpPr>
              <a:spLocks/>
            </p:cNvSpPr>
            <p:nvPr/>
          </p:nvSpPr>
          <p:spPr bwMode="auto">
            <a:xfrm flipH="1">
              <a:off x="-2017421" y="1521260"/>
              <a:ext cx="194077" cy="151245"/>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 name="Freeform 1374"/>
            <p:cNvSpPr>
              <a:spLocks/>
            </p:cNvSpPr>
            <p:nvPr/>
          </p:nvSpPr>
          <p:spPr bwMode="auto">
            <a:xfrm flipH="1">
              <a:off x="-1775741" y="1511565"/>
              <a:ext cx="89716" cy="96951"/>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 name="Freeform 1375"/>
            <p:cNvSpPr>
              <a:spLocks/>
            </p:cNvSpPr>
            <p:nvPr/>
          </p:nvSpPr>
          <p:spPr bwMode="auto">
            <a:xfrm flipH="1">
              <a:off x="-1750108" y="1647297"/>
              <a:ext cx="43942" cy="25209"/>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 name="Freeform 1377"/>
            <p:cNvSpPr>
              <a:spLocks/>
            </p:cNvSpPr>
            <p:nvPr/>
          </p:nvSpPr>
          <p:spPr bwMode="auto">
            <a:xfrm flipH="1">
              <a:off x="-1380264" y="1490235"/>
              <a:ext cx="45773" cy="32963"/>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 name="Freeform 1378"/>
            <p:cNvSpPr>
              <a:spLocks/>
            </p:cNvSpPr>
            <p:nvPr/>
          </p:nvSpPr>
          <p:spPr bwMode="auto">
            <a:xfrm flipH="1">
              <a:off x="-1479134" y="1466967"/>
              <a:ext cx="60421" cy="50415"/>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 name="Line 1379"/>
            <p:cNvSpPr>
              <a:spLocks noChangeShapeType="1"/>
            </p:cNvSpPr>
            <p:nvPr/>
          </p:nvSpPr>
          <p:spPr bwMode="auto">
            <a:xfrm>
              <a:off x="-1424206" y="1513504"/>
              <a:ext cx="40280" cy="3684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 name="月 44"/>
            <p:cNvSpPr/>
            <p:nvPr/>
          </p:nvSpPr>
          <p:spPr>
            <a:xfrm rot="1070134">
              <a:off x="-2378186" y="915751"/>
              <a:ext cx="314696" cy="651178"/>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6" name="グループ化 45"/>
            <p:cNvGrpSpPr/>
            <p:nvPr/>
          </p:nvGrpSpPr>
          <p:grpSpPr>
            <a:xfrm rot="21354649" flipH="1">
              <a:off x="-2284016" y="845122"/>
              <a:ext cx="729669" cy="734814"/>
              <a:chOff x="10721363" y="466040"/>
              <a:chExt cx="659498" cy="669672"/>
            </a:xfrm>
          </p:grpSpPr>
          <p:sp>
            <p:nvSpPr>
              <p:cNvPr id="55"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56"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57"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8"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47" name="Oval 1365"/>
            <p:cNvSpPr>
              <a:spLocks noChangeArrowheads="1"/>
            </p:cNvSpPr>
            <p:nvPr/>
          </p:nvSpPr>
          <p:spPr bwMode="auto">
            <a:xfrm rot="21354649" flipH="1">
              <a:off x="-1790791" y="1202346"/>
              <a:ext cx="21571" cy="329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 name="Oval 1366"/>
            <p:cNvSpPr>
              <a:spLocks noChangeArrowheads="1"/>
            </p:cNvSpPr>
            <p:nvPr/>
          </p:nvSpPr>
          <p:spPr bwMode="auto">
            <a:xfrm rot="21354649" flipH="1">
              <a:off x="-1905097" y="1199424"/>
              <a:ext cx="21572" cy="329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 name="Oval 1371"/>
            <p:cNvSpPr>
              <a:spLocks noChangeArrowheads="1"/>
            </p:cNvSpPr>
            <p:nvPr/>
          </p:nvSpPr>
          <p:spPr bwMode="auto">
            <a:xfrm rot="21354649" flipH="1">
              <a:off x="-1880948" y="1401522"/>
              <a:ext cx="81307" cy="72808"/>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51" name="Freeform 370"/>
            <p:cNvSpPr>
              <a:spLocks/>
            </p:cNvSpPr>
            <p:nvPr/>
          </p:nvSpPr>
          <p:spPr bwMode="auto">
            <a:xfrm rot="21354649" flipH="1">
              <a:off x="-2315396" y="877290"/>
              <a:ext cx="74316" cy="316480"/>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Freeform 371"/>
            <p:cNvSpPr>
              <a:spLocks/>
            </p:cNvSpPr>
            <p:nvPr/>
          </p:nvSpPr>
          <p:spPr bwMode="auto">
            <a:xfrm rot="21354649" flipH="1">
              <a:off x="-2279613" y="723949"/>
              <a:ext cx="767941" cy="383548"/>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Freeform 372"/>
            <p:cNvSpPr>
              <a:spLocks/>
            </p:cNvSpPr>
            <p:nvPr/>
          </p:nvSpPr>
          <p:spPr bwMode="auto">
            <a:xfrm rot="21354649" flipH="1">
              <a:off x="-2270528" y="972152"/>
              <a:ext cx="792714" cy="140425"/>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0" name="角丸四角形吹き出し 59"/>
          <p:cNvSpPr/>
          <p:nvPr/>
        </p:nvSpPr>
        <p:spPr>
          <a:xfrm>
            <a:off x="5087888" y="786572"/>
            <a:ext cx="2149446" cy="773305"/>
          </a:xfrm>
          <a:prstGeom prst="wedgeRoundRectCallout">
            <a:avLst>
              <a:gd name="adj1" fmla="val -79386"/>
              <a:gd name="adj2" fmla="val 2626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重量物が</a:t>
            </a:r>
          </a:p>
        </p:txBody>
      </p:sp>
      <p:sp>
        <p:nvSpPr>
          <p:cNvPr id="61" name="角丸四角形吹き出し 60"/>
          <p:cNvSpPr/>
          <p:nvPr/>
        </p:nvSpPr>
        <p:spPr>
          <a:xfrm>
            <a:off x="10128448" y="462747"/>
            <a:ext cx="1728192" cy="502391"/>
          </a:xfrm>
          <a:prstGeom prst="wedgeRoundRectCallout">
            <a:avLst>
              <a:gd name="adj1" fmla="val 28300"/>
              <a:gd name="adj2" fmla="val 8235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HGP創英角ﾎﾟｯﾌﾟ体" panose="040B0A00000000000000" pitchFamily="50" charset="-128"/>
                <a:ea typeface="HGP創英角ﾎﾟｯﾌﾟ体" panose="040B0A00000000000000" pitchFamily="50" charset="-128"/>
              </a:rPr>
              <a:t>運搬が</a:t>
            </a:r>
          </a:p>
        </p:txBody>
      </p:sp>
      <p:sp>
        <p:nvSpPr>
          <p:cNvPr id="59" name="テキスト ボックス 58"/>
          <p:cNvSpPr txBox="1"/>
          <p:nvPr/>
        </p:nvSpPr>
        <p:spPr>
          <a:xfrm>
            <a:off x="7393958" y="1445876"/>
            <a:ext cx="3238546" cy="830997"/>
          </a:xfrm>
          <a:prstGeom prst="rect">
            <a:avLst/>
          </a:prstGeom>
          <a:noFill/>
        </p:spPr>
        <p:txBody>
          <a:bodyPr wrap="square" rtlCol="0">
            <a:spAutoFit/>
          </a:bodyPr>
          <a:lstStyle/>
          <a:p>
            <a:r>
              <a:rPr lang="ja-JP" altLang="en-US" sz="2400" dirty="0">
                <a:latin typeface="HGP創英角ﾎﾟｯﾌﾟ体" panose="040B0A00000000000000" pitchFamily="50" charset="-128"/>
                <a:ea typeface="HGP創英角ﾎﾟｯﾌﾟ体" panose="040B0A00000000000000" pitchFamily="50" charset="-128"/>
              </a:rPr>
              <a:t>年配者や女性に</a:t>
            </a:r>
            <a:endParaRPr lang="en-US" altLang="ja-JP" sz="2400" dirty="0">
              <a:latin typeface="HGP創英角ﾎﾟｯﾌﾟ体" panose="040B0A00000000000000" pitchFamily="50" charset="-128"/>
              <a:ea typeface="HGP創英角ﾎﾟｯﾌﾟ体" panose="040B0A00000000000000" pitchFamily="50" charset="-128"/>
            </a:endParaRPr>
          </a:p>
          <a:p>
            <a:r>
              <a:rPr lang="ja-JP" altLang="en-US" sz="2400" dirty="0">
                <a:latin typeface="HGP創英角ﾎﾟｯﾌﾟ体" panose="040B0A00000000000000" pitchFamily="50" charset="-128"/>
                <a:ea typeface="HGP創英角ﾎﾟｯﾌﾟ体" panose="040B0A00000000000000" pitchFamily="50" charset="-128"/>
              </a:rPr>
              <a:t>　　優しくなー～い！</a:t>
            </a:r>
          </a:p>
        </p:txBody>
      </p:sp>
      <p:sp>
        <p:nvSpPr>
          <p:cNvPr id="66" name="テキスト ボックス 65"/>
          <p:cNvSpPr txBox="1"/>
          <p:nvPr/>
        </p:nvSpPr>
        <p:spPr>
          <a:xfrm>
            <a:off x="6800401" y="2657317"/>
            <a:ext cx="3156633" cy="461665"/>
          </a:xfrm>
          <a:prstGeom prst="rect">
            <a:avLst/>
          </a:prstGeom>
          <a:noFill/>
        </p:spPr>
        <p:txBody>
          <a:bodyPr wrap="none" rtlCol="0">
            <a:spAutoFit/>
          </a:bodyPr>
          <a:lstStyle/>
          <a:p>
            <a:r>
              <a:rPr lang="ja-JP" altLang="en-US" sz="2400" b="1" dirty="0"/>
              <a:t>一人一人の意識改革</a:t>
            </a:r>
            <a:r>
              <a:rPr lang="en-US" altLang="ja-JP" sz="2400" b="1" dirty="0"/>
              <a:t>!!</a:t>
            </a:r>
            <a:endParaRPr lang="ja-JP" altLang="en-US" sz="2400" b="1" dirty="0"/>
          </a:p>
        </p:txBody>
      </p:sp>
      <p:sp>
        <p:nvSpPr>
          <p:cNvPr id="77" name="下矢印 76"/>
          <p:cNvSpPr/>
          <p:nvPr/>
        </p:nvSpPr>
        <p:spPr>
          <a:xfrm rot="16200000">
            <a:off x="8264074" y="1767885"/>
            <a:ext cx="501153" cy="13809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p>
        </p:txBody>
      </p:sp>
      <p:sp>
        <p:nvSpPr>
          <p:cNvPr id="78" name="テキスト ボックス 77"/>
          <p:cNvSpPr txBox="1"/>
          <p:nvPr/>
        </p:nvSpPr>
        <p:spPr>
          <a:xfrm>
            <a:off x="8083088" y="2280106"/>
            <a:ext cx="786812" cy="369332"/>
          </a:xfrm>
          <a:prstGeom prst="rect">
            <a:avLst/>
          </a:prstGeom>
          <a:noFill/>
        </p:spPr>
        <p:txBody>
          <a:bodyPr wrap="square" rtlCol="0">
            <a:spAutoFit/>
          </a:bodyPr>
          <a:lstStyle/>
          <a:p>
            <a:r>
              <a:rPr lang="ja-JP" altLang="en-US" b="1" dirty="0">
                <a:solidFill>
                  <a:schemeClr val="bg1"/>
                </a:solidFill>
              </a:rPr>
              <a:t>行動</a:t>
            </a:r>
            <a:endParaRPr lang="en-US" altLang="ja-JP" b="1" dirty="0">
              <a:solidFill>
                <a:schemeClr val="bg1"/>
              </a:solidFill>
            </a:endParaRPr>
          </a:p>
        </p:txBody>
      </p:sp>
      <p:sp>
        <p:nvSpPr>
          <p:cNvPr id="68" name="正方形/長方形 67"/>
          <p:cNvSpPr/>
          <p:nvPr/>
        </p:nvSpPr>
        <p:spPr>
          <a:xfrm>
            <a:off x="8681714" y="2176940"/>
            <a:ext cx="3960440" cy="954107"/>
          </a:xfrm>
          <a:prstGeom prst="rect">
            <a:avLst/>
          </a:prstGeom>
          <a:noFill/>
          <a:ln>
            <a:noFill/>
          </a:ln>
        </p:spPr>
        <p:txBody>
          <a:bodyPr wrap="square" lIns="91440" tIns="45720" rIns="91440" bIns="45720">
            <a:spAutoFit/>
          </a:bodyPr>
          <a:lstStyle/>
          <a:p>
            <a:pPr algn="ctr"/>
            <a:r>
              <a:rPr lang="ja-JP" altLang="en-US" sz="2800" b="1" dirty="0">
                <a:ln w="12700">
                  <a:solidFill>
                    <a:schemeClr val="tx2">
                      <a:satMod val="155000"/>
                    </a:schemeClr>
                  </a:solidFill>
                  <a:prstDash val="solid"/>
                </a:ln>
              </a:rPr>
              <a:t>働きやすい</a:t>
            </a:r>
            <a:endParaRPr lang="en-US" altLang="ja-JP" sz="2800" b="1" dirty="0">
              <a:ln w="12700">
                <a:solidFill>
                  <a:schemeClr val="tx2">
                    <a:satMod val="155000"/>
                  </a:schemeClr>
                </a:solidFill>
                <a:prstDash val="solid"/>
              </a:ln>
            </a:endParaRPr>
          </a:p>
          <a:p>
            <a:pPr algn="ctr"/>
            <a:r>
              <a:rPr lang="ja-JP" altLang="en-US" sz="2800" b="1" dirty="0">
                <a:ln w="12700">
                  <a:solidFill>
                    <a:schemeClr val="tx2">
                      <a:satMod val="155000"/>
                    </a:schemeClr>
                  </a:solidFill>
                  <a:prstDash val="solid"/>
                </a:ln>
              </a:rPr>
              <a:t>環境づくり</a:t>
            </a:r>
            <a:r>
              <a:rPr lang="en-US" altLang="ja-JP" sz="2800" b="1" i="1" dirty="0">
                <a:ln w="12700">
                  <a:solidFill>
                    <a:schemeClr val="tx2">
                      <a:satMod val="155000"/>
                    </a:schemeClr>
                  </a:solidFill>
                  <a:prstDash val="solid"/>
                </a:ln>
              </a:rPr>
              <a:t>!!</a:t>
            </a:r>
            <a:endParaRPr lang="ja-JP" altLang="en-US" sz="2800" b="1" i="1" dirty="0">
              <a:ln w="12700">
                <a:solidFill>
                  <a:schemeClr val="tx2">
                    <a:satMod val="155000"/>
                  </a:schemeClr>
                </a:solidFill>
                <a:prstDash val="solid"/>
              </a:ln>
            </a:endParaRPr>
          </a:p>
        </p:txBody>
      </p:sp>
      <p:grpSp>
        <p:nvGrpSpPr>
          <p:cNvPr id="69" name="グループ化 68"/>
          <p:cNvGrpSpPr/>
          <p:nvPr/>
        </p:nvGrpSpPr>
        <p:grpSpPr>
          <a:xfrm>
            <a:off x="3607871" y="1628800"/>
            <a:ext cx="3485676" cy="1360310"/>
            <a:chOff x="5029412" y="2617646"/>
            <a:chExt cx="3741863" cy="1772354"/>
          </a:xfrm>
        </p:grpSpPr>
        <p:sp>
          <p:nvSpPr>
            <p:cNvPr id="70" name="円/楕円 69"/>
            <p:cNvSpPr/>
            <p:nvPr/>
          </p:nvSpPr>
          <p:spPr>
            <a:xfrm>
              <a:off x="5029412" y="3294275"/>
              <a:ext cx="3741863" cy="109572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1" name="円/楕円 70"/>
            <p:cNvSpPr/>
            <p:nvPr/>
          </p:nvSpPr>
          <p:spPr>
            <a:xfrm>
              <a:off x="5464316" y="3719001"/>
              <a:ext cx="1485692" cy="606897"/>
            </a:xfrm>
            <a:prstGeom prst="ellips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2" name="テキスト ボックス 71"/>
            <p:cNvSpPr txBox="1"/>
            <p:nvPr/>
          </p:nvSpPr>
          <p:spPr>
            <a:xfrm>
              <a:off x="6169479" y="3298826"/>
              <a:ext cx="1473366" cy="521305"/>
            </a:xfrm>
            <a:prstGeom prst="rect">
              <a:avLst/>
            </a:prstGeom>
            <a:noFill/>
          </p:spPr>
          <p:txBody>
            <a:bodyPr wrap="none" rtlCol="0">
              <a:spAutoFit/>
            </a:bodyPr>
            <a:lstStyle/>
            <a:p>
              <a:r>
                <a:rPr lang="ja-JP" altLang="en-US" sz="2000" b="1" dirty="0"/>
                <a:t>良いものを</a:t>
              </a:r>
            </a:p>
          </p:txBody>
        </p:sp>
        <p:sp>
          <p:nvSpPr>
            <p:cNvPr id="73" name="テキスト ボックス 72"/>
            <p:cNvSpPr txBox="1"/>
            <p:nvPr/>
          </p:nvSpPr>
          <p:spPr>
            <a:xfrm>
              <a:off x="5418839" y="2617646"/>
              <a:ext cx="2781188" cy="681706"/>
            </a:xfrm>
            <a:prstGeom prst="rect">
              <a:avLst/>
            </a:prstGeom>
            <a:noFill/>
          </p:spPr>
          <p:txBody>
            <a:bodyPr wrap="none" rtlCol="0">
              <a:spAutoFit/>
            </a:bodyPr>
            <a:lstStyle/>
            <a:p>
              <a:r>
                <a:rPr lang="ja-JP" altLang="en-US" sz="2800" b="1" dirty="0">
                  <a:latin typeface="HGP創英角ﾎﾟｯﾌﾟ体" pitchFamily="50" charset="-128"/>
                  <a:ea typeface="HGP創英角ﾎﾟｯﾌﾟ体" pitchFamily="50" charset="-128"/>
                </a:rPr>
                <a:t>（私たちの思い）</a:t>
              </a:r>
            </a:p>
          </p:txBody>
        </p:sp>
        <p:sp>
          <p:nvSpPr>
            <p:cNvPr id="74" name="円/楕円 73"/>
            <p:cNvSpPr/>
            <p:nvPr/>
          </p:nvSpPr>
          <p:spPr>
            <a:xfrm>
              <a:off x="6950726" y="3720775"/>
              <a:ext cx="1405803" cy="61588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5" name="テキスト ボックス 74"/>
            <p:cNvSpPr txBox="1"/>
            <p:nvPr/>
          </p:nvSpPr>
          <p:spPr>
            <a:xfrm>
              <a:off x="5811629" y="3768829"/>
              <a:ext cx="752342" cy="521305"/>
            </a:xfrm>
            <a:prstGeom prst="rect">
              <a:avLst/>
            </a:prstGeom>
            <a:noFill/>
          </p:spPr>
          <p:txBody>
            <a:bodyPr wrap="none" rtlCol="0">
              <a:spAutoFit/>
            </a:bodyPr>
            <a:lstStyle/>
            <a:p>
              <a:r>
                <a:rPr lang="ja-JP" altLang="en-US" sz="2000" b="1" dirty="0"/>
                <a:t>安全</a:t>
              </a:r>
            </a:p>
          </p:txBody>
        </p:sp>
        <p:sp>
          <p:nvSpPr>
            <p:cNvPr id="76" name="テキスト ボックス 75"/>
            <p:cNvSpPr txBox="1"/>
            <p:nvPr/>
          </p:nvSpPr>
          <p:spPr>
            <a:xfrm>
              <a:off x="7282893" y="3768829"/>
              <a:ext cx="735134" cy="521305"/>
            </a:xfrm>
            <a:prstGeom prst="rect">
              <a:avLst/>
            </a:prstGeom>
            <a:noFill/>
          </p:spPr>
          <p:txBody>
            <a:bodyPr wrap="none" rtlCol="0">
              <a:spAutoFit/>
            </a:bodyPr>
            <a:lstStyle/>
            <a:p>
              <a:r>
                <a:rPr lang="ja-JP" altLang="en-US" sz="2000" b="1" dirty="0"/>
                <a:t>楽に</a:t>
              </a:r>
            </a:p>
          </p:txBody>
        </p:sp>
      </p:grpSp>
      <p:grpSp>
        <p:nvGrpSpPr>
          <p:cNvPr id="79" name="グループ化 78"/>
          <p:cNvGrpSpPr/>
          <p:nvPr/>
        </p:nvGrpSpPr>
        <p:grpSpPr>
          <a:xfrm>
            <a:off x="10865582" y="1159802"/>
            <a:ext cx="1118506" cy="973055"/>
            <a:chOff x="6839190" y="1618793"/>
            <a:chExt cx="955250" cy="1090757"/>
          </a:xfrm>
        </p:grpSpPr>
        <p:sp>
          <p:nvSpPr>
            <p:cNvPr id="80" name="Freeform 525"/>
            <p:cNvSpPr>
              <a:spLocks/>
            </p:cNvSpPr>
            <p:nvPr/>
          </p:nvSpPr>
          <p:spPr bwMode="auto">
            <a:xfrm flipH="1">
              <a:off x="6947083" y="1952597"/>
              <a:ext cx="847357" cy="575116"/>
            </a:xfrm>
            <a:custGeom>
              <a:avLst/>
              <a:gdLst>
                <a:gd name="T0" fmla="*/ 428204 w 173"/>
                <a:gd name="T1" fmla="*/ 0 h 122"/>
                <a:gd name="T2" fmla="*/ 417480 w 173"/>
                <a:gd name="T3" fmla="*/ 0 h 122"/>
                <a:gd name="T4" fmla="*/ 135772 w 173"/>
                <a:gd name="T5" fmla="*/ 1828 h 122"/>
                <a:gd name="T6" fmla="*/ 63551 w 173"/>
                <a:gd name="T7" fmla="*/ 2470 h 122"/>
                <a:gd name="T8" fmla="*/ 61444 w 173"/>
                <a:gd name="T9" fmla="*/ 2595 h 122"/>
                <a:gd name="T10" fmla="*/ 7899 w 173"/>
                <a:gd name="T11" fmla="*/ 5687 h 122"/>
                <a:gd name="T12" fmla="*/ 82175 w 173"/>
                <a:gd name="T13" fmla="*/ 9986 h 122"/>
                <a:gd name="T14" fmla="*/ 292432 w 173"/>
                <a:gd name="T15" fmla="*/ 14971 h 122"/>
                <a:gd name="T16" fmla="*/ 436089 w 173"/>
                <a:gd name="T17" fmla="*/ 10184 h 122"/>
                <a:gd name="T18" fmla="*/ 428204 w 173"/>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 h="122">
                  <a:moveTo>
                    <a:pt x="161" y="0"/>
                  </a:moveTo>
                  <a:cubicBezTo>
                    <a:pt x="157" y="0"/>
                    <a:pt x="157" y="0"/>
                    <a:pt x="157" y="0"/>
                  </a:cubicBezTo>
                  <a:cubicBezTo>
                    <a:pt x="136" y="3"/>
                    <a:pt x="76" y="11"/>
                    <a:pt x="51" y="15"/>
                  </a:cubicBezTo>
                  <a:cubicBezTo>
                    <a:pt x="41" y="17"/>
                    <a:pt x="32" y="19"/>
                    <a:pt x="24" y="20"/>
                  </a:cubicBezTo>
                  <a:cubicBezTo>
                    <a:pt x="23" y="21"/>
                    <a:pt x="23" y="21"/>
                    <a:pt x="23" y="21"/>
                  </a:cubicBezTo>
                  <a:cubicBezTo>
                    <a:pt x="5" y="23"/>
                    <a:pt x="3" y="46"/>
                    <a:pt x="3" y="46"/>
                  </a:cubicBezTo>
                  <a:cubicBezTo>
                    <a:pt x="0" y="76"/>
                    <a:pt x="31" y="81"/>
                    <a:pt x="31" y="81"/>
                  </a:cubicBezTo>
                  <a:cubicBezTo>
                    <a:pt x="33" y="93"/>
                    <a:pt x="60" y="122"/>
                    <a:pt x="110" y="122"/>
                  </a:cubicBezTo>
                  <a:cubicBezTo>
                    <a:pt x="159" y="122"/>
                    <a:pt x="164" y="83"/>
                    <a:pt x="164" y="83"/>
                  </a:cubicBezTo>
                  <a:cubicBezTo>
                    <a:pt x="173" y="23"/>
                    <a:pt x="161" y="0"/>
                    <a:pt x="161" y="0"/>
                  </a:cubicBezTo>
                  <a:close/>
                </a:path>
              </a:pathLst>
            </a:custGeom>
            <a:solidFill>
              <a:srgbClr val="FFDD9F"/>
            </a:solidFill>
            <a:ln w="20638" cap="rnd">
              <a:solidFill>
                <a:schemeClr val="tx1"/>
              </a:solidFill>
              <a:prstDash val="solid"/>
              <a:round/>
              <a:headEnd/>
              <a:tailEnd/>
            </a:ln>
          </p:spPr>
          <p:txBody>
            <a:bodyPr/>
            <a:lstStyle/>
            <a:p>
              <a:endParaRPr lang="ja-JP" altLang="en-US" dirty="0"/>
            </a:p>
          </p:txBody>
        </p:sp>
        <p:sp>
          <p:nvSpPr>
            <p:cNvPr id="81" name="Freeform 528"/>
            <p:cNvSpPr>
              <a:spLocks/>
            </p:cNvSpPr>
            <p:nvPr/>
          </p:nvSpPr>
          <p:spPr bwMode="auto">
            <a:xfrm flipH="1">
              <a:off x="7601021" y="2032943"/>
              <a:ext cx="63157" cy="84575"/>
            </a:xfrm>
            <a:custGeom>
              <a:avLst/>
              <a:gdLst>
                <a:gd name="T0" fmla="*/ 32924 w 13"/>
                <a:gd name="T1" fmla="*/ 0 h 18"/>
                <a:gd name="T2" fmla="*/ 0 w 13"/>
                <a:gd name="T3" fmla="*/ 396 h 18"/>
                <a:gd name="T4" fmla="*/ 15050 w 13"/>
                <a:gd name="T5" fmla="*/ 2173 h 18"/>
                <a:gd name="T6" fmla="*/ 32924 w 13"/>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8">
                  <a:moveTo>
                    <a:pt x="13" y="0"/>
                  </a:moveTo>
                  <a:cubicBezTo>
                    <a:pt x="9" y="1"/>
                    <a:pt x="4" y="2"/>
                    <a:pt x="0" y="3"/>
                  </a:cubicBezTo>
                  <a:cubicBezTo>
                    <a:pt x="6" y="9"/>
                    <a:pt x="6" y="18"/>
                    <a:pt x="6" y="18"/>
                  </a:cubicBezTo>
                  <a:lnTo>
                    <a:pt x="13" y="0"/>
                  </a:lnTo>
                  <a:close/>
                </a:path>
              </a:pathLst>
            </a:custGeom>
            <a:solidFill>
              <a:srgbClr val="000000"/>
            </a:solidFill>
            <a:ln w="20638" cap="rnd">
              <a:solidFill>
                <a:schemeClr val="tx1"/>
              </a:solidFill>
              <a:prstDash val="solid"/>
              <a:round/>
              <a:headEnd/>
              <a:tailEnd/>
            </a:ln>
          </p:spPr>
          <p:txBody>
            <a:bodyPr/>
            <a:lstStyle/>
            <a:p>
              <a:endParaRPr lang="ja-JP" altLang="en-US" dirty="0"/>
            </a:p>
          </p:txBody>
        </p:sp>
        <p:grpSp>
          <p:nvGrpSpPr>
            <p:cNvPr id="82" name="グループ化 81"/>
            <p:cNvGrpSpPr/>
            <p:nvPr/>
          </p:nvGrpSpPr>
          <p:grpSpPr>
            <a:xfrm>
              <a:off x="6839190" y="2466395"/>
              <a:ext cx="857882" cy="243155"/>
              <a:chOff x="6839190" y="2466395"/>
              <a:chExt cx="857882" cy="243155"/>
            </a:xfrm>
          </p:grpSpPr>
          <p:sp>
            <p:nvSpPr>
              <p:cNvPr id="94" name="Freeform 526"/>
              <p:cNvSpPr>
                <a:spLocks/>
              </p:cNvSpPr>
              <p:nvPr/>
            </p:nvSpPr>
            <p:spPr bwMode="auto">
              <a:xfrm flipH="1">
                <a:off x="6839190" y="2466395"/>
                <a:ext cx="857882" cy="243155"/>
              </a:xfrm>
              <a:custGeom>
                <a:avLst/>
                <a:gdLst>
                  <a:gd name="T0" fmla="*/ 347386 w 175"/>
                  <a:gd name="T1" fmla="*/ 0 h 52"/>
                  <a:gd name="T2" fmla="*/ 240487 w 175"/>
                  <a:gd name="T3" fmla="*/ 1535 h 52"/>
                  <a:gd name="T4" fmla="*/ 104052 w 175"/>
                  <a:gd name="T5" fmla="*/ 97 h 52"/>
                  <a:gd name="T6" fmla="*/ 13699 w 175"/>
                  <a:gd name="T7" fmla="*/ 6080 h 52"/>
                  <a:gd name="T8" fmla="*/ 465137 w 175"/>
                  <a:gd name="T9" fmla="*/ 6080 h 52"/>
                  <a:gd name="T10" fmla="*/ 347386 w 175"/>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52">
                    <a:moveTo>
                      <a:pt x="130" y="0"/>
                    </a:moveTo>
                    <a:cubicBezTo>
                      <a:pt x="122" y="7"/>
                      <a:pt x="109" y="13"/>
                      <a:pt x="90" y="13"/>
                    </a:cubicBezTo>
                    <a:cubicBezTo>
                      <a:pt x="69" y="13"/>
                      <a:pt x="52" y="8"/>
                      <a:pt x="39" y="1"/>
                    </a:cubicBezTo>
                    <a:cubicBezTo>
                      <a:pt x="27" y="11"/>
                      <a:pt x="0" y="36"/>
                      <a:pt x="5" y="52"/>
                    </a:cubicBezTo>
                    <a:cubicBezTo>
                      <a:pt x="174" y="52"/>
                      <a:pt x="174" y="52"/>
                      <a:pt x="174" y="52"/>
                    </a:cubicBezTo>
                    <a:cubicBezTo>
                      <a:pt x="174" y="52"/>
                      <a:pt x="175" y="22"/>
                      <a:pt x="130" y="0"/>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95" name="Freeform 529"/>
              <p:cNvSpPr>
                <a:spLocks/>
              </p:cNvSpPr>
              <p:nvPr/>
            </p:nvSpPr>
            <p:spPr bwMode="auto">
              <a:xfrm flipH="1">
                <a:off x="7157606" y="2512912"/>
                <a:ext cx="197365" cy="122635"/>
              </a:xfrm>
              <a:custGeom>
                <a:avLst/>
                <a:gdLst>
                  <a:gd name="T0" fmla="*/ 0 w 40"/>
                  <a:gd name="T1" fmla="*/ 100 h 26"/>
                  <a:gd name="T2" fmla="*/ 69821 w 40"/>
                  <a:gd name="T3" fmla="*/ 3194 h 26"/>
                  <a:gd name="T4" fmla="*/ 111319 w 40"/>
                  <a:gd name="T5" fmla="*/ 0 h 26"/>
                  <a:gd name="T6" fmla="*/ 55590 w 40"/>
                  <a:gd name="T7" fmla="*/ 397 h 26"/>
                  <a:gd name="T8" fmla="*/ 0 w 40"/>
                  <a:gd name="T9" fmla="*/ 10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6">
                    <a:moveTo>
                      <a:pt x="0" y="1"/>
                    </a:moveTo>
                    <a:cubicBezTo>
                      <a:pt x="25" y="26"/>
                      <a:pt x="25" y="26"/>
                      <a:pt x="25" y="26"/>
                    </a:cubicBezTo>
                    <a:cubicBezTo>
                      <a:pt x="40" y="0"/>
                      <a:pt x="40" y="0"/>
                      <a:pt x="40" y="0"/>
                    </a:cubicBezTo>
                    <a:cubicBezTo>
                      <a:pt x="35" y="2"/>
                      <a:pt x="28" y="3"/>
                      <a:pt x="20" y="3"/>
                    </a:cubicBezTo>
                    <a:cubicBezTo>
                      <a:pt x="13" y="3"/>
                      <a:pt x="6" y="2"/>
                      <a:pt x="0" y="1"/>
                    </a:cubicBezTo>
                    <a:close/>
                  </a:path>
                </a:pathLst>
              </a:custGeom>
              <a:solidFill>
                <a:srgbClr val="FFDD9F"/>
              </a:solidFill>
              <a:ln w="20638" cap="rnd">
                <a:solidFill>
                  <a:schemeClr val="tx1"/>
                </a:solidFill>
                <a:prstDash val="solid"/>
                <a:round/>
                <a:headEnd/>
                <a:tailEnd/>
              </a:ln>
            </p:spPr>
            <p:txBody>
              <a:bodyPr/>
              <a:lstStyle/>
              <a:p>
                <a:endParaRPr lang="ja-JP" altLang="en-US" dirty="0"/>
              </a:p>
            </p:txBody>
          </p:sp>
          <p:sp>
            <p:nvSpPr>
              <p:cNvPr id="96" name="Freeform 530"/>
              <p:cNvSpPr>
                <a:spLocks/>
              </p:cNvSpPr>
              <p:nvPr/>
            </p:nvSpPr>
            <p:spPr bwMode="auto">
              <a:xfrm flipH="1">
                <a:off x="7277342" y="2508683"/>
                <a:ext cx="140788" cy="97262"/>
              </a:xfrm>
              <a:custGeom>
                <a:avLst/>
                <a:gdLst>
                  <a:gd name="T0" fmla="*/ 0 w 60"/>
                  <a:gd name="T1" fmla="*/ 0 h 43"/>
                  <a:gd name="T2" fmla="*/ 325 w 60"/>
                  <a:gd name="T3" fmla="*/ 64 h 43"/>
                  <a:gd name="T4" fmla="*/ 1933 w 60"/>
                  <a:gd name="T5" fmla="*/ 61 h 43"/>
                  <a:gd name="T6" fmla="*/ 0 60000 65536"/>
                  <a:gd name="T7" fmla="*/ 0 60000 65536"/>
                  <a:gd name="T8" fmla="*/ 0 60000 65536"/>
                </a:gdLst>
                <a:ahLst/>
                <a:cxnLst>
                  <a:cxn ang="T6">
                    <a:pos x="T0" y="T1"/>
                  </a:cxn>
                  <a:cxn ang="T7">
                    <a:pos x="T2" y="T3"/>
                  </a:cxn>
                  <a:cxn ang="T8">
                    <a:pos x="T4" y="T5"/>
                  </a:cxn>
                </a:cxnLst>
                <a:rect l="0" t="0" r="r" b="b"/>
                <a:pathLst>
                  <a:path w="60" h="43">
                    <a:moveTo>
                      <a:pt x="0" y="0"/>
                    </a:moveTo>
                    <a:lnTo>
                      <a:pt x="10" y="43"/>
                    </a:lnTo>
                    <a:lnTo>
                      <a:pt x="60" y="41"/>
                    </a:ln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7" name="Freeform 531"/>
              <p:cNvSpPr>
                <a:spLocks/>
              </p:cNvSpPr>
              <p:nvPr/>
            </p:nvSpPr>
            <p:spPr bwMode="auto">
              <a:xfrm flipH="1">
                <a:off x="7070765" y="2487540"/>
                <a:ext cx="113157" cy="95147"/>
              </a:xfrm>
              <a:custGeom>
                <a:avLst/>
                <a:gdLst>
                  <a:gd name="T0" fmla="*/ 0 w 48"/>
                  <a:gd name="T1" fmla="*/ 63 h 42"/>
                  <a:gd name="T2" fmla="*/ 1589 w 48"/>
                  <a:gd name="T3" fmla="*/ 61 h 42"/>
                  <a:gd name="T4" fmla="*/ 1329 w 48"/>
                  <a:gd name="T5" fmla="*/ 0 h 42"/>
                  <a:gd name="T6" fmla="*/ 0 60000 65536"/>
                  <a:gd name="T7" fmla="*/ 0 60000 65536"/>
                  <a:gd name="T8" fmla="*/ 0 60000 65536"/>
                </a:gdLst>
                <a:ahLst/>
                <a:cxnLst>
                  <a:cxn ang="T6">
                    <a:pos x="T0" y="T1"/>
                  </a:cxn>
                  <a:cxn ang="T7">
                    <a:pos x="T2" y="T3"/>
                  </a:cxn>
                  <a:cxn ang="T8">
                    <a:pos x="T4" y="T5"/>
                  </a:cxn>
                </a:cxnLst>
                <a:rect l="0" t="0" r="r" b="b"/>
                <a:pathLst>
                  <a:path w="48" h="42">
                    <a:moveTo>
                      <a:pt x="0" y="42"/>
                    </a:moveTo>
                    <a:lnTo>
                      <a:pt x="48" y="40"/>
                    </a:lnTo>
                    <a:lnTo>
                      <a:pt x="40" y="0"/>
                    </a:ln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83" name="Freeform 532"/>
            <p:cNvSpPr>
              <a:spLocks/>
            </p:cNvSpPr>
            <p:nvPr/>
          </p:nvSpPr>
          <p:spPr bwMode="auto">
            <a:xfrm flipH="1" flipV="1">
              <a:off x="7094448" y="2333188"/>
              <a:ext cx="357193" cy="62374"/>
            </a:xfrm>
            <a:custGeom>
              <a:avLst/>
              <a:gdLst>
                <a:gd name="T0" fmla="*/ 0 w 76"/>
                <a:gd name="T1" fmla="*/ 0 h 26"/>
                <a:gd name="T2" fmla="*/ 120357 w 76"/>
                <a:gd name="T3" fmla="*/ 3424 h 26"/>
                <a:gd name="T4" fmla="*/ 202650 w 76"/>
                <a:gd name="T5" fmla="*/ 0 h 26"/>
                <a:gd name="T6" fmla="*/ 0 60000 65536"/>
                <a:gd name="T7" fmla="*/ 0 60000 65536"/>
                <a:gd name="T8" fmla="*/ 0 60000 65536"/>
              </a:gdLst>
              <a:ahLst/>
              <a:cxnLst>
                <a:cxn ang="T6">
                  <a:pos x="T0" y="T1"/>
                </a:cxn>
                <a:cxn ang="T7">
                  <a:pos x="T2" y="T3"/>
                </a:cxn>
                <a:cxn ang="T8">
                  <a:pos x="T4" y="T5"/>
                </a:cxn>
              </a:cxnLst>
              <a:rect l="0" t="0" r="r" b="b"/>
              <a:pathLst>
                <a:path w="76" h="26">
                  <a:moveTo>
                    <a:pt x="0" y="0"/>
                  </a:moveTo>
                  <a:cubicBezTo>
                    <a:pt x="0" y="0"/>
                    <a:pt x="20" y="26"/>
                    <a:pt x="45" y="25"/>
                  </a:cubicBezTo>
                  <a:cubicBezTo>
                    <a:pt x="70" y="24"/>
                    <a:pt x="76" y="0"/>
                    <a:pt x="76" y="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4" name="Freeform 537"/>
            <p:cNvSpPr>
              <a:spLocks/>
            </p:cNvSpPr>
            <p:nvPr/>
          </p:nvSpPr>
          <p:spPr bwMode="auto">
            <a:xfrm flipH="1">
              <a:off x="7677336" y="2111176"/>
              <a:ext cx="80262" cy="143779"/>
            </a:xfrm>
            <a:custGeom>
              <a:avLst/>
              <a:gdLst>
                <a:gd name="T0" fmla="*/ 42677 w 16"/>
                <a:gd name="T1" fmla="*/ 0 h 30"/>
                <a:gd name="T2" fmla="*/ 49216 w 16"/>
                <a:gd name="T3" fmla="*/ 4064 h 30"/>
                <a:gd name="T4" fmla="*/ 0 60000 65536"/>
                <a:gd name="T5" fmla="*/ 0 60000 65536"/>
              </a:gdLst>
              <a:ahLst/>
              <a:cxnLst>
                <a:cxn ang="T4">
                  <a:pos x="T0" y="T1"/>
                </a:cxn>
                <a:cxn ang="T5">
                  <a:pos x="T2" y="T3"/>
                </a:cxn>
              </a:cxnLst>
              <a:rect l="0" t="0" r="r" b="b"/>
              <a:pathLst>
                <a:path w="16" h="30">
                  <a:moveTo>
                    <a:pt x="14" y="0"/>
                  </a:moveTo>
                  <a:cubicBezTo>
                    <a:pt x="14" y="0"/>
                    <a:pt x="0" y="15"/>
                    <a:pt x="16" y="3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85" name="Group 1525"/>
            <p:cNvGrpSpPr>
              <a:grpSpLocks/>
            </p:cNvGrpSpPr>
            <p:nvPr/>
          </p:nvGrpSpPr>
          <p:grpSpPr bwMode="auto">
            <a:xfrm>
              <a:off x="6901009" y="1618793"/>
              <a:ext cx="825035" cy="509323"/>
              <a:chOff x="7259" y="1752"/>
              <a:chExt cx="405" cy="211"/>
            </a:xfrm>
          </p:grpSpPr>
          <p:sp>
            <p:nvSpPr>
              <p:cNvPr id="91"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92"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93"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87" name="Freeform 701"/>
            <p:cNvSpPr>
              <a:spLocks/>
            </p:cNvSpPr>
            <p:nvPr/>
          </p:nvSpPr>
          <p:spPr bwMode="auto">
            <a:xfrm rot="21034797" flipV="1">
              <a:off x="7325779" y="1999557"/>
              <a:ext cx="138696" cy="93949"/>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8" name="Freeform 702"/>
            <p:cNvSpPr>
              <a:spLocks/>
            </p:cNvSpPr>
            <p:nvPr/>
          </p:nvSpPr>
          <p:spPr bwMode="auto">
            <a:xfrm rot="21034797" flipV="1">
              <a:off x="7060612" y="2016191"/>
              <a:ext cx="134021" cy="68655"/>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89" name="Oval 1366"/>
            <p:cNvSpPr>
              <a:spLocks noChangeArrowheads="1"/>
            </p:cNvSpPr>
            <p:nvPr/>
          </p:nvSpPr>
          <p:spPr bwMode="auto">
            <a:xfrm rot="376322" flipH="1">
              <a:off x="7337868" y="2075238"/>
              <a:ext cx="49748" cy="6794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0" name="Oval 1366"/>
            <p:cNvSpPr>
              <a:spLocks noChangeArrowheads="1"/>
            </p:cNvSpPr>
            <p:nvPr/>
          </p:nvSpPr>
          <p:spPr bwMode="auto">
            <a:xfrm rot="1123622" flipH="1">
              <a:off x="7125621" y="2099304"/>
              <a:ext cx="49748" cy="6794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角丸四角形 1"/>
          <p:cNvSpPr/>
          <p:nvPr/>
        </p:nvSpPr>
        <p:spPr>
          <a:xfrm>
            <a:off x="7536561" y="449360"/>
            <a:ext cx="2520280" cy="1008112"/>
          </a:xfrm>
          <a:prstGeom prst="roundRect">
            <a:avLst>
              <a:gd name="adj" fmla="val 113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 name="正方形/長方形 97"/>
          <p:cNvSpPr/>
          <p:nvPr/>
        </p:nvSpPr>
        <p:spPr>
          <a:xfrm>
            <a:off x="7587673" y="466691"/>
            <a:ext cx="1645625" cy="369332"/>
          </a:xfrm>
          <a:prstGeom prst="rect">
            <a:avLst/>
          </a:prstGeom>
        </p:spPr>
        <p:txBody>
          <a:bodyPr wrap="square">
            <a:spAutoFit/>
          </a:bodyPr>
          <a:lstStyle/>
          <a:p>
            <a:r>
              <a:rPr lang="ja-JP" altLang="en-US" b="1" dirty="0"/>
              <a:t>ねらい・課方針</a:t>
            </a:r>
            <a:endParaRPr lang="en-US" altLang="ja-JP" b="1" dirty="0"/>
          </a:p>
        </p:txBody>
      </p:sp>
      <p:sp>
        <p:nvSpPr>
          <p:cNvPr id="67" name="正方形/長方形 66"/>
          <p:cNvSpPr/>
          <p:nvPr/>
        </p:nvSpPr>
        <p:spPr>
          <a:xfrm>
            <a:off x="7792256" y="779985"/>
            <a:ext cx="2146848" cy="646331"/>
          </a:xfrm>
          <a:prstGeom prst="rect">
            <a:avLst/>
          </a:prstGeom>
        </p:spPr>
        <p:txBody>
          <a:bodyPr wrap="square">
            <a:spAutoFit/>
          </a:bodyPr>
          <a:lstStyle/>
          <a:p>
            <a:r>
              <a:rPr lang="ja-JP" altLang="ja-JP" b="1" dirty="0">
                <a:solidFill>
                  <a:srgbClr val="0070C0"/>
                </a:solidFill>
              </a:rPr>
              <a:t>ムダの徹底排除</a:t>
            </a:r>
            <a:endParaRPr lang="en-US" altLang="ja-JP" b="1" dirty="0">
              <a:solidFill>
                <a:srgbClr val="0070C0"/>
              </a:solidFill>
            </a:endParaRPr>
          </a:p>
          <a:p>
            <a:r>
              <a:rPr lang="ja-JP" altLang="ja-JP" b="1" dirty="0">
                <a:solidFill>
                  <a:srgbClr val="0070C0"/>
                </a:solidFill>
              </a:rPr>
              <a:t>に向けた改善活動</a:t>
            </a:r>
          </a:p>
        </p:txBody>
      </p:sp>
      <p:sp>
        <p:nvSpPr>
          <p:cNvPr id="9" name="正方形/長方形 8"/>
          <p:cNvSpPr/>
          <p:nvPr/>
        </p:nvSpPr>
        <p:spPr>
          <a:xfrm>
            <a:off x="3578099" y="5086120"/>
            <a:ext cx="8280000" cy="46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 name="テキスト ボックス 100"/>
          <p:cNvSpPr txBox="1"/>
          <p:nvPr/>
        </p:nvSpPr>
        <p:spPr>
          <a:xfrm>
            <a:off x="11280576" y="42083"/>
            <a:ext cx="936104" cy="369332"/>
          </a:xfrm>
          <a:prstGeom prst="rect">
            <a:avLst/>
          </a:prstGeom>
          <a:noFill/>
        </p:spPr>
        <p:txBody>
          <a:bodyPr wrap="square" rtlCol="0">
            <a:spAutoFit/>
          </a:bodyPr>
          <a:lstStyle/>
          <a:p>
            <a:r>
              <a:rPr lang="ja-JP" altLang="en-US" b="1" dirty="0"/>
              <a:t>７</a:t>
            </a:r>
            <a:r>
              <a:rPr lang="en-US" altLang="ja-JP" b="1" dirty="0"/>
              <a:t>/</a:t>
            </a:r>
            <a:r>
              <a:rPr lang="ja-JP" altLang="en-US" b="1" dirty="0"/>
              <a:t>３０</a:t>
            </a:r>
          </a:p>
        </p:txBody>
      </p:sp>
      <p:pic>
        <p:nvPicPr>
          <p:cNvPr id="7" name="図 6">
            <a:extLst>
              <a:ext uri="{FF2B5EF4-FFF2-40B4-BE49-F238E27FC236}">
                <a16:creationId xmlns:a16="http://schemas.microsoft.com/office/drawing/2014/main" id="{39D51467-DC27-CC11-05A9-5CE08C672DBB}"/>
              </a:ext>
            </a:extLst>
          </p:cNvPr>
          <p:cNvPicPr>
            <a:picLocks noChangeAspect="1"/>
          </p:cNvPicPr>
          <p:nvPr/>
        </p:nvPicPr>
        <p:blipFill>
          <a:blip r:embed="rId3"/>
          <a:srcRect l="34311" t="30403" r="28103" b="19012"/>
          <a:stretch/>
        </p:blipFill>
        <p:spPr>
          <a:xfrm>
            <a:off x="46218" y="391048"/>
            <a:ext cx="3647996" cy="2761663"/>
          </a:xfrm>
          <a:prstGeom prst="rect">
            <a:avLst/>
          </a:prstGeom>
          <a:ln>
            <a:solidFill>
              <a:schemeClr val="tx1"/>
            </a:solidFill>
          </a:ln>
        </p:spPr>
      </p:pic>
      <p:sp>
        <p:nvSpPr>
          <p:cNvPr id="8" name="テキスト ボックス 7">
            <a:extLst>
              <a:ext uri="{FF2B5EF4-FFF2-40B4-BE49-F238E27FC236}">
                <a16:creationId xmlns:a16="http://schemas.microsoft.com/office/drawing/2014/main" id="{02B1D7C9-38A0-BA18-3DF6-32276B5FF575}"/>
              </a:ext>
            </a:extLst>
          </p:cNvPr>
          <p:cNvSpPr txBox="1"/>
          <p:nvPr/>
        </p:nvSpPr>
        <p:spPr>
          <a:xfrm>
            <a:off x="318990" y="3597983"/>
            <a:ext cx="2807354" cy="1477328"/>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・ゴチャゴチャ書かないページ</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のムダ</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・マトリックス図でよい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・これで</a:t>
            </a:r>
            <a:r>
              <a:rPr lang="en-US" altLang="ja-JP" dirty="0">
                <a:latin typeface="Meiryo UI" panose="020B0604030504040204" pitchFamily="50" charset="-128"/>
                <a:ea typeface="Meiryo UI" panose="020B0604030504040204" pitchFamily="50" charset="-128"/>
              </a:rPr>
              <a:t>P7</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8</a:t>
            </a:r>
            <a:r>
              <a:rPr lang="ja-JP" altLang="en-US" dirty="0">
                <a:latin typeface="Meiryo UI" panose="020B0604030504040204" pitchFamily="50" charset="-128"/>
                <a:ea typeface="Meiryo UI" panose="020B0604030504040204" pitchFamily="50" charset="-128"/>
              </a:rPr>
              <a:t>がカットできる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07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down)">
                                      <p:cBhvr>
                                        <p:cTn id="11" dur="50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outHorizont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p:bldP spid="30" grpId="0"/>
      <p:bldP spid="60" grpId="0" animBg="1"/>
      <p:bldP spid="61"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AutoShape 2"/>
          <p:cNvSpPr>
            <a:spLocks noChangeArrowheads="1"/>
          </p:cNvSpPr>
          <p:nvPr/>
        </p:nvSpPr>
        <p:spPr bwMode="auto">
          <a:xfrm>
            <a:off x="3517716"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graphicFrame>
        <p:nvGraphicFramePr>
          <p:cNvPr id="93" name="グラフ 92"/>
          <p:cNvGraphicFramePr/>
          <p:nvPr>
            <p:extLst>
              <p:ext uri="{D42A27DB-BD31-4B8C-83A1-F6EECF244321}">
                <p14:modId xmlns:p14="http://schemas.microsoft.com/office/powerpoint/2010/main" val="2681465170"/>
              </p:ext>
            </p:extLst>
          </p:nvPr>
        </p:nvGraphicFramePr>
        <p:xfrm>
          <a:off x="7858659" y="582390"/>
          <a:ext cx="4646053" cy="2846611"/>
        </p:xfrm>
        <a:graphic>
          <a:graphicData uri="http://schemas.openxmlformats.org/drawingml/2006/chart">
            <c:chart xmlns:c="http://schemas.openxmlformats.org/drawingml/2006/chart" xmlns:r="http://schemas.openxmlformats.org/officeDocument/2006/relationships" r:id="rId3"/>
          </a:graphicData>
        </a:graphic>
      </p:graphicFrame>
      <p:sp>
        <p:nvSpPr>
          <p:cNvPr id="109" name="角丸四角形吹き出し 108"/>
          <p:cNvSpPr/>
          <p:nvPr/>
        </p:nvSpPr>
        <p:spPr>
          <a:xfrm>
            <a:off x="6005361" y="716204"/>
            <a:ext cx="1601933" cy="1157902"/>
          </a:xfrm>
          <a:prstGeom prst="wedgeRoundRectCallout">
            <a:avLst>
              <a:gd name="adj1" fmla="val 62886"/>
              <a:gd name="adj2" fmla="val -14770"/>
              <a:gd name="adj3" fmla="val 16667"/>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 name="角丸四角形 105"/>
          <p:cNvSpPr/>
          <p:nvPr/>
        </p:nvSpPr>
        <p:spPr>
          <a:xfrm>
            <a:off x="3659635" y="4114571"/>
            <a:ext cx="4490615" cy="1903522"/>
          </a:xfrm>
          <a:prstGeom prst="roundRect">
            <a:avLst>
              <a:gd name="adj" fmla="val 8386"/>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角丸四角形 12"/>
          <p:cNvSpPr/>
          <p:nvPr/>
        </p:nvSpPr>
        <p:spPr>
          <a:xfrm>
            <a:off x="3677807" y="2079971"/>
            <a:ext cx="4472442" cy="1903522"/>
          </a:xfrm>
          <a:prstGeom prst="roundRect">
            <a:avLst>
              <a:gd name="adj" fmla="val 8386"/>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1" name="グループ化 10"/>
          <p:cNvGrpSpPr/>
          <p:nvPr/>
        </p:nvGrpSpPr>
        <p:grpSpPr>
          <a:xfrm>
            <a:off x="3572956" y="822223"/>
            <a:ext cx="891244" cy="1336989"/>
            <a:chOff x="-1634856" y="1015164"/>
            <a:chExt cx="891244" cy="1336989"/>
          </a:xfrm>
        </p:grpSpPr>
        <p:grpSp>
          <p:nvGrpSpPr>
            <p:cNvPr id="16" name="グループ化 15"/>
            <p:cNvGrpSpPr/>
            <p:nvPr/>
          </p:nvGrpSpPr>
          <p:grpSpPr>
            <a:xfrm>
              <a:off x="-1625179" y="1150537"/>
              <a:ext cx="881567" cy="1201616"/>
              <a:chOff x="-2552661" y="1503885"/>
              <a:chExt cx="881567" cy="971444"/>
            </a:xfrm>
          </p:grpSpPr>
          <p:sp>
            <p:nvSpPr>
              <p:cNvPr id="287" name="Freeform 1376"/>
              <p:cNvSpPr>
                <a:spLocks/>
              </p:cNvSpPr>
              <p:nvPr/>
            </p:nvSpPr>
            <p:spPr bwMode="auto">
              <a:xfrm flipH="1">
                <a:off x="-1979132" y="1861135"/>
                <a:ext cx="308038" cy="222594"/>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88" name="Freeform 1362"/>
              <p:cNvSpPr>
                <a:spLocks/>
              </p:cNvSpPr>
              <p:nvPr/>
            </p:nvSpPr>
            <p:spPr bwMode="auto">
              <a:xfrm flipH="1">
                <a:off x="-2552661" y="1958005"/>
                <a:ext cx="692659" cy="51732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289" name="Freeform 1372"/>
              <p:cNvSpPr>
                <a:spLocks/>
              </p:cNvSpPr>
              <p:nvPr/>
            </p:nvSpPr>
            <p:spPr bwMode="auto">
              <a:xfrm flipH="1">
                <a:off x="-2287169" y="2017775"/>
                <a:ext cx="148062" cy="100992"/>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290" name="Freeform 1373"/>
              <p:cNvSpPr>
                <a:spLocks/>
              </p:cNvSpPr>
              <p:nvPr/>
            </p:nvSpPr>
            <p:spPr bwMode="auto">
              <a:xfrm flipH="1">
                <a:off x="-2360349" y="2015715"/>
                <a:ext cx="180398" cy="160762"/>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1" name="Freeform 1374"/>
              <p:cNvSpPr>
                <a:spLocks/>
              </p:cNvSpPr>
              <p:nvPr/>
            </p:nvSpPr>
            <p:spPr bwMode="auto">
              <a:xfrm flipH="1">
                <a:off x="-2135703" y="2005409"/>
                <a:ext cx="83392" cy="103052"/>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2" name="Freeform 1375"/>
              <p:cNvSpPr>
                <a:spLocks/>
              </p:cNvSpPr>
              <p:nvPr/>
            </p:nvSpPr>
            <p:spPr bwMode="auto">
              <a:xfrm flipH="1">
                <a:off x="-2111877" y="2149683"/>
                <a:ext cx="40845" cy="2679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3" name="Freeform 1377"/>
              <p:cNvSpPr>
                <a:spLocks/>
              </p:cNvSpPr>
              <p:nvPr/>
            </p:nvSpPr>
            <p:spPr bwMode="auto">
              <a:xfrm flipH="1">
                <a:off x="-1768101" y="1982737"/>
                <a:ext cx="42547" cy="35038"/>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4" name="Freeform 1378"/>
              <p:cNvSpPr>
                <a:spLocks/>
              </p:cNvSpPr>
              <p:nvPr/>
            </p:nvSpPr>
            <p:spPr bwMode="auto">
              <a:xfrm flipH="1">
                <a:off x="-1860002" y="1958005"/>
                <a:ext cx="56162" cy="5358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5" name="Line 1379"/>
              <p:cNvSpPr>
                <a:spLocks noChangeShapeType="1"/>
              </p:cNvSpPr>
              <p:nvPr/>
            </p:nvSpPr>
            <p:spPr bwMode="auto">
              <a:xfrm>
                <a:off x="-1808946" y="2007471"/>
                <a:ext cx="37441" cy="3915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nvGrpSpPr>
              <p:cNvPr id="241" name="グループ化 240"/>
              <p:cNvGrpSpPr/>
              <p:nvPr/>
            </p:nvGrpSpPr>
            <p:grpSpPr>
              <a:xfrm>
                <a:off x="-2551245" y="1503885"/>
                <a:ext cx="695370" cy="576086"/>
                <a:chOff x="-2058089" y="2404199"/>
                <a:chExt cx="695370" cy="576086"/>
              </a:xfrm>
            </p:grpSpPr>
            <p:sp>
              <p:nvSpPr>
                <p:cNvPr id="242" name="Freeform 696"/>
                <p:cNvSpPr>
                  <a:spLocks/>
                </p:cNvSpPr>
                <p:nvPr/>
              </p:nvSpPr>
              <p:spPr bwMode="auto">
                <a:xfrm rot="21236550" flipH="1">
                  <a:off x="-2058089" y="2404199"/>
                  <a:ext cx="695370" cy="42319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243" name="Freeform 697"/>
                <p:cNvSpPr>
                  <a:spLocks/>
                </p:cNvSpPr>
                <p:nvPr/>
              </p:nvSpPr>
              <p:spPr bwMode="auto">
                <a:xfrm rot="21236550" flipH="1">
                  <a:off x="-1916790" y="2605178"/>
                  <a:ext cx="480556" cy="375107"/>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244" name="Freeform 698"/>
                <p:cNvSpPr>
                  <a:spLocks/>
                </p:cNvSpPr>
                <p:nvPr/>
              </p:nvSpPr>
              <p:spPr bwMode="auto">
                <a:xfrm rot="21236550" flipH="1">
                  <a:off x="-1824013" y="2813289"/>
                  <a:ext cx="332407" cy="120226"/>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246" name="Freeform 699"/>
                <p:cNvSpPr>
                  <a:spLocks/>
                </p:cNvSpPr>
                <p:nvPr/>
              </p:nvSpPr>
              <p:spPr bwMode="auto">
                <a:xfrm rot="21236550" flipH="1">
                  <a:off x="-1610010" y="2689492"/>
                  <a:ext cx="65742" cy="30458"/>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9" name="Freeform 700"/>
                <p:cNvSpPr>
                  <a:spLocks/>
                </p:cNvSpPr>
                <p:nvPr/>
              </p:nvSpPr>
              <p:spPr bwMode="auto">
                <a:xfrm rot="21236550" flipH="1">
                  <a:off x="-1752848" y="2692615"/>
                  <a:ext cx="73148" cy="31259"/>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0" name="Freeform 701"/>
                <p:cNvSpPr>
                  <a:spLocks/>
                </p:cNvSpPr>
                <p:nvPr/>
              </p:nvSpPr>
              <p:spPr bwMode="auto">
                <a:xfrm rot="21236550" flipH="1">
                  <a:off x="-1776527" y="2653764"/>
                  <a:ext cx="82407" cy="41678"/>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1" name="Freeform 702"/>
                <p:cNvSpPr>
                  <a:spLocks/>
                </p:cNvSpPr>
                <p:nvPr/>
              </p:nvSpPr>
              <p:spPr bwMode="auto">
                <a:xfrm rot="21236550" flipH="1">
                  <a:off x="-1614424" y="2653840"/>
                  <a:ext cx="79630" cy="30458"/>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sp>
          <p:nvSpPr>
            <p:cNvPr id="256" name="Freeform 370"/>
            <p:cNvSpPr>
              <a:spLocks/>
            </p:cNvSpPr>
            <p:nvPr/>
          </p:nvSpPr>
          <p:spPr bwMode="auto">
            <a:xfrm rot="21354649" flipH="1">
              <a:off x="-1634856" y="1176552"/>
              <a:ext cx="68707" cy="336609"/>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7" name="Freeform 371"/>
            <p:cNvSpPr>
              <a:spLocks/>
            </p:cNvSpPr>
            <p:nvPr/>
          </p:nvSpPr>
          <p:spPr bwMode="auto">
            <a:xfrm rot="21354649" flipH="1">
              <a:off x="-1602146" y="1015164"/>
              <a:ext cx="709982" cy="40794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8" name="Freeform 372"/>
            <p:cNvSpPr>
              <a:spLocks/>
            </p:cNvSpPr>
            <p:nvPr/>
          </p:nvSpPr>
          <p:spPr bwMode="auto">
            <a:xfrm rot="21354649" flipH="1">
              <a:off x="-1593232" y="1279207"/>
              <a:ext cx="732885" cy="14935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1" name="AutoShape 928"/>
          <p:cNvSpPr>
            <a:spLocks noChangeArrowheads="1"/>
          </p:cNvSpPr>
          <p:nvPr/>
        </p:nvSpPr>
        <p:spPr bwMode="auto">
          <a:xfrm>
            <a:off x="3597160" y="6100896"/>
            <a:ext cx="8440310"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a:latin typeface="HGP創英角ｺﾞｼｯｸUB" pitchFamily="50" charset="-128"/>
                <a:ea typeface="HGP創英角ｺﾞｼｯｸUB" pitchFamily="50" charset="-128"/>
              </a:rPr>
              <a:t>重量物は約４割で内製加工部品に集中</a:t>
            </a:r>
            <a:endParaRPr lang="en-US" altLang="ja-JP" sz="2400" dirty="0">
              <a:latin typeface="HGP創英角ｺﾞｼｯｸUB" pitchFamily="50" charset="-128"/>
              <a:ea typeface="HGP創英角ｺﾞｼｯｸUB" pitchFamily="50" charset="-128"/>
            </a:endParaRPr>
          </a:p>
        </p:txBody>
      </p:sp>
      <p:sp>
        <p:nvSpPr>
          <p:cNvPr id="222" name="正方形/長方形 221"/>
          <p:cNvSpPr/>
          <p:nvPr/>
        </p:nvSpPr>
        <p:spPr>
          <a:xfrm>
            <a:off x="8126228" y="3409836"/>
            <a:ext cx="3960440" cy="523220"/>
          </a:xfrm>
          <a:prstGeom prst="rect">
            <a:avLst/>
          </a:prstGeom>
          <a:noFill/>
          <a:ln>
            <a:noFill/>
          </a:ln>
        </p:spPr>
        <p:txBody>
          <a:bodyPr wrap="square" lIns="91440" tIns="45720" rIns="91440" bIns="45720">
            <a:spAutoFit/>
          </a:bodyPr>
          <a:lstStyle/>
          <a:p>
            <a:pPr algn="ctr"/>
            <a:r>
              <a:rPr lang="ja-JP" altLang="en-US" sz="2800" b="1" dirty="0">
                <a:ln w="12700">
                  <a:solidFill>
                    <a:schemeClr val="tx2">
                      <a:satMod val="155000"/>
                    </a:schemeClr>
                  </a:solidFill>
                  <a:prstDash val="solid"/>
                </a:ln>
              </a:rPr>
              <a:t>部品の約４割が重量物</a:t>
            </a:r>
            <a:r>
              <a:rPr lang="en-US" altLang="ja-JP" sz="2800" b="1" i="1" dirty="0">
                <a:ln w="12700">
                  <a:solidFill>
                    <a:schemeClr val="tx2">
                      <a:satMod val="155000"/>
                    </a:schemeClr>
                  </a:solidFill>
                  <a:prstDash val="solid"/>
                </a:ln>
              </a:rPr>
              <a:t>!!</a:t>
            </a:r>
            <a:endParaRPr lang="ja-JP" altLang="en-US" sz="2800" b="1" i="1" dirty="0">
              <a:ln w="12700">
                <a:solidFill>
                  <a:schemeClr val="tx2">
                    <a:satMod val="155000"/>
                  </a:schemeClr>
                </a:solidFill>
                <a:prstDash val="solid"/>
              </a:ln>
            </a:endParaRPr>
          </a:p>
        </p:txBody>
      </p:sp>
      <p:sp>
        <p:nvSpPr>
          <p:cNvPr id="98" name="テキスト ボックス 97"/>
          <p:cNvSpPr txBox="1"/>
          <p:nvPr/>
        </p:nvSpPr>
        <p:spPr>
          <a:xfrm>
            <a:off x="5931740" y="793894"/>
            <a:ext cx="1760418" cy="1077218"/>
          </a:xfrm>
          <a:prstGeom prst="rect">
            <a:avLst/>
          </a:prstGeom>
          <a:noFill/>
        </p:spPr>
        <p:txBody>
          <a:bodyPr wrap="none" rtlCol="0">
            <a:spAutoFit/>
          </a:bodyPr>
          <a:lstStyle/>
          <a:p>
            <a:r>
              <a:rPr lang="ja-JP" altLang="en-US" sz="2800" b="1" dirty="0">
                <a:solidFill>
                  <a:srgbClr val="FF0000"/>
                </a:solidFill>
              </a:rPr>
              <a:t>１０</a:t>
            </a:r>
            <a:r>
              <a:rPr lang="ja-JP" altLang="en-US" sz="2800" b="1" dirty="0"/>
              <a:t>㎏以上</a:t>
            </a:r>
            <a:endParaRPr lang="en-US" altLang="ja-JP" sz="2800" b="1" dirty="0"/>
          </a:p>
          <a:p>
            <a:r>
              <a:rPr lang="ja-JP" altLang="en-US" dirty="0"/>
              <a:t>　は全て</a:t>
            </a:r>
            <a:endParaRPr lang="en-US" altLang="ja-JP" dirty="0"/>
          </a:p>
          <a:p>
            <a:r>
              <a:rPr lang="ja-JP" altLang="en-US" dirty="0"/>
              <a:t>　重量物</a:t>
            </a:r>
          </a:p>
        </p:txBody>
      </p:sp>
      <p:grpSp>
        <p:nvGrpSpPr>
          <p:cNvPr id="7" name="グループ化 6"/>
          <p:cNvGrpSpPr/>
          <p:nvPr/>
        </p:nvGrpSpPr>
        <p:grpSpPr>
          <a:xfrm>
            <a:off x="7622170" y="688087"/>
            <a:ext cx="1031045" cy="1324519"/>
            <a:chOff x="10176859" y="872882"/>
            <a:chExt cx="1031045" cy="1324519"/>
          </a:xfrm>
        </p:grpSpPr>
        <p:grpSp>
          <p:nvGrpSpPr>
            <p:cNvPr id="9" name="グループ化 8"/>
            <p:cNvGrpSpPr/>
            <p:nvPr/>
          </p:nvGrpSpPr>
          <p:grpSpPr>
            <a:xfrm>
              <a:off x="10176859" y="1019648"/>
              <a:ext cx="1031045" cy="1177753"/>
              <a:chOff x="9900592" y="1761458"/>
              <a:chExt cx="1031045" cy="1177753"/>
            </a:xfrm>
          </p:grpSpPr>
          <p:sp>
            <p:nvSpPr>
              <p:cNvPr id="271" name="Freeform 230"/>
              <p:cNvSpPr>
                <a:spLocks/>
              </p:cNvSpPr>
              <p:nvPr/>
            </p:nvSpPr>
            <p:spPr bwMode="auto">
              <a:xfrm flipH="1">
                <a:off x="10050347" y="2275398"/>
                <a:ext cx="822034" cy="663813"/>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solidFill>
                <a:srgbClr val="CCECFF"/>
              </a:solidFill>
              <a:ln>
                <a:noFill/>
              </a:ln>
            </p:spPr>
            <p:txBody>
              <a:bodyPr/>
              <a:lstStyle/>
              <a:p>
                <a:endParaRPr lang="ja-JP" altLang="en-US" dirty="0"/>
              </a:p>
            </p:txBody>
          </p:sp>
          <p:sp>
            <p:nvSpPr>
              <p:cNvPr id="272" name="Freeform 231"/>
              <p:cNvSpPr>
                <a:spLocks/>
              </p:cNvSpPr>
              <p:nvPr/>
            </p:nvSpPr>
            <p:spPr bwMode="auto">
              <a:xfrm flipH="1">
                <a:off x="9900592" y="2162978"/>
                <a:ext cx="314592" cy="156139"/>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73" name="Freeform 232"/>
              <p:cNvSpPr>
                <a:spLocks/>
              </p:cNvSpPr>
              <p:nvPr/>
            </p:nvSpPr>
            <p:spPr bwMode="auto">
              <a:xfrm flipH="1">
                <a:off x="10050347" y="2275398"/>
                <a:ext cx="822034" cy="663813"/>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74" name="Freeform 233"/>
              <p:cNvSpPr>
                <a:spLocks/>
              </p:cNvSpPr>
              <p:nvPr/>
            </p:nvSpPr>
            <p:spPr bwMode="auto">
              <a:xfrm flipH="1">
                <a:off x="9900592" y="2162978"/>
                <a:ext cx="314592" cy="156139"/>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75" name="Freeform 234"/>
              <p:cNvSpPr>
                <a:spLocks/>
              </p:cNvSpPr>
              <p:nvPr/>
            </p:nvSpPr>
            <p:spPr bwMode="auto">
              <a:xfrm flipH="1">
                <a:off x="10050347" y="2275398"/>
                <a:ext cx="822034" cy="663813"/>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76" name="Freeform 235"/>
              <p:cNvSpPr>
                <a:spLocks/>
              </p:cNvSpPr>
              <p:nvPr/>
            </p:nvSpPr>
            <p:spPr bwMode="auto">
              <a:xfrm flipH="1">
                <a:off x="9900592" y="2162978"/>
                <a:ext cx="314592" cy="156139"/>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77" name="Freeform 236"/>
              <p:cNvSpPr>
                <a:spLocks/>
              </p:cNvSpPr>
              <p:nvPr/>
            </p:nvSpPr>
            <p:spPr bwMode="auto">
              <a:xfrm flipH="1">
                <a:off x="10703234" y="2361051"/>
                <a:ext cx="228403" cy="247146"/>
              </a:xfrm>
              <a:custGeom>
                <a:avLst/>
                <a:gdLst>
                  <a:gd name="T0" fmla="*/ 31932 w 58"/>
                  <a:gd name="T1" fmla="*/ 24956 h 84"/>
                  <a:gd name="T2" fmla="*/ 25546 w 58"/>
                  <a:gd name="T3" fmla="*/ 8646 h 84"/>
                  <a:gd name="T4" fmla="*/ 12303 w 58"/>
                  <a:gd name="T5" fmla="*/ 2730 h 84"/>
                  <a:gd name="T6" fmla="*/ 15725 w 58"/>
                  <a:gd name="T7" fmla="*/ 12874 h 84"/>
                  <a:gd name="T8" fmla="*/ 3220 w 58"/>
                  <a:gd name="T9" fmla="*/ 20693 h 84"/>
                  <a:gd name="T10" fmla="*/ 13722 w 58"/>
                  <a:gd name="T11" fmla="*/ 20693 h 84"/>
                  <a:gd name="T12" fmla="*/ 7135 w 58"/>
                  <a:gd name="T13" fmla="*/ 27327 h 84"/>
                  <a:gd name="T14" fmla="*/ 16942 w 58"/>
                  <a:gd name="T15" fmla="*/ 24129 h 84"/>
                  <a:gd name="T16" fmla="*/ 15725 w 58"/>
                  <a:gd name="T17" fmla="*/ 31558 h 84"/>
                  <a:gd name="T18" fmla="*/ 22859 w 58"/>
                  <a:gd name="T19" fmla="*/ 26968 h 84"/>
                  <a:gd name="T20" fmla="*/ 25546 w 58"/>
                  <a:gd name="T21" fmla="*/ 32416 h 84"/>
                  <a:gd name="T22" fmla="*/ 31932 w 58"/>
                  <a:gd name="T23" fmla="*/ 2495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4">
                    <a:moveTo>
                      <a:pt x="49" y="64"/>
                    </a:moveTo>
                    <a:cubicBezTo>
                      <a:pt x="49" y="64"/>
                      <a:pt x="58" y="21"/>
                      <a:pt x="39" y="22"/>
                    </a:cubicBezTo>
                    <a:cubicBezTo>
                      <a:pt x="39" y="22"/>
                      <a:pt x="30" y="0"/>
                      <a:pt x="19" y="7"/>
                    </a:cubicBezTo>
                    <a:cubicBezTo>
                      <a:pt x="8" y="14"/>
                      <a:pt x="24" y="33"/>
                      <a:pt x="24" y="33"/>
                    </a:cubicBezTo>
                    <a:cubicBezTo>
                      <a:pt x="24" y="33"/>
                      <a:pt x="0" y="44"/>
                      <a:pt x="5" y="53"/>
                    </a:cubicBezTo>
                    <a:cubicBezTo>
                      <a:pt x="11" y="61"/>
                      <a:pt x="21" y="53"/>
                      <a:pt x="21" y="53"/>
                    </a:cubicBezTo>
                    <a:cubicBezTo>
                      <a:pt x="21" y="53"/>
                      <a:pt x="3" y="64"/>
                      <a:pt x="11" y="70"/>
                    </a:cubicBezTo>
                    <a:cubicBezTo>
                      <a:pt x="18" y="75"/>
                      <a:pt x="26" y="62"/>
                      <a:pt x="26" y="62"/>
                    </a:cubicBezTo>
                    <a:cubicBezTo>
                      <a:pt x="26" y="62"/>
                      <a:pt x="14" y="79"/>
                      <a:pt x="24" y="81"/>
                    </a:cubicBezTo>
                    <a:cubicBezTo>
                      <a:pt x="34" y="84"/>
                      <a:pt x="35" y="69"/>
                      <a:pt x="35" y="69"/>
                    </a:cubicBezTo>
                    <a:cubicBezTo>
                      <a:pt x="35" y="69"/>
                      <a:pt x="32" y="83"/>
                      <a:pt x="39" y="83"/>
                    </a:cubicBezTo>
                    <a:cubicBezTo>
                      <a:pt x="47" y="83"/>
                      <a:pt x="49" y="64"/>
                      <a:pt x="49" y="64"/>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78" name="Freeform 237"/>
              <p:cNvSpPr>
                <a:spLocks/>
              </p:cNvSpPr>
              <p:nvPr/>
            </p:nvSpPr>
            <p:spPr bwMode="auto">
              <a:xfrm flipH="1">
                <a:off x="10769574" y="2472579"/>
                <a:ext cx="47404" cy="58886"/>
              </a:xfrm>
              <a:custGeom>
                <a:avLst/>
                <a:gdLst>
                  <a:gd name="T0" fmla="*/ 3993 w 12"/>
                  <a:gd name="T1" fmla="*/ 0 h 20"/>
                  <a:gd name="T2" fmla="*/ 7931 w 12"/>
                  <a:gd name="T3" fmla="*/ 7831 h 20"/>
                  <a:gd name="T4" fmla="*/ 0 60000 65536"/>
                  <a:gd name="T5" fmla="*/ 0 60000 65536"/>
                </a:gdLst>
                <a:ahLst/>
                <a:cxnLst>
                  <a:cxn ang="T4">
                    <a:pos x="T0" y="T1"/>
                  </a:cxn>
                  <a:cxn ang="T5">
                    <a:pos x="T2" y="T3"/>
                  </a:cxn>
                </a:cxnLst>
                <a:rect l="0" t="0" r="r" b="b"/>
                <a:pathLst>
                  <a:path w="12" h="20">
                    <a:moveTo>
                      <a:pt x="6" y="0"/>
                    </a:moveTo>
                    <a:cubicBezTo>
                      <a:pt x="6" y="0"/>
                      <a:pt x="0" y="15"/>
                      <a:pt x="12" y="2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2" name="Freeform 241"/>
              <p:cNvSpPr>
                <a:spLocks/>
              </p:cNvSpPr>
              <p:nvPr/>
            </p:nvSpPr>
            <p:spPr bwMode="auto">
              <a:xfrm flipH="1">
                <a:off x="10006174" y="2210266"/>
                <a:ext cx="47404" cy="15168"/>
              </a:xfrm>
              <a:custGeom>
                <a:avLst/>
                <a:gdLst>
                  <a:gd name="T0" fmla="*/ 0 w 12"/>
                  <a:gd name="T1" fmla="*/ 2278 h 5"/>
                  <a:gd name="T2" fmla="*/ 7931 w 12"/>
                  <a:gd name="T3" fmla="*/ 0 h 5"/>
                  <a:gd name="T4" fmla="*/ 0 60000 65536"/>
                  <a:gd name="T5" fmla="*/ 0 60000 65536"/>
                </a:gdLst>
                <a:ahLst/>
                <a:cxnLst>
                  <a:cxn ang="T4">
                    <a:pos x="T0" y="T1"/>
                  </a:cxn>
                  <a:cxn ang="T5">
                    <a:pos x="T2" y="T3"/>
                  </a:cxn>
                </a:cxnLst>
                <a:rect l="0" t="0" r="r" b="b"/>
                <a:pathLst>
                  <a:path w="12" h="5">
                    <a:moveTo>
                      <a:pt x="0" y="5"/>
                    </a:moveTo>
                    <a:cubicBezTo>
                      <a:pt x="0" y="5"/>
                      <a:pt x="5" y="1"/>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3" name="Freeform 242"/>
              <p:cNvSpPr>
                <a:spLocks/>
              </p:cNvSpPr>
              <p:nvPr/>
            </p:nvSpPr>
            <p:spPr bwMode="auto">
              <a:xfrm flipH="1">
                <a:off x="9974930" y="2242386"/>
                <a:ext cx="51714" cy="12491"/>
              </a:xfrm>
              <a:custGeom>
                <a:avLst/>
                <a:gdLst>
                  <a:gd name="T0" fmla="*/ 0 w 13"/>
                  <a:gd name="T1" fmla="*/ 2107 h 4"/>
                  <a:gd name="T2" fmla="*/ 8917 w 13"/>
                  <a:gd name="T3" fmla="*/ 602 h 4"/>
                  <a:gd name="T4" fmla="*/ 0 60000 65536"/>
                  <a:gd name="T5" fmla="*/ 0 60000 65536"/>
                </a:gdLst>
                <a:ahLst/>
                <a:cxnLst>
                  <a:cxn ang="T4">
                    <a:pos x="T0" y="T1"/>
                  </a:cxn>
                  <a:cxn ang="T5">
                    <a:pos x="T2" y="T3"/>
                  </a:cxn>
                </a:cxnLst>
                <a:rect l="0" t="0" r="r" b="b"/>
                <a:pathLst>
                  <a:path w="13" h="4">
                    <a:moveTo>
                      <a:pt x="0" y="4"/>
                    </a:moveTo>
                    <a:cubicBezTo>
                      <a:pt x="0" y="4"/>
                      <a:pt x="7" y="0"/>
                      <a:pt x="13"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4" name="Freeform 243"/>
              <p:cNvSpPr>
                <a:spLocks/>
              </p:cNvSpPr>
              <p:nvPr/>
            </p:nvSpPr>
            <p:spPr bwMode="auto">
              <a:xfrm flipH="1">
                <a:off x="10046037" y="2230787"/>
                <a:ext cx="59255" cy="38365"/>
              </a:xfrm>
              <a:custGeom>
                <a:avLst/>
                <a:gdLst>
                  <a:gd name="T0" fmla="*/ 0 w 15"/>
                  <a:gd name="T1" fmla="*/ 0 h 13"/>
                  <a:gd name="T2" fmla="*/ 9962 w 15"/>
                  <a:gd name="T3" fmla="*/ 5143 h 13"/>
                  <a:gd name="T4" fmla="*/ 0 60000 65536"/>
                  <a:gd name="T5" fmla="*/ 0 60000 65536"/>
                </a:gdLst>
                <a:ahLst/>
                <a:cxnLst>
                  <a:cxn ang="T4">
                    <a:pos x="T0" y="T1"/>
                  </a:cxn>
                  <a:cxn ang="T5">
                    <a:pos x="T2" y="T3"/>
                  </a:cxn>
                </a:cxnLst>
                <a:rect l="0" t="0" r="r" b="b"/>
                <a:pathLst>
                  <a:path w="15" h="13">
                    <a:moveTo>
                      <a:pt x="0" y="0"/>
                    </a:moveTo>
                    <a:cubicBezTo>
                      <a:pt x="0" y="0"/>
                      <a:pt x="11" y="6"/>
                      <a:pt x="15"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5" name="Line 293"/>
              <p:cNvSpPr>
                <a:spLocks noChangeShapeType="1"/>
              </p:cNvSpPr>
              <p:nvPr/>
            </p:nvSpPr>
            <p:spPr bwMode="auto">
              <a:xfrm flipH="1">
                <a:off x="10289066" y="2502023"/>
                <a:ext cx="4309" cy="38365"/>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nvGrpSpPr>
              <p:cNvPr id="8" name="グループ化 7"/>
              <p:cNvGrpSpPr/>
              <p:nvPr/>
            </p:nvGrpSpPr>
            <p:grpSpPr>
              <a:xfrm>
                <a:off x="10288713" y="1761458"/>
                <a:ext cx="618102" cy="617826"/>
                <a:chOff x="10506562" y="3726707"/>
                <a:chExt cx="618102" cy="617826"/>
              </a:xfrm>
            </p:grpSpPr>
            <p:sp>
              <p:nvSpPr>
                <p:cNvPr id="188" name="Line 608"/>
                <p:cNvSpPr>
                  <a:spLocks noChangeShapeType="1"/>
                </p:cNvSpPr>
                <p:nvPr/>
              </p:nvSpPr>
              <p:spPr bwMode="auto">
                <a:xfrm>
                  <a:off x="11024749" y="4058972"/>
                  <a:ext cx="1959" cy="1335"/>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89" name="Freeform 609"/>
                <p:cNvSpPr>
                  <a:spLocks/>
                </p:cNvSpPr>
                <p:nvPr/>
              </p:nvSpPr>
              <p:spPr bwMode="auto">
                <a:xfrm>
                  <a:off x="10506562" y="3852140"/>
                  <a:ext cx="529941" cy="492393"/>
                </a:xfrm>
                <a:custGeom>
                  <a:avLst/>
                  <a:gdLst>
                    <a:gd name="T0" fmla="*/ 24777 w 218"/>
                    <a:gd name="T1" fmla="*/ 86 h 283"/>
                    <a:gd name="T2" fmla="*/ 21734 w 218"/>
                    <a:gd name="T3" fmla="*/ 102 h 283"/>
                    <a:gd name="T4" fmla="*/ 9780 w 218"/>
                    <a:gd name="T5" fmla="*/ 359 h 283"/>
                    <a:gd name="T6" fmla="*/ 4249 w 218"/>
                    <a:gd name="T7" fmla="*/ 816 h 283"/>
                    <a:gd name="T8" fmla="*/ 23139 w 218"/>
                    <a:gd name="T9" fmla="*/ 1339 h 283"/>
                    <a:gd name="T10" fmla="*/ 40210 w 218"/>
                    <a:gd name="T11" fmla="*/ 1103 h 283"/>
                    <a:gd name="T12" fmla="*/ 43652 w 218"/>
                    <a:gd name="T13" fmla="*/ 767 h 283"/>
                    <a:gd name="T14" fmla="*/ 50740 w 218"/>
                    <a:gd name="T15" fmla="*/ 533 h 283"/>
                    <a:gd name="T16" fmla="*/ 41602 w 218"/>
                    <a:gd name="T17" fmla="*/ 554 h 283"/>
                    <a:gd name="T18" fmla="*/ 40652 w 218"/>
                    <a:gd name="T19" fmla="*/ 451 h 283"/>
                    <a:gd name="T20" fmla="*/ 33152 w 218"/>
                    <a:gd name="T21" fmla="*/ 257 h 283"/>
                    <a:gd name="T22" fmla="*/ 30410 w 218"/>
                    <a:gd name="T23" fmla="*/ 351 h 283"/>
                    <a:gd name="T24" fmla="*/ 28211 w 218"/>
                    <a:gd name="T25" fmla="*/ 96 h 283"/>
                    <a:gd name="T26" fmla="*/ 24777 w 218"/>
                    <a:gd name="T27" fmla="*/ 86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8" h="283">
                      <a:moveTo>
                        <a:pt x="106" y="18"/>
                      </a:moveTo>
                      <a:cubicBezTo>
                        <a:pt x="106" y="18"/>
                        <a:pt x="101" y="4"/>
                        <a:pt x="93" y="21"/>
                      </a:cubicBezTo>
                      <a:cubicBezTo>
                        <a:pt x="85" y="38"/>
                        <a:pt x="84" y="51"/>
                        <a:pt x="42" y="73"/>
                      </a:cubicBezTo>
                      <a:cubicBezTo>
                        <a:pt x="42" y="73"/>
                        <a:pt x="37" y="132"/>
                        <a:pt x="18" y="166"/>
                      </a:cubicBezTo>
                      <a:cubicBezTo>
                        <a:pt x="18" y="166"/>
                        <a:pt x="0" y="245"/>
                        <a:pt x="99" y="272"/>
                      </a:cubicBezTo>
                      <a:cubicBezTo>
                        <a:pt x="99" y="272"/>
                        <a:pt x="152" y="283"/>
                        <a:pt x="172" y="225"/>
                      </a:cubicBezTo>
                      <a:cubicBezTo>
                        <a:pt x="193" y="166"/>
                        <a:pt x="187" y="156"/>
                        <a:pt x="187" y="156"/>
                      </a:cubicBezTo>
                      <a:cubicBezTo>
                        <a:pt x="187" y="156"/>
                        <a:pt x="218" y="147"/>
                        <a:pt x="217" y="109"/>
                      </a:cubicBezTo>
                      <a:cubicBezTo>
                        <a:pt x="216" y="71"/>
                        <a:pt x="185" y="74"/>
                        <a:pt x="178" y="113"/>
                      </a:cubicBezTo>
                      <a:cubicBezTo>
                        <a:pt x="174" y="92"/>
                        <a:pt x="174" y="92"/>
                        <a:pt x="174" y="92"/>
                      </a:cubicBezTo>
                      <a:cubicBezTo>
                        <a:pt x="174" y="92"/>
                        <a:pt x="146" y="82"/>
                        <a:pt x="142" y="52"/>
                      </a:cubicBezTo>
                      <a:cubicBezTo>
                        <a:pt x="130" y="71"/>
                        <a:pt x="130" y="71"/>
                        <a:pt x="130" y="71"/>
                      </a:cubicBezTo>
                      <a:cubicBezTo>
                        <a:pt x="130" y="71"/>
                        <a:pt x="121" y="36"/>
                        <a:pt x="121" y="20"/>
                      </a:cubicBezTo>
                      <a:cubicBezTo>
                        <a:pt x="121" y="20"/>
                        <a:pt x="117" y="0"/>
                        <a:pt x="106" y="18"/>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90" name="Freeform 610"/>
                <p:cNvSpPr>
                  <a:spLocks/>
                </p:cNvSpPr>
                <p:nvPr/>
              </p:nvSpPr>
              <p:spPr bwMode="auto">
                <a:xfrm>
                  <a:off x="10540847" y="3726707"/>
                  <a:ext cx="583817" cy="573791"/>
                </a:xfrm>
                <a:custGeom>
                  <a:avLst/>
                  <a:gdLst>
                    <a:gd name="T0" fmla="*/ 45974 w 240"/>
                    <a:gd name="T1" fmla="*/ 1270 h 329"/>
                    <a:gd name="T2" fmla="*/ 45529 w 240"/>
                    <a:gd name="T3" fmla="*/ 1229 h 329"/>
                    <a:gd name="T4" fmla="*/ 49483 w 240"/>
                    <a:gd name="T5" fmla="*/ 456 h 329"/>
                    <a:gd name="T6" fmla="*/ 51075 w 240"/>
                    <a:gd name="T7" fmla="*/ 444 h 329"/>
                    <a:gd name="T8" fmla="*/ 45254 w 240"/>
                    <a:gd name="T9" fmla="*/ 221 h 329"/>
                    <a:gd name="T10" fmla="*/ 20875 w 240"/>
                    <a:gd name="T11" fmla="*/ 169 h 329"/>
                    <a:gd name="T12" fmla="*/ 4902 w 240"/>
                    <a:gd name="T13" fmla="*/ 386 h 329"/>
                    <a:gd name="T14" fmla="*/ 6618 w 240"/>
                    <a:gd name="T15" fmla="*/ 408 h 329"/>
                    <a:gd name="T16" fmla="*/ 6124 w 240"/>
                    <a:gd name="T17" fmla="*/ 808 h 329"/>
                    <a:gd name="T18" fmla="*/ 6618 w 240"/>
                    <a:gd name="T19" fmla="*/ 723 h 329"/>
                    <a:gd name="T20" fmla="*/ 18513 w 240"/>
                    <a:gd name="T21" fmla="*/ 465 h 329"/>
                    <a:gd name="T22" fmla="*/ 21535 w 240"/>
                    <a:gd name="T23" fmla="*/ 450 h 329"/>
                    <a:gd name="T24" fmla="*/ 25131 w 240"/>
                    <a:gd name="T25" fmla="*/ 457 h 329"/>
                    <a:gd name="T26" fmla="*/ 27197 w 240"/>
                    <a:gd name="T27" fmla="*/ 712 h 329"/>
                    <a:gd name="T28" fmla="*/ 30046 w 240"/>
                    <a:gd name="T29" fmla="*/ 618 h 329"/>
                    <a:gd name="T30" fmla="*/ 37508 w 240"/>
                    <a:gd name="T31" fmla="*/ 817 h 329"/>
                    <a:gd name="T32" fmla="*/ 38457 w 240"/>
                    <a:gd name="T33" fmla="*/ 923 h 329"/>
                    <a:gd name="T34" fmla="*/ 47615 w 240"/>
                    <a:gd name="T35" fmla="*/ 903 h 329"/>
                    <a:gd name="T36" fmla="*/ 40615 w 240"/>
                    <a:gd name="T37" fmla="*/ 1134 h 329"/>
                    <a:gd name="T38" fmla="*/ 37002 w 240"/>
                    <a:gd name="T39" fmla="*/ 1481 h 329"/>
                    <a:gd name="T40" fmla="*/ 33356 w 240"/>
                    <a:gd name="T41" fmla="*/ 1619 h 329"/>
                    <a:gd name="T42" fmla="*/ 47121 w 240"/>
                    <a:gd name="T43" fmla="*/ 1562 h 329"/>
                    <a:gd name="T44" fmla="*/ 43816 w 240"/>
                    <a:gd name="T45" fmla="*/ 1446 h 329"/>
                    <a:gd name="T46" fmla="*/ 49021 w 240"/>
                    <a:gd name="T47" fmla="*/ 1342 h 329"/>
                    <a:gd name="T48" fmla="*/ 45974 w 240"/>
                    <a:gd name="T49" fmla="*/ 127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329">
                      <a:moveTo>
                        <a:pt x="196" y="255"/>
                      </a:moveTo>
                      <a:cubicBezTo>
                        <a:pt x="194" y="246"/>
                        <a:pt x="194" y="246"/>
                        <a:pt x="194" y="246"/>
                      </a:cubicBezTo>
                      <a:cubicBezTo>
                        <a:pt x="240" y="187"/>
                        <a:pt x="211" y="91"/>
                        <a:pt x="211" y="91"/>
                      </a:cubicBezTo>
                      <a:cubicBezTo>
                        <a:pt x="218" y="89"/>
                        <a:pt x="218" y="89"/>
                        <a:pt x="218" y="89"/>
                      </a:cubicBezTo>
                      <a:cubicBezTo>
                        <a:pt x="216" y="71"/>
                        <a:pt x="193" y="44"/>
                        <a:pt x="193" y="44"/>
                      </a:cubicBezTo>
                      <a:cubicBezTo>
                        <a:pt x="162" y="0"/>
                        <a:pt x="89" y="34"/>
                        <a:pt x="89" y="34"/>
                      </a:cubicBezTo>
                      <a:cubicBezTo>
                        <a:pt x="41" y="32"/>
                        <a:pt x="21" y="77"/>
                        <a:pt x="21" y="77"/>
                      </a:cubicBezTo>
                      <a:cubicBezTo>
                        <a:pt x="28" y="82"/>
                        <a:pt x="28" y="82"/>
                        <a:pt x="28" y="82"/>
                      </a:cubicBezTo>
                      <a:cubicBezTo>
                        <a:pt x="0" y="129"/>
                        <a:pt x="15" y="152"/>
                        <a:pt x="26" y="162"/>
                      </a:cubicBezTo>
                      <a:cubicBezTo>
                        <a:pt x="28" y="152"/>
                        <a:pt x="28" y="145"/>
                        <a:pt x="28" y="145"/>
                      </a:cubicBezTo>
                      <a:cubicBezTo>
                        <a:pt x="70" y="123"/>
                        <a:pt x="71" y="110"/>
                        <a:pt x="79" y="93"/>
                      </a:cubicBezTo>
                      <a:cubicBezTo>
                        <a:pt x="87" y="76"/>
                        <a:pt x="92" y="90"/>
                        <a:pt x="92" y="90"/>
                      </a:cubicBezTo>
                      <a:cubicBezTo>
                        <a:pt x="103" y="72"/>
                        <a:pt x="107" y="92"/>
                        <a:pt x="107" y="92"/>
                      </a:cubicBezTo>
                      <a:cubicBezTo>
                        <a:pt x="107" y="108"/>
                        <a:pt x="116" y="143"/>
                        <a:pt x="116" y="143"/>
                      </a:cubicBezTo>
                      <a:cubicBezTo>
                        <a:pt x="128" y="124"/>
                        <a:pt x="128" y="124"/>
                        <a:pt x="128" y="124"/>
                      </a:cubicBezTo>
                      <a:cubicBezTo>
                        <a:pt x="132" y="154"/>
                        <a:pt x="160" y="164"/>
                        <a:pt x="160" y="164"/>
                      </a:cubicBezTo>
                      <a:cubicBezTo>
                        <a:pt x="164" y="185"/>
                        <a:pt x="164" y="185"/>
                        <a:pt x="164" y="185"/>
                      </a:cubicBezTo>
                      <a:cubicBezTo>
                        <a:pt x="171" y="146"/>
                        <a:pt x="202" y="143"/>
                        <a:pt x="203" y="181"/>
                      </a:cubicBezTo>
                      <a:cubicBezTo>
                        <a:pt x="204" y="219"/>
                        <a:pt x="173" y="228"/>
                        <a:pt x="173" y="228"/>
                      </a:cubicBezTo>
                      <a:cubicBezTo>
                        <a:pt x="173" y="228"/>
                        <a:pt x="179" y="238"/>
                        <a:pt x="158" y="297"/>
                      </a:cubicBezTo>
                      <a:cubicBezTo>
                        <a:pt x="154" y="309"/>
                        <a:pt x="148" y="318"/>
                        <a:pt x="142" y="325"/>
                      </a:cubicBezTo>
                      <a:cubicBezTo>
                        <a:pt x="190" y="329"/>
                        <a:pt x="201" y="313"/>
                        <a:pt x="201" y="313"/>
                      </a:cubicBezTo>
                      <a:cubicBezTo>
                        <a:pt x="187" y="290"/>
                        <a:pt x="187" y="290"/>
                        <a:pt x="187" y="290"/>
                      </a:cubicBezTo>
                      <a:cubicBezTo>
                        <a:pt x="209" y="269"/>
                        <a:pt x="209" y="269"/>
                        <a:pt x="209" y="269"/>
                      </a:cubicBezTo>
                      <a:lnTo>
                        <a:pt x="196" y="255"/>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191" name="Freeform 611"/>
                <p:cNvSpPr>
                  <a:spLocks/>
                </p:cNvSpPr>
                <p:nvPr/>
              </p:nvSpPr>
              <p:spPr bwMode="auto">
                <a:xfrm>
                  <a:off x="10538888" y="3970902"/>
                  <a:ext cx="69549" cy="109421"/>
                </a:xfrm>
                <a:custGeom>
                  <a:avLst/>
                  <a:gdLst>
                    <a:gd name="T0" fmla="*/ 4135 w 29"/>
                    <a:gd name="T1" fmla="*/ 331 h 62"/>
                    <a:gd name="T2" fmla="*/ 6253 w 29"/>
                    <a:gd name="T3" fmla="*/ 28 h 62"/>
                    <a:gd name="T4" fmla="*/ 6253 w 29"/>
                    <a:gd name="T5" fmla="*/ 28 h 62"/>
                    <a:gd name="T6" fmla="*/ 1337 w 29"/>
                    <a:gd name="T7" fmla="*/ 104 h 62"/>
                    <a:gd name="T8" fmla="*/ 4135 w 29"/>
                    <a:gd name="T9" fmla="*/ 3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2">
                      <a:moveTo>
                        <a:pt x="19" y="62"/>
                      </a:moveTo>
                      <a:cubicBezTo>
                        <a:pt x="27" y="33"/>
                        <a:pt x="29" y="5"/>
                        <a:pt x="29" y="5"/>
                      </a:cubicBezTo>
                      <a:cubicBezTo>
                        <a:pt x="29" y="5"/>
                        <a:pt x="29" y="5"/>
                        <a:pt x="29" y="5"/>
                      </a:cubicBezTo>
                      <a:cubicBezTo>
                        <a:pt x="22" y="1"/>
                        <a:pt x="11" y="0"/>
                        <a:pt x="6" y="20"/>
                      </a:cubicBezTo>
                      <a:cubicBezTo>
                        <a:pt x="0" y="46"/>
                        <a:pt x="6" y="58"/>
                        <a:pt x="19" y="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92" name="Freeform 612"/>
                <p:cNvSpPr>
                  <a:spLocks/>
                </p:cNvSpPr>
                <p:nvPr/>
              </p:nvSpPr>
              <p:spPr bwMode="auto">
                <a:xfrm>
                  <a:off x="10658394" y="3917526"/>
                  <a:ext cx="85222" cy="112089"/>
                </a:xfrm>
                <a:custGeom>
                  <a:avLst/>
                  <a:gdLst>
                    <a:gd name="T0" fmla="*/ 0 w 35"/>
                    <a:gd name="T1" fmla="*/ 180 h 64"/>
                    <a:gd name="T2" fmla="*/ 2108 w 35"/>
                    <a:gd name="T3" fmla="*/ 326 h 64"/>
                    <a:gd name="T4" fmla="*/ 0 60000 65536"/>
                    <a:gd name="T5" fmla="*/ 0 60000 65536"/>
                  </a:gdLst>
                  <a:ahLst/>
                  <a:cxnLst>
                    <a:cxn ang="T4">
                      <a:pos x="T0" y="T1"/>
                    </a:cxn>
                    <a:cxn ang="T5">
                      <a:pos x="T2" y="T3"/>
                    </a:cxn>
                  </a:cxnLst>
                  <a:rect l="0" t="0" r="r" b="b"/>
                  <a:pathLst>
                    <a:path w="35" h="64">
                      <a:moveTo>
                        <a:pt x="0" y="35"/>
                      </a:moveTo>
                      <a:cubicBezTo>
                        <a:pt x="0" y="35"/>
                        <a:pt x="35" y="0"/>
                        <a:pt x="9" y="6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3" name="Freeform 613"/>
                <p:cNvSpPr>
                  <a:spLocks/>
                </p:cNvSpPr>
                <p:nvPr/>
              </p:nvSpPr>
              <p:spPr bwMode="auto">
                <a:xfrm>
                  <a:off x="10713250" y="3938877"/>
                  <a:ext cx="69549" cy="82733"/>
                </a:xfrm>
                <a:custGeom>
                  <a:avLst/>
                  <a:gdLst>
                    <a:gd name="T0" fmla="*/ 0 w 29"/>
                    <a:gd name="T1" fmla="*/ 247 h 47"/>
                    <a:gd name="T2" fmla="*/ 6253 w 29"/>
                    <a:gd name="T3" fmla="*/ 78 h 47"/>
                    <a:gd name="T4" fmla="*/ 0 60000 65536"/>
                    <a:gd name="T5" fmla="*/ 0 60000 65536"/>
                  </a:gdLst>
                  <a:ahLst/>
                  <a:cxnLst>
                    <a:cxn ang="T4">
                      <a:pos x="T0" y="T1"/>
                    </a:cxn>
                    <a:cxn ang="T5">
                      <a:pos x="T2" y="T3"/>
                    </a:cxn>
                  </a:cxnLst>
                  <a:rect l="0" t="0" r="r" b="b"/>
                  <a:pathLst>
                    <a:path w="29" h="47">
                      <a:moveTo>
                        <a:pt x="0" y="47"/>
                      </a:moveTo>
                      <a:cubicBezTo>
                        <a:pt x="0" y="47"/>
                        <a:pt x="9" y="0"/>
                        <a:pt x="29" y="1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5" name="Oval 614"/>
                <p:cNvSpPr>
                  <a:spLocks noChangeArrowheads="1"/>
                </p:cNvSpPr>
                <p:nvPr/>
              </p:nvSpPr>
              <p:spPr bwMode="auto">
                <a:xfrm>
                  <a:off x="10709331" y="4046962"/>
                  <a:ext cx="19591" cy="2401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96" name="Freeform 615"/>
                <p:cNvSpPr>
                  <a:spLocks/>
                </p:cNvSpPr>
                <p:nvPr/>
              </p:nvSpPr>
              <p:spPr bwMode="auto">
                <a:xfrm>
                  <a:off x="10980669" y="4020274"/>
                  <a:ext cx="44080" cy="57379"/>
                </a:xfrm>
                <a:custGeom>
                  <a:avLst/>
                  <a:gdLst>
                    <a:gd name="T0" fmla="*/ 988 w 18"/>
                    <a:gd name="T1" fmla="*/ 0 h 33"/>
                    <a:gd name="T2" fmla="*/ 0 w 18"/>
                    <a:gd name="T3" fmla="*/ 162 h 33"/>
                    <a:gd name="T4" fmla="*/ 0 60000 65536"/>
                    <a:gd name="T5" fmla="*/ 0 60000 65536"/>
                  </a:gdLst>
                  <a:ahLst/>
                  <a:cxnLst>
                    <a:cxn ang="T4">
                      <a:pos x="T0" y="T1"/>
                    </a:cxn>
                    <a:cxn ang="T5">
                      <a:pos x="T2" y="T3"/>
                    </a:cxn>
                  </a:cxnLst>
                  <a:rect l="0" t="0" r="r" b="b"/>
                  <a:pathLst>
                    <a:path w="18" h="33">
                      <a:moveTo>
                        <a:pt x="4" y="0"/>
                      </a:moveTo>
                      <a:cubicBezTo>
                        <a:pt x="4" y="0"/>
                        <a:pt x="18" y="15"/>
                        <a:pt x="0"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7" name="Freeform 616"/>
                <p:cNvSpPr>
                  <a:spLocks/>
                </p:cNvSpPr>
                <p:nvPr/>
              </p:nvSpPr>
              <p:spPr bwMode="auto">
                <a:xfrm>
                  <a:off x="10583948" y="4103007"/>
                  <a:ext cx="312479" cy="213504"/>
                </a:xfrm>
                <a:custGeom>
                  <a:avLst/>
                  <a:gdLst>
                    <a:gd name="T0" fmla="*/ 0 w 128"/>
                    <a:gd name="T1" fmla="*/ 161 h 123"/>
                    <a:gd name="T2" fmla="*/ 30664 w 128"/>
                    <a:gd name="T3" fmla="*/ 64 h 123"/>
                    <a:gd name="T4" fmla="*/ 14627 w 128"/>
                    <a:gd name="T5" fmla="*/ 558 h 123"/>
                    <a:gd name="T6" fmla="*/ 0 w 128"/>
                    <a:gd name="T7" fmla="*/ 161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23">
                      <a:moveTo>
                        <a:pt x="0" y="33"/>
                      </a:moveTo>
                      <a:cubicBezTo>
                        <a:pt x="0" y="33"/>
                        <a:pt x="100" y="0"/>
                        <a:pt x="128" y="13"/>
                      </a:cubicBezTo>
                      <a:cubicBezTo>
                        <a:pt x="128" y="13"/>
                        <a:pt x="94" y="107"/>
                        <a:pt x="61" y="115"/>
                      </a:cubicBezTo>
                      <a:cubicBezTo>
                        <a:pt x="28" y="123"/>
                        <a:pt x="0" y="33"/>
                        <a:pt x="0" y="33"/>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208" name="Oval 627"/>
                <p:cNvSpPr>
                  <a:spLocks noChangeArrowheads="1"/>
                </p:cNvSpPr>
                <p:nvPr/>
              </p:nvSpPr>
              <p:spPr bwMode="auto">
                <a:xfrm>
                  <a:off x="10655455" y="4044293"/>
                  <a:ext cx="20571" cy="2535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grpSp>
        </p:grpSp>
        <p:sp>
          <p:nvSpPr>
            <p:cNvPr id="262" name="Freeform 370"/>
            <p:cNvSpPr>
              <a:spLocks/>
            </p:cNvSpPr>
            <p:nvPr/>
          </p:nvSpPr>
          <p:spPr bwMode="auto">
            <a:xfrm rot="245351">
              <a:off x="11114583" y="1028391"/>
              <a:ext cx="56480" cy="338782"/>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1" name="Freeform 371"/>
            <p:cNvSpPr>
              <a:spLocks/>
            </p:cNvSpPr>
            <p:nvPr/>
          </p:nvSpPr>
          <p:spPr bwMode="auto">
            <a:xfrm rot="245351">
              <a:off x="10562282" y="872882"/>
              <a:ext cx="583627" cy="410577"/>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2" name="Freeform 372"/>
            <p:cNvSpPr>
              <a:spLocks/>
            </p:cNvSpPr>
            <p:nvPr/>
          </p:nvSpPr>
          <p:spPr bwMode="auto">
            <a:xfrm rot="245351">
              <a:off x="10533720" y="1138851"/>
              <a:ext cx="602454" cy="150321"/>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206" name="Rectangle 5"/>
          <p:cNvSpPr>
            <a:spLocks noChangeArrowheads="1"/>
          </p:cNvSpPr>
          <p:nvPr/>
        </p:nvSpPr>
        <p:spPr bwMode="auto">
          <a:xfrm>
            <a:off x="3593116" y="132156"/>
            <a:ext cx="6333313"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８</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テーマ選定の背景３　荷量の確認</a:t>
            </a:r>
          </a:p>
        </p:txBody>
      </p:sp>
      <p:sp>
        <p:nvSpPr>
          <p:cNvPr id="19" name="テキスト ボックス 18"/>
          <p:cNvSpPr txBox="1"/>
          <p:nvPr/>
        </p:nvSpPr>
        <p:spPr>
          <a:xfrm>
            <a:off x="5689004" y="2060848"/>
            <a:ext cx="2470548" cy="523220"/>
          </a:xfrm>
          <a:prstGeom prst="rect">
            <a:avLst/>
          </a:prstGeom>
          <a:noFill/>
          <a:ln>
            <a:noFill/>
          </a:ln>
        </p:spPr>
        <p:txBody>
          <a:bodyPr wrap="none" rtlCol="0">
            <a:spAutoFit/>
          </a:bodyPr>
          <a:lstStyle/>
          <a:p>
            <a:r>
              <a:rPr lang="ja-JP" altLang="en-US" sz="2800" dirty="0"/>
              <a:t>軽量物</a:t>
            </a:r>
            <a:r>
              <a:rPr lang="ja-JP" altLang="en-US" sz="2800" b="1" dirty="0">
                <a:solidFill>
                  <a:srgbClr val="FF0000"/>
                </a:solidFill>
              </a:rPr>
              <a:t>２８</a:t>
            </a:r>
            <a:r>
              <a:rPr lang="ja-JP" altLang="en-US" sz="2800" dirty="0"/>
              <a:t>品種</a:t>
            </a:r>
          </a:p>
        </p:txBody>
      </p:sp>
      <p:sp>
        <p:nvSpPr>
          <p:cNvPr id="224" name="テキスト ボックス 223"/>
          <p:cNvSpPr txBox="1"/>
          <p:nvPr/>
        </p:nvSpPr>
        <p:spPr>
          <a:xfrm>
            <a:off x="5677956" y="4092312"/>
            <a:ext cx="2481770" cy="523220"/>
          </a:xfrm>
          <a:prstGeom prst="rect">
            <a:avLst/>
          </a:prstGeom>
          <a:noFill/>
          <a:ln>
            <a:noFill/>
          </a:ln>
        </p:spPr>
        <p:txBody>
          <a:bodyPr wrap="none" rtlCol="0">
            <a:spAutoFit/>
          </a:bodyPr>
          <a:lstStyle/>
          <a:p>
            <a:r>
              <a:rPr lang="ja-JP" altLang="en-US" sz="2800" dirty="0"/>
              <a:t>重量物</a:t>
            </a:r>
            <a:r>
              <a:rPr lang="ja-JP" altLang="en-US" sz="2800" b="1" dirty="0">
                <a:solidFill>
                  <a:srgbClr val="FF0000"/>
                </a:solidFill>
              </a:rPr>
              <a:t>１７</a:t>
            </a:r>
            <a:r>
              <a:rPr lang="ja-JP" altLang="en-US" sz="2800" dirty="0"/>
              <a:t>品種</a:t>
            </a:r>
          </a:p>
        </p:txBody>
      </p:sp>
      <p:pic>
        <p:nvPicPr>
          <p:cNvPr id="35842"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805748" y="4399150"/>
            <a:ext cx="1944248"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826934" y="2320475"/>
            <a:ext cx="1830560"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テキスト ボックス 106"/>
          <p:cNvSpPr txBox="1"/>
          <p:nvPr/>
        </p:nvSpPr>
        <p:spPr>
          <a:xfrm>
            <a:off x="4245314" y="3584181"/>
            <a:ext cx="1000595" cy="369332"/>
          </a:xfrm>
          <a:prstGeom prst="rect">
            <a:avLst/>
          </a:prstGeom>
          <a:noFill/>
        </p:spPr>
        <p:txBody>
          <a:bodyPr wrap="none" rtlCol="0">
            <a:spAutoFit/>
          </a:bodyPr>
          <a:lstStyle/>
          <a:p>
            <a:r>
              <a:rPr lang="ja-JP" altLang="en-US" dirty="0"/>
              <a:t>リテーナ</a:t>
            </a:r>
            <a:endParaRPr lang="en-US" altLang="ja-JP" dirty="0"/>
          </a:p>
        </p:txBody>
      </p:sp>
      <p:sp>
        <p:nvSpPr>
          <p:cNvPr id="108" name="テキスト ボックス 107"/>
          <p:cNvSpPr txBox="1"/>
          <p:nvPr/>
        </p:nvSpPr>
        <p:spPr>
          <a:xfrm>
            <a:off x="4368746" y="5564507"/>
            <a:ext cx="877163" cy="369332"/>
          </a:xfrm>
          <a:prstGeom prst="rect">
            <a:avLst/>
          </a:prstGeom>
          <a:noFill/>
        </p:spPr>
        <p:txBody>
          <a:bodyPr wrap="none" rtlCol="0">
            <a:spAutoFit/>
          </a:bodyPr>
          <a:lstStyle/>
          <a:p>
            <a:r>
              <a:rPr lang="ja-JP" altLang="en-US" dirty="0"/>
              <a:t>完成品</a:t>
            </a:r>
            <a:endParaRPr lang="en-US" altLang="ja-JP" dirty="0"/>
          </a:p>
        </p:txBody>
      </p:sp>
      <p:sp>
        <p:nvSpPr>
          <p:cNvPr id="114" name="テキスト ボックス 113"/>
          <p:cNvSpPr txBox="1"/>
          <p:nvPr/>
        </p:nvSpPr>
        <p:spPr>
          <a:xfrm>
            <a:off x="6056814" y="2532052"/>
            <a:ext cx="1906291" cy="1477328"/>
          </a:xfrm>
          <a:prstGeom prst="rect">
            <a:avLst/>
          </a:prstGeom>
          <a:noFill/>
          <a:ln>
            <a:noFill/>
          </a:ln>
        </p:spPr>
        <p:txBody>
          <a:bodyPr wrap="none" rtlCol="0">
            <a:spAutoFit/>
          </a:bodyPr>
          <a:lstStyle/>
          <a:p>
            <a:r>
              <a:rPr lang="ja-JP" altLang="en-US" dirty="0"/>
              <a:t>リテーナ</a:t>
            </a:r>
            <a:endParaRPr lang="en-US" altLang="ja-JP" dirty="0"/>
          </a:p>
          <a:p>
            <a:r>
              <a:rPr lang="ja-JP" altLang="en-US" dirty="0"/>
              <a:t>スプリング</a:t>
            </a:r>
            <a:endParaRPr lang="en-US" altLang="ja-JP" dirty="0"/>
          </a:p>
          <a:p>
            <a:r>
              <a:rPr lang="ja-JP" altLang="en-US" dirty="0"/>
              <a:t>ローラ</a:t>
            </a:r>
            <a:endParaRPr lang="en-US" altLang="ja-JP" dirty="0"/>
          </a:p>
          <a:p>
            <a:r>
              <a:rPr lang="ja-JP" altLang="en-US" dirty="0"/>
              <a:t>ラバークッション</a:t>
            </a:r>
            <a:endParaRPr lang="en-US" altLang="ja-JP" dirty="0"/>
          </a:p>
          <a:p>
            <a:r>
              <a:rPr lang="ja-JP" altLang="en-US" dirty="0"/>
              <a:t>　　　　　　　　　ｅｃｔ</a:t>
            </a:r>
          </a:p>
        </p:txBody>
      </p:sp>
      <p:sp>
        <p:nvSpPr>
          <p:cNvPr id="115" name="テキスト ボックス 114"/>
          <p:cNvSpPr txBox="1"/>
          <p:nvPr/>
        </p:nvSpPr>
        <p:spPr>
          <a:xfrm>
            <a:off x="5965989" y="4570248"/>
            <a:ext cx="1752403" cy="1477328"/>
          </a:xfrm>
          <a:prstGeom prst="rect">
            <a:avLst/>
          </a:prstGeom>
          <a:noFill/>
          <a:ln>
            <a:noFill/>
          </a:ln>
        </p:spPr>
        <p:txBody>
          <a:bodyPr wrap="none" rtlCol="0">
            <a:spAutoFit/>
          </a:bodyPr>
          <a:lstStyle/>
          <a:p>
            <a:r>
              <a:rPr lang="ja-JP" altLang="en-US" b="1" dirty="0"/>
              <a:t>完成品</a:t>
            </a:r>
            <a:endParaRPr lang="en-US" altLang="ja-JP" b="1" dirty="0"/>
          </a:p>
          <a:p>
            <a:r>
              <a:rPr lang="ja-JP" altLang="en-US" b="1" dirty="0"/>
              <a:t>ヨーク</a:t>
            </a:r>
            <a:endParaRPr lang="en-US" altLang="ja-JP" b="1" dirty="0"/>
          </a:p>
          <a:p>
            <a:r>
              <a:rPr lang="ja-JP" altLang="en-US" b="1" dirty="0"/>
              <a:t>プレートエンド</a:t>
            </a:r>
            <a:endParaRPr lang="en-US" altLang="ja-JP" b="1" dirty="0"/>
          </a:p>
          <a:p>
            <a:r>
              <a:rPr lang="ja-JP" altLang="en-US" b="1" dirty="0"/>
              <a:t>カバー</a:t>
            </a:r>
            <a:endParaRPr lang="en-US" altLang="ja-JP" b="1" dirty="0"/>
          </a:p>
          <a:p>
            <a:r>
              <a:rPr lang="ja-JP" altLang="en-US" b="1" dirty="0"/>
              <a:t>　　　　　　　　ｅｃｔ</a:t>
            </a:r>
          </a:p>
        </p:txBody>
      </p:sp>
      <p:sp>
        <p:nvSpPr>
          <p:cNvPr id="21" name="角丸四角形吹き出し 20"/>
          <p:cNvSpPr/>
          <p:nvPr/>
        </p:nvSpPr>
        <p:spPr>
          <a:xfrm>
            <a:off x="4433013" y="868230"/>
            <a:ext cx="1520966" cy="1005876"/>
          </a:xfrm>
          <a:prstGeom prst="wedgeRoundRectCallout">
            <a:avLst>
              <a:gd name="adj1" fmla="val -62692"/>
              <a:gd name="adj2" fmla="val -11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 name="テキスト ボックス 146"/>
          <p:cNvSpPr txBox="1"/>
          <p:nvPr/>
        </p:nvSpPr>
        <p:spPr>
          <a:xfrm>
            <a:off x="4417980" y="968211"/>
            <a:ext cx="1535998" cy="800219"/>
          </a:xfrm>
          <a:prstGeom prst="rect">
            <a:avLst/>
          </a:prstGeom>
          <a:noFill/>
        </p:spPr>
        <p:txBody>
          <a:bodyPr wrap="none" rtlCol="0">
            <a:spAutoFit/>
          </a:bodyPr>
          <a:lstStyle/>
          <a:p>
            <a:r>
              <a:rPr lang="ja-JP" altLang="en-US" sz="2800" b="1" dirty="0">
                <a:solidFill>
                  <a:srgbClr val="FF0000"/>
                </a:solidFill>
              </a:rPr>
              <a:t>４５</a:t>
            </a:r>
            <a:r>
              <a:rPr lang="ja-JP" altLang="en-US" sz="2800" b="1" dirty="0"/>
              <a:t>品種</a:t>
            </a:r>
            <a:endParaRPr lang="en-US" altLang="ja-JP" sz="2800" b="1" dirty="0"/>
          </a:p>
          <a:p>
            <a:r>
              <a:rPr lang="ja-JP" altLang="en-US" dirty="0"/>
              <a:t>の部品を運搬</a:t>
            </a:r>
            <a:endParaRPr lang="en-US" altLang="ja-JP" dirty="0"/>
          </a:p>
        </p:txBody>
      </p:sp>
      <p:grpSp>
        <p:nvGrpSpPr>
          <p:cNvPr id="17" name="グループ化 16"/>
          <p:cNvGrpSpPr/>
          <p:nvPr/>
        </p:nvGrpSpPr>
        <p:grpSpPr>
          <a:xfrm>
            <a:off x="10149804" y="1611872"/>
            <a:ext cx="928753" cy="737008"/>
            <a:chOff x="6310744" y="1321764"/>
            <a:chExt cx="928753" cy="737008"/>
          </a:xfrm>
        </p:grpSpPr>
        <p:sp>
          <p:nvSpPr>
            <p:cNvPr id="2" name="テキスト ボックス 1"/>
            <p:cNvSpPr txBox="1"/>
            <p:nvPr/>
          </p:nvSpPr>
          <p:spPr>
            <a:xfrm>
              <a:off x="6310744" y="1321764"/>
              <a:ext cx="877163" cy="369332"/>
            </a:xfrm>
            <a:prstGeom prst="rect">
              <a:avLst/>
            </a:prstGeom>
            <a:noFill/>
          </p:spPr>
          <p:txBody>
            <a:bodyPr wrap="none" rtlCol="0">
              <a:spAutoFit/>
            </a:bodyPr>
            <a:lstStyle/>
            <a:p>
              <a:r>
                <a:rPr lang="ja-JP" altLang="en-US" b="1" dirty="0"/>
                <a:t>重量物</a:t>
              </a:r>
            </a:p>
          </p:txBody>
        </p:sp>
        <p:sp>
          <p:nvSpPr>
            <p:cNvPr id="5" name="テキスト ボックス 4"/>
            <p:cNvSpPr txBox="1"/>
            <p:nvPr/>
          </p:nvSpPr>
          <p:spPr>
            <a:xfrm>
              <a:off x="6480956" y="1689440"/>
              <a:ext cx="758541" cy="369332"/>
            </a:xfrm>
            <a:prstGeom prst="rect">
              <a:avLst/>
            </a:prstGeom>
            <a:noFill/>
          </p:spPr>
          <p:txBody>
            <a:bodyPr wrap="none" rtlCol="0">
              <a:spAutoFit/>
            </a:bodyPr>
            <a:lstStyle/>
            <a:p>
              <a:r>
                <a:rPr lang="en-US" altLang="ja-JP" b="1" dirty="0"/>
                <a:t>39.4%</a:t>
              </a:r>
              <a:endParaRPr lang="ja-JP" altLang="en-US" b="1" dirty="0"/>
            </a:p>
          </p:txBody>
        </p:sp>
      </p:grpSp>
      <p:grpSp>
        <p:nvGrpSpPr>
          <p:cNvPr id="15" name="グループ化 14"/>
          <p:cNvGrpSpPr/>
          <p:nvPr/>
        </p:nvGrpSpPr>
        <p:grpSpPr>
          <a:xfrm>
            <a:off x="9206349" y="1850872"/>
            <a:ext cx="877163" cy="656394"/>
            <a:chOff x="5407661" y="1552278"/>
            <a:chExt cx="877163" cy="656394"/>
          </a:xfrm>
        </p:grpSpPr>
        <p:sp>
          <p:nvSpPr>
            <p:cNvPr id="145" name="テキスト ボックス 144"/>
            <p:cNvSpPr txBox="1"/>
            <p:nvPr/>
          </p:nvSpPr>
          <p:spPr>
            <a:xfrm>
              <a:off x="5407661" y="1552278"/>
              <a:ext cx="877163" cy="369332"/>
            </a:xfrm>
            <a:prstGeom prst="rect">
              <a:avLst/>
            </a:prstGeom>
            <a:noFill/>
          </p:spPr>
          <p:txBody>
            <a:bodyPr wrap="none" rtlCol="0">
              <a:spAutoFit/>
            </a:bodyPr>
            <a:lstStyle/>
            <a:p>
              <a:r>
                <a:rPr lang="ja-JP" altLang="en-US" dirty="0"/>
                <a:t>軽量物</a:t>
              </a:r>
            </a:p>
          </p:txBody>
        </p:sp>
        <p:sp>
          <p:nvSpPr>
            <p:cNvPr id="148" name="テキスト ボックス 147"/>
            <p:cNvSpPr txBox="1"/>
            <p:nvPr/>
          </p:nvSpPr>
          <p:spPr>
            <a:xfrm>
              <a:off x="5523926" y="1839340"/>
              <a:ext cx="758541" cy="369332"/>
            </a:xfrm>
            <a:prstGeom prst="rect">
              <a:avLst/>
            </a:prstGeom>
            <a:noFill/>
          </p:spPr>
          <p:txBody>
            <a:bodyPr wrap="none" rtlCol="0">
              <a:spAutoFit/>
            </a:bodyPr>
            <a:lstStyle/>
            <a:p>
              <a:r>
                <a:rPr lang="en-US" altLang="ja-JP" dirty="0"/>
                <a:t>60.6%</a:t>
              </a:r>
              <a:endParaRPr lang="ja-JP" altLang="en-US" dirty="0"/>
            </a:p>
          </p:txBody>
        </p:sp>
      </p:grpSp>
      <p:sp>
        <p:nvSpPr>
          <p:cNvPr id="18" name="右矢印 17"/>
          <p:cNvSpPr/>
          <p:nvPr/>
        </p:nvSpPr>
        <p:spPr>
          <a:xfrm>
            <a:off x="8283001" y="4554318"/>
            <a:ext cx="476039" cy="102402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 name="正方形/長方形 98"/>
          <p:cNvSpPr/>
          <p:nvPr/>
        </p:nvSpPr>
        <p:spPr>
          <a:xfrm>
            <a:off x="8414260" y="4420270"/>
            <a:ext cx="3960440" cy="1384995"/>
          </a:xfrm>
          <a:prstGeom prst="rect">
            <a:avLst/>
          </a:prstGeom>
          <a:noFill/>
          <a:ln>
            <a:noFill/>
          </a:ln>
        </p:spPr>
        <p:txBody>
          <a:bodyPr wrap="square" lIns="91440" tIns="45720" rIns="91440" bIns="45720">
            <a:spAutoFit/>
          </a:bodyPr>
          <a:lstStyle/>
          <a:p>
            <a:pPr algn="ctr"/>
            <a:r>
              <a:rPr lang="ja-JP" altLang="en-US" sz="2800" b="1" i="1" dirty="0">
                <a:ln w="12700">
                  <a:solidFill>
                    <a:schemeClr val="tx2">
                      <a:satMod val="155000"/>
                    </a:schemeClr>
                  </a:solidFill>
                  <a:prstDash val="solid"/>
                </a:ln>
              </a:rPr>
              <a:t>重量物は箱に入れた</a:t>
            </a:r>
            <a:endParaRPr lang="en-US" altLang="ja-JP" sz="2800" b="1" i="1" dirty="0">
              <a:ln w="12700">
                <a:solidFill>
                  <a:schemeClr val="tx2">
                    <a:satMod val="155000"/>
                  </a:schemeClr>
                </a:solidFill>
                <a:prstDash val="solid"/>
              </a:ln>
            </a:endParaRPr>
          </a:p>
          <a:p>
            <a:pPr algn="ctr"/>
            <a:r>
              <a:rPr lang="ja-JP" altLang="en-US" sz="2800" b="1" i="1" dirty="0">
                <a:ln w="12700">
                  <a:solidFill>
                    <a:schemeClr val="tx2">
                      <a:satMod val="155000"/>
                    </a:schemeClr>
                  </a:solidFill>
                  <a:prstDash val="solid"/>
                </a:ln>
              </a:rPr>
              <a:t>内製加工部品に</a:t>
            </a:r>
            <a:endParaRPr lang="en-US" altLang="ja-JP" sz="2800" b="1" i="1" dirty="0">
              <a:ln w="12700">
                <a:solidFill>
                  <a:schemeClr val="tx2">
                    <a:satMod val="155000"/>
                  </a:schemeClr>
                </a:solidFill>
                <a:prstDash val="solid"/>
              </a:ln>
            </a:endParaRPr>
          </a:p>
          <a:p>
            <a:pPr algn="ctr"/>
            <a:r>
              <a:rPr lang="ja-JP" altLang="en-US" sz="2800" b="1" i="1" dirty="0">
                <a:ln w="12700">
                  <a:solidFill>
                    <a:schemeClr val="tx2">
                      <a:satMod val="155000"/>
                    </a:schemeClr>
                  </a:solidFill>
                  <a:prstDash val="solid"/>
                </a:ln>
              </a:rPr>
              <a:t>集中</a:t>
            </a:r>
            <a:r>
              <a:rPr lang="en-US" altLang="ja-JP" sz="2800" b="1" i="1" dirty="0">
                <a:ln w="12700">
                  <a:solidFill>
                    <a:schemeClr val="tx2">
                      <a:satMod val="155000"/>
                    </a:schemeClr>
                  </a:solidFill>
                  <a:prstDash val="solid"/>
                </a:ln>
              </a:rPr>
              <a:t>!!</a:t>
            </a:r>
            <a:endParaRPr lang="ja-JP" altLang="en-US" sz="2800" b="1" i="1" dirty="0">
              <a:ln w="12700">
                <a:solidFill>
                  <a:schemeClr val="tx2">
                    <a:satMod val="155000"/>
                  </a:schemeClr>
                </a:solidFill>
                <a:prstDash val="solid"/>
              </a:ln>
            </a:endParaRPr>
          </a:p>
        </p:txBody>
      </p:sp>
      <p:sp>
        <p:nvSpPr>
          <p:cNvPr id="4" name="テキスト ボックス 3"/>
          <p:cNvSpPr txBox="1"/>
          <p:nvPr/>
        </p:nvSpPr>
        <p:spPr>
          <a:xfrm>
            <a:off x="6968794" y="2549427"/>
            <a:ext cx="1013419" cy="338554"/>
          </a:xfrm>
          <a:prstGeom prst="rect">
            <a:avLst/>
          </a:prstGeom>
          <a:noFill/>
        </p:spPr>
        <p:txBody>
          <a:bodyPr wrap="none" rtlCol="0">
            <a:spAutoFit/>
          </a:bodyPr>
          <a:lstStyle/>
          <a:p>
            <a:r>
              <a:rPr lang="ja-JP" altLang="en-US" sz="1600" dirty="0"/>
              <a:t>（０．７㎏）</a:t>
            </a:r>
          </a:p>
        </p:txBody>
      </p:sp>
      <p:sp>
        <p:nvSpPr>
          <p:cNvPr id="83" name="テキスト ボックス 82"/>
          <p:cNvSpPr txBox="1"/>
          <p:nvPr/>
        </p:nvSpPr>
        <p:spPr>
          <a:xfrm>
            <a:off x="7101762" y="2815262"/>
            <a:ext cx="1013419" cy="338554"/>
          </a:xfrm>
          <a:prstGeom prst="rect">
            <a:avLst/>
          </a:prstGeom>
          <a:noFill/>
        </p:spPr>
        <p:txBody>
          <a:bodyPr wrap="none" rtlCol="0">
            <a:spAutoFit/>
          </a:bodyPr>
          <a:lstStyle/>
          <a:p>
            <a:r>
              <a:rPr lang="ja-JP" altLang="en-US" sz="1600" dirty="0"/>
              <a:t>（１．１㎏）</a:t>
            </a:r>
          </a:p>
        </p:txBody>
      </p:sp>
      <p:sp>
        <p:nvSpPr>
          <p:cNvPr id="84" name="テキスト ボックス 83"/>
          <p:cNvSpPr txBox="1"/>
          <p:nvPr/>
        </p:nvSpPr>
        <p:spPr>
          <a:xfrm>
            <a:off x="6742057" y="3072571"/>
            <a:ext cx="1059906" cy="338554"/>
          </a:xfrm>
          <a:prstGeom prst="rect">
            <a:avLst/>
          </a:prstGeom>
          <a:noFill/>
        </p:spPr>
        <p:txBody>
          <a:bodyPr wrap="none" rtlCol="0">
            <a:spAutoFit/>
          </a:bodyPr>
          <a:lstStyle/>
          <a:p>
            <a:r>
              <a:rPr lang="ja-JP" altLang="en-US" sz="1600" dirty="0"/>
              <a:t>（０．８ ㎏）</a:t>
            </a:r>
          </a:p>
        </p:txBody>
      </p:sp>
      <p:sp>
        <p:nvSpPr>
          <p:cNvPr id="85" name="テキスト ボックス 84"/>
          <p:cNvSpPr txBox="1"/>
          <p:nvPr/>
        </p:nvSpPr>
        <p:spPr>
          <a:xfrm>
            <a:off x="6459652" y="3611504"/>
            <a:ext cx="829073" cy="338554"/>
          </a:xfrm>
          <a:prstGeom prst="rect">
            <a:avLst/>
          </a:prstGeom>
          <a:noFill/>
        </p:spPr>
        <p:txBody>
          <a:bodyPr wrap="none" rtlCol="0">
            <a:spAutoFit/>
          </a:bodyPr>
          <a:lstStyle/>
          <a:p>
            <a:r>
              <a:rPr lang="ja-JP" altLang="en-US" sz="1600" dirty="0"/>
              <a:t>（ ６ ㎏）</a:t>
            </a:r>
          </a:p>
        </p:txBody>
      </p:sp>
      <p:sp>
        <p:nvSpPr>
          <p:cNvPr id="86" name="テキスト ボックス 85"/>
          <p:cNvSpPr txBox="1"/>
          <p:nvPr/>
        </p:nvSpPr>
        <p:spPr>
          <a:xfrm>
            <a:off x="6817018" y="4590076"/>
            <a:ext cx="877163" cy="338554"/>
          </a:xfrm>
          <a:prstGeom prst="rect">
            <a:avLst/>
          </a:prstGeom>
          <a:noFill/>
        </p:spPr>
        <p:txBody>
          <a:bodyPr wrap="none" rtlCol="0">
            <a:spAutoFit/>
          </a:bodyPr>
          <a:lstStyle/>
          <a:p>
            <a:r>
              <a:rPr lang="ja-JP" altLang="en-US" sz="1600" dirty="0"/>
              <a:t>（１２㎏）</a:t>
            </a:r>
          </a:p>
        </p:txBody>
      </p:sp>
      <p:sp>
        <p:nvSpPr>
          <p:cNvPr id="87" name="テキスト ボックス 86"/>
          <p:cNvSpPr txBox="1"/>
          <p:nvPr/>
        </p:nvSpPr>
        <p:spPr>
          <a:xfrm>
            <a:off x="6673002" y="4855915"/>
            <a:ext cx="877163" cy="338554"/>
          </a:xfrm>
          <a:prstGeom prst="rect">
            <a:avLst/>
          </a:prstGeom>
          <a:noFill/>
        </p:spPr>
        <p:txBody>
          <a:bodyPr wrap="none" rtlCol="0">
            <a:spAutoFit/>
          </a:bodyPr>
          <a:lstStyle/>
          <a:p>
            <a:r>
              <a:rPr lang="ja-JP" altLang="en-US" sz="1600" dirty="0"/>
              <a:t>（１０㎏）</a:t>
            </a:r>
          </a:p>
        </p:txBody>
      </p:sp>
      <p:sp>
        <p:nvSpPr>
          <p:cNvPr id="88" name="テキスト ボックス 87"/>
          <p:cNvSpPr txBox="1"/>
          <p:nvPr/>
        </p:nvSpPr>
        <p:spPr>
          <a:xfrm>
            <a:off x="7326992" y="5130600"/>
            <a:ext cx="923651" cy="338554"/>
          </a:xfrm>
          <a:prstGeom prst="rect">
            <a:avLst/>
          </a:prstGeom>
          <a:noFill/>
        </p:spPr>
        <p:txBody>
          <a:bodyPr wrap="none" rtlCol="0">
            <a:spAutoFit/>
          </a:bodyPr>
          <a:lstStyle/>
          <a:p>
            <a:r>
              <a:rPr lang="ja-JP" altLang="en-US" sz="1600" dirty="0"/>
              <a:t>（１０ ㎏）</a:t>
            </a:r>
          </a:p>
        </p:txBody>
      </p:sp>
      <p:sp>
        <p:nvSpPr>
          <p:cNvPr id="89" name="テキスト ボックス 88"/>
          <p:cNvSpPr txBox="1"/>
          <p:nvPr/>
        </p:nvSpPr>
        <p:spPr>
          <a:xfrm>
            <a:off x="6742058" y="5383811"/>
            <a:ext cx="923651" cy="338554"/>
          </a:xfrm>
          <a:prstGeom prst="rect">
            <a:avLst/>
          </a:prstGeom>
          <a:noFill/>
        </p:spPr>
        <p:txBody>
          <a:bodyPr wrap="none" rtlCol="0">
            <a:spAutoFit/>
          </a:bodyPr>
          <a:lstStyle/>
          <a:p>
            <a:r>
              <a:rPr lang="ja-JP" altLang="en-US" sz="1600" dirty="0"/>
              <a:t>（１０ ㎏）</a:t>
            </a:r>
          </a:p>
        </p:txBody>
      </p:sp>
      <p:sp>
        <p:nvSpPr>
          <p:cNvPr id="92" name="テキスト ボックス 91"/>
          <p:cNvSpPr txBox="1"/>
          <p:nvPr/>
        </p:nvSpPr>
        <p:spPr>
          <a:xfrm>
            <a:off x="11366588" y="42083"/>
            <a:ext cx="760144" cy="369332"/>
          </a:xfrm>
          <a:prstGeom prst="rect">
            <a:avLst/>
          </a:prstGeom>
          <a:noFill/>
        </p:spPr>
        <p:txBody>
          <a:bodyPr wrap="none" rtlCol="0">
            <a:spAutoFit/>
          </a:bodyPr>
          <a:lstStyle/>
          <a:p>
            <a:r>
              <a:rPr lang="ja-JP" altLang="en-US" b="1" dirty="0"/>
              <a:t>８</a:t>
            </a:r>
            <a:r>
              <a:rPr lang="en-US" altLang="ja-JP" b="1" dirty="0"/>
              <a:t>/</a:t>
            </a:r>
            <a:r>
              <a:rPr lang="ja-JP" altLang="en-US" b="1" dirty="0"/>
              <a:t>３０</a:t>
            </a:r>
          </a:p>
        </p:txBody>
      </p:sp>
      <p:pic>
        <p:nvPicPr>
          <p:cNvPr id="3" name="図 2">
            <a:extLst>
              <a:ext uri="{FF2B5EF4-FFF2-40B4-BE49-F238E27FC236}">
                <a16:creationId xmlns:a16="http://schemas.microsoft.com/office/drawing/2014/main" id="{B7127C2C-E2A6-9D93-EBFE-1158065ED354}"/>
              </a:ext>
            </a:extLst>
          </p:cNvPr>
          <p:cNvPicPr>
            <a:picLocks noChangeAspect="1"/>
          </p:cNvPicPr>
          <p:nvPr/>
        </p:nvPicPr>
        <p:blipFill>
          <a:blip r:embed="rId8"/>
          <a:srcRect l="34311" t="30403" r="28103" b="19012"/>
          <a:stretch/>
        </p:blipFill>
        <p:spPr>
          <a:xfrm>
            <a:off x="46218" y="391048"/>
            <a:ext cx="3647996" cy="2761663"/>
          </a:xfrm>
          <a:prstGeom prst="rect">
            <a:avLst/>
          </a:prstGeom>
          <a:ln>
            <a:solidFill>
              <a:schemeClr val="tx1"/>
            </a:solidFill>
          </a:ln>
        </p:spPr>
      </p:pic>
      <p:sp>
        <p:nvSpPr>
          <p:cNvPr id="6" name="テキスト ボックス 5">
            <a:extLst>
              <a:ext uri="{FF2B5EF4-FFF2-40B4-BE49-F238E27FC236}">
                <a16:creationId xmlns:a16="http://schemas.microsoft.com/office/drawing/2014/main" id="{7506BED5-E4AC-6386-4EB8-A4474C08611E}"/>
              </a:ext>
            </a:extLst>
          </p:cNvPr>
          <p:cNvSpPr txBox="1"/>
          <p:nvPr/>
        </p:nvSpPr>
        <p:spPr>
          <a:xfrm>
            <a:off x="318990" y="3597983"/>
            <a:ext cx="2807354" cy="1477328"/>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・ゴチャゴチャ書かないページ</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のムダ</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・重いものと軽いものがあると</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簡単に説明</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501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randombar(horizontal)">
                                      <p:cBhvr>
                                        <p:cTn id="17" dur="5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randombar(horizontal)">
                                      <p:cBhvr>
                                        <p:cTn id="26" dur="500"/>
                                        <p:tgtEl>
                                          <p:spTgt spid="9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42" fill="hold" grpId="0" nodeType="clickEffect">
                                  <p:stCondLst>
                                    <p:cond delay="0"/>
                                  </p:stCondLst>
                                  <p:childTnLst>
                                    <p:set>
                                      <p:cBhvr>
                                        <p:cTn id="30" dur="1" fill="hold">
                                          <p:stCondLst>
                                            <p:cond delay="0"/>
                                          </p:stCondLst>
                                        </p:cTn>
                                        <p:tgtEl>
                                          <p:spTgt spid="181"/>
                                        </p:tgtEl>
                                        <p:attrNameLst>
                                          <p:attrName>style.visibility</p:attrName>
                                        </p:attrNameLst>
                                      </p:cBhvr>
                                      <p:to>
                                        <p:strVal val="visible"/>
                                      </p:to>
                                    </p:set>
                                    <p:animEffect transition="in" filter="barn(outHorizontal)">
                                      <p:cBhvr>
                                        <p:cTn id="31"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3" grpId="0">
        <p:bldAsOne/>
      </p:bldGraphic>
      <p:bldP spid="181" grpId="0" animBg="1"/>
      <p:bldP spid="222" grpId="0"/>
      <p:bldP spid="18" grpId="0" animBg="1"/>
      <p:bldP spid="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AutoShape 2"/>
          <p:cNvSpPr>
            <a:spLocks noChangeArrowheads="1"/>
          </p:cNvSpPr>
          <p:nvPr/>
        </p:nvSpPr>
        <p:spPr bwMode="auto">
          <a:xfrm>
            <a:off x="3439154"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286" y="1061819"/>
            <a:ext cx="3970563" cy="183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4491" y="3393784"/>
            <a:ext cx="317129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AutoShape 928"/>
          <p:cNvSpPr>
            <a:spLocks noChangeArrowheads="1"/>
          </p:cNvSpPr>
          <p:nvPr/>
        </p:nvSpPr>
        <p:spPr bwMode="auto">
          <a:xfrm>
            <a:off x="3622131"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サブテーマ：外観チェック作業の負荷軽減に挑戦しよう</a:t>
            </a:r>
          </a:p>
        </p:txBody>
      </p:sp>
      <p:sp>
        <p:nvSpPr>
          <p:cNvPr id="368" name="正方形/長方形 367"/>
          <p:cNvSpPr/>
          <p:nvPr/>
        </p:nvSpPr>
        <p:spPr>
          <a:xfrm>
            <a:off x="7527896" y="5706682"/>
            <a:ext cx="4688784"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rPr>
              <a:t>女性の疲労レベルが平均９．３と高い</a:t>
            </a:r>
            <a:endParaRPr lang="ja-JP" altLang="en-US" sz="2000" b="1" i="1" dirty="0">
              <a:ln w="12700">
                <a:solidFill>
                  <a:schemeClr val="tx2">
                    <a:satMod val="155000"/>
                  </a:schemeClr>
                </a:solidFill>
                <a:prstDash val="solid"/>
              </a:ln>
            </a:endParaRPr>
          </a:p>
        </p:txBody>
      </p:sp>
      <p:sp>
        <p:nvSpPr>
          <p:cNvPr id="119" name="テキスト ボックス 118"/>
          <p:cNvSpPr txBox="1"/>
          <p:nvPr/>
        </p:nvSpPr>
        <p:spPr>
          <a:xfrm>
            <a:off x="7363444" y="2860383"/>
            <a:ext cx="4709944" cy="369332"/>
          </a:xfrm>
          <a:prstGeom prst="rect">
            <a:avLst/>
          </a:prstGeom>
          <a:noFill/>
        </p:spPr>
        <p:txBody>
          <a:bodyPr wrap="none" rtlCol="0">
            <a:spAutoFit/>
          </a:bodyPr>
          <a:lstStyle/>
          <a:p>
            <a:r>
              <a:rPr lang="ja-JP" altLang="en-US" b="1" dirty="0"/>
              <a:t>完成品外観チェック作業の緊急アンケート調査</a:t>
            </a:r>
          </a:p>
        </p:txBody>
      </p:sp>
      <p:sp>
        <p:nvSpPr>
          <p:cNvPr id="258" name="テキスト ボックス 257"/>
          <p:cNvSpPr txBox="1"/>
          <p:nvPr/>
        </p:nvSpPr>
        <p:spPr>
          <a:xfrm>
            <a:off x="8042581" y="5366976"/>
            <a:ext cx="3954929" cy="461665"/>
          </a:xfrm>
          <a:prstGeom prst="rect">
            <a:avLst/>
          </a:prstGeom>
          <a:noFill/>
        </p:spPr>
        <p:txBody>
          <a:bodyPr wrap="none" rtlCol="0">
            <a:spAutoFit/>
          </a:bodyPr>
          <a:lstStyle/>
          <a:p>
            <a:r>
              <a:rPr lang="ja-JP" altLang="en-US" dirty="0"/>
              <a:t>男性平均　７．４　</a:t>
            </a:r>
            <a:r>
              <a:rPr lang="ja-JP" altLang="en-US" sz="2400" b="1" dirty="0">
                <a:solidFill>
                  <a:srgbClr val="FF0000"/>
                </a:solidFill>
              </a:rPr>
              <a:t>女性平均　９．３</a:t>
            </a:r>
            <a:endParaRPr lang="en-US" altLang="ja-JP" sz="2400" b="1" dirty="0">
              <a:solidFill>
                <a:srgbClr val="FF0000"/>
              </a:solidFill>
            </a:endParaRPr>
          </a:p>
        </p:txBody>
      </p:sp>
      <p:sp>
        <p:nvSpPr>
          <p:cNvPr id="197" name="角丸四角形吹き出し 196"/>
          <p:cNvSpPr/>
          <p:nvPr/>
        </p:nvSpPr>
        <p:spPr>
          <a:xfrm>
            <a:off x="4424765" y="3080012"/>
            <a:ext cx="2822044" cy="693280"/>
          </a:xfrm>
          <a:prstGeom prst="wedgeRoundRectCallout">
            <a:avLst>
              <a:gd name="adj1" fmla="val -56794"/>
              <a:gd name="adj2" fmla="val 1712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latin typeface="+mn-ea"/>
            </a:endParaRPr>
          </a:p>
        </p:txBody>
      </p:sp>
      <p:sp>
        <p:nvSpPr>
          <p:cNvPr id="207" name="テキスト ボックス 206"/>
          <p:cNvSpPr txBox="1"/>
          <p:nvPr/>
        </p:nvSpPr>
        <p:spPr>
          <a:xfrm>
            <a:off x="4411116" y="3099256"/>
            <a:ext cx="2904962" cy="646331"/>
          </a:xfrm>
          <a:prstGeom prst="rect">
            <a:avLst/>
          </a:prstGeom>
          <a:noFill/>
        </p:spPr>
        <p:txBody>
          <a:bodyPr wrap="none" rtlCol="0">
            <a:spAutoFit/>
          </a:bodyPr>
          <a:lstStyle/>
          <a:p>
            <a:r>
              <a:rPr lang="ja-JP" altLang="en-US" dirty="0"/>
              <a:t>どの重量物が大変なのか？</a:t>
            </a:r>
            <a:endParaRPr lang="en-US" altLang="ja-JP" dirty="0"/>
          </a:p>
          <a:p>
            <a:r>
              <a:rPr lang="ja-JP" altLang="en-US" dirty="0"/>
              <a:t>一人３回手を上げてみよう</a:t>
            </a:r>
            <a:endParaRPr lang="en-US" altLang="ja-JP" b="1" i="1" dirty="0"/>
          </a:p>
        </p:txBody>
      </p:sp>
      <p:sp>
        <p:nvSpPr>
          <p:cNvPr id="232" name="正方形/長方形 231"/>
          <p:cNvSpPr/>
          <p:nvPr/>
        </p:nvSpPr>
        <p:spPr>
          <a:xfrm>
            <a:off x="3425894" y="5680521"/>
            <a:ext cx="4688784"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rPr>
              <a:t>完成品の持ち上げがとにかく疲れる</a:t>
            </a:r>
            <a:endParaRPr lang="ja-JP" altLang="en-US" sz="2000" b="1" i="1" dirty="0">
              <a:ln w="12700">
                <a:solidFill>
                  <a:schemeClr val="tx2">
                    <a:satMod val="155000"/>
                  </a:schemeClr>
                </a:solidFill>
                <a:prstDash val="solid"/>
              </a:ln>
            </a:endParaRPr>
          </a:p>
        </p:txBody>
      </p:sp>
      <p:sp>
        <p:nvSpPr>
          <p:cNvPr id="121" name="テキスト ボックス 120"/>
          <p:cNvSpPr txBox="1"/>
          <p:nvPr/>
        </p:nvSpPr>
        <p:spPr>
          <a:xfrm>
            <a:off x="9541905" y="3133249"/>
            <a:ext cx="1763624" cy="307777"/>
          </a:xfrm>
          <a:prstGeom prst="rect">
            <a:avLst/>
          </a:prstGeom>
          <a:noFill/>
        </p:spPr>
        <p:txBody>
          <a:bodyPr wrap="none" rtlCol="0">
            <a:spAutoFit/>
          </a:bodyPr>
          <a:lstStyle/>
          <a:p>
            <a:r>
              <a:rPr lang="ja-JP" altLang="en-US" sz="1400" dirty="0"/>
              <a:t>完成品負荷レベル表</a:t>
            </a:r>
          </a:p>
        </p:txBody>
      </p:sp>
      <p:grpSp>
        <p:nvGrpSpPr>
          <p:cNvPr id="3" name="グループ化 2"/>
          <p:cNvGrpSpPr>
            <a:grpSpLocks noChangeAspect="1"/>
          </p:cNvGrpSpPr>
          <p:nvPr/>
        </p:nvGrpSpPr>
        <p:grpSpPr>
          <a:xfrm>
            <a:off x="3485766" y="2895800"/>
            <a:ext cx="601461" cy="648000"/>
            <a:chOff x="-2139466" y="2743456"/>
            <a:chExt cx="806419" cy="868813"/>
          </a:xfrm>
        </p:grpSpPr>
        <p:sp>
          <p:nvSpPr>
            <p:cNvPr id="129" name="Freeform 1407"/>
            <p:cNvSpPr>
              <a:spLocks/>
            </p:cNvSpPr>
            <p:nvPr/>
          </p:nvSpPr>
          <p:spPr bwMode="auto">
            <a:xfrm>
              <a:off x="-2139466" y="3338720"/>
              <a:ext cx="806419" cy="273549"/>
            </a:xfrm>
            <a:custGeom>
              <a:avLst/>
              <a:gdLst>
                <a:gd name="T0" fmla="*/ 2147483647 w 226"/>
                <a:gd name="T1" fmla="*/ 2147483647 h 103"/>
                <a:gd name="T2" fmla="*/ 2147483647 w 226"/>
                <a:gd name="T3" fmla="*/ 2147483647 h 103"/>
                <a:gd name="T4" fmla="*/ 2147483647 w 226"/>
                <a:gd name="T5" fmla="*/ 2147483647 h 103"/>
                <a:gd name="T6" fmla="*/ 2147483647 w 226"/>
                <a:gd name="T7" fmla="*/ 2147483647 h 103"/>
                <a:gd name="T8" fmla="*/ 2147483647 w 226"/>
                <a:gd name="T9" fmla="*/ 2147483647 h 103"/>
                <a:gd name="T10" fmla="*/ 2147483647 w 226"/>
                <a:gd name="T11" fmla="*/ 2147483647 h 103"/>
                <a:gd name="T12" fmla="*/ 2147483647 w 226"/>
                <a:gd name="T13" fmla="*/ 2147483647 h 103"/>
                <a:gd name="T14" fmla="*/ 2147483647 w 226"/>
                <a:gd name="T15" fmla="*/ 2147483647 h 103"/>
                <a:gd name="T16" fmla="*/ 2147483647 w 226"/>
                <a:gd name="T17" fmla="*/ 2147483647 h 103"/>
                <a:gd name="T18" fmla="*/ 2147483647 w 226"/>
                <a:gd name="T19" fmla="*/ 214748364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 h="103">
                  <a:moveTo>
                    <a:pt x="47" y="10"/>
                  </a:moveTo>
                  <a:cubicBezTo>
                    <a:pt x="47" y="10"/>
                    <a:pt x="49" y="2"/>
                    <a:pt x="62" y="1"/>
                  </a:cubicBezTo>
                  <a:cubicBezTo>
                    <a:pt x="76" y="1"/>
                    <a:pt x="76" y="1"/>
                    <a:pt x="76" y="1"/>
                  </a:cubicBezTo>
                  <a:cubicBezTo>
                    <a:pt x="166" y="1"/>
                    <a:pt x="166" y="1"/>
                    <a:pt x="166" y="1"/>
                  </a:cubicBezTo>
                  <a:cubicBezTo>
                    <a:pt x="166" y="1"/>
                    <a:pt x="176" y="0"/>
                    <a:pt x="183" y="25"/>
                  </a:cubicBezTo>
                  <a:cubicBezTo>
                    <a:pt x="183" y="25"/>
                    <a:pt x="226" y="90"/>
                    <a:pt x="181" y="96"/>
                  </a:cubicBezTo>
                  <a:cubicBezTo>
                    <a:pt x="181" y="96"/>
                    <a:pt x="163" y="97"/>
                    <a:pt x="153" y="83"/>
                  </a:cubicBezTo>
                  <a:cubicBezTo>
                    <a:pt x="86" y="83"/>
                    <a:pt x="86" y="83"/>
                    <a:pt x="86" y="83"/>
                  </a:cubicBezTo>
                  <a:cubicBezTo>
                    <a:pt x="86" y="83"/>
                    <a:pt x="79" y="103"/>
                    <a:pt x="56" y="103"/>
                  </a:cubicBezTo>
                  <a:cubicBezTo>
                    <a:pt x="0" y="103"/>
                    <a:pt x="47" y="10"/>
                    <a:pt x="47" y="1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30" name="Freeform 1408"/>
            <p:cNvSpPr>
              <a:spLocks/>
            </p:cNvSpPr>
            <p:nvPr/>
          </p:nvSpPr>
          <p:spPr bwMode="auto">
            <a:xfrm>
              <a:off x="-2049570" y="2850019"/>
              <a:ext cx="552596" cy="284308"/>
            </a:xfrm>
            <a:custGeom>
              <a:avLst/>
              <a:gdLst>
                <a:gd name="T0" fmla="*/ 2147483647 w 155"/>
                <a:gd name="T1" fmla="*/ 2147483647 h 107"/>
                <a:gd name="T2" fmla="*/ 2147483647 w 155"/>
                <a:gd name="T3" fmla="*/ 2147483647 h 107"/>
                <a:gd name="T4" fmla="*/ 2147483647 w 155"/>
                <a:gd name="T5" fmla="*/ 2147483647 h 107"/>
                <a:gd name="T6" fmla="*/ 2147483647 w 155"/>
                <a:gd name="T7" fmla="*/ 2147483647 h 107"/>
                <a:gd name="T8" fmla="*/ 2147483647 w 155"/>
                <a:gd name="T9" fmla="*/ 2147483647 h 107"/>
                <a:gd name="T10" fmla="*/ 2147483647 w 155"/>
                <a:gd name="T11" fmla="*/ 2147483647 h 107"/>
                <a:gd name="T12" fmla="*/ 2147483647 w 155"/>
                <a:gd name="T13" fmla="*/ 2147483647 h 107"/>
                <a:gd name="T14" fmla="*/ 2147483647 w 155"/>
                <a:gd name="T15" fmla="*/ 2147483647 h 107"/>
                <a:gd name="T16" fmla="*/ 2147483647 w 155"/>
                <a:gd name="T17" fmla="*/ 2147483647 h 107"/>
                <a:gd name="T18" fmla="*/ 2147483647 w 155"/>
                <a:gd name="T19" fmla="*/ 2147483647 h 107"/>
                <a:gd name="T20" fmla="*/ 2147483647 w 155"/>
                <a:gd name="T21" fmla="*/ 2147483647 h 107"/>
                <a:gd name="T22" fmla="*/ 2147483647 w 155"/>
                <a:gd name="T23" fmla="*/ 0 h 107"/>
                <a:gd name="T24" fmla="*/ 2147483647 w 155"/>
                <a:gd name="T25" fmla="*/ 2147483647 h 107"/>
                <a:gd name="T26" fmla="*/ 2147483647 w 155"/>
                <a:gd name="T27" fmla="*/ 2147483647 h 107"/>
                <a:gd name="T28" fmla="*/ 2147483647 w 155"/>
                <a:gd name="T29" fmla="*/ 2147483647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107">
                  <a:moveTo>
                    <a:pt x="4" y="49"/>
                  </a:moveTo>
                  <a:cubicBezTo>
                    <a:pt x="0" y="59"/>
                    <a:pt x="11" y="99"/>
                    <a:pt x="11" y="99"/>
                  </a:cubicBezTo>
                  <a:cubicBezTo>
                    <a:pt x="21" y="79"/>
                    <a:pt x="34" y="107"/>
                    <a:pt x="34" y="107"/>
                  </a:cubicBezTo>
                  <a:cubicBezTo>
                    <a:pt x="34" y="107"/>
                    <a:pt x="32" y="46"/>
                    <a:pt x="39" y="44"/>
                  </a:cubicBezTo>
                  <a:cubicBezTo>
                    <a:pt x="51" y="41"/>
                    <a:pt x="55" y="56"/>
                    <a:pt x="90" y="57"/>
                  </a:cubicBezTo>
                  <a:cubicBezTo>
                    <a:pt x="125" y="58"/>
                    <a:pt x="136" y="35"/>
                    <a:pt x="142" y="36"/>
                  </a:cubicBezTo>
                  <a:cubicBezTo>
                    <a:pt x="148" y="36"/>
                    <a:pt x="147" y="57"/>
                    <a:pt x="145" y="62"/>
                  </a:cubicBezTo>
                  <a:cubicBezTo>
                    <a:pt x="142" y="67"/>
                    <a:pt x="144" y="87"/>
                    <a:pt x="144" y="87"/>
                  </a:cubicBezTo>
                  <a:cubicBezTo>
                    <a:pt x="144" y="87"/>
                    <a:pt x="149" y="86"/>
                    <a:pt x="153" y="88"/>
                  </a:cubicBezTo>
                  <a:cubicBezTo>
                    <a:pt x="155" y="13"/>
                    <a:pt x="155" y="13"/>
                    <a:pt x="155" y="13"/>
                  </a:cubicBezTo>
                  <a:cubicBezTo>
                    <a:pt x="151" y="19"/>
                    <a:pt x="136" y="15"/>
                    <a:pt x="136" y="15"/>
                  </a:cubicBezTo>
                  <a:cubicBezTo>
                    <a:pt x="136" y="15"/>
                    <a:pt x="146" y="0"/>
                    <a:pt x="141" y="0"/>
                  </a:cubicBezTo>
                  <a:cubicBezTo>
                    <a:pt x="10" y="19"/>
                    <a:pt x="10" y="19"/>
                    <a:pt x="10" y="19"/>
                  </a:cubicBezTo>
                  <a:cubicBezTo>
                    <a:pt x="10" y="19"/>
                    <a:pt x="22" y="30"/>
                    <a:pt x="19" y="36"/>
                  </a:cubicBezTo>
                  <a:cubicBezTo>
                    <a:pt x="13" y="48"/>
                    <a:pt x="7" y="40"/>
                    <a:pt x="4" y="49"/>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131" name="Freeform 1418"/>
            <p:cNvSpPr>
              <a:spLocks/>
            </p:cNvSpPr>
            <p:nvPr/>
          </p:nvSpPr>
          <p:spPr bwMode="auto">
            <a:xfrm>
              <a:off x="-1771949" y="3381750"/>
              <a:ext cx="96506" cy="76840"/>
            </a:xfrm>
            <a:custGeom>
              <a:avLst/>
              <a:gdLst>
                <a:gd name="T0" fmla="*/ 2147483647 w 27"/>
                <a:gd name="T1" fmla="*/ 2147483647 h 29"/>
                <a:gd name="T2" fmla="*/ 0 w 27"/>
                <a:gd name="T3" fmla="*/ 0 h 29"/>
                <a:gd name="T4" fmla="*/ 2147483647 w 27"/>
                <a:gd name="T5" fmla="*/ 2147483647 h 29"/>
                <a:gd name="T6" fmla="*/ 2147483647 w 27"/>
                <a:gd name="T7" fmla="*/ 2147483647 h 29"/>
                <a:gd name="T8" fmla="*/ 2147483647 w 2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3"/>
                  </a:moveTo>
                  <a:cubicBezTo>
                    <a:pt x="9" y="2"/>
                    <a:pt x="4" y="1"/>
                    <a:pt x="0" y="0"/>
                  </a:cubicBezTo>
                  <a:cubicBezTo>
                    <a:pt x="20" y="29"/>
                    <a:pt x="20" y="29"/>
                    <a:pt x="20" y="29"/>
                  </a:cubicBezTo>
                  <a:cubicBezTo>
                    <a:pt x="27" y="1"/>
                    <a:pt x="27" y="1"/>
                    <a:pt x="27" y="1"/>
                  </a:cubicBezTo>
                  <a:cubicBezTo>
                    <a:pt x="23" y="3"/>
                    <a:pt x="18" y="3"/>
                    <a:pt x="13" y="3"/>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34" name="Line 1419"/>
            <p:cNvSpPr>
              <a:spLocks noChangeShapeType="1"/>
            </p:cNvSpPr>
            <p:nvPr/>
          </p:nvSpPr>
          <p:spPr bwMode="auto">
            <a:xfrm flipH="1">
              <a:off x="-1832762" y="3509305"/>
              <a:ext cx="18508" cy="49177"/>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5" name="Line 1420"/>
            <p:cNvSpPr>
              <a:spLocks noChangeShapeType="1"/>
            </p:cNvSpPr>
            <p:nvPr/>
          </p:nvSpPr>
          <p:spPr bwMode="auto">
            <a:xfrm>
              <a:off x="-1625210" y="3500084"/>
              <a:ext cx="31728" cy="5839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6" name="Freeform 1421"/>
            <p:cNvSpPr>
              <a:spLocks/>
            </p:cNvSpPr>
            <p:nvPr/>
          </p:nvSpPr>
          <p:spPr bwMode="auto">
            <a:xfrm>
              <a:off x="-1832762" y="3360235"/>
              <a:ext cx="117658" cy="92208"/>
            </a:xfrm>
            <a:custGeom>
              <a:avLst/>
              <a:gdLst>
                <a:gd name="T0" fmla="*/ 2147483647 w 33"/>
                <a:gd name="T1" fmla="*/ 0 h 35"/>
                <a:gd name="T2" fmla="*/ 0 w 33"/>
                <a:gd name="T3" fmla="*/ 2147483647 h 35"/>
                <a:gd name="T4" fmla="*/ 2147483647 w 33"/>
                <a:gd name="T5" fmla="*/ 2147483647 h 35"/>
                <a:gd name="T6" fmla="*/ 0 60000 65536"/>
                <a:gd name="T7" fmla="*/ 0 60000 65536"/>
                <a:gd name="T8" fmla="*/ 0 60000 65536"/>
              </a:gdLst>
              <a:ahLst/>
              <a:cxnLst>
                <a:cxn ang="T6">
                  <a:pos x="T0" y="T1"/>
                </a:cxn>
                <a:cxn ang="T7">
                  <a:pos x="T2" y="T3"/>
                </a:cxn>
                <a:cxn ang="T8">
                  <a:pos x="T4" y="T5"/>
                </a:cxn>
              </a:cxnLst>
              <a:rect l="0" t="0" r="r" b="b"/>
              <a:pathLst>
                <a:path w="33" h="35">
                  <a:moveTo>
                    <a:pt x="4" y="0"/>
                  </a:moveTo>
                  <a:cubicBezTo>
                    <a:pt x="0" y="33"/>
                    <a:pt x="0" y="33"/>
                    <a:pt x="0" y="33"/>
                  </a:cubicBezTo>
                  <a:cubicBezTo>
                    <a:pt x="0" y="33"/>
                    <a:pt x="8" y="22"/>
                    <a:pt x="33" y="3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7" name="Freeform 1422"/>
            <p:cNvSpPr>
              <a:spLocks/>
            </p:cNvSpPr>
            <p:nvPr/>
          </p:nvSpPr>
          <p:spPr bwMode="auto">
            <a:xfrm>
              <a:off x="-1683378" y="3370993"/>
              <a:ext cx="89896" cy="78376"/>
            </a:xfrm>
            <a:custGeom>
              <a:avLst/>
              <a:gdLst>
                <a:gd name="T0" fmla="*/ 2147483647 w 25"/>
                <a:gd name="T1" fmla="*/ 0 h 30"/>
                <a:gd name="T2" fmla="*/ 2147483647 w 25"/>
                <a:gd name="T3" fmla="*/ 2147483647 h 30"/>
                <a:gd name="T4" fmla="*/ 0 w 25"/>
                <a:gd name="T5" fmla="*/ 2147483647 h 30"/>
                <a:gd name="T6" fmla="*/ 0 60000 65536"/>
                <a:gd name="T7" fmla="*/ 0 60000 65536"/>
                <a:gd name="T8" fmla="*/ 0 60000 65536"/>
              </a:gdLst>
              <a:ahLst/>
              <a:cxnLst>
                <a:cxn ang="T6">
                  <a:pos x="T0" y="T1"/>
                </a:cxn>
                <a:cxn ang="T7">
                  <a:pos x="T2" y="T3"/>
                </a:cxn>
                <a:cxn ang="T8">
                  <a:pos x="T4" y="T5"/>
                </a:cxn>
              </a:cxnLst>
              <a:rect l="0" t="0" r="r" b="b"/>
              <a:pathLst>
                <a:path w="25" h="30">
                  <a:moveTo>
                    <a:pt x="17" y="0"/>
                  </a:moveTo>
                  <a:cubicBezTo>
                    <a:pt x="25" y="28"/>
                    <a:pt x="25" y="28"/>
                    <a:pt x="25" y="28"/>
                  </a:cubicBezTo>
                  <a:cubicBezTo>
                    <a:pt x="25" y="28"/>
                    <a:pt x="7" y="25"/>
                    <a:pt x="0" y="3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8" name="Freeform 1423"/>
            <p:cNvSpPr>
              <a:spLocks/>
            </p:cNvSpPr>
            <p:nvPr/>
          </p:nvSpPr>
          <p:spPr bwMode="auto">
            <a:xfrm>
              <a:off x="-2042960" y="3410950"/>
              <a:ext cx="178470" cy="129091"/>
            </a:xfrm>
            <a:custGeom>
              <a:avLst/>
              <a:gdLst>
                <a:gd name="T0" fmla="*/ 2147483647 w 50"/>
                <a:gd name="T1" fmla="*/ 2147483647 h 49"/>
                <a:gd name="T2" fmla="*/ 2147483647 w 50"/>
                <a:gd name="T3" fmla="*/ 2147483647 h 49"/>
                <a:gd name="T4" fmla="*/ 2147483647 w 50"/>
                <a:gd name="T5" fmla="*/ 2147483647 h 49"/>
                <a:gd name="T6" fmla="*/ 2147483647 w 50"/>
                <a:gd name="T7" fmla="*/ 2147483647 h 49"/>
                <a:gd name="T8" fmla="*/ 2147483647 w 50"/>
                <a:gd name="T9" fmla="*/ 2147483647 h 49"/>
                <a:gd name="T10" fmla="*/ 2147483647 w 50"/>
                <a:gd name="T11" fmla="*/ 2147483647 h 49"/>
                <a:gd name="T12" fmla="*/ 2147483647 w 50"/>
                <a:gd name="T13" fmla="*/ 2147483647 h 49"/>
                <a:gd name="T14" fmla="*/ 2147483647 w 50"/>
                <a:gd name="T15" fmla="*/ 2147483647 h 49"/>
                <a:gd name="T16" fmla="*/ 2147483647 w 50"/>
                <a:gd name="T17" fmla="*/ 2147483647 h 49"/>
                <a:gd name="T18" fmla="*/ 0 w 50"/>
                <a:gd name="T19" fmla="*/ 2147483647 h 49"/>
                <a:gd name="T20" fmla="*/ 2147483647 w 50"/>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9">
                  <a:moveTo>
                    <a:pt x="22" y="10"/>
                  </a:moveTo>
                  <a:cubicBezTo>
                    <a:pt x="22" y="10"/>
                    <a:pt x="29" y="0"/>
                    <a:pt x="40" y="5"/>
                  </a:cubicBezTo>
                  <a:cubicBezTo>
                    <a:pt x="50" y="10"/>
                    <a:pt x="50" y="29"/>
                    <a:pt x="46" y="35"/>
                  </a:cubicBezTo>
                  <a:cubicBezTo>
                    <a:pt x="43" y="42"/>
                    <a:pt x="38" y="48"/>
                    <a:pt x="33" y="47"/>
                  </a:cubicBezTo>
                  <a:cubicBezTo>
                    <a:pt x="28" y="46"/>
                    <a:pt x="29" y="44"/>
                    <a:pt x="29" y="44"/>
                  </a:cubicBezTo>
                  <a:cubicBezTo>
                    <a:pt x="29" y="44"/>
                    <a:pt x="25" y="49"/>
                    <a:pt x="21" y="48"/>
                  </a:cubicBezTo>
                  <a:cubicBezTo>
                    <a:pt x="17" y="47"/>
                    <a:pt x="17" y="42"/>
                    <a:pt x="17" y="42"/>
                  </a:cubicBezTo>
                  <a:cubicBezTo>
                    <a:pt x="17" y="42"/>
                    <a:pt x="15" y="45"/>
                    <a:pt x="10" y="43"/>
                  </a:cubicBezTo>
                  <a:cubicBezTo>
                    <a:pt x="6" y="41"/>
                    <a:pt x="11" y="25"/>
                    <a:pt x="11" y="25"/>
                  </a:cubicBezTo>
                  <a:cubicBezTo>
                    <a:pt x="11" y="25"/>
                    <a:pt x="0" y="24"/>
                    <a:pt x="0" y="19"/>
                  </a:cubicBezTo>
                  <a:cubicBezTo>
                    <a:pt x="0" y="10"/>
                    <a:pt x="22" y="10"/>
                    <a:pt x="22" y="10"/>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39" name="Line 1424"/>
            <p:cNvSpPr>
              <a:spLocks noChangeShapeType="1"/>
            </p:cNvSpPr>
            <p:nvPr/>
          </p:nvSpPr>
          <p:spPr bwMode="auto">
            <a:xfrm flipH="1">
              <a:off x="-1982148" y="3481643"/>
              <a:ext cx="21152" cy="39957"/>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0" name="Line 1425"/>
            <p:cNvSpPr>
              <a:spLocks noChangeShapeType="1"/>
            </p:cNvSpPr>
            <p:nvPr/>
          </p:nvSpPr>
          <p:spPr bwMode="auto">
            <a:xfrm flipH="1">
              <a:off x="-1939845" y="3489326"/>
              <a:ext cx="14542" cy="3842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1" name="Freeform 1426"/>
            <p:cNvSpPr>
              <a:spLocks/>
            </p:cNvSpPr>
            <p:nvPr/>
          </p:nvSpPr>
          <p:spPr bwMode="auto">
            <a:xfrm>
              <a:off x="-1975538" y="3458590"/>
              <a:ext cx="75354" cy="15368"/>
            </a:xfrm>
            <a:custGeom>
              <a:avLst/>
              <a:gdLst>
                <a:gd name="T0" fmla="*/ 0 w 21"/>
                <a:gd name="T1" fmla="*/ 0 h 6"/>
                <a:gd name="T2" fmla="*/ 2147483647 w 21"/>
                <a:gd name="T3" fmla="*/ 2147483647 h 6"/>
                <a:gd name="T4" fmla="*/ 0 60000 65536"/>
                <a:gd name="T5" fmla="*/ 0 60000 65536"/>
              </a:gdLst>
              <a:ahLst/>
              <a:cxnLst>
                <a:cxn ang="T4">
                  <a:pos x="T0" y="T1"/>
                </a:cxn>
                <a:cxn ang="T5">
                  <a:pos x="T2" y="T3"/>
                </a:cxn>
              </a:cxnLst>
              <a:rect l="0" t="0" r="r" b="b"/>
              <a:pathLst>
                <a:path w="21" h="6">
                  <a:moveTo>
                    <a:pt x="0" y="0"/>
                  </a:moveTo>
                  <a:cubicBezTo>
                    <a:pt x="0" y="0"/>
                    <a:pt x="8" y="6"/>
                    <a:pt x="21" y="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2" name="Freeform 1427"/>
            <p:cNvSpPr>
              <a:spLocks/>
            </p:cNvSpPr>
            <p:nvPr/>
          </p:nvSpPr>
          <p:spPr bwMode="auto">
            <a:xfrm>
              <a:off x="-1511517" y="3349478"/>
              <a:ext cx="159963" cy="156753"/>
            </a:xfrm>
            <a:custGeom>
              <a:avLst/>
              <a:gdLst>
                <a:gd name="T0" fmla="*/ 0 w 45"/>
                <a:gd name="T1" fmla="*/ 2147483647 h 59"/>
                <a:gd name="T2" fmla="*/ 2147483647 w 45"/>
                <a:gd name="T3" fmla="*/ 2147483647 h 59"/>
                <a:gd name="T4" fmla="*/ 2147483647 w 45"/>
                <a:gd name="T5" fmla="*/ 2147483647 h 59"/>
                <a:gd name="T6" fmla="*/ 2147483647 w 45"/>
                <a:gd name="T7" fmla="*/ 2147483647 h 59"/>
                <a:gd name="T8" fmla="*/ 2147483647 w 45"/>
                <a:gd name="T9" fmla="*/ 2147483647 h 59"/>
                <a:gd name="T10" fmla="*/ 2147483647 w 45"/>
                <a:gd name="T11" fmla="*/ 2147483647 h 59"/>
                <a:gd name="T12" fmla="*/ 2147483647 w 45"/>
                <a:gd name="T13" fmla="*/ 2147483647 h 59"/>
                <a:gd name="T14" fmla="*/ 0 w 45"/>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9">
                  <a:moveTo>
                    <a:pt x="0" y="41"/>
                  </a:moveTo>
                  <a:cubicBezTo>
                    <a:pt x="0" y="32"/>
                    <a:pt x="18" y="0"/>
                    <a:pt x="27" y="4"/>
                  </a:cubicBezTo>
                  <a:cubicBezTo>
                    <a:pt x="36" y="9"/>
                    <a:pt x="29" y="18"/>
                    <a:pt x="29" y="18"/>
                  </a:cubicBezTo>
                  <a:cubicBezTo>
                    <a:pt x="29" y="18"/>
                    <a:pt x="45" y="24"/>
                    <a:pt x="42" y="31"/>
                  </a:cubicBezTo>
                  <a:cubicBezTo>
                    <a:pt x="42" y="31"/>
                    <a:pt x="41" y="35"/>
                    <a:pt x="37" y="34"/>
                  </a:cubicBezTo>
                  <a:cubicBezTo>
                    <a:pt x="37" y="34"/>
                    <a:pt x="44" y="44"/>
                    <a:pt x="34" y="46"/>
                  </a:cubicBezTo>
                  <a:cubicBezTo>
                    <a:pt x="34" y="46"/>
                    <a:pt x="35" y="59"/>
                    <a:pt x="19" y="58"/>
                  </a:cubicBezTo>
                  <a:cubicBezTo>
                    <a:pt x="3" y="57"/>
                    <a:pt x="1" y="50"/>
                    <a:pt x="0" y="4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43" name="Freeform 1428"/>
            <p:cNvSpPr>
              <a:spLocks/>
            </p:cNvSpPr>
            <p:nvPr/>
          </p:nvSpPr>
          <p:spPr bwMode="auto">
            <a:xfrm>
              <a:off x="-1425587" y="3429391"/>
              <a:ext cx="46270" cy="10757"/>
            </a:xfrm>
            <a:custGeom>
              <a:avLst/>
              <a:gdLst>
                <a:gd name="T0" fmla="*/ 0 w 13"/>
                <a:gd name="T1" fmla="*/ 2147483647 h 4"/>
                <a:gd name="T2" fmla="*/ 2147483647 w 13"/>
                <a:gd name="T3" fmla="*/ 2147483647 h 4"/>
                <a:gd name="T4" fmla="*/ 0 60000 65536"/>
                <a:gd name="T5" fmla="*/ 0 60000 65536"/>
              </a:gdLst>
              <a:ahLst/>
              <a:cxnLst>
                <a:cxn ang="T4">
                  <a:pos x="T0" y="T1"/>
                </a:cxn>
                <a:cxn ang="T5">
                  <a:pos x="T2" y="T3"/>
                </a:cxn>
              </a:cxnLst>
              <a:rect l="0" t="0" r="r" b="b"/>
              <a:pathLst>
                <a:path w="13" h="4">
                  <a:moveTo>
                    <a:pt x="0" y="1"/>
                  </a:moveTo>
                  <a:cubicBezTo>
                    <a:pt x="0" y="1"/>
                    <a:pt x="10" y="0"/>
                    <a:pt x="13" y="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4" name="Freeform 1429"/>
            <p:cNvSpPr>
              <a:spLocks/>
            </p:cNvSpPr>
            <p:nvPr/>
          </p:nvSpPr>
          <p:spPr bwMode="auto">
            <a:xfrm>
              <a:off x="-1429553" y="3458590"/>
              <a:ext cx="39660" cy="12295"/>
            </a:xfrm>
            <a:custGeom>
              <a:avLst/>
              <a:gdLst>
                <a:gd name="T0" fmla="*/ 0 w 11"/>
                <a:gd name="T1" fmla="*/ 2147483647 h 5"/>
                <a:gd name="T2" fmla="*/ 2147483647 w 11"/>
                <a:gd name="T3" fmla="*/ 2147483647 h 5"/>
                <a:gd name="T4" fmla="*/ 0 60000 65536"/>
                <a:gd name="T5" fmla="*/ 0 60000 65536"/>
              </a:gdLst>
              <a:ahLst/>
              <a:cxnLst>
                <a:cxn ang="T4">
                  <a:pos x="T0" y="T1"/>
                </a:cxn>
                <a:cxn ang="T5">
                  <a:pos x="T2" y="T3"/>
                </a:cxn>
              </a:cxnLst>
              <a:rect l="0" t="0" r="r" b="b"/>
              <a:pathLst>
                <a:path w="11" h="5">
                  <a:moveTo>
                    <a:pt x="0" y="2"/>
                  </a:moveTo>
                  <a:cubicBezTo>
                    <a:pt x="0" y="2"/>
                    <a:pt x="8" y="0"/>
                    <a:pt x="11"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5" name="Freeform 1430"/>
            <p:cNvSpPr>
              <a:spLocks/>
            </p:cNvSpPr>
            <p:nvPr/>
          </p:nvSpPr>
          <p:spPr bwMode="auto">
            <a:xfrm>
              <a:off x="-1471857" y="3400192"/>
              <a:ext cx="27762" cy="66083"/>
            </a:xfrm>
            <a:custGeom>
              <a:avLst/>
              <a:gdLst>
                <a:gd name="T0" fmla="*/ 2147483647 w 8"/>
                <a:gd name="T1" fmla="*/ 0 h 25"/>
                <a:gd name="T2" fmla="*/ 0 w 8"/>
                <a:gd name="T3" fmla="*/ 2147483647 h 25"/>
                <a:gd name="T4" fmla="*/ 0 60000 65536"/>
                <a:gd name="T5" fmla="*/ 0 60000 65536"/>
              </a:gdLst>
              <a:ahLst/>
              <a:cxnLst>
                <a:cxn ang="T4">
                  <a:pos x="T0" y="T1"/>
                </a:cxn>
                <a:cxn ang="T5">
                  <a:pos x="T2" y="T3"/>
                </a:cxn>
              </a:cxnLst>
              <a:rect l="0" t="0" r="r" b="b"/>
              <a:pathLst>
                <a:path w="8" h="25">
                  <a:moveTo>
                    <a:pt x="5" y="0"/>
                  </a:moveTo>
                  <a:cubicBezTo>
                    <a:pt x="5" y="0"/>
                    <a:pt x="8" y="20"/>
                    <a:pt x="0" y="2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47" name="グループ化 146"/>
            <p:cNvGrpSpPr/>
            <p:nvPr/>
          </p:nvGrpSpPr>
          <p:grpSpPr>
            <a:xfrm>
              <a:off x="-2102977" y="2830403"/>
              <a:ext cx="674850" cy="575477"/>
              <a:chOff x="5574145" y="5223068"/>
              <a:chExt cx="485881" cy="413903"/>
            </a:xfrm>
          </p:grpSpPr>
          <p:sp>
            <p:nvSpPr>
              <p:cNvPr id="157" name="Freeform 539"/>
              <p:cNvSpPr>
                <a:spLocks/>
              </p:cNvSpPr>
              <p:nvPr/>
            </p:nvSpPr>
            <p:spPr bwMode="auto">
              <a:xfrm>
                <a:off x="5574145" y="5223068"/>
                <a:ext cx="476748" cy="226610"/>
              </a:xfrm>
              <a:custGeom>
                <a:avLst/>
                <a:gdLst>
                  <a:gd name="T0" fmla="*/ 507 w 373"/>
                  <a:gd name="T1" fmla="*/ 1150 h 236"/>
                  <a:gd name="T2" fmla="*/ 940 w 373"/>
                  <a:gd name="T3" fmla="*/ 1363 h 236"/>
                  <a:gd name="T4" fmla="*/ 1132 w 373"/>
                  <a:gd name="T5" fmla="*/ 968 h 236"/>
                  <a:gd name="T6" fmla="*/ 1236 w 373"/>
                  <a:gd name="T7" fmla="*/ 1029 h 236"/>
                  <a:gd name="T8" fmla="*/ 1308 w 373"/>
                  <a:gd name="T9" fmla="*/ 713 h 236"/>
                  <a:gd name="T10" fmla="*/ 1408 w 373"/>
                  <a:gd name="T11" fmla="*/ 946 h 236"/>
                  <a:gd name="T12" fmla="*/ 1563 w 373"/>
                  <a:gd name="T13" fmla="*/ 637 h 236"/>
                  <a:gd name="T14" fmla="*/ 1622 w 373"/>
                  <a:gd name="T15" fmla="*/ 842 h 236"/>
                  <a:gd name="T16" fmla="*/ 1730 w 373"/>
                  <a:gd name="T17" fmla="*/ 622 h 236"/>
                  <a:gd name="T18" fmla="*/ 1921 w 373"/>
                  <a:gd name="T19" fmla="*/ 748 h 236"/>
                  <a:gd name="T20" fmla="*/ 1977 w 373"/>
                  <a:gd name="T21" fmla="*/ 524 h 236"/>
                  <a:gd name="T22" fmla="*/ 2094 w 373"/>
                  <a:gd name="T23" fmla="*/ 768 h 236"/>
                  <a:gd name="T24" fmla="*/ 2298 w 373"/>
                  <a:gd name="T25" fmla="*/ 570 h 236"/>
                  <a:gd name="T26" fmla="*/ 2575 w 373"/>
                  <a:gd name="T27" fmla="*/ 1032 h 236"/>
                  <a:gd name="T28" fmla="*/ 2544 w 373"/>
                  <a:gd name="T29" fmla="*/ 1163 h 236"/>
                  <a:gd name="T30" fmla="*/ 2805 w 373"/>
                  <a:gd name="T31" fmla="*/ 1032 h 236"/>
                  <a:gd name="T32" fmla="*/ 2221 w 373"/>
                  <a:gd name="T33" fmla="*/ 75 h 236"/>
                  <a:gd name="T34" fmla="*/ 1907 w 373"/>
                  <a:gd name="T35" fmla="*/ 169 h 236"/>
                  <a:gd name="T36" fmla="*/ 1563 w 373"/>
                  <a:gd name="T37" fmla="*/ 28 h 236"/>
                  <a:gd name="T38" fmla="*/ 1545 w 373"/>
                  <a:gd name="T39" fmla="*/ 156 h 236"/>
                  <a:gd name="T40" fmla="*/ 1159 w 373"/>
                  <a:gd name="T41" fmla="*/ 85 h 236"/>
                  <a:gd name="T42" fmla="*/ 94 w 373"/>
                  <a:gd name="T43" fmla="*/ 927 h 236"/>
                  <a:gd name="T44" fmla="*/ 280 w 373"/>
                  <a:gd name="T45" fmla="*/ 1386 h 236"/>
                  <a:gd name="T46" fmla="*/ 507 w 373"/>
                  <a:gd name="T47" fmla="*/ 1150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3" h="236">
                    <a:moveTo>
                      <a:pt x="67" y="196"/>
                    </a:moveTo>
                    <a:cubicBezTo>
                      <a:pt x="92" y="181"/>
                      <a:pt x="125" y="232"/>
                      <a:pt x="125" y="232"/>
                    </a:cubicBezTo>
                    <a:cubicBezTo>
                      <a:pt x="125" y="190"/>
                      <a:pt x="151" y="165"/>
                      <a:pt x="151" y="165"/>
                    </a:cubicBezTo>
                    <a:cubicBezTo>
                      <a:pt x="164" y="175"/>
                      <a:pt x="164" y="175"/>
                      <a:pt x="164" y="175"/>
                    </a:cubicBezTo>
                    <a:cubicBezTo>
                      <a:pt x="160" y="160"/>
                      <a:pt x="174" y="121"/>
                      <a:pt x="174" y="121"/>
                    </a:cubicBezTo>
                    <a:cubicBezTo>
                      <a:pt x="187" y="161"/>
                      <a:pt x="187" y="161"/>
                      <a:pt x="187" y="161"/>
                    </a:cubicBezTo>
                    <a:cubicBezTo>
                      <a:pt x="208" y="109"/>
                      <a:pt x="208" y="109"/>
                      <a:pt x="208" y="109"/>
                    </a:cubicBezTo>
                    <a:cubicBezTo>
                      <a:pt x="216" y="144"/>
                      <a:pt x="216" y="144"/>
                      <a:pt x="216" y="144"/>
                    </a:cubicBezTo>
                    <a:cubicBezTo>
                      <a:pt x="230" y="106"/>
                      <a:pt x="230" y="106"/>
                      <a:pt x="230" y="106"/>
                    </a:cubicBezTo>
                    <a:cubicBezTo>
                      <a:pt x="256" y="127"/>
                      <a:pt x="256" y="127"/>
                      <a:pt x="256" y="127"/>
                    </a:cubicBezTo>
                    <a:cubicBezTo>
                      <a:pt x="264" y="89"/>
                      <a:pt x="264" y="89"/>
                      <a:pt x="264" y="89"/>
                    </a:cubicBezTo>
                    <a:cubicBezTo>
                      <a:pt x="288" y="96"/>
                      <a:pt x="279" y="131"/>
                      <a:pt x="279" y="131"/>
                    </a:cubicBezTo>
                    <a:cubicBezTo>
                      <a:pt x="292" y="126"/>
                      <a:pt x="306" y="97"/>
                      <a:pt x="306" y="97"/>
                    </a:cubicBezTo>
                    <a:cubicBezTo>
                      <a:pt x="343" y="176"/>
                      <a:pt x="343" y="176"/>
                      <a:pt x="343" y="176"/>
                    </a:cubicBezTo>
                    <a:cubicBezTo>
                      <a:pt x="339" y="198"/>
                      <a:pt x="339" y="198"/>
                      <a:pt x="339" y="198"/>
                    </a:cubicBezTo>
                    <a:cubicBezTo>
                      <a:pt x="373" y="176"/>
                      <a:pt x="373" y="176"/>
                      <a:pt x="373" y="176"/>
                    </a:cubicBezTo>
                    <a:cubicBezTo>
                      <a:pt x="373" y="176"/>
                      <a:pt x="321" y="26"/>
                      <a:pt x="296" y="13"/>
                    </a:cubicBezTo>
                    <a:cubicBezTo>
                      <a:pt x="271" y="0"/>
                      <a:pt x="254" y="29"/>
                      <a:pt x="254" y="29"/>
                    </a:cubicBezTo>
                    <a:cubicBezTo>
                      <a:pt x="247" y="10"/>
                      <a:pt x="208" y="5"/>
                      <a:pt x="208" y="5"/>
                    </a:cubicBezTo>
                    <a:cubicBezTo>
                      <a:pt x="206" y="27"/>
                      <a:pt x="206" y="27"/>
                      <a:pt x="206" y="27"/>
                    </a:cubicBezTo>
                    <a:cubicBezTo>
                      <a:pt x="206" y="27"/>
                      <a:pt x="198" y="18"/>
                      <a:pt x="154" y="14"/>
                    </a:cubicBezTo>
                    <a:cubicBezTo>
                      <a:pt x="109" y="10"/>
                      <a:pt x="24" y="130"/>
                      <a:pt x="12" y="158"/>
                    </a:cubicBezTo>
                    <a:cubicBezTo>
                      <a:pt x="0" y="185"/>
                      <a:pt x="37" y="236"/>
                      <a:pt x="37" y="236"/>
                    </a:cubicBezTo>
                    <a:cubicBezTo>
                      <a:pt x="37" y="236"/>
                      <a:pt x="42" y="210"/>
                      <a:pt x="67" y="196"/>
                    </a:cubicBez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158" name="Freeform 540"/>
              <p:cNvSpPr>
                <a:spLocks/>
              </p:cNvSpPr>
              <p:nvPr/>
            </p:nvSpPr>
            <p:spPr bwMode="auto">
              <a:xfrm>
                <a:off x="5621637" y="5308851"/>
                <a:ext cx="390897" cy="328120"/>
              </a:xfrm>
              <a:custGeom>
                <a:avLst/>
                <a:gdLst>
                  <a:gd name="T0" fmla="*/ 2257 w 306"/>
                  <a:gd name="T1" fmla="*/ 636 h 342"/>
                  <a:gd name="T2" fmla="*/ 2292 w 306"/>
                  <a:gd name="T3" fmla="*/ 510 h 342"/>
                  <a:gd name="T4" fmla="*/ 2013 w 306"/>
                  <a:gd name="T5" fmla="*/ 48 h 342"/>
                  <a:gd name="T6" fmla="*/ 1811 w 306"/>
                  <a:gd name="T7" fmla="*/ 246 h 342"/>
                  <a:gd name="T8" fmla="*/ 1702 w 306"/>
                  <a:gd name="T9" fmla="*/ 0 h 342"/>
                  <a:gd name="T10" fmla="*/ 1639 w 306"/>
                  <a:gd name="T11" fmla="*/ 220 h 342"/>
                  <a:gd name="T12" fmla="*/ 1448 w 306"/>
                  <a:gd name="T13" fmla="*/ 101 h 342"/>
                  <a:gd name="T14" fmla="*/ 1340 w 306"/>
                  <a:gd name="T15" fmla="*/ 322 h 342"/>
                  <a:gd name="T16" fmla="*/ 1277 w 306"/>
                  <a:gd name="T17" fmla="*/ 115 h 342"/>
                  <a:gd name="T18" fmla="*/ 1125 w 306"/>
                  <a:gd name="T19" fmla="*/ 421 h 342"/>
                  <a:gd name="T20" fmla="*/ 1029 w 306"/>
                  <a:gd name="T21" fmla="*/ 189 h 342"/>
                  <a:gd name="T22" fmla="*/ 953 w 306"/>
                  <a:gd name="T23" fmla="*/ 501 h 342"/>
                  <a:gd name="T24" fmla="*/ 850 w 306"/>
                  <a:gd name="T25" fmla="*/ 446 h 342"/>
                  <a:gd name="T26" fmla="*/ 659 w 306"/>
                  <a:gd name="T27" fmla="*/ 836 h 342"/>
                  <a:gd name="T28" fmla="*/ 227 w 306"/>
                  <a:gd name="T29" fmla="*/ 627 h 342"/>
                  <a:gd name="T30" fmla="*/ 0 w 306"/>
                  <a:gd name="T31" fmla="*/ 856 h 342"/>
                  <a:gd name="T32" fmla="*/ 501 w 306"/>
                  <a:gd name="T33" fmla="*/ 1365 h 342"/>
                  <a:gd name="T34" fmla="*/ 824 w 306"/>
                  <a:gd name="T35" fmla="*/ 1811 h 342"/>
                  <a:gd name="T36" fmla="*/ 1574 w 306"/>
                  <a:gd name="T37" fmla="*/ 1970 h 342"/>
                  <a:gd name="T38" fmla="*/ 2292 w 306"/>
                  <a:gd name="T39" fmla="*/ 1542 h 342"/>
                  <a:gd name="T40" fmla="*/ 2257 w 306"/>
                  <a:gd name="T41" fmla="*/ 63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42">
                    <a:moveTo>
                      <a:pt x="302" y="109"/>
                    </a:moveTo>
                    <a:cubicBezTo>
                      <a:pt x="306" y="87"/>
                      <a:pt x="306" y="87"/>
                      <a:pt x="306" y="87"/>
                    </a:cubicBezTo>
                    <a:cubicBezTo>
                      <a:pt x="269" y="8"/>
                      <a:pt x="269" y="8"/>
                      <a:pt x="269" y="8"/>
                    </a:cubicBezTo>
                    <a:cubicBezTo>
                      <a:pt x="269" y="8"/>
                      <a:pt x="255" y="37"/>
                      <a:pt x="242" y="42"/>
                    </a:cubicBezTo>
                    <a:cubicBezTo>
                      <a:pt x="242" y="42"/>
                      <a:pt x="251" y="7"/>
                      <a:pt x="227" y="0"/>
                    </a:cubicBezTo>
                    <a:cubicBezTo>
                      <a:pt x="219" y="38"/>
                      <a:pt x="219" y="38"/>
                      <a:pt x="219" y="38"/>
                    </a:cubicBezTo>
                    <a:cubicBezTo>
                      <a:pt x="193" y="17"/>
                      <a:pt x="193" y="17"/>
                      <a:pt x="193" y="17"/>
                    </a:cubicBezTo>
                    <a:cubicBezTo>
                      <a:pt x="179" y="55"/>
                      <a:pt x="179" y="55"/>
                      <a:pt x="179" y="55"/>
                    </a:cubicBezTo>
                    <a:cubicBezTo>
                      <a:pt x="171" y="20"/>
                      <a:pt x="171" y="20"/>
                      <a:pt x="171" y="20"/>
                    </a:cubicBezTo>
                    <a:cubicBezTo>
                      <a:pt x="150" y="72"/>
                      <a:pt x="150" y="72"/>
                      <a:pt x="150" y="72"/>
                    </a:cubicBezTo>
                    <a:cubicBezTo>
                      <a:pt x="137" y="32"/>
                      <a:pt x="137" y="32"/>
                      <a:pt x="137" y="32"/>
                    </a:cubicBezTo>
                    <a:cubicBezTo>
                      <a:pt x="137" y="32"/>
                      <a:pt x="123" y="71"/>
                      <a:pt x="127" y="86"/>
                    </a:cubicBezTo>
                    <a:cubicBezTo>
                      <a:pt x="114" y="76"/>
                      <a:pt x="114" y="76"/>
                      <a:pt x="114" y="76"/>
                    </a:cubicBezTo>
                    <a:cubicBezTo>
                      <a:pt x="114" y="76"/>
                      <a:pt x="88" y="101"/>
                      <a:pt x="88" y="143"/>
                    </a:cubicBezTo>
                    <a:cubicBezTo>
                      <a:pt x="88" y="143"/>
                      <a:pt x="55" y="92"/>
                      <a:pt x="30" y="107"/>
                    </a:cubicBezTo>
                    <a:cubicBezTo>
                      <a:pt x="5" y="121"/>
                      <a:pt x="0" y="147"/>
                      <a:pt x="0" y="147"/>
                    </a:cubicBezTo>
                    <a:cubicBezTo>
                      <a:pt x="0" y="238"/>
                      <a:pt x="67" y="234"/>
                      <a:pt x="67" y="234"/>
                    </a:cubicBezTo>
                    <a:cubicBezTo>
                      <a:pt x="110" y="310"/>
                      <a:pt x="110" y="310"/>
                      <a:pt x="110" y="310"/>
                    </a:cubicBezTo>
                    <a:cubicBezTo>
                      <a:pt x="210" y="337"/>
                      <a:pt x="210" y="337"/>
                      <a:pt x="210" y="337"/>
                    </a:cubicBezTo>
                    <a:cubicBezTo>
                      <a:pt x="289" y="342"/>
                      <a:pt x="306" y="264"/>
                      <a:pt x="306" y="264"/>
                    </a:cubicBezTo>
                    <a:cubicBezTo>
                      <a:pt x="293" y="234"/>
                      <a:pt x="302" y="109"/>
                      <a:pt x="302" y="10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59" name="Freeform 541"/>
              <p:cNvSpPr>
                <a:spLocks/>
              </p:cNvSpPr>
              <p:nvPr/>
            </p:nvSpPr>
            <p:spPr bwMode="auto">
              <a:xfrm>
                <a:off x="5642643" y="5441100"/>
                <a:ext cx="40186" cy="63622"/>
              </a:xfrm>
              <a:custGeom>
                <a:avLst/>
                <a:gdLst>
                  <a:gd name="T0" fmla="*/ 231 w 31"/>
                  <a:gd name="T1" fmla="*/ 0 h 66"/>
                  <a:gd name="T2" fmla="*/ 251 w 31"/>
                  <a:gd name="T3" fmla="*/ 396 h 66"/>
                  <a:gd name="T4" fmla="*/ 0 60000 65536"/>
                  <a:gd name="T5" fmla="*/ 0 60000 65536"/>
                </a:gdLst>
                <a:ahLst/>
                <a:cxnLst>
                  <a:cxn ang="T4">
                    <a:pos x="T0" y="T1"/>
                  </a:cxn>
                  <a:cxn ang="T5">
                    <a:pos x="T2" y="T3"/>
                  </a:cxn>
                </a:cxnLst>
                <a:rect l="0" t="0" r="r" b="b"/>
                <a:pathLst>
                  <a:path w="31" h="66">
                    <a:moveTo>
                      <a:pt x="28" y="0"/>
                    </a:moveTo>
                    <a:cubicBezTo>
                      <a:pt x="28" y="0"/>
                      <a:pt x="0" y="38"/>
                      <a:pt x="31" y="6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0" name="Freeform 542"/>
              <p:cNvSpPr>
                <a:spLocks/>
              </p:cNvSpPr>
              <p:nvPr/>
            </p:nvSpPr>
            <p:spPr bwMode="auto">
              <a:xfrm>
                <a:off x="5819940" y="5504263"/>
                <a:ext cx="159715" cy="91720"/>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161" name="Oval 543"/>
              <p:cNvSpPr>
                <a:spLocks noChangeArrowheads="1"/>
              </p:cNvSpPr>
              <p:nvPr/>
            </p:nvSpPr>
            <p:spPr bwMode="auto">
              <a:xfrm>
                <a:off x="5861838" y="5432521"/>
                <a:ext cx="32917" cy="403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62" name="Freeform 545"/>
              <p:cNvSpPr>
                <a:spLocks/>
              </p:cNvSpPr>
              <p:nvPr/>
            </p:nvSpPr>
            <p:spPr bwMode="auto">
              <a:xfrm>
                <a:off x="6003401" y="5399638"/>
                <a:ext cx="56625" cy="94361"/>
              </a:xfrm>
              <a:custGeom>
                <a:avLst/>
                <a:gdLst>
                  <a:gd name="T0" fmla="*/ 261 w 44"/>
                  <a:gd name="T1" fmla="*/ 85 h 98"/>
                  <a:gd name="T2" fmla="*/ 23 w 44"/>
                  <a:gd name="T3" fmla="*/ 78 h 98"/>
                  <a:gd name="T4" fmla="*/ 23 w 44"/>
                  <a:gd name="T5" fmla="*/ 85 h 98"/>
                  <a:gd name="T6" fmla="*/ 0 w 44"/>
                  <a:gd name="T7" fmla="*/ 537 h 98"/>
                  <a:gd name="T8" fmla="*/ 261 w 44"/>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8">
                    <a:moveTo>
                      <a:pt x="33" y="14"/>
                    </a:moveTo>
                    <a:cubicBezTo>
                      <a:pt x="26" y="0"/>
                      <a:pt x="13" y="6"/>
                      <a:pt x="3" y="13"/>
                    </a:cubicBezTo>
                    <a:cubicBezTo>
                      <a:pt x="3" y="14"/>
                      <a:pt x="3" y="14"/>
                      <a:pt x="3" y="14"/>
                    </a:cubicBezTo>
                    <a:cubicBezTo>
                      <a:pt x="3" y="14"/>
                      <a:pt x="0" y="51"/>
                      <a:pt x="0" y="90"/>
                    </a:cubicBezTo>
                    <a:cubicBezTo>
                      <a:pt x="33" y="98"/>
                      <a:pt x="44" y="35"/>
                      <a:pt x="33" y="14"/>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64" name="Freeform 546"/>
              <p:cNvSpPr>
                <a:spLocks/>
              </p:cNvSpPr>
              <p:nvPr/>
            </p:nvSpPr>
            <p:spPr bwMode="auto">
              <a:xfrm>
                <a:off x="5741281" y="5299558"/>
                <a:ext cx="149783" cy="99365"/>
              </a:xfrm>
              <a:custGeom>
                <a:avLst/>
                <a:gdLst>
                  <a:gd name="T0" fmla="*/ 23 w 244"/>
                  <a:gd name="T1" fmla="*/ 12 h 215"/>
                  <a:gd name="T2" fmla="*/ 11 w 244"/>
                  <a:gd name="T3" fmla="*/ 0 h 215"/>
                  <a:gd name="T4" fmla="*/ 0 w 244"/>
                  <a:gd name="T5" fmla="*/ 1 h 215"/>
                  <a:gd name="T6" fmla="*/ 18 w 244"/>
                  <a:gd name="T7" fmla="*/ 16 h 215"/>
                  <a:gd name="T8" fmla="*/ 23 w 244"/>
                  <a:gd name="T9" fmla="*/ 12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5">
                    <a:moveTo>
                      <a:pt x="244" y="169"/>
                    </a:moveTo>
                    <a:lnTo>
                      <a:pt x="119" y="0"/>
                    </a:lnTo>
                    <a:lnTo>
                      <a:pt x="0" y="2"/>
                    </a:lnTo>
                    <a:lnTo>
                      <a:pt x="196" y="215"/>
                    </a:lnTo>
                    <a:lnTo>
                      <a:pt x="244" y="169"/>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165" name="Freeform 547"/>
              <p:cNvSpPr>
                <a:spLocks/>
              </p:cNvSpPr>
              <p:nvPr/>
            </p:nvSpPr>
            <p:spPr bwMode="auto">
              <a:xfrm>
                <a:off x="5928509" y="5316714"/>
                <a:ext cx="114164" cy="79349"/>
              </a:xfrm>
              <a:custGeom>
                <a:avLst/>
                <a:gdLst>
                  <a:gd name="T0" fmla="*/ 0 w 90"/>
                  <a:gd name="T1" fmla="*/ 368 h 83"/>
                  <a:gd name="T2" fmla="*/ 164 w 90"/>
                  <a:gd name="T3" fmla="*/ 473 h 83"/>
                  <a:gd name="T4" fmla="*/ 649 w 90"/>
                  <a:gd name="T5" fmla="*/ 206 h 83"/>
                  <a:gd name="T6" fmla="*/ 303 w 90"/>
                  <a:gd name="T7" fmla="*/ 0 h 83"/>
                  <a:gd name="T8" fmla="*/ 0 w 90"/>
                  <a:gd name="T9" fmla="*/ 36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83">
                    <a:moveTo>
                      <a:pt x="0" y="64"/>
                    </a:moveTo>
                    <a:cubicBezTo>
                      <a:pt x="23" y="83"/>
                      <a:pt x="23" y="83"/>
                      <a:pt x="23" y="83"/>
                    </a:cubicBezTo>
                    <a:cubicBezTo>
                      <a:pt x="23" y="83"/>
                      <a:pt x="54" y="38"/>
                      <a:pt x="90" y="36"/>
                    </a:cubicBezTo>
                    <a:cubicBezTo>
                      <a:pt x="42" y="0"/>
                      <a:pt x="42" y="0"/>
                      <a:pt x="42" y="0"/>
                    </a:cubicBezTo>
                    <a:lnTo>
                      <a:pt x="0" y="64"/>
                    </a:lnTo>
                    <a:close/>
                  </a:path>
                </a:pathLst>
              </a:custGeom>
              <a:solidFill>
                <a:srgbClr val="000000"/>
              </a:solidFill>
              <a:ln w="20638" cap="rnd">
                <a:solidFill>
                  <a:srgbClr val="000000"/>
                </a:solidFill>
                <a:prstDash val="solid"/>
                <a:round/>
                <a:headEnd/>
                <a:tailEnd/>
              </a:ln>
            </p:spPr>
            <p:txBody>
              <a:bodyPr/>
              <a:lstStyle/>
              <a:p>
                <a:endParaRPr lang="ja-JP" altLang="en-US" dirty="0"/>
              </a:p>
            </p:txBody>
          </p:sp>
        </p:grpSp>
        <p:sp>
          <p:nvSpPr>
            <p:cNvPr id="150" name="Line 1353"/>
            <p:cNvSpPr>
              <a:spLocks noChangeShapeType="1"/>
            </p:cNvSpPr>
            <p:nvPr/>
          </p:nvSpPr>
          <p:spPr bwMode="auto">
            <a:xfrm flipH="1">
              <a:off x="-1652305" y="2856033"/>
              <a:ext cx="162678"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1" name="Line 1354"/>
            <p:cNvSpPr>
              <a:spLocks noChangeShapeType="1"/>
            </p:cNvSpPr>
            <p:nvPr/>
          </p:nvSpPr>
          <p:spPr bwMode="auto">
            <a:xfrm flipH="1">
              <a:off x="-1652305" y="2885232"/>
              <a:ext cx="162678"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152" name="Group 1526"/>
            <p:cNvGrpSpPr>
              <a:grpSpLocks/>
            </p:cNvGrpSpPr>
            <p:nvPr/>
          </p:nvGrpSpPr>
          <p:grpSpPr bwMode="auto">
            <a:xfrm flipH="1">
              <a:off x="-2075765" y="2743456"/>
              <a:ext cx="660997" cy="350779"/>
              <a:chOff x="7259" y="1752"/>
              <a:chExt cx="405" cy="211"/>
            </a:xfrm>
          </p:grpSpPr>
          <p:sp>
            <p:nvSpPr>
              <p:cNvPr id="154"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49" name="Oval 543"/>
            <p:cNvSpPr>
              <a:spLocks noChangeArrowheads="1"/>
            </p:cNvSpPr>
            <p:nvPr/>
          </p:nvSpPr>
          <p:spPr bwMode="auto">
            <a:xfrm>
              <a:off x="-1593526" y="3120851"/>
              <a:ext cx="45719" cy="561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grpSp>
      <p:grpSp>
        <p:nvGrpSpPr>
          <p:cNvPr id="8" name="グループ化 7"/>
          <p:cNvGrpSpPr/>
          <p:nvPr/>
        </p:nvGrpSpPr>
        <p:grpSpPr>
          <a:xfrm>
            <a:off x="3403330" y="3781472"/>
            <a:ext cx="4200849" cy="1933796"/>
            <a:chOff x="-4645024" y="1625152"/>
            <a:chExt cx="4200849" cy="1933796"/>
          </a:xfrm>
        </p:grpSpPr>
        <p:sp>
          <p:nvSpPr>
            <p:cNvPr id="7" name="テキスト ボックス 6"/>
            <p:cNvSpPr txBox="1"/>
            <p:nvPr/>
          </p:nvSpPr>
          <p:spPr>
            <a:xfrm>
              <a:off x="-4371982" y="3301395"/>
              <a:ext cx="569387" cy="246221"/>
            </a:xfrm>
            <a:prstGeom prst="rect">
              <a:avLst/>
            </a:prstGeom>
            <a:noFill/>
          </p:spPr>
          <p:txBody>
            <a:bodyPr wrap="none" rtlCol="0">
              <a:spAutoFit/>
            </a:bodyPr>
            <a:lstStyle/>
            <a:p>
              <a:r>
                <a:rPr lang="ja-JP" altLang="en-US" sz="1000" dirty="0"/>
                <a:t>完成品</a:t>
              </a:r>
            </a:p>
          </p:txBody>
        </p:sp>
        <p:sp>
          <p:nvSpPr>
            <p:cNvPr id="62" name="テキスト ボックス 61"/>
            <p:cNvSpPr txBox="1"/>
            <p:nvPr/>
          </p:nvSpPr>
          <p:spPr>
            <a:xfrm>
              <a:off x="-3863055" y="3312727"/>
              <a:ext cx="503664" cy="246221"/>
            </a:xfrm>
            <a:prstGeom prst="rect">
              <a:avLst/>
            </a:prstGeom>
            <a:noFill/>
          </p:spPr>
          <p:txBody>
            <a:bodyPr wrap="none" rtlCol="0">
              <a:spAutoFit/>
            </a:bodyPr>
            <a:lstStyle/>
            <a:p>
              <a:r>
                <a:rPr lang="ja-JP" altLang="en-US" sz="1000" dirty="0"/>
                <a:t>ヨーク</a:t>
              </a:r>
            </a:p>
          </p:txBody>
        </p:sp>
        <p:sp>
          <p:nvSpPr>
            <p:cNvPr id="63" name="テキスト ボックス 62"/>
            <p:cNvSpPr txBox="1"/>
            <p:nvPr/>
          </p:nvSpPr>
          <p:spPr>
            <a:xfrm>
              <a:off x="-3446497" y="3312727"/>
              <a:ext cx="614271" cy="246221"/>
            </a:xfrm>
            <a:prstGeom prst="rect">
              <a:avLst/>
            </a:prstGeom>
            <a:noFill/>
          </p:spPr>
          <p:txBody>
            <a:bodyPr wrap="none" rtlCol="0">
              <a:spAutoFit/>
            </a:bodyPr>
            <a:lstStyle/>
            <a:p>
              <a:r>
                <a:rPr lang="ja-JP" altLang="en-US" sz="1000" dirty="0"/>
                <a:t>プレート</a:t>
              </a:r>
            </a:p>
          </p:txBody>
        </p:sp>
        <p:sp>
          <p:nvSpPr>
            <p:cNvPr id="64" name="テキスト ボックス 63"/>
            <p:cNvSpPr txBox="1"/>
            <p:nvPr/>
          </p:nvSpPr>
          <p:spPr>
            <a:xfrm>
              <a:off x="-2905284" y="3312727"/>
              <a:ext cx="542136" cy="246221"/>
            </a:xfrm>
            <a:prstGeom prst="rect">
              <a:avLst/>
            </a:prstGeom>
            <a:noFill/>
          </p:spPr>
          <p:txBody>
            <a:bodyPr wrap="none" rtlCol="0">
              <a:spAutoFit/>
            </a:bodyPr>
            <a:lstStyle/>
            <a:p>
              <a:r>
                <a:rPr lang="ja-JP" altLang="en-US" sz="1000" dirty="0"/>
                <a:t>カバー</a:t>
              </a:r>
            </a:p>
          </p:txBody>
        </p:sp>
        <p:sp>
          <p:nvSpPr>
            <p:cNvPr id="65" name="テキスト ボックス 64"/>
            <p:cNvSpPr txBox="1"/>
            <p:nvPr/>
          </p:nvSpPr>
          <p:spPr>
            <a:xfrm>
              <a:off x="-1910013" y="3312727"/>
              <a:ext cx="418704" cy="246221"/>
            </a:xfrm>
            <a:prstGeom prst="rect">
              <a:avLst/>
            </a:prstGeom>
            <a:noFill/>
          </p:spPr>
          <p:txBody>
            <a:bodyPr wrap="none" rtlCol="0">
              <a:spAutoFit/>
            </a:bodyPr>
            <a:lstStyle/>
            <a:p>
              <a:r>
                <a:rPr lang="ja-JP" altLang="en-US" sz="1000" dirty="0"/>
                <a:t>ネジ</a:t>
              </a:r>
            </a:p>
          </p:txBody>
        </p:sp>
        <p:sp>
          <p:nvSpPr>
            <p:cNvPr id="66" name="テキスト ボックス 65"/>
            <p:cNvSpPr txBox="1"/>
            <p:nvPr/>
          </p:nvSpPr>
          <p:spPr>
            <a:xfrm>
              <a:off x="-1452413" y="3312727"/>
              <a:ext cx="505267" cy="246221"/>
            </a:xfrm>
            <a:prstGeom prst="rect">
              <a:avLst/>
            </a:prstGeom>
            <a:noFill/>
          </p:spPr>
          <p:txBody>
            <a:bodyPr wrap="none" rtlCol="0">
              <a:spAutoFit/>
            </a:bodyPr>
            <a:lstStyle/>
            <a:p>
              <a:r>
                <a:rPr lang="ja-JP" altLang="en-US" sz="1000" dirty="0"/>
                <a:t>Ｄ／Ｓ</a:t>
              </a:r>
            </a:p>
          </p:txBody>
        </p:sp>
        <p:pic>
          <p:nvPicPr>
            <p:cNvPr id="337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2047" y="1885489"/>
              <a:ext cx="3632154" cy="147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360" y="1830755"/>
              <a:ext cx="361950" cy="1619150"/>
            </a:xfrm>
            <a:prstGeom prst="rect">
              <a:avLst/>
            </a:prstGeom>
            <a:noFill/>
            <a:ln>
              <a:noFill/>
            </a:ln>
            <a:effectLst/>
          </p:spPr>
        </p:pic>
        <p:sp>
          <p:nvSpPr>
            <p:cNvPr id="6" name="テキスト ボックス 5"/>
            <p:cNvSpPr txBox="1"/>
            <p:nvPr/>
          </p:nvSpPr>
          <p:spPr>
            <a:xfrm>
              <a:off x="-4616888" y="2982884"/>
              <a:ext cx="250390" cy="246221"/>
            </a:xfrm>
            <a:prstGeom prst="rect">
              <a:avLst/>
            </a:prstGeom>
            <a:noFill/>
          </p:spPr>
          <p:txBody>
            <a:bodyPr wrap="none" rtlCol="0">
              <a:spAutoFit/>
            </a:bodyPr>
            <a:lstStyle/>
            <a:p>
              <a:r>
                <a:rPr lang="en-US" altLang="ja-JP" sz="1000" dirty="0"/>
                <a:t>2</a:t>
              </a:r>
              <a:endParaRPr lang="ja-JP" altLang="en-US" sz="1000" dirty="0"/>
            </a:p>
          </p:txBody>
        </p:sp>
        <p:sp>
          <p:nvSpPr>
            <p:cNvPr id="52" name="テキスト ボックス 51"/>
            <p:cNvSpPr txBox="1"/>
            <p:nvPr/>
          </p:nvSpPr>
          <p:spPr>
            <a:xfrm>
              <a:off x="-4616888" y="3168711"/>
              <a:ext cx="250390" cy="246221"/>
            </a:xfrm>
            <a:prstGeom prst="rect">
              <a:avLst/>
            </a:prstGeom>
            <a:noFill/>
          </p:spPr>
          <p:txBody>
            <a:bodyPr wrap="none" rtlCol="0">
              <a:spAutoFit/>
            </a:bodyPr>
            <a:lstStyle/>
            <a:p>
              <a:r>
                <a:rPr lang="en-US" altLang="ja-JP" sz="1000" dirty="0"/>
                <a:t>0</a:t>
              </a:r>
            </a:p>
          </p:txBody>
        </p:sp>
        <p:sp>
          <p:nvSpPr>
            <p:cNvPr id="53" name="テキスト ボックス 52"/>
            <p:cNvSpPr txBox="1"/>
            <p:nvPr/>
          </p:nvSpPr>
          <p:spPr>
            <a:xfrm>
              <a:off x="-4616888" y="2762194"/>
              <a:ext cx="250390" cy="246221"/>
            </a:xfrm>
            <a:prstGeom prst="rect">
              <a:avLst/>
            </a:prstGeom>
            <a:noFill/>
          </p:spPr>
          <p:txBody>
            <a:bodyPr wrap="none" rtlCol="0">
              <a:spAutoFit/>
            </a:bodyPr>
            <a:lstStyle/>
            <a:p>
              <a:r>
                <a:rPr lang="en-US" altLang="ja-JP" sz="1000" dirty="0"/>
                <a:t>4</a:t>
              </a:r>
              <a:endParaRPr lang="ja-JP" altLang="en-US" sz="1000" dirty="0"/>
            </a:p>
          </p:txBody>
        </p:sp>
        <p:sp>
          <p:nvSpPr>
            <p:cNvPr id="54" name="テキスト ボックス 53"/>
            <p:cNvSpPr txBox="1"/>
            <p:nvPr/>
          </p:nvSpPr>
          <p:spPr>
            <a:xfrm>
              <a:off x="-4616888" y="2607172"/>
              <a:ext cx="250390" cy="246221"/>
            </a:xfrm>
            <a:prstGeom prst="rect">
              <a:avLst/>
            </a:prstGeom>
            <a:noFill/>
          </p:spPr>
          <p:txBody>
            <a:bodyPr wrap="none" rtlCol="0">
              <a:spAutoFit/>
            </a:bodyPr>
            <a:lstStyle/>
            <a:p>
              <a:r>
                <a:rPr lang="en-US" altLang="ja-JP" sz="1000" dirty="0"/>
                <a:t>6</a:t>
              </a:r>
              <a:endParaRPr lang="ja-JP" altLang="en-US" sz="1000" dirty="0"/>
            </a:p>
          </p:txBody>
        </p:sp>
        <p:sp>
          <p:nvSpPr>
            <p:cNvPr id="57" name="テキスト ボックス 56"/>
            <p:cNvSpPr txBox="1"/>
            <p:nvPr/>
          </p:nvSpPr>
          <p:spPr>
            <a:xfrm>
              <a:off x="-4616888" y="2406820"/>
              <a:ext cx="250390" cy="246221"/>
            </a:xfrm>
            <a:prstGeom prst="rect">
              <a:avLst/>
            </a:prstGeom>
            <a:noFill/>
          </p:spPr>
          <p:txBody>
            <a:bodyPr wrap="none" rtlCol="0">
              <a:spAutoFit/>
            </a:bodyPr>
            <a:lstStyle/>
            <a:p>
              <a:r>
                <a:rPr lang="en-US" altLang="ja-JP" sz="1000" dirty="0"/>
                <a:t>8</a:t>
              </a:r>
              <a:endParaRPr lang="ja-JP" altLang="en-US" sz="1000" dirty="0"/>
            </a:p>
          </p:txBody>
        </p:sp>
        <p:sp>
          <p:nvSpPr>
            <p:cNvPr id="58" name="テキスト ボックス 57"/>
            <p:cNvSpPr txBox="1"/>
            <p:nvPr/>
          </p:nvSpPr>
          <p:spPr>
            <a:xfrm>
              <a:off x="-4645024" y="2174667"/>
              <a:ext cx="316112" cy="246221"/>
            </a:xfrm>
            <a:prstGeom prst="rect">
              <a:avLst/>
            </a:prstGeom>
            <a:noFill/>
          </p:spPr>
          <p:txBody>
            <a:bodyPr wrap="none" rtlCol="0">
              <a:spAutoFit/>
            </a:bodyPr>
            <a:lstStyle/>
            <a:p>
              <a:r>
                <a:rPr lang="en-US" altLang="ja-JP" sz="1000" dirty="0"/>
                <a:t>10</a:t>
              </a:r>
              <a:endParaRPr lang="ja-JP" altLang="en-US" sz="1000" dirty="0"/>
            </a:p>
          </p:txBody>
        </p:sp>
        <p:sp>
          <p:nvSpPr>
            <p:cNvPr id="59" name="テキスト ボックス 58"/>
            <p:cNvSpPr txBox="1"/>
            <p:nvPr/>
          </p:nvSpPr>
          <p:spPr>
            <a:xfrm>
              <a:off x="-4645024" y="1983990"/>
              <a:ext cx="316112" cy="246221"/>
            </a:xfrm>
            <a:prstGeom prst="rect">
              <a:avLst/>
            </a:prstGeom>
            <a:noFill/>
          </p:spPr>
          <p:txBody>
            <a:bodyPr wrap="none" rtlCol="0">
              <a:spAutoFit/>
            </a:bodyPr>
            <a:lstStyle/>
            <a:p>
              <a:r>
                <a:rPr lang="en-US" altLang="ja-JP" sz="1000" dirty="0"/>
                <a:t>12</a:t>
              </a:r>
              <a:endParaRPr lang="ja-JP" altLang="en-US" sz="1000" dirty="0"/>
            </a:p>
          </p:txBody>
        </p:sp>
        <p:sp>
          <p:nvSpPr>
            <p:cNvPr id="60" name="テキスト ボックス 59"/>
            <p:cNvSpPr txBox="1"/>
            <p:nvPr/>
          </p:nvSpPr>
          <p:spPr>
            <a:xfrm>
              <a:off x="-4645024" y="1781305"/>
              <a:ext cx="316112" cy="246221"/>
            </a:xfrm>
            <a:prstGeom prst="rect">
              <a:avLst/>
            </a:prstGeom>
            <a:noFill/>
          </p:spPr>
          <p:txBody>
            <a:bodyPr wrap="none" rtlCol="0">
              <a:spAutoFit/>
            </a:bodyPr>
            <a:lstStyle/>
            <a:p>
              <a:r>
                <a:rPr lang="en-US" altLang="ja-JP" sz="1000" dirty="0"/>
                <a:t>14</a:t>
              </a:r>
              <a:endParaRPr lang="ja-JP" altLang="en-US" sz="1000" dirty="0"/>
            </a:p>
          </p:txBody>
        </p:sp>
        <p:sp>
          <p:nvSpPr>
            <p:cNvPr id="70" name="テキスト ボックス 69"/>
            <p:cNvSpPr txBox="1"/>
            <p:nvPr/>
          </p:nvSpPr>
          <p:spPr>
            <a:xfrm>
              <a:off x="-1090506" y="3296302"/>
              <a:ext cx="646331" cy="230832"/>
            </a:xfrm>
            <a:prstGeom prst="rect">
              <a:avLst/>
            </a:prstGeom>
            <a:noFill/>
          </p:spPr>
          <p:txBody>
            <a:bodyPr wrap="none" rtlCol="0">
              <a:spAutoFit/>
            </a:bodyPr>
            <a:lstStyle/>
            <a:p>
              <a:r>
                <a:rPr lang="ja-JP" altLang="en-US" sz="900" dirty="0"/>
                <a:t>（部品名）</a:t>
              </a:r>
            </a:p>
          </p:txBody>
        </p:sp>
        <p:sp>
          <p:nvSpPr>
            <p:cNvPr id="10" name="テキスト ボックス 9"/>
            <p:cNvSpPr txBox="1"/>
            <p:nvPr/>
          </p:nvSpPr>
          <p:spPr>
            <a:xfrm>
              <a:off x="-1745711" y="1855872"/>
              <a:ext cx="841897" cy="276999"/>
            </a:xfrm>
            <a:prstGeom prst="rect">
              <a:avLst/>
            </a:prstGeom>
            <a:noFill/>
          </p:spPr>
          <p:txBody>
            <a:bodyPr wrap="none" rtlCol="0">
              <a:spAutoFit/>
            </a:bodyPr>
            <a:lstStyle/>
            <a:p>
              <a:r>
                <a:rPr lang="ja-JP" altLang="en-US" sz="1200" b="1" dirty="0"/>
                <a:t>ｎ</a:t>
              </a:r>
              <a:r>
                <a:rPr lang="ja-JP" altLang="en-US" sz="1000" b="1" dirty="0"/>
                <a:t>＝３９（回）</a:t>
              </a:r>
            </a:p>
          </p:txBody>
        </p:sp>
        <p:sp>
          <p:nvSpPr>
            <p:cNvPr id="9" name="テキスト ボックス 8"/>
            <p:cNvSpPr txBox="1"/>
            <p:nvPr/>
          </p:nvSpPr>
          <p:spPr>
            <a:xfrm>
              <a:off x="-4573016" y="1628800"/>
              <a:ext cx="415498" cy="230832"/>
            </a:xfrm>
            <a:prstGeom prst="rect">
              <a:avLst/>
            </a:prstGeom>
            <a:noFill/>
          </p:spPr>
          <p:txBody>
            <a:bodyPr wrap="none" rtlCol="0">
              <a:spAutoFit/>
            </a:bodyPr>
            <a:lstStyle/>
            <a:p>
              <a:r>
                <a:rPr lang="ja-JP" altLang="en-US" sz="900" dirty="0"/>
                <a:t>（人）</a:t>
              </a:r>
            </a:p>
          </p:txBody>
        </p:sp>
        <p:sp>
          <p:nvSpPr>
            <p:cNvPr id="4" name="正方形/長方形 3"/>
            <p:cNvSpPr/>
            <p:nvPr/>
          </p:nvSpPr>
          <p:spPr>
            <a:xfrm>
              <a:off x="-2120838" y="3397409"/>
              <a:ext cx="284575" cy="87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0" name="正方形/長方形 119"/>
            <p:cNvSpPr/>
            <p:nvPr/>
          </p:nvSpPr>
          <p:spPr>
            <a:xfrm>
              <a:off x="-2116184" y="1787120"/>
              <a:ext cx="284575" cy="87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 name="正方形/長方形 113"/>
            <p:cNvSpPr/>
            <p:nvPr/>
          </p:nvSpPr>
          <p:spPr>
            <a:xfrm>
              <a:off x="-2181393" y="1772816"/>
              <a:ext cx="284575" cy="87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9" name="テキスト ボックス 268"/>
            <p:cNvSpPr txBox="1"/>
            <p:nvPr/>
          </p:nvSpPr>
          <p:spPr>
            <a:xfrm>
              <a:off x="-4068960" y="1625152"/>
              <a:ext cx="2903359" cy="307777"/>
            </a:xfrm>
            <a:prstGeom prst="rect">
              <a:avLst/>
            </a:prstGeom>
            <a:noFill/>
          </p:spPr>
          <p:txBody>
            <a:bodyPr wrap="none" rtlCol="0">
              <a:spAutoFit/>
            </a:bodyPr>
            <a:lstStyle/>
            <a:p>
              <a:r>
                <a:rPr lang="ja-JP" altLang="en-US" sz="1400" dirty="0"/>
                <a:t>重量物に対する意識調査（１７品種）</a:t>
              </a:r>
            </a:p>
          </p:txBody>
        </p:sp>
      </p:grpSp>
      <p:grpSp>
        <p:nvGrpSpPr>
          <p:cNvPr id="112" name="グループ化 111"/>
          <p:cNvGrpSpPr/>
          <p:nvPr/>
        </p:nvGrpSpPr>
        <p:grpSpPr>
          <a:xfrm>
            <a:off x="7294534" y="3369426"/>
            <a:ext cx="1549577" cy="2034309"/>
            <a:chOff x="-2663428" y="780651"/>
            <a:chExt cx="1285084" cy="1405613"/>
          </a:xfrm>
        </p:grpSpPr>
        <p:sp>
          <p:nvSpPr>
            <p:cNvPr id="113" name="正方形/長方形 112"/>
            <p:cNvSpPr/>
            <p:nvPr/>
          </p:nvSpPr>
          <p:spPr>
            <a:xfrm>
              <a:off x="-2628116" y="787103"/>
              <a:ext cx="1188000" cy="13991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テキスト ボックス 114"/>
            <p:cNvSpPr txBox="1"/>
            <p:nvPr/>
          </p:nvSpPr>
          <p:spPr>
            <a:xfrm>
              <a:off x="-2663428" y="780651"/>
              <a:ext cx="1285084" cy="212660"/>
            </a:xfrm>
            <a:prstGeom prst="rect">
              <a:avLst/>
            </a:prstGeom>
            <a:noFill/>
          </p:spPr>
          <p:txBody>
            <a:bodyPr wrap="square" rtlCol="0">
              <a:spAutoFit/>
            </a:bodyPr>
            <a:lstStyle/>
            <a:p>
              <a:r>
                <a:rPr lang="ja-JP" altLang="en-US" sz="1400" u="sng" dirty="0"/>
                <a:t>疲労度アンケート</a:t>
              </a:r>
            </a:p>
          </p:txBody>
        </p:sp>
        <p:sp>
          <p:nvSpPr>
            <p:cNvPr id="116" name="テキスト ボックス 115"/>
            <p:cNvSpPr txBox="1"/>
            <p:nvPr/>
          </p:nvSpPr>
          <p:spPr>
            <a:xfrm>
              <a:off x="-2547294" y="967611"/>
              <a:ext cx="1152848" cy="191393"/>
            </a:xfrm>
            <a:prstGeom prst="rect">
              <a:avLst/>
            </a:prstGeom>
            <a:noFill/>
          </p:spPr>
          <p:txBody>
            <a:bodyPr wrap="none" rtlCol="0">
              <a:spAutoFit/>
            </a:bodyPr>
            <a:lstStyle/>
            <a:p>
              <a:r>
                <a:rPr lang="ja-JP" altLang="en-US" sz="1200" dirty="0"/>
                <a:t>氏名：　白井　華澄</a:t>
              </a:r>
            </a:p>
          </p:txBody>
        </p:sp>
        <p:sp>
          <p:nvSpPr>
            <p:cNvPr id="117" name="テキスト ボックス 116"/>
            <p:cNvSpPr txBox="1"/>
            <p:nvPr/>
          </p:nvSpPr>
          <p:spPr>
            <a:xfrm>
              <a:off x="-2577235" y="1125064"/>
              <a:ext cx="893617" cy="233925"/>
            </a:xfrm>
            <a:prstGeom prst="rect">
              <a:avLst/>
            </a:prstGeom>
            <a:noFill/>
          </p:spPr>
          <p:txBody>
            <a:bodyPr wrap="none" rtlCol="0">
              <a:spAutoFit/>
            </a:bodyPr>
            <a:lstStyle/>
            <a:p>
              <a:r>
                <a:rPr lang="ja-JP" altLang="en-US" sz="1600" dirty="0"/>
                <a:t>１．肩・・・・</a:t>
              </a:r>
            </a:p>
          </p:txBody>
        </p:sp>
        <p:sp>
          <p:nvSpPr>
            <p:cNvPr id="118" name="テキスト ボックス 117"/>
            <p:cNvSpPr txBox="1"/>
            <p:nvPr/>
          </p:nvSpPr>
          <p:spPr>
            <a:xfrm>
              <a:off x="-2579461" y="1336150"/>
              <a:ext cx="893617" cy="233925"/>
            </a:xfrm>
            <a:prstGeom prst="rect">
              <a:avLst/>
            </a:prstGeom>
            <a:noFill/>
          </p:spPr>
          <p:txBody>
            <a:bodyPr wrap="none" rtlCol="0">
              <a:spAutoFit/>
            </a:bodyPr>
            <a:lstStyle/>
            <a:p>
              <a:r>
                <a:rPr lang="ja-JP" altLang="en-US" sz="1600" dirty="0"/>
                <a:t>２．背中・・</a:t>
              </a:r>
            </a:p>
          </p:txBody>
        </p:sp>
        <p:sp>
          <p:nvSpPr>
            <p:cNvPr id="123" name="テキスト ボックス 122"/>
            <p:cNvSpPr txBox="1"/>
            <p:nvPr/>
          </p:nvSpPr>
          <p:spPr>
            <a:xfrm>
              <a:off x="-2579292" y="1537944"/>
              <a:ext cx="893617" cy="233925"/>
            </a:xfrm>
            <a:prstGeom prst="rect">
              <a:avLst/>
            </a:prstGeom>
            <a:noFill/>
          </p:spPr>
          <p:txBody>
            <a:bodyPr wrap="none" rtlCol="0">
              <a:spAutoFit/>
            </a:bodyPr>
            <a:lstStyle/>
            <a:p>
              <a:r>
                <a:rPr lang="ja-JP" altLang="en-US" sz="1600" dirty="0"/>
                <a:t>３．腕・・・・</a:t>
              </a:r>
            </a:p>
          </p:txBody>
        </p:sp>
        <p:sp>
          <p:nvSpPr>
            <p:cNvPr id="124" name="テキスト ボックス 123"/>
            <p:cNvSpPr txBox="1"/>
            <p:nvPr/>
          </p:nvSpPr>
          <p:spPr>
            <a:xfrm>
              <a:off x="-2579292" y="1744307"/>
              <a:ext cx="893617" cy="233925"/>
            </a:xfrm>
            <a:prstGeom prst="rect">
              <a:avLst/>
            </a:prstGeom>
            <a:noFill/>
          </p:spPr>
          <p:txBody>
            <a:bodyPr wrap="none" rtlCol="0">
              <a:spAutoFit/>
            </a:bodyPr>
            <a:lstStyle/>
            <a:p>
              <a:r>
                <a:rPr lang="ja-JP" altLang="en-US" sz="1600" dirty="0"/>
                <a:t>４．腰・・・・</a:t>
              </a:r>
            </a:p>
          </p:txBody>
        </p:sp>
        <p:sp>
          <p:nvSpPr>
            <p:cNvPr id="126" name="テキスト ボックス 125"/>
            <p:cNvSpPr txBox="1"/>
            <p:nvPr/>
          </p:nvSpPr>
          <p:spPr>
            <a:xfrm>
              <a:off x="-2579292" y="1937652"/>
              <a:ext cx="893617" cy="233925"/>
            </a:xfrm>
            <a:prstGeom prst="rect">
              <a:avLst/>
            </a:prstGeom>
            <a:noFill/>
          </p:spPr>
          <p:txBody>
            <a:bodyPr wrap="none" rtlCol="0">
              <a:spAutoFit/>
            </a:bodyPr>
            <a:lstStyle/>
            <a:p>
              <a:r>
                <a:rPr lang="ja-JP" altLang="en-US" sz="1600" dirty="0"/>
                <a:t>５．足・・・・</a:t>
              </a:r>
            </a:p>
          </p:txBody>
        </p:sp>
        <p:sp>
          <p:nvSpPr>
            <p:cNvPr id="127" name="正方形/長方形 126"/>
            <p:cNvSpPr/>
            <p:nvPr/>
          </p:nvSpPr>
          <p:spPr>
            <a:xfrm>
              <a:off x="-1757828" y="1171018"/>
              <a:ext cx="227904" cy="14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 name="正方形/長方形 127"/>
            <p:cNvSpPr/>
            <p:nvPr/>
          </p:nvSpPr>
          <p:spPr>
            <a:xfrm>
              <a:off x="-1757828" y="1374119"/>
              <a:ext cx="227904" cy="14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 name="正方形/長方形 186"/>
            <p:cNvSpPr/>
            <p:nvPr/>
          </p:nvSpPr>
          <p:spPr>
            <a:xfrm>
              <a:off x="-1757828" y="1580770"/>
              <a:ext cx="227904" cy="14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 name="正方形/長方形 187"/>
            <p:cNvSpPr/>
            <p:nvPr/>
          </p:nvSpPr>
          <p:spPr>
            <a:xfrm>
              <a:off x="-1757828" y="1782111"/>
              <a:ext cx="227904" cy="14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 name="正方形/長方形 188"/>
            <p:cNvSpPr/>
            <p:nvPr/>
          </p:nvSpPr>
          <p:spPr>
            <a:xfrm>
              <a:off x="-1757828" y="1978232"/>
              <a:ext cx="227904" cy="14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 name="テキスト ボックス 189"/>
            <p:cNvSpPr txBox="1"/>
            <p:nvPr/>
          </p:nvSpPr>
          <p:spPr>
            <a:xfrm>
              <a:off x="-1749010" y="1137964"/>
              <a:ext cx="255510" cy="212660"/>
            </a:xfrm>
            <a:prstGeom prst="rect">
              <a:avLst/>
            </a:prstGeom>
            <a:noFill/>
          </p:spPr>
          <p:txBody>
            <a:bodyPr wrap="none" rtlCol="0">
              <a:spAutoFit/>
            </a:bodyPr>
            <a:lstStyle/>
            <a:p>
              <a:r>
                <a:rPr lang="ja-JP" altLang="en-US" sz="1400" dirty="0"/>
                <a:t>９</a:t>
              </a:r>
            </a:p>
          </p:txBody>
        </p:sp>
        <p:sp>
          <p:nvSpPr>
            <p:cNvPr id="191" name="テキスト ボックス 190"/>
            <p:cNvSpPr txBox="1"/>
            <p:nvPr/>
          </p:nvSpPr>
          <p:spPr>
            <a:xfrm>
              <a:off x="-1759881" y="1341671"/>
              <a:ext cx="255510" cy="212660"/>
            </a:xfrm>
            <a:prstGeom prst="rect">
              <a:avLst/>
            </a:prstGeom>
            <a:noFill/>
          </p:spPr>
          <p:txBody>
            <a:bodyPr wrap="none" rtlCol="0">
              <a:spAutoFit/>
            </a:bodyPr>
            <a:lstStyle/>
            <a:p>
              <a:r>
                <a:rPr lang="ja-JP" altLang="en-US" sz="1400" dirty="0"/>
                <a:t>８</a:t>
              </a:r>
            </a:p>
          </p:txBody>
        </p:sp>
        <p:sp>
          <p:nvSpPr>
            <p:cNvPr id="192" name="テキスト ボックス 191"/>
            <p:cNvSpPr txBox="1"/>
            <p:nvPr/>
          </p:nvSpPr>
          <p:spPr>
            <a:xfrm>
              <a:off x="-1752489" y="1550653"/>
              <a:ext cx="255510" cy="212660"/>
            </a:xfrm>
            <a:prstGeom prst="rect">
              <a:avLst/>
            </a:prstGeom>
            <a:noFill/>
          </p:spPr>
          <p:txBody>
            <a:bodyPr wrap="none" rtlCol="0">
              <a:spAutoFit/>
            </a:bodyPr>
            <a:lstStyle/>
            <a:p>
              <a:r>
                <a:rPr lang="ja-JP" altLang="en-US" sz="1400" dirty="0"/>
                <a:t>９</a:t>
              </a:r>
            </a:p>
          </p:txBody>
        </p:sp>
        <p:sp>
          <p:nvSpPr>
            <p:cNvPr id="193" name="テキスト ボックス 192"/>
            <p:cNvSpPr txBox="1"/>
            <p:nvPr/>
          </p:nvSpPr>
          <p:spPr>
            <a:xfrm>
              <a:off x="-1813141" y="1751502"/>
              <a:ext cx="357872" cy="212660"/>
            </a:xfrm>
            <a:prstGeom prst="rect">
              <a:avLst/>
            </a:prstGeom>
            <a:noFill/>
          </p:spPr>
          <p:txBody>
            <a:bodyPr wrap="none" rtlCol="0">
              <a:spAutoFit/>
            </a:bodyPr>
            <a:lstStyle/>
            <a:p>
              <a:r>
                <a:rPr lang="ja-JP" altLang="en-US" sz="1400" dirty="0"/>
                <a:t>１０</a:t>
              </a:r>
            </a:p>
          </p:txBody>
        </p:sp>
        <p:sp>
          <p:nvSpPr>
            <p:cNvPr id="194" name="テキスト ボックス 193"/>
            <p:cNvSpPr txBox="1"/>
            <p:nvPr/>
          </p:nvSpPr>
          <p:spPr>
            <a:xfrm>
              <a:off x="-1810780" y="1943172"/>
              <a:ext cx="357872" cy="212660"/>
            </a:xfrm>
            <a:prstGeom prst="rect">
              <a:avLst/>
            </a:prstGeom>
            <a:noFill/>
          </p:spPr>
          <p:txBody>
            <a:bodyPr wrap="none" rtlCol="0">
              <a:spAutoFit/>
            </a:bodyPr>
            <a:lstStyle/>
            <a:p>
              <a:r>
                <a:rPr lang="ja-JP" altLang="en-US" sz="1400" dirty="0"/>
                <a:t>１０</a:t>
              </a:r>
            </a:p>
          </p:txBody>
        </p:sp>
      </p:grpSp>
      <p:sp>
        <p:nvSpPr>
          <p:cNvPr id="406" name="Rectangle 5"/>
          <p:cNvSpPr>
            <a:spLocks noChangeArrowheads="1"/>
          </p:cNvSpPr>
          <p:nvPr/>
        </p:nvSpPr>
        <p:spPr bwMode="auto">
          <a:xfrm>
            <a:off x="3518890" y="132156"/>
            <a:ext cx="7799703"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９</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テーマ選定の背景４</a:t>
            </a:r>
            <a:r>
              <a:rPr lang="ja-JP" altLang="en-US" sz="2400" dirty="0">
                <a:latin typeface="HG創英角ﾎﾟｯﾌﾟ体" pitchFamily="49" charset="-128"/>
                <a:ea typeface="HG創英角ﾎﾟｯﾌﾟ体" pitchFamily="49" charset="-128"/>
              </a:rPr>
              <a:t>　</a:t>
            </a:r>
            <a:r>
              <a:rPr lang="ja-JP" altLang="en-US" sz="2000" dirty="0">
                <a:latin typeface="HG創英角ﾎﾟｯﾌﾟ体" pitchFamily="49" charset="-128"/>
                <a:ea typeface="HG創英角ﾎﾟｯﾌﾟ体" pitchFamily="49" charset="-128"/>
              </a:rPr>
              <a:t>重量物のウエイト付（緊急度）</a:t>
            </a:r>
            <a:r>
              <a:rPr lang="ja-JP" altLang="en-US" sz="2400" dirty="0">
                <a:latin typeface="HG創英角ﾎﾟｯﾌﾟ体" pitchFamily="49" charset="-128"/>
                <a:ea typeface="HG創英角ﾎﾟｯﾌﾟ体" pitchFamily="49" charset="-128"/>
              </a:rPr>
              <a:t>　</a:t>
            </a:r>
          </a:p>
        </p:txBody>
      </p:sp>
      <p:pic>
        <p:nvPicPr>
          <p:cNvPr id="10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4351" y="1071215"/>
            <a:ext cx="4128703" cy="1464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テキスト ボックス 103"/>
          <p:cNvSpPr txBox="1"/>
          <p:nvPr/>
        </p:nvSpPr>
        <p:spPr>
          <a:xfrm>
            <a:off x="8556824" y="683404"/>
            <a:ext cx="2371162" cy="400110"/>
          </a:xfrm>
          <a:prstGeom prst="rect">
            <a:avLst/>
          </a:prstGeom>
          <a:noFill/>
        </p:spPr>
        <p:txBody>
          <a:bodyPr wrap="none" rtlCol="0">
            <a:spAutoFit/>
          </a:bodyPr>
          <a:lstStyle/>
          <a:p>
            <a:r>
              <a:rPr lang="ja-JP" altLang="en-US" sz="2000" b="1" dirty="0"/>
              <a:t>作業負荷ランク基準</a:t>
            </a:r>
          </a:p>
        </p:txBody>
      </p:sp>
      <p:sp>
        <p:nvSpPr>
          <p:cNvPr id="105" name="正方形/長方形 104"/>
          <p:cNvSpPr/>
          <p:nvPr/>
        </p:nvSpPr>
        <p:spPr>
          <a:xfrm>
            <a:off x="7648704" y="2493247"/>
            <a:ext cx="4431410"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rPr>
              <a:t>無理なく安全にできるレベルを目指す</a:t>
            </a:r>
            <a:endParaRPr lang="ja-JP" altLang="en-US" sz="2000" b="1" i="1" dirty="0">
              <a:ln w="12700">
                <a:solidFill>
                  <a:schemeClr val="tx2">
                    <a:satMod val="155000"/>
                  </a:schemeClr>
                </a:solidFill>
                <a:prstDash val="solid"/>
              </a:ln>
            </a:endParaRPr>
          </a:p>
        </p:txBody>
      </p:sp>
      <p:graphicFrame>
        <p:nvGraphicFramePr>
          <p:cNvPr id="106" name="表 105"/>
          <p:cNvGraphicFramePr>
            <a:graphicFrameLocks noGrp="1"/>
          </p:cNvGraphicFramePr>
          <p:nvPr>
            <p:extLst>
              <p:ext uri="{D42A27DB-BD31-4B8C-83A1-F6EECF244321}">
                <p14:modId xmlns:p14="http://schemas.microsoft.com/office/powerpoint/2010/main" val="117465243"/>
              </p:ext>
            </p:extLst>
          </p:nvPr>
        </p:nvGraphicFramePr>
        <p:xfrm>
          <a:off x="7643000" y="1484784"/>
          <a:ext cx="4238669" cy="304800"/>
        </p:xfrm>
        <a:graphic>
          <a:graphicData uri="http://schemas.openxmlformats.org/drawingml/2006/table">
            <a:tbl>
              <a:tblPr firstRow="1" bandRow="1">
                <a:tableStyleId>{5C22544A-7EE6-4342-B048-85BDC9FD1C3A}</a:tableStyleId>
              </a:tblPr>
              <a:tblGrid>
                <a:gridCol w="675263">
                  <a:extLst>
                    <a:ext uri="{9D8B030D-6E8A-4147-A177-3AD203B41FA5}">
                      <a16:colId xmlns:a16="http://schemas.microsoft.com/office/drawing/2014/main" val="20000"/>
                    </a:ext>
                  </a:extLst>
                </a:gridCol>
                <a:gridCol w="2211720">
                  <a:extLst>
                    <a:ext uri="{9D8B030D-6E8A-4147-A177-3AD203B41FA5}">
                      <a16:colId xmlns:a16="http://schemas.microsoft.com/office/drawing/2014/main" val="20001"/>
                    </a:ext>
                  </a:extLst>
                </a:gridCol>
                <a:gridCol w="1351686">
                  <a:extLst>
                    <a:ext uri="{9D8B030D-6E8A-4147-A177-3AD203B41FA5}">
                      <a16:colId xmlns:a16="http://schemas.microsoft.com/office/drawing/2014/main" val="20002"/>
                    </a:ext>
                  </a:extLst>
                </a:gridCol>
              </a:tblGrid>
              <a:tr h="144016">
                <a:tc>
                  <a:txBody>
                    <a:bodyPr/>
                    <a:lstStyle/>
                    <a:p>
                      <a:pPr algn="ctr"/>
                      <a:r>
                        <a:rPr kumimoji="1" lang="ja-JP" altLang="en-US" sz="1400" dirty="0"/>
                        <a:t>Ａ</a:t>
                      </a:r>
                    </a:p>
                  </a:txBody>
                  <a:tcPr>
                    <a:solidFill>
                      <a:srgbClr val="0070C0"/>
                    </a:solidFill>
                  </a:tcPr>
                </a:tc>
                <a:tc>
                  <a:txBody>
                    <a:bodyPr/>
                    <a:lstStyle/>
                    <a:p>
                      <a:r>
                        <a:rPr kumimoji="1" lang="ja-JP" altLang="en-US" sz="1400" dirty="0"/>
                        <a:t>誰もが安全で快適な作業</a:t>
                      </a:r>
                      <a:endParaRPr kumimoji="1" lang="en-US" altLang="ja-JP" sz="1400" dirty="0"/>
                    </a:p>
                  </a:txBody>
                  <a:tcPr>
                    <a:solidFill>
                      <a:srgbClr val="0070C0"/>
                    </a:solidFill>
                  </a:tcPr>
                </a:tc>
                <a:tc>
                  <a:txBody>
                    <a:bodyPr/>
                    <a:lstStyle/>
                    <a:p>
                      <a:r>
                        <a:rPr kumimoji="1" lang="ja-JP" altLang="en-US" sz="1400" dirty="0"/>
                        <a:t>目指すべき姿</a:t>
                      </a:r>
                    </a:p>
                  </a:txBody>
                  <a:tcPr>
                    <a:solidFill>
                      <a:srgbClr val="0070C0"/>
                    </a:solidFill>
                  </a:tcPr>
                </a:tc>
                <a:extLst>
                  <a:ext uri="{0D108BD9-81ED-4DB2-BD59-A6C34878D82A}">
                    <a16:rowId xmlns:a16="http://schemas.microsoft.com/office/drawing/2014/main" val="10000"/>
                  </a:ext>
                </a:extLst>
              </a:tr>
            </a:tbl>
          </a:graphicData>
        </a:graphic>
      </p:graphicFrame>
      <p:graphicFrame>
        <p:nvGraphicFramePr>
          <p:cNvPr id="107" name="表 106"/>
          <p:cNvGraphicFramePr>
            <a:graphicFrameLocks noGrp="1"/>
          </p:cNvGraphicFramePr>
          <p:nvPr>
            <p:extLst>
              <p:ext uri="{D42A27DB-BD31-4B8C-83A1-F6EECF244321}">
                <p14:modId xmlns:p14="http://schemas.microsoft.com/office/powerpoint/2010/main" val="1341683838"/>
              </p:ext>
            </p:extLst>
          </p:nvPr>
        </p:nvGraphicFramePr>
        <p:xfrm>
          <a:off x="7647723" y="1803701"/>
          <a:ext cx="4237201" cy="304800"/>
        </p:xfrm>
        <a:graphic>
          <a:graphicData uri="http://schemas.openxmlformats.org/drawingml/2006/table">
            <a:tbl>
              <a:tblPr firstRow="1" bandRow="1">
                <a:tableStyleId>{5C22544A-7EE6-4342-B048-85BDC9FD1C3A}</a:tableStyleId>
              </a:tblPr>
              <a:tblGrid>
                <a:gridCol w="687976">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1316977">
                  <a:extLst>
                    <a:ext uri="{9D8B030D-6E8A-4147-A177-3AD203B41FA5}">
                      <a16:colId xmlns:a16="http://schemas.microsoft.com/office/drawing/2014/main" val="20002"/>
                    </a:ext>
                  </a:extLst>
                </a:gridCol>
              </a:tblGrid>
              <a:tr h="274585">
                <a:tc>
                  <a:txBody>
                    <a:bodyPr/>
                    <a:lstStyle/>
                    <a:p>
                      <a:pPr algn="ctr"/>
                      <a:r>
                        <a:rPr kumimoji="1" lang="ja-JP" altLang="en-US" sz="1400" dirty="0"/>
                        <a:t>Ｂ</a:t>
                      </a:r>
                    </a:p>
                  </a:txBody>
                  <a:tcPr>
                    <a:solidFill>
                      <a:srgbClr val="FF0000"/>
                    </a:solidFill>
                  </a:tcPr>
                </a:tc>
                <a:tc>
                  <a:txBody>
                    <a:bodyPr/>
                    <a:lstStyle/>
                    <a:p>
                      <a:r>
                        <a:rPr kumimoji="1" lang="ja-JP" altLang="en-US" sz="1400" dirty="0"/>
                        <a:t>無理なく安全にできる作業</a:t>
                      </a:r>
                      <a:endParaRPr kumimoji="1" lang="en-US" altLang="ja-JP" sz="1400" dirty="0"/>
                    </a:p>
                  </a:txBody>
                  <a:tcPr>
                    <a:solidFill>
                      <a:srgbClr val="FF0000"/>
                    </a:solidFill>
                  </a:tcPr>
                </a:tc>
                <a:tc>
                  <a:txBody>
                    <a:bodyPr/>
                    <a:lstStyle/>
                    <a:p>
                      <a:pPr algn="ctr"/>
                      <a:r>
                        <a:rPr kumimoji="1" lang="ja-JP" altLang="en-US" sz="1400" dirty="0"/>
                        <a:t>目標ランク</a:t>
                      </a:r>
                    </a:p>
                  </a:txBody>
                  <a:tcPr>
                    <a:solidFill>
                      <a:srgbClr val="FF0000"/>
                    </a:solidFill>
                  </a:tcPr>
                </a:tc>
                <a:extLst>
                  <a:ext uri="{0D108BD9-81ED-4DB2-BD59-A6C34878D82A}">
                    <a16:rowId xmlns:a16="http://schemas.microsoft.com/office/drawing/2014/main" val="10000"/>
                  </a:ext>
                </a:extLst>
              </a:tr>
            </a:tbl>
          </a:graphicData>
        </a:graphic>
      </p:graphicFrame>
      <p:sp>
        <p:nvSpPr>
          <p:cNvPr id="108" name="テキスト ボックス 107"/>
          <p:cNvSpPr txBox="1"/>
          <p:nvPr/>
        </p:nvSpPr>
        <p:spPr>
          <a:xfrm>
            <a:off x="4591282" y="681090"/>
            <a:ext cx="1680268" cy="400110"/>
          </a:xfrm>
          <a:prstGeom prst="rect">
            <a:avLst/>
          </a:prstGeom>
          <a:noFill/>
        </p:spPr>
        <p:txBody>
          <a:bodyPr wrap="none" rtlCol="0">
            <a:spAutoFit/>
          </a:bodyPr>
          <a:lstStyle/>
          <a:p>
            <a:r>
              <a:rPr lang="ja-JP" altLang="en-US" sz="2000" b="1" dirty="0"/>
              <a:t>疲労レベル表</a:t>
            </a:r>
          </a:p>
        </p:txBody>
      </p:sp>
      <p:sp>
        <p:nvSpPr>
          <p:cNvPr id="109" name="テキスト ボックス 108"/>
          <p:cNvSpPr txBox="1"/>
          <p:nvPr/>
        </p:nvSpPr>
        <p:spPr>
          <a:xfrm>
            <a:off x="3981838" y="2834916"/>
            <a:ext cx="3849805" cy="307777"/>
          </a:xfrm>
          <a:prstGeom prst="rect">
            <a:avLst/>
          </a:prstGeom>
          <a:noFill/>
        </p:spPr>
        <p:txBody>
          <a:bodyPr wrap="square" rtlCol="0">
            <a:spAutoFit/>
          </a:bodyPr>
          <a:lstStyle/>
          <a:p>
            <a:r>
              <a:rPr lang="en-US" altLang="ja-JP" sz="1400" b="1" dirty="0"/>
              <a:t>※</a:t>
            </a:r>
            <a:r>
              <a:rPr lang="ja-JP" altLang="en-US" sz="1400" b="1" dirty="0"/>
              <a:t>レベル１～３：ランクＡ　４～８：Ｂ　９以上：Ｃ</a:t>
            </a:r>
          </a:p>
        </p:txBody>
      </p:sp>
      <p:sp>
        <p:nvSpPr>
          <p:cNvPr id="2" name="テキスト ボックス 1"/>
          <p:cNvSpPr txBox="1"/>
          <p:nvPr/>
        </p:nvSpPr>
        <p:spPr>
          <a:xfrm>
            <a:off x="3568882" y="1072776"/>
            <a:ext cx="272832" cy="246221"/>
          </a:xfrm>
          <a:prstGeom prst="rect">
            <a:avLst/>
          </a:prstGeom>
          <a:noFill/>
        </p:spPr>
        <p:txBody>
          <a:bodyPr wrap="none" rtlCol="0">
            <a:spAutoFit/>
          </a:bodyPr>
          <a:lstStyle/>
          <a:p>
            <a:r>
              <a:rPr lang="ja-JP" altLang="en-US" sz="1000" b="1" dirty="0"/>
              <a:t>１</a:t>
            </a:r>
          </a:p>
        </p:txBody>
      </p:sp>
      <p:sp>
        <p:nvSpPr>
          <p:cNvPr id="102" name="テキスト ボックス 101"/>
          <p:cNvSpPr txBox="1"/>
          <p:nvPr/>
        </p:nvSpPr>
        <p:spPr>
          <a:xfrm>
            <a:off x="3568882" y="1260336"/>
            <a:ext cx="272832" cy="246221"/>
          </a:xfrm>
          <a:prstGeom prst="rect">
            <a:avLst/>
          </a:prstGeom>
          <a:noFill/>
        </p:spPr>
        <p:txBody>
          <a:bodyPr wrap="none" rtlCol="0">
            <a:spAutoFit/>
          </a:bodyPr>
          <a:lstStyle/>
          <a:p>
            <a:r>
              <a:rPr lang="ja-JP" altLang="en-US" sz="1000" b="1" dirty="0"/>
              <a:t>２</a:t>
            </a:r>
          </a:p>
        </p:txBody>
      </p:sp>
      <p:sp>
        <p:nvSpPr>
          <p:cNvPr id="110" name="テキスト ボックス 109"/>
          <p:cNvSpPr txBox="1"/>
          <p:nvPr/>
        </p:nvSpPr>
        <p:spPr>
          <a:xfrm>
            <a:off x="3568882" y="1419351"/>
            <a:ext cx="272832" cy="246221"/>
          </a:xfrm>
          <a:prstGeom prst="rect">
            <a:avLst/>
          </a:prstGeom>
          <a:noFill/>
        </p:spPr>
        <p:txBody>
          <a:bodyPr wrap="none" rtlCol="0">
            <a:spAutoFit/>
          </a:bodyPr>
          <a:lstStyle/>
          <a:p>
            <a:r>
              <a:rPr lang="ja-JP" altLang="en-US" sz="1000" b="1" dirty="0"/>
              <a:t>３</a:t>
            </a:r>
          </a:p>
        </p:txBody>
      </p:sp>
      <p:sp>
        <p:nvSpPr>
          <p:cNvPr id="111" name="テキスト ボックス 110"/>
          <p:cNvSpPr txBox="1"/>
          <p:nvPr/>
        </p:nvSpPr>
        <p:spPr>
          <a:xfrm>
            <a:off x="3568882" y="1598604"/>
            <a:ext cx="272832" cy="246221"/>
          </a:xfrm>
          <a:prstGeom prst="rect">
            <a:avLst/>
          </a:prstGeom>
          <a:noFill/>
        </p:spPr>
        <p:txBody>
          <a:bodyPr wrap="none" rtlCol="0">
            <a:spAutoFit/>
          </a:bodyPr>
          <a:lstStyle/>
          <a:p>
            <a:r>
              <a:rPr lang="ja-JP" altLang="en-US" sz="1000" b="1" dirty="0"/>
              <a:t>４</a:t>
            </a:r>
          </a:p>
        </p:txBody>
      </p:sp>
      <p:sp>
        <p:nvSpPr>
          <p:cNvPr id="125" name="テキスト ボックス 124"/>
          <p:cNvSpPr txBox="1"/>
          <p:nvPr/>
        </p:nvSpPr>
        <p:spPr>
          <a:xfrm>
            <a:off x="3568882" y="2117567"/>
            <a:ext cx="272832" cy="246221"/>
          </a:xfrm>
          <a:prstGeom prst="rect">
            <a:avLst/>
          </a:prstGeom>
          <a:noFill/>
        </p:spPr>
        <p:txBody>
          <a:bodyPr wrap="none" rtlCol="0">
            <a:spAutoFit/>
          </a:bodyPr>
          <a:lstStyle/>
          <a:p>
            <a:r>
              <a:rPr lang="ja-JP" altLang="en-US" sz="1000" b="1" dirty="0"/>
              <a:t>７</a:t>
            </a:r>
          </a:p>
        </p:txBody>
      </p:sp>
      <p:sp>
        <p:nvSpPr>
          <p:cNvPr id="132" name="テキスト ボックス 131"/>
          <p:cNvSpPr txBox="1"/>
          <p:nvPr/>
        </p:nvSpPr>
        <p:spPr>
          <a:xfrm>
            <a:off x="3568882" y="2308517"/>
            <a:ext cx="272832" cy="246221"/>
          </a:xfrm>
          <a:prstGeom prst="rect">
            <a:avLst/>
          </a:prstGeom>
          <a:noFill/>
        </p:spPr>
        <p:txBody>
          <a:bodyPr wrap="none" rtlCol="0">
            <a:spAutoFit/>
          </a:bodyPr>
          <a:lstStyle/>
          <a:p>
            <a:r>
              <a:rPr lang="ja-JP" altLang="en-US" sz="1000" b="1" dirty="0"/>
              <a:t>８</a:t>
            </a:r>
          </a:p>
        </p:txBody>
      </p:sp>
      <p:sp>
        <p:nvSpPr>
          <p:cNvPr id="133" name="テキスト ボックス 132"/>
          <p:cNvSpPr txBox="1"/>
          <p:nvPr/>
        </p:nvSpPr>
        <p:spPr>
          <a:xfrm>
            <a:off x="3568882" y="2479475"/>
            <a:ext cx="272832" cy="246221"/>
          </a:xfrm>
          <a:prstGeom prst="rect">
            <a:avLst/>
          </a:prstGeom>
          <a:noFill/>
        </p:spPr>
        <p:txBody>
          <a:bodyPr wrap="none" rtlCol="0">
            <a:spAutoFit/>
          </a:bodyPr>
          <a:lstStyle/>
          <a:p>
            <a:r>
              <a:rPr lang="ja-JP" altLang="en-US" sz="1000" b="1" dirty="0"/>
              <a:t>９</a:t>
            </a:r>
          </a:p>
        </p:txBody>
      </p:sp>
      <p:sp>
        <p:nvSpPr>
          <p:cNvPr id="146" name="テキスト ボックス 145"/>
          <p:cNvSpPr txBox="1"/>
          <p:nvPr/>
        </p:nvSpPr>
        <p:spPr>
          <a:xfrm>
            <a:off x="3516606" y="2654482"/>
            <a:ext cx="360996" cy="246221"/>
          </a:xfrm>
          <a:prstGeom prst="rect">
            <a:avLst/>
          </a:prstGeom>
          <a:noFill/>
        </p:spPr>
        <p:txBody>
          <a:bodyPr wrap="none" rtlCol="0">
            <a:spAutoFit/>
          </a:bodyPr>
          <a:lstStyle/>
          <a:p>
            <a:r>
              <a:rPr lang="ja-JP" altLang="en-US" sz="1000" b="1" dirty="0"/>
              <a:t>１０</a:t>
            </a:r>
          </a:p>
        </p:txBody>
      </p:sp>
      <p:sp>
        <p:nvSpPr>
          <p:cNvPr id="148" name="テキスト ボックス 147"/>
          <p:cNvSpPr txBox="1"/>
          <p:nvPr/>
        </p:nvSpPr>
        <p:spPr>
          <a:xfrm>
            <a:off x="3568882" y="1773472"/>
            <a:ext cx="272832" cy="246221"/>
          </a:xfrm>
          <a:prstGeom prst="rect">
            <a:avLst/>
          </a:prstGeom>
          <a:noFill/>
        </p:spPr>
        <p:txBody>
          <a:bodyPr wrap="none" rtlCol="0">
            <a:spAutoFit/>
          </a:bodyPr>
          <a:lstStyle/>
          <a:p>
            <a:r>
              <a:rPr lang="ja-JP" altLang="en-US" sz="1000" b="1" dirty="0"/>
              <a:t>５</a:t>
            </a:r>
          </a:p>
        </p:txBody>
      </p:sp>
      <p:sp>
        <p:nvSpPr>
          <p:cNvPr id="163" name="テキスト ボックス 162"/>
          <p:cNvSpPr txBox="1"/>
          <p:nvPr/>
        </p:nvSpPr>
        <p:spPr>
          <a:xfrm>
            <a:off x="3568882" y="1953086"/>
            <a:ext cx="272832" cy="246221"/>
          </a:xfrm>
          <a:prstGeom prst="rect">
            <a:avLst/>
          </a:prstGeom>
          <a:noFill/>
        </p:spPr>
        <p:txBody>
          <a:bodyPr wrap="none" rtlCol="0">
            <a:spAutoFit/>
          </a:bodyPr>
          <a:lstStyle/>
          <a:p>
            <a:r>
              <a:rPr lang="ja-JP" altLang="en-US" sz="1000" b="1" dirty="0"/>
              <a:t>６</a:t>
            </a:r>
          </a:p>
        </p:txBody>
      </p:sp>
      <p:sp>
        <p:nvSpPr>
          <p:cNvPr id="166" name="テキスト ボックス 165"/>
          <p:cNvSpPr txBox="1"/>
          <p:nvPr/>
        </p:nvSpPr>
        <p:spPr>
          <a:xfrm>
            <a:off x="3853613" y="1071782"/>
            <a:ext cx="917239" cy="246221"/>
          </a:xfrm>
          <a:prstGeom prst="rect">
            <a:avLst/>
          </a:prstGeom>
          <a:noFill/>
        </p:spPr>
        <p:txBody>
          <a:bodyPr wrap="none" rtlCol="0">
            <a:spAutoFit/>
          </a:bodyPr>
          <a:lstStyle/>
          <a:p>
            <a:r>
              <a:rPr lang="ja-JP" altLang="en-US" sz="1000" b="1" dirty="0"/>
              <a:t>快適なレベル</a:t>
            </a:r>
          </a:p>
        </p:txBody>
      </p:sp>
      <p:sp>
        <p:nvSpPr>
          <p:cNvPr id="167" name="テキスト ボックス 166"/>
          <p:cNvSpPr txBox="1"/>
          <p:nvPr/>
        </p:nvSpPr>
        <p:spPr>
          <a:xfrm>
            <a:off x="3853612" y="1246882"/>
            <a:ext cx="2598788" cy="246221"/>
          </a:xfrm>
          <a:prstGeom prst="rect">
            <a:avLst/>
          </a:prstGeom>
          <a:noFill/>
        </p:spPr>
        <p:txBody>
          <a:bodyPr wrap="none" rtlCol="0">
            <a:spAutoFit/>
          </a:bodyPr>
          <a:lstStyle/>
          <a:p>
            <a:r>
              <a:rPr lang="ja-JP" altLang="en-US" sz="1000" b="1" dirty="0"/>
              <a:t>身体的にも精神的にも疲れを感じないレベル</a:t>
            </a:r>
          </a:p>
        </p:txBody>
      </p:sp>
      <p:sp>
        <p:nvSpPr>
          <p:cNvPr id="168" name="テキスト ボックス 167"/>
          <p:cNvSpPr txBox="1"/>
          <p:nvPr/>
        </p:nvSpPr>
        <p:spPr>
          <a:xfrm>
            <a:off x="3853613" y="1426124"/>
            <a:ext cx="1883849" cy="246221"/>
          </a:xfrm>
          <a:prstGeom prst="rect">
            <a:avLst/>
          </a:prstGeom>
          <a:noFill/>
        </p:spPr>
        <p:txBody>
          <a:bodyPr wrap="none" rtlCol="0">
            <a:spAutoFit/>
          </a:bodyPr>
          <a:lstStyle/>
          <a:p>
            <a:r>
              <a:rPr lang="ja-JP" altLang="en-US" sz="1000" b="1" dirty="0"/>
              <a:t>身体的に疲れを感じないレベル</a:t>
            </a:r>
          </a:p>
        </p:txBody>
      </p:sp>
      <p:sp>
        <p:nvSpPr>
          <p:cNvPr id="169" name="テキスト ボックス 168"/>
          <p:cNvSpPr txBox="1"/>
          <p:nvPr/>
        </p:nvSpPr>
        <p:spPr>
          <a:xfrm>
            <a:off x="3853613" y="1598535"/>
            <a:ext cx="1633781" cy="246221"/>
          </a:xfrm>
          <a:prstGeom prst="rect">
            <a:avLst/>
          </a:prstGeom>
          <a:noFill/>
        </p:spPr>
        <p:txBody>
          <a:bodyPr wrap="none" rtlCol="0">
            <a:spAutoFit/>
          </a:bodyPr>
          <a:lstStyle/>
          <a:p>
            <a:r>
              <a:rPr lang="ja-JP" altLang="en-US" sz="1000" b="1" dirty="0"/>
              <a:t>作業負荷を感じないレベル</a:t>
            </a:r>
          </a:p>
        </p:txBody>
      </p:sp>
      <p:sp>
        <p:nvSpPr>
          <p:cNvPr id="170" name="テキスト ボックス 169"/>
          <p:cNvSpPr txBox="1"/>
          <p:nvPr/>
        </p:nvSpPr>
        <p:spPr>
          <a:xfrm>
            <a:off x="3853612" y="1772264"/>
            <a:ext cx="1361270" cy="246221"/>
          </a:xfrm>
          <a:prstGeom prst="rect">
            <a:avLst/>
          </a:prstGeom>
          <a:noFill/>
        </p:spPr>
        <p:txBody>
          <a:bodyPr wrap="none" rtlCol="0">
            <a:spAutoFit/>
          </a:bodyPr>
          <a:lstStyle/>
          <a:p>
            <a:r>
              <a:rPr lang="ja-JP" altLang="en-US" sz="1000" b="1" dirty="0"/>
              <a:t>無理なく出来るレベル</a:t>
            </a:r>
          </a:p>
        </p:txBody>
      </p:sp>
      <p:sp>
        <p:nvSpPr>
          <p:cNvPr id="171" name="テキスト ボックス 170"/>
          <p:cNvSpPr txBox="1"/>
          <p:nvPr/>
        </p:nvSpPr>
        <p:spPr>
          <a:xfrm>
            <a:off x="3853613" y="1960314"/>
            <a:ext cx="2206053" cy="246221"/>
          </a:xfrm>
          <a:prstGeom prst="rect">
            <a:avLst/>
          </a:prstGeom>
          <a:noFill/>
        </p:spPr>
        <p:txBody>
          <a:bodyPr wrap="none" rtlCol="0">
            <a:spAutoFit/>
          </a:bodyPr>
          <a:lstStyle/>
          <a:p>
            <a:r>
              <a:rPr lang="ja-JP" altLang="en-US" sz="1000" b="1" dirty="0"/>
              <a:t>一日作業して少し疲れを感じるレベル</a:t>
            </a:r>
          </a:p>
        </p:txBody>
      </p:sp>
      <p:sp>
        <p:nvSpPr>
          <p:cNvPr id="172" name="テキスト ボックス 171"/>
          <p:cNvSpPr txBox="1"/>
          <p:nvPr/>
        </p:nvSpPr>
        <p:spPr>
          <a:xfrm>
            <a:off x="3853612" y="2128452"/>
            <a:ext cx="2635658" cy="246221"/>
          </a:xfrm>
          <a:prstGeom prst="rect">
            <a:avLst/>
          </a:prstGeom>
          <a:noFill/>
        </p:spPr>
        <p:txBody>
          <a:bodyPr wrap="none" rtlCol="0">
            <a:spAutoFit/>
          </a:bodyPr>
          <a:lstStyle/>
          <a:p>
            <a:r>
              <a:rPr lang="ja-JP" altLang="en-US" sz="1000" b="1" dirty="0"/>
              <a:t>一日作業して次の日に疲れが残らないレベル</a:t>
            </a:r>
          </a:p>
        </p:txBody>
      </p:sp>
      <p:sp>
        <p:nvSpPr>
          <p:cNvPr id="173" name="テキスト ボックス 172"/>
          <p:cNvSpPr txBox="1"/>
          <p:nvPr/>
        </p:nvSpPr>
        <p:spPr>
          <a:xfrm>
            <a:off x="3853613" y="2479474"/>
            <a:ext cx="1685077" cy="246221"/>
          </a:xfrm>
          <a:prstGeom prst="rect">
            <a:avLst/>
          </a:prstGeom>
          <a:noFill/>
        </p:spPr>
        <p:txBody>
          <a:bodyPr wrap="none" rtlCol="0">
            <a:spAutoFit/>
          </a:bodyPr>
          <a:lstStyle/>
          <a:p>
            <a:r>
              <a:rPr lang="ja-JP" altLang="en-US" sz="1000" b="1" dirty="0"/>
              <a:t>一日作業してグッタリレベル</a:t>
            </a:r>
          </a:p>
        </p:txBody>
      </p:sp>
      <p:sp>
        <p:nvSpPr>
          <p:cNvPr id="174" name="テキスト ボックス 173"/>
          <p:cNvSpPr txBox="1"/>
          <p:nvPr/>
        </p:nvSpPr>
        <p:spPr>
          <a:xfrm>
            <a:off x="3853613" y="2654481"/>
            <a:ext cx="1202573" cy="246221"/>
          </a:xfrm>
          <a:prstGeom prst="rect">
            <a:avLst/>
          </a:prstGeom>
          <a:noFill/>
        </p:spPr>
        <p:txBody>
          <a:bodyPr wrap="none" rtlCol="0">
            <a:spAutoFit/>
          </a:bodyPr>
          <a:lstStyle/>
          <a:p>
            <a:r>
              <a:rPr lang="ja-JP" altLang="en-US" sz="1000" b="1" dirty="0"/>
              <a:t>やりたくないレベル</a:t>
            </a:r>
          </a:p>
        </p:txBody>
      </p:sp>
      <p:sp>
        <p:nvSpPr>
          <p:cNvPr id="175" name="テキスト ボックス 174"/>
          <p:cNvSpPr txBox="1"/>
          <p:nvPr/>
        </p:nvSpPr>
        <p:spPr>
          <a:xfrm>
            <a:off x="3853612" y="2308158"/>
            <a:ext cx="2630848" cy="246221"/>
          </a:xfrm>
          <a:prstGeom prst="rect">
            <a:avLst/>
          </a:prstGeom>
          <a:noFill/>
        </p:spPr>
        <p:txBody>
          <a:bodyPr wrap="none" rtlCol="0">
            <a:spAutoFit/>
          </a:bodyPr>
          <a:lstStyle/>
          <a:p>
            <a:r>
              <a:rPr lang="ja-JP" altLang="en-US" sz="1000" b="1" dirty="0"/>
              <a:t>一日作業して次の日に少し疲れが残るレベル</a:t>
            </a:r>
          </a:p>
        </p:txBody>
      </p:sp>
      <p:graphicFrame>
        <p:nvGraphicFramePr>
          <p:cNvPr id="98" name="表 97"/>
          <p:cNvGraphicFramePr>
            <a:graphicFrameLocks noGrp="1"/>
          </p:cNvGraphicFramePr>
          <p:nvPr>
            <p:extLst>
              <p:ext uri="{D42A27DB-BD31-4B8C-83A1-F6EECF244321}">
                <p14:modId xmlns:p14="http://schemas.microsoft.com/office/powerpoint/2010/main" val="1428403308"/>
              </p:ext>
            </p:extLst>
          </p:nvPr>
        </p:nvGraphicFramePr>
        <p:xfrm>
          <a:off x="3530334" y="2316334"/>
          <a:ext cx="3941269" cy="359592"/>
        </p:xfrm>
        <a:graphic>
          <a:graphicData uri="http://schemas.openxmlformats.org/drawingml/2006/table">
            <a:tbl>
              <a:tblPr firstRow="1" bandRow="1">
                <a:tableStyleId>{5C22544A-7EE6-4342-B048-85BDC9FD1C3A}</a:tableStyleId>
              </a:tblPr>
              <a:tblGrid>
                <a:gridCol w="323245">
                  <a:extLst>
                    <a:ext uri="{9D8B030D-6E8A-4147-A177-3AD203B41FA5}">
                      <a16:colId xmlns:a16="http://schemas.microsoft.com/office/drawing/2014/main" val="20000"/>
                    </a:ext>
                  </a:extLst>
                </a:gridCol>
                <a:gridCol w="3618024">
                  <a:extLst>
                    <a:ext uri="{9D8B030D-6E8A-4147-A177-3AD203B41FA5}">
                      <a16:colId xmlns:a16="http://schemas.microsoft.com/office/drawing/2014/main" val="20001"/>
                    </a:ext>
                  </a:extLst>
                </a:gridCol>
              </a:tblGrid>
              <a:tr h="359592">
                <a:tc>
                  <a:txBody>
                    <a:bodyPr/>
                    <a:lstStyle/>
                    <a:p>
                      <a:pPr algn="r"/>
                      <a:r>
                        <a:rPr kumimoji="1" lang="en-US" altLang="ja-JP" sz="1100" b="1" dirty="0">
                          <a:latin typeface="+mn-ea"/>
                          <a:ea typeface="+mn-ea"/>
                        </a:rPr>
                        <a:t>9</a:t>
                      </a:r>
                      <a:endParaRPr kumimoji="1" lang="ja-JP" altLang="en-US" sz="1100" b="1" dirty="0">
                        <a:latin typeface="+mn-ea"/>
                        <a:ea typeface="+mn-ea"/>
                      </a:endParaRPr>
                    </a:p>
                  </a:txBody>
                  <a:tcPr anchor="ctr">
                    <a:solidFill>
                      <a:srgbClr val="FF0000"/>
                    </a:solidFill>
                  </a:tcPr>
                </a:tc>
                <a:tc>
                  <a:txBody>
                    <a:bodyPr/>
                    <a:lstStyle/>
                    <a:p>
                      <a:r>
                        <a:rPr kumimoji="1" lang="ja-JP" altLang="en-US" sz="1100" b="1" dirty="0">
                          <a:latin typeface="+mn-ea"/>
                          <a:ea typeface="+mn-ea"/>
                        </a:rPr>
                        <a:t>一日作業してグッタリレベル</a:t>
                      </a:r>
                    </a:p>
                  </a:txBody>
                  <a:tcPr anchor="ctr">
                    <a:solidFill>
                      <a:srgbClr val="FF0000"/>
                    </a:solidFill>
                  </a:tcPr>
                </a:tc>
                <a:extLst>
                  <a:ext uri="{0D108BD9-81ED-4DB2-BD59-A6C34878D82A}">
                    <a16:rowId xmlns:a16="http://schemas.microsoft.com/office/drawing/2014/main" val="10000"/>
                  </a:ext>
                </a:extLst>
              </a:tr>
            </a:tbl>
          </a:graphicData>
        </a:graphic>
      </p:graphicFrame>
      <p:sp>
        <p:nvSpPr>
          <p:cNvPr id="176" name="テキスト ボックス 175"/>
          <p:cNvSpPr txBox="1"/>
          <p:nvPr/>
        </p:nvSpPr>
        <p:spPr>
          <a:xfrm>
            <a:off x="11288026" y="42083"/>
            <a:ext cx="928654" cy="369332"/>
          </a:xfrm>
          <a:prstGeom prst="rect">
            <a:avLst/>
          </a:prstGeom>
          <a:noFill/>
        </p:spPr>
        <p:txBody>
          <a:bodyPr wrap="square" rtlCol="0">
            <a:spAutoFit/>
          </a:bodyPr>
          <a:lstStyle/>
          <a:p>
            <a:r>
              <a:rPr lang="ja-JP" altLang="en-US" b="1" dirty="0"/>
              <a:t>９</a:t>
            </a:r>
            <a:r>
              <a:rPr lang="en-US" altLang="ja-JP" b="1" dirty="0"/>
              <a:t>/</a:t>
            </a:r>
            <a:r>
              <a:rPr lang="ja-JP" altLang="en-US" b="1" dirty="0"/>
              <a:t>３０</a:t>
            </a:r>
          </a:p>
        </p:txBody>
      </p:sp>
      <p:sp>
        <p:nvSpPr>
          <p:cNvPr id="122" name="Text Box 882"/>
          <p:cNvSpPr txBox="1">
            <a:spLocks noChangeArrowheads="1"/>
          </p:cNvSpPr>
          <p:nvPr/>
        </p:nvSpPr>
        <p:spPr bwMode="auto">
          <a:xfrm>
            <a:off x="3442901" y="3538704"/>
            <a:ext cx="135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t>内藤リーダー</a:t>
            </a:r>
          </a:p>
        </p:txBody>
      </p:sp>
      <p:pic>
        <p:nvPicPr>
          <p:cNvPr id="11" name="図 10">
            <a:extLst>
              <a:ext uri="{FF2B5EF4-FFF2-40B4-BE49-F238E27FC236}">
                <a16:creationId xmlns:a16="http://schemas.microsoft.com/office/drawing/2014/main" id="{D8F1DDF3-CFE5-160E-F2A2-7E1E7F5E0823}"/>
              </a:ext>
            </a:extLst>
          </p:cNvPr>
          <p:cNvPicPr>
            <a:picLocks noChangeAspect="1"/>
          </p:cNvPicPr>
          <p:nvPr/>
        </p:nvPicPr>
        <p:blipFill>
          <a:blip r:embed="rId8"/>
          <a:srcRect l="34219" t="30137" r="27758" b="18387"/>
          <a:stretch/>
        </p:blipFill>
        <p:spPr>
          <a:xfrm>
            <a:off x="130336" y="492141"/>
            <a:ext cx="3444641" cy="2623119"/>
          </a:xfrm>
          <a:prstGeom prst="rect">
            <a:avLst/>
          </a:prstGeom>
          <a:ln>
            <a:solidFill>
              <a:schemeClr val="tx1"/>
            </a:solidFill>
          </a:ln>
        </p:spPr>
      </p:pic>
      <p:sp>
        <p:nvSpPr>
          <p:cNvPr id="12" name="テキスト ボックス 11">
            <a:extLst>
              <a:ext uri="{FF2B5EF4-FFF2-40B4-BE49-F238E27FC236}">
                <a16:creationId xmlns:a16="http://schemas.microsoft.com/office/drawing/2014/main" id="{A84BFA8C-9027-A1A1-E3CD-AB3002DE13ED}"/>
              </a:ext>
            </a:extLst>
          </p:cNvPr>
          <p:cNvSpPr txBox="1"/>
          <p:nvPr/>
        </p:nvSpPr>
        <p:spPr>
          <a:xfrm>
            <a:off x="318990" y="3597983"/>
            <a:ext cx="2807354" cy="1200329"/>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・テーマに取り上げた必要性を述べるこれで選定理由は終わる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381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500"/>
                                        <p:tgtEl>
                                          <p:spTgt spid="12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07"/>
                                        </p:tgtEl>
                                        <p:attrNameLst>
                                          <p:attrName>style.visibility</p:attrName>
                                        </p:attrNameLst>
                                      </p:cBhvr>
                                      <p:to>
                                        <p:strVal val="visible"/>
                                      </p:to>
                                    </p:set>
                                    <p:animEffect transition="in" filter="wipe(left)">
                                      <p:cBhvr>
                                        <p:cTn id="14" dur="500"/>
                                        <p:tgtEl>
                                          <p:spTgt spid="20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wipe(left)">
                                      <p:cBhvr>
                                        <p:cTn id="17" dur="500"/>
                                        <p:tgtEl>
                                          <p:spTgt spid="19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32"/>
                                        </p:tgtEl>
                                        <p:attrNameLst>
                                          <p:attrName>style.visibility</p:attrName>
                                        </p:attrNameLst>
                                      </p:cBhvr>
                                      <p:to>
                                        <p:strVal val="visible"/>
                                      </p:to>
                                    </p:set>
                                    <p:animEffect transition="in" filter="fade">
                                      <p:cBhvr>
                                        <p:cTn id="25" dur="500"/>
                                        <p:tgtEl>
                                          <p:spTgt spid="2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9"/>
                                        </p:tgtEl>
                                        <p:attrNameLst>
                                          <p:attrName>style.visibility</p:attrName>
                                        </p:attrNameLst>
                                      </p:cBhvr>
                                      <p:to>
                                        <p:strVal val="visible"/>
                                      </p:to>
                                    </p:set>
                                    <p:animEffect transition="in" filter="fade">
                                      <p:cBhvr>
                                        <p:cTn id="30" dur="500"/>
                                        <p:tgtEl>
                                          <p:spTgt spid="119"/>
                                        </p:tgtEl>
                                      </p:cBhvr>
                                    </p:animEffect>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112"/>
                                        </p:tgtEl>
                                        <p:attrNameLst>
                                          <p:attrName>style.visibility</p:attrName>
                                        </p:attrNameLst>
                                      </p:cBhvr>
                                      <p:to>
                                        <p:strVal val="visible"/>
                                      </p:to>
                                    </p:set>
                                    <p:anim calcmode="lin" valueType="num">
                                      <p:cBhvr>
                                        <p:cTn id="34" dur="500" fill="hold"/>
                                        <p:tgtEl>
                                          <p:spTgt spid="112"/>
                                        </p:tgtEl>
                                        <p:attrNameLst>
                                          <p:attrName>ppt_w</p:attrName>
                                        </p:attrNameLst>
                                      </p:cBhvr>
                                      <p:tavLst>
                                        <p:tav tm="0">
                                          <p:val>
                                            <p:fltVal val="0"/>
                                          </p:val>
                                        </p:tav>
                                        <p:tav tm="100000">
                                          <p:val>
                                            <p:strVal val="#ppt_w"/>
                                          </p:val>
                                        </p:tav>
                                      </p:tavLst>
                                    </p:anim>
                                    <p:anim calcmode="lin" valueType="num">
                                      <p:cBhvr>
                                        <p:cTn id="35" dur="500" fill="hold"/>
                                        <p:tgtEl>
                                          <p:spTgt spid="112"/>
                                        </p:tgtEl>
                                        <p:attrNameLst>
                                          <p:attrName>ppt_h</p:attrName>
                                        </p:attrNameLst>
                                      </p:cBhvr>
                                      <p:tavLst>
                                        <p:tav tm="0">
                                          <p:val>
                                            <p:fltVal val="0"/>
                                          </p:val>
                                        </p:tav>
                                        <p:tav tm="100000">
                                          <p:val>
                                            <p:strVal val="#ppt_h"/>
                                          </p:val>
                                        </p:tav>
                                      </p:tavLst>
                                    </p:anim>
                                    <p:animEffect transition="in" filter="fade">
                                      <p:cBhvr>
                                        <p:cTn id="36" dur="500"/>
                                        <p:tgtEl>
                                          <p:spTgt spid="112"/>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34818"/>
                                        </p:tgtEl>
                                        <p:attrNameLst>
                                          <p:attrName>style.visibility</p:attrName>
                                        </p:attrNameLst>
                                      </p:cBhvr>
                                      <p:to>
                                        <p:strVal val="visible"/>
                                      </p:to>
                                    </p:set>
                                    <p:animEffect transition="in" filter="fade">
                                      <p:cBhvr>
                                        <p:cTn id="40" dur="500"/>
                                        <p:tgtEl>
                                          <p:spTgt spid="348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fade">
                                      <p:cBhvr>
                                        <p:cTn id="43" dur="500"/>
                                        <p:tgtEl>
                                          <p:spTgt spid="121"/>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258"/>
                                        </p:tgtEl>
                                        <p:attrNameLst>
                                          <p:attrName>style.visibility</p:attrName>
                                        </p:attrNameLst>
                                      </p:cBhvr>
                                      <p:to>
                                        <p:strVal val="visible"/>
                                      </p:to>
                                    </p:set>
                                    <p:animEffect transition="in" filter="fade">
                                      <p:cBhvr>
                                        <p:cTn id="47" dur="500"/>
                                        <p:tgtEl>
                                          <p:spTgt spid="258"/>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368"/>
                                        </p:tgtEl>
                                        <p:attrNameLst>
                                          <p:attrName>style.visibility</p:attrName>
                                        </p:attrNameLst>
                                      </p:cBhvr>
                                      <p:to>
                                        <p:strVal val="visible"/>
                                      </p:to>
                                    </p:set>
                                    <p:animEffect transition="in" filter="fade">
                                      <p:cBhvr>
                                        <p:cTn id="51" dur="500"/>
                                        <p:tgtEl>
                                          <p:spTgt spid="36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98"/>
                                        </p:tgtEl>
                                        <p:attrNameLst>
                                          <p:attrName>style.visibility</p:attrName>
                                        </p:attrNameLst>
                                      </p:cBhvr>
                                      <p:to>
                                        <p:strVal val="visible"/>
                                      </p:to>
                                    </p:set>
                                    <p:anim calcmode="lin" valueType="num">
                                      <p:cBhvr>
                                        <p:cTn id="56" dur="500" fill="hold"/>
                                        <p:tgtEl>
                                          <p:spTgt spid="98"/>
                                        </p:tgtEl>
                                        <p:attrNameLst>
                                          <p:attrName>ppt_w</p:attrName>
                                        </p:attrNameLst>
                                      </p:cBhvr>
                                      <p:tavLst>
                                        <p:tav tm="0">
                                          <p:val>
                                            <p:fltVal val="0"/>
                                          </p:val>
                                        </p:tav>
                                        <p:tav tm="100000">
                                          <p:val>
                                            <p:strVal val="#ppt_w"/>
                                          </p:val>
                                        </p:tav>
                                      </p:tavLst>
                                    </p:anim>
                                    <p:anim calcmode="lin" valueType="num">
                                      <p:cBhvr>
                                        <p:cTn id="57" dur="500" fill="hold"/>
                                        <p:tgtEl>
                                          <p:spTgt spid="98"/>
                                        </p:tgtEl>
                                        <p:attrNameLst>
                                          <p:attrName>ppt_h</p:attrName>
                                        </p:attrNameLst>
                                      </p:cBhvr>
                                      <p:tavLst>
                                        <p:tav tm="0">
                                          <p:val>
                                            <p:fltVal val="0"/>
                                          </p:val>
                                        </p:tav>
                                        <p:tav tm="100000">
                                          <p:val>
                                            <p:strVal val="#ppt_h"/>
                                          </p:val>
                                        </p:tav>
                                      </p:tavLst>
                                    </p:anim>
                                    <p:animEffect transition="in" filter="fade">
                                      <p:cBhvr>
                                        <p:cTn id="58" dur="500"/>
                                        <p:tgtEl>
                                          <p:spTgt spid="9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p:cTn id="63" dur="500" fill="hold"/>
                                        <p:tgtEl>
                                          <p:spTgt spid="106"/>
                                        </p:tgtEl>
                                        <p:attrNameLst>
                                          <p:attrName>ppt_w</p:attrName>
                                        </p:attrNameLst>
                                      </p:cBhvr>
                                      <p:tavLst>
                                        <p:tav tm="0">
                                          <p:val>
                                            <p:fltVal val="0"/>
                                          </p:val>
                                        </p:tav>
                                        <p:tav tm="100000">
                                          <p:val>
                                            <p:strVal val="#ppt_w"/>
                                          </p:val>
                                        </p:tav>
                                      </p:tavLst>
                                    </p:anim>
                                    <p:anim calcmode="lin" valueType="num">
                                      <p:cBhvr>
                                        <p:cTn id="64" dur="500" fill="hold"/>
                                        <p:tgtEl>
                                          <p:spTgt spid="106"/>
                                        </p:tgtEl>
                                        <p:attrNameLst>
                                          <p:attrName>ppt_h</p:attrName>
                                        </p:attrNameLst>
                                      </p:cBhvr>
                                      <p:tavLst>
                                        <p:tav tm="0">
                                          <p:val>
                                            <p:fltVal val="0"/>
                                          </p:val>
                                        </p:tav>
                                        <p:tav tm="100000">
                                          <p:val>
                                            <p:strVal val="#ppt_h"/>
                                          </p:val>
                                        </p:tav>
                                      </p:tavLst>
                                    </p:anim>
                                    <p:animEffect transition="in" filter="fade">
                                      <p:cBhvr>
                                        <p:cTn id="65" dur="500"/>
                                        <p:tgtEl>
                                          <p:spTgt spid="106"/>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07"/>
                                        </p:tgtEl>
                                        <p:attrNameLst>
                                          <p:attrName>style.visibility</p:attrName>
                                        </p:attrNameLst>
                                      </p:cBhvr>
                                      <p:to>
                                        <p:strVal val="visible"/>
                                      </p:to>
                                    </p:set>
                                    <p:anim calcmode="lin" valueType="num">
                                      <p:cBhvr>
                                        <p:cTn id="70" dur="500" fill="hold"/>
                                        <p:tgtEl>
                                          <p:spTgt spid="107"/>
                                        </p:tgtEl>
                                        <p:attrNameLst>
                                          <p:attrName>ppt_w</p:attrName>
                                        </p:attrNameLst>
                                      </p:cBhvr>
                                      <p:tavLst>
                                        <p:tav tm="0">
                                          <p:val>
                                            <p:fltVal val="0"/>
                                          </p:val>
                                        </p:tav>
                                        <p:tav tm="100000">
                                          <p:val>
                                            <p:strVal val="#ppt_w"/>
                                          </p:val>
                                        </p:tav>
                                      </p:tavLst>
                                    </p:anim>
                                    <p:anim calcmode="lin" valueType="num">
                                      <p:cBhvr>
                                        <p:cTn id="71" dur="500" fill="hold"/>
                                        <p:tgtEl>
                                          <p:spTgt spid="107"/>
                                        </p:tgtEl>
                                        <p:attrNameLst>
                                          <p:attrName>ppt_h</p:attrName>
                                        </p:attrNameLst>
                                      </p:cBhvr>
                                      <p:tavLst>
                                        <p:tav tm="0">
                                          <p:val>
                                            <p:fltVal val="0"/>
                                          </p:val>
                                        </p:tav>
                                        <p:tav tm="100000">
                                          <p:val>
                                            <p:strVal val="#ppt_h"/>
                                          </p:val>
                                        </p:tav>
                                      </p:tavLst>
                                    </p:anim>
                                    <p:animEffect transition="in" filter="fade">
                                      <p:cBhvr>
                                        <p:cTn id="72" dur="500"/>
                                        <p:tgtEl>
                                          <p:spTgt spid="107"/>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05"/>
                                        </p:tgtEl>
                                        <p:attrNameLst>
                                          <p:attrName>style.visibility</p:attrName>
                                        </p:attrNameLst>
                                      </p:cBhvr>
                                      <p:to>
                                        <p:strVal val="visible"/>
                                      </p:to>
                                    </p:set>
                                    <p:animEffect transition="in" filter="fade">
                                      <p:cBhvr>
                                        <p:cTn id="76" dur="500"/>
                                        <p:tgtEl>
                                          <p:spTgt spid="105"/>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42" fill="hold" grpId="0" nodeType="clickEffect">
                                  <p:stCondLst>
                                    <p:cond delay="0"/>
                                  </p:stCondLst>
                                  <p:childTnLst>
                                    <p:set>
                                      <p:cBhvr>
                                        <p:cTn id="80" dur="1" fill="hold">
                                          <p:stCondLst>
                                            <p:cond delay="0"/>
                                          </p:stCondLst>
                                        </p:cTn>
                                        <p:tgtEl>
                                          <p:spTgt spid="101"/>
                                        </p:tgtEl>
                                        <p:attrNameLst>
                                          <p:attrName>style.visibility</p:attrName>
                                        </p:attrNameLst>
                                      </p:cBhvr>
                                      <p:to>
                                        <p:strVal val="visible"/>
                                      </p:to>
                                    </p:set>
                                    <p:animEffect transition="in" filter="barn(outHorizontal)">
                                      <p:cBhvr>
                                        <p:cTn id="8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368" grpId="0"/>
      <p:bldP spid="119" grpId="0"/>
      <p:bldP spid="258" grpId="0"/>
      <p:bldP spid="197" grpId="0" animBg="1"/>
      <p:bldP spid="207" grpId="0"/>
      <p:bldP spid="232" grpId="0"/>
      <p:bldP spid="121" grpId="0"/>
      <p:bldP spid="105" grpId="0"/>
      <p:bldP spid="1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AutoShape 2"/>
          <p:cNvSpPr>
            <a:spLocks noChangeArrowheads="1"/>
          </p:cNvSpPr>
          <p:nvPr/>
        </p:nvSpPr>
        <p:spPr bwMode="auto">
          <a:xfrm>
            <a:off x="3468216"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293" name="四角形吹き出し 292"/>
          <p:cNvSpPr/>
          <p:nvPr/>
        </p:nvSpPr>
        <p:spPr>
          <a:xfrm>
            <a:off x="7098138" y="746836"/>
            <a:ext cx="4934263" cy="5283724"/>
          </a:xfrm>
          <a:prstGeom prst="wedgeRectCallout">
            <a:avLst>
              <a:gd name="adj1" fmla="val -55533"/>
              <a:gd name="adj2" fmla="val -1439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6" name="平行四辺形 358"/>
          <p:cNvSpPr>
            <a:spLocks noChangeArrowheads="1"/>
          </p:cNvSpPr>
          <p:nvPr/>
        </p:nvSpPr>
        <p:spPr bwMode="auto">
          <a:xfrm rot="5400000" flipH="1">
            <a:off x="5687500" y="4425167"/>
            <a:ext cx="430104" cy="2011680"/>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314" name="テキスト ボックス 313"/>
          <p:cNvSpPr txBox="1"/>
          <p:nvPr/>
        </p:nvSpPr>
        <p:spPr>
          <a:xfrm>
            <a:off x="3606975" y="3246930"/>
            <a:ext cx="3230372" cy="369332"/>
          </a:xfrm>
          <a:prstGeom prst="rect">
            <a:avLst/>
          </a:prstGeom>
          <a:noFill/>
        </p:spPr>
        <p:txBody>
          <a:bodyPr wrap="none" rtlCol="0">
            <a:spAutoFit/>
          </a:bodyPr>
          <a:lstStyle/>
          <a:p>
            <a:r>
              <a:rPr lang="ja-JP" altLang="en-US" dirty="0"/>
              <a:t>完成品外観チェック工程の概要</a:t>
            </a:r>
          </a:p>
        </p:txBody>
      </p:sp>
      <p:sp>
        <p:nvSpPr>
          <p:cNvPr id="316" name="直方体 233"/>
          <p:cNvSpPr>
            <a:spLocks noChangeArrowheads="1"/>
          </p:cNvSpPr>
          <p:nvPr/>
        </p:nvSpPr>
        <p:spPr bwMode="auto">
          <a:xfrm>
            <a:off x="5120950" y="4714885"/>
            <a:ext cx="863465" cy="433507"/>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317" name="正方形/長方形 21"/>
          <p:cNvSpPr>
            <a:spLocks noChangeArrowheads="1"/>
          </p:cNvSpPr>
          <p:nvPr/>
        </p:nvSpPr>
        <p:spPr bwMode="auto">
          <a:xfrm>
            <a:off x="3651436" y="5371981"/>
            <a:ext cx="2167635" cy="338554"/>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318" name="平行四辺形 288"/>
          <p:cNvSpPr>
            <a:spLocks noChangeArrowheads="1"/>
          </p:cNvSpPr>
          <p:nvPr/>
        </p:nvSpPr>
        <p:spPr bwMode="auto">
          <a:xfrm rot="5400000" flipH="1">
            <a:off x="5428563" y="3940476"/>
            <a:ext cx="949600" cy="2011680"/>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319" name="直方体 7"/>
          <p:cNvSpPr>
            <a:spLocks noChangeArrowheads="1"/>
          </p:cNvSpPr>
          <p:nvPr/>
        </p:nvSpPr>
        <p:spPr bwMode="auto">
          <a:xfrm>
            <a:off x="3651436" y="3931246"/>
            <a:ext cx="2329737" cy="433507"/>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320" name="平行四辺形 8"/>
          <p:cNvSpPr>
            <a:spLocks noChangeArrowheads="1"/>
          </p:cNvSpPr>
          <p:nvPr/>
        </p:nvSpPr>
        <p:spPr bwMode="auto">
          <a:xfrm rot="5400000" flipH="1">
            <a:off x="5426942" y="3143258"/>
            <a:ext cx="949600" cy="2011680"/>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321" name="グループ化 12"/>
          <p:cNvGrpSpPr>
            <a:grpSpLocks/>
          </p:cNvGrpSpPr>
          <p:nvPr/>
        </p:nvGrpSpPr>
        <p:grpSpPr bwMode="auto">
          <a:xfrm>
            <a:off x="5825553" y="5235739"/>
            <a:ext cx="138868" cy="62281"/>
            <a:chOff x="6584462" y="3663520"/>
            <a:chExt cx="407290" cy="134758"/>
          </a:xfrm>
        </p:grpSpPr>
        <p:sp>
          <p:nvSpPr>
            <p:cNvPr id="322" name="直方体 321"/>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3" name="フローチャート : 直接アクセス記憶 322"/>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4" name="フローチャート : 直接アクセス記憶 323"/>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5" name="フローチャート : 直接アクセス記憶 324"/>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6" name="フローチャート : 直接アクセス記憶 325"/>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7" name="正方形/長方形 326"/>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328" name="グループ化 88"/>
          <p:cNvGrpSpPr>
            <a:grpSpLocks/>
          </p:cNvGrpSpPr>
          <p:nvPr/>
        </p:nvGrpSpPr>
        <p:grpSpPr bwMode="auto">
          <a:xfrm>
            <a:off x="5710461" y="5322176"/>
            <a:ext cx="186418" cy="63746"/>
            <a:chOff x="6890401" y="5072404"/>
            <a:chExt cx="552609" cy="142496"/>
          </a:xfrm>
        </p:grpSpPr>
        <p:sp>
          <p:nvSpPr>
            <p:cNvPr id="329" name="直方体 328"/>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0" name="フローチャート : 直接アクセス記憶 329"/>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1" name="フローチャート : 直接アクセス記憶 330"/>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2" name="フローチャート : 直接アクセス記憶 331"/>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3" name="フローチャート : 直接アクセス記憶 332"/>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4" name="フローチャート : 直接アクセス記憶 333"/>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5" name="フローチャート : 直接アクセス記憶 334"/>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6" name="正方形/長方形 335"/>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337" name="正方形/長方形 18"/>
          <p:cNvSpPr>
            <a:spLocks noChangeArrowheads="1"/>
          </p:cNvSpPr>
          <p:nvPr/>
        </p:nvSpPr>
        <p:spPr bwMode="auto">
          <a:xfrm>
            <a:off x="5685606" y="5111501"/>
            <a:ext cx="130763" cy="338554"/>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cxnSp>
        <p:nvCxnSpPr>
          <p:cNvPr id="338" name="直線コネクタ 20"/>
          <p:cNvCxnSpPr>
            <a:cxnSpLocks noChangeShapeType="1"/>
          </p:cNvCxnSpPr>
          <p:nvPr/>
        </p:nvCxnSpPr>
        <p:spPr bwMode="auto">
          <a:xfrm flipH="1">
            <a:off x="5833118" y="5034243"/>
            <a:ext cx="540" cy="3905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9" name="直線コネクタ 363"/>
          <p:cNvCxnSpPr>
            <a:cxnSpLocks noChangeShapeType="1"/>
          </p:cNvCxnSpPr>
          <p:nvPr/>
        </p:nvCxnSpPr>
        <p:spPr bwMode="auto">
          <a:xfrm flipH="1">
            <a:off x="5819610" y="5048163"/>
            <a:ext cx="541" cy="3905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0" name="グループ化 365"/>
          <p:cNvGrpSpPr>
            <a:grpSpLocks/>
          </p:cNvGrpSpPr>
          <p:nvPr/>
        </p:nvGrpSpPr>
        <p:grpSpPr bwMode="auto">
          <a:xfrm>
            <a:off x="5821232" y="4441475"/>
            <a:ext cx="138327" cy="62281"/>
            <a:chOff x="6584462" y="3663520"/>
            <a:chExt cx="407290" cy="134758"/>
          </a:xfrm>
        </p:grpSpPr>
        <p:sp>
          <p:nvSpPr>
            <p:cNvPr id="341" name="直方体 340"/>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2" name="フローチャート : 直接アクセス記憶 341"/>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3" name="フローチャート : 直接アクセス記憶 342"/>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4" name="フローチャート : 直接アクセス記憶 343"/>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5" name="フローチャート : 直接アクセス記憶 344"/>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6" name="正方形/長方形 345"/>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347" name="グループ化 88"/>
          <p:cNvGrpSpPr>
            <a:grpSpLocks/>
          </p:cNvGrpSpPr>
          <p:nvPr/>
        </p:nvGrpSpPr>
        <p:grpSpPr bwMode="auto">
          <a:xfrm>
            <a:off x="5705598" y="4527912"/>
            <a:ext cx="186958" cy="63746"/>
            <a:chOff x="6890401" y="5072404"/>
            <a:chExt cx="552609" cy="142496"/>
          </a:xfrm>
        </p:grpSpPr>
        <p:sp>
          <p:nvSpPr>
            <p:cNvPr id="348" name="直方体 347"/>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9" name="フローチャート : 直接アクセス記憶 348"/>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50" name="フローチャート : 直接アクセス記憶 349"/>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51" name="フローチャート : 直接アクセス記憶 350"/>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52" name="フローチャート : 直接アクセス記憶 351"/>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53" name="フローチャート : 直接アクセス記憶 352"/>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54" name="フローチャート : 直接アクセス記憶 353"/>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55" name="正方形/長方形 354"/>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356" name="正方形/長方形 32"/>
          <p:cNvSpPr>
            <a:spLocks noChangeArrowheads="1"/>
          </p:cNvSpPr>
          <p:nvPr/>
        </p:nvSpPr>
        <p:spPr bwMode="auto">
          <a:xfrm>
            <a:off x="5703438" y="4339585"/>
            <a:ext cx="184731" cy="338554"/>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357" name="直線コネクタ 385"/>
          <p:cNvCxnSpPr>
            <a:cxnSpLocks noChangeShapeType="1"/>
          </p:cNvCxnSpPr>
          <p:nvPr/>
        </p:nvCxnSpPr>
        <p:spPr bwMode="auto">
          <a:xfrm flipH="1">
            <a:off x="5816908" y="4256074"/>
            <a:ext cx="540" cy="3905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 name="直線コネクタ 386"/>
          <p:cNvCxnSpPr>
            <a:cxnSpLocks noChangeShapeType="1"/>
          </p:cNvCxnSpPr>
          <p:nvPr/>
        </p:nvCxnSpPr>
        <p:spPr bwMode="auto">
          <a:xfrm flipH="1">
            <a:off x="5833118" y="4225300"/>
            <a:ext cx="540" cy="3905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9" name="直線コネクタ 34"/>
          <p:cNvCxnSpPr>
            <a:cxnSpLocks noChangeShapeType="1"/>
          </p:cNvCxnSpPr>
          <p:nvPr/>
        </p:nvCxnSpPr>
        <p:spPr bwMode="auto">
          <a:xfrm>
            <a:off x="5119869" y="3870035"/>
            <a:ext cx="1621" cy="1024969"/>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0" name="直線コネクタ 391"/>
          <p:cNvCxnSpPr>
            <a:cxnSpLocks noChangeShapeType="1"/>
          </p:cNvCxnSpPr>
          <p:nvPr/>
        </p:nvCxnSpPr>
        <p:spPr bwMode="auto">
          <a:xfrm flipH="1">
            <a:off x="5120882" y="3649386"/>
            <a:ext cx="163676" cy="22064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1" name="正方形/長方形 360"/>
          <p:cNvSpPr/>
          <p:nvPr/>
        </p:nvSpPr>
        <p:spPr bwMode="auto">
          <a:xfrm>
            <a:off x="3651436" y="4657425"/>
            <a:ext cx="2166063" cy="784600"/>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62" name="直方体 361"/>
          <p:cNvSpPr/>
          <p:nvPr/>
        </p:nvSpPr>
        <p:spPr>
          <a:xfrm rot="561136" flipH="1">
            <a:off x="3575589" y="4797778"/>
            <a:ext cx="162483" cy="155307"/>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3" name="正方形/長方形 362"/>
          <p:cNvSpPr/>
          <p:nvPr/>
        </p:nvSpPr>
        <p:spPr>
          <a:xfrm rot="5400000">
            <a:off x="4796929" y="4767128"/>
            <a:ext cx="196183" cy="1772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4" name="正方形/長方形 363"/>
          <p:cNvSpPr/>
          <p:nvPr/>
        </p:nvSpPr>
        <p:spPr>
          <a:xfrm rot="5400000">
            <a:off x="3193506" y="5492299"/>
            <a:ext cx="841433" cy="21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5" name="正方形/長方形 364"/>
          <p:cNvSpPr/>
          <p:nvPr/>
        </p:nvSpPr>
        <p:spPr>
          <a:xfrm rot="5400000">
            <a:off x="4474071" y="5269102"/>
            <a:ext cx="841433" cy="21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6" name="正方形/長方形 365"/>
          <p:cNvSpPr/>
          <p:nvPr/>
        </p:nvSpPr>
        <p:spPr>
          <a:xfrm rot="5400000">
            <a:off x="3422729" y="5273830"/>
            <a:ext cx="841433" cy="21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7" name="平行四辺形 366"/>
          <p:cNvSpPr/>
          <p:nvPr/>
        </p:nvSpPr>
        <p:spPr>
          <a:xfrm>
            <a:off x="3590480" y="4853439"/>
            <a:ext cx="1311408" cy="223959"/>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8" name="正方形/長方形 367"/>
          <p:cNvSpPr/>
          <p:nvPr/>
        </p:nvSpPr>
        <p:spPr>
          <a:xfrm>
            <a:off x="3608105" y="5081052"/>
            <a:ext cx="1030229" cy="1985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9" name="正方形/長方形 368"/>
          <p:cNvSpPr/>
          <p:nvPr/>
        </p:nvSpPr>
        <p:spPr>
          <a:xfrm rot="18950422" flipV="1">
            <a:off x="4594358" y="4975608"/>
            <a:ext cx="345771" cy="1985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0" name="正方形/長方形 369"/>
          <p:cNvSpPr/>
          <p:nvPr/>
        </p:nvSpPr>
        <p:spPr>
          <a:xfrm rot="5400000">
            <a:off x="4228483" y="5487249"/>
            <a:ext cx="841433" cy="217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1" name="正方形/長方形 370"/>
          <p:cNvSpPr/>
          <p:nvPr/>
        </p:nvSpPr>
        <p:spPr>
          <a:xfrm>
            <a:off x="3851368" y="4005064"/>
            <a:ext cx="1030229" cy="1985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2" name="正方形/長方形 371"/>
          <p:cNvSpPr/>
          <p:nvPr/>
        </p:nvSpPr>
        <p:spPr>
          <a:xfrm rot="5400000">
            <a:off x="3680075" y="4814815"/>
            <a:ext cx="196183" cy="1772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3" name="正方形/長方形 372"/>
          <p:cNvSpPr/>
          <p:nvPr/>
        </p:nvSpPr>
        <p:spPr>
          <a:xfrm rot="5400000">
            <a:off x="3753067" y="4767128"/>
            <a:ext cx="196183" cy="1772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4" name="平行四辺形 373"/>
          <p:cNvSpPr/>
          <p:nvPr/>
        </p:nvSpPr>
        <p:spPr>
          <a:xfrm>
            <a:off x="3753812" y="4667588"/>
            <a:ext cx="1151841" cy="67651"/>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5" name="正方形/長方形 374"/>
          <p:cNvSpPr/>
          <p:nvPr/>
        </p:nvSpPr>
        <p:spPr>
          <a:xfrm>
            <a:off x="3785952" y="4730819"/>
            <a:ext cx="1028577" cy="1985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6" name="正方形/長方形 375"/>
          <p:cNvSpPr/>
          <p:nvPr/>
        </p:nvSpPr>
        <p:spPr>
          <a:xfrm rot="18950422" flipV="1">
            <a:off x="4809403" y="4699204"/>
            <a:ext cx="108143" cy="1985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7" name="正方形/長方形 376"/>
          <p:cNvSpPr/>
          <p:nvPr/>
        </p:nvSpPr>
        <p:spPr>
          <a:xfrm rot="5400000">
            <a:off x="4725299" y="4814815"/>
            <a:ext cx="196183" cy="1772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8" name="正方形/長方形 377"/>
          <p:cNvSpPr/>
          <p:nvPr/>
        </p:nvSpPr>
        <p:spPr>
          <a:xfrm rot="5400000">
            <a:off x="3514604" y="4337279"/>
            <a:ext cx="659510" cy="2173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9" name="正方形/長方形 378"/>
          <p:cNvSpPr/>
          <p:nvPr/>
        </p:nvSpPr>
        <p:spPr>
          <a:xfrm rot="5400000">
            <a:off x="4553617" y="4324607"/>
            <a:ext cx="677256" cy="2173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0" name="平行四辺形 379"/>
          <p:cNvSpPr/>
          <p:nvPr/>
        </p:nvSpPr>
        <p:spPr>
          <a:xfrm>
            <a:off x="4555725" y="4446315"/>
            <a:ext cx="274190" cy="277787"/>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1" name="直方体 380"/>
          <p:cNvSpPr/>
          <p:nvPr/>
        </p:nvSpPr>
        <p:spPr>
          <a:xfrm>
            <a:off x="3677716" y="4921769"/>
            <a:ext cx="115241" cy="63767"/>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2" name="直方体 381"/>
          <p:cNvSpPr/>
          <p:nvPr/>
        </p:nvSpPr>
        <p:spPr>
          <a:xfrm rot="21421185" flipH="1" flipV="1">
            <a:off x="3595225" y="4610698"/>
            <a:ext cx="197937" cy="18143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3" name="フローチャート : 直接アクセス記憶 382"/>
          <p:cNvSpPr/>
          <p:nvPr/>
        </p:nvSpPr>
        <p:spPr>
          <a:xfrm rot="18476787">
            <a:off x="3809747" y="4568276"/>
            <a:ext cx="79848" cy="200332"/>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84" name="グループ化 383"/>
          <p:cNvGrpSpPr/>
          <p:nvPr/>
        </p:nvGrpSpPr>
        <p:grpSpPr>
          <a:xfrm>
            <a:off x="5179816" y="4827398"/>
            <a:ext cx="748637" cy="475640"/>
            <a:chOff x="2708327" y="2230748"/>
            <a:chExt cx="748637" cy="475640"/>
          </a:xfrm>
        </p:grpSpPr>
        <p:sp>
          <p:nvSpPr>
            <p:cNvPr id="385" name="直方体 384"/>
            <p:cNvSpPr/>
            <p:nvPr/>
          </p:nvSpPr>
          <p:spPr>
            <a:xfrm>
              <a:off x="2741557" y="2465410"/>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6" name="直方体 385"/>
            <p:cNvSpPr/>
            <p:nvPr/>
          </p:nvSpPr>
          <p:spPr>
            <a:xfrm>
              <a:off x="2717637" y="2431831"/>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7" name="直方体 386"/>
            <p:cNvSpPr/>
            <p:nvPr/>
          </p:nvSpPr>
          <p:spPr>
            <a:xfrm>
              <a:off x="2741557" y="225923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8" name="直方体 387"/>
            <p:cNvSpPr/>
            <p:nvPr/>
          </p:nvSpPr>
          <p:spPr>
            <a:xfrm>
              <a:off x="2708327" y="2230748"/>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91" name="グループ化 390"/>
          <p:cNvGrpSpPr/>
          <p:nvPr/>
        </p:nvGrpSpPr>
        <p:grpSpPr>
          <a:xfrm>
            <a:off x="5190192" y="4622868"/>
            <a:ext cx="739327" cy="272625"/>
            <a:chOff x="2710618" y="2026217"/>
            <a:chExt cx="739327" cy="272625"/>
          </a:xfrm>
        </p:grpSpPr>
        <p:sp>
          <p:nvSpPr>
            <p:cNvPr id="392" name="直方体 391"/>
            <p:cNvSpPr/>
            <p:nvPr/>
          </p:nvSpPr>
          <p:spPr>
            <a:xfrm>
              <a:off x="2734807" y="205786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93" name="直方体 392"/>
            <p:cNvSpPr/>
            <p:nvPr/>
          </p:nvSpPr>
          <p:spPr>
            <a:xfrm>
              <a:off x="2710618" y="202621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95" name="正方形/長方形 394"/>
          <p:cNvSpPr/>
          <p:nvPr/>
        </p:nvSpPr>
        <p:spPr>
          <a:xfrm>
            <a:off x="5117576" y="4650674"/>
            <a:ext cx="693578" cy="7846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828" y="3989185"/>
            <a:ext cx="7715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7" name="Rectangle 5"/>
          <p:cNvSpPr>
            <a:spLocks noChangeArrowheads="1"/>
          </p:cNvSpPr>
          <p:nvPr/>
        </p:nvSpPr>
        <p:spPr bwMode="auto">
          <a:xfrm>
            <a:off x="3543614" y="132156"/>
            <a:ext cx="762945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１０．勉強会　</a:t>
            </a:r>
            <a:r>
              <a:rPr lang="ja-JP" altLang="en-US" sz="2400" dirty="0">
                <a:latin typeface="HG創英角ﾎﾟｯﾌﾟ体" pitchFamily="49" charset="-128"/>
                <a:ea typeface="HG創英角ﾎﾟｯﾌﾟ体" pitchFamily="49" charset="-128"/>
              </a:rPr>
              <a:t>外観検査作業を全員で理解しよう</a:t>
            </a:r>
            <a:endParaRPr lang="ja-JP" altLang="en-US" sz="2800" dirty="0">
              <a:solidFill>
                <a:srgbClr val="FF0000"/>
              </a:solidFill>
              <a:latin typeface="HG創英角ﾎﾟｯﾌﾟ体" pitchFamily="49" charset="-128"/>
              <a:ea typeface="HG創英角ﾎﾟｯﾌﾟ体" pitchFamily="49" charset="-128"/>
            </a:endParaRPr>
          </a:p>
        </p:txBody>
      </p:sp>
      <p:sp>
        <p:nvSpPr>
          <p:cNvPr id="398" name="AutoShape 928"/>
          <p:cNvSpPr>
            <a:spLocks noChangeArrowheads="1"/>
          </p:cNvSpPr>
          <p:nvPr/>
        </p:nvSpPr>
        <p:spPr bwMode="auto">
          <a:xfrm>
            <a:off x="3636062" y="6093296"/>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完成品を作業台に乗せ外観チェックを繰り返し行っている</a:t>
            </a:r>
            <a:endParaRPr lang="en-US" altLang="ja-JP" sz="2400" dirty="0">
              <a:latin typeface="HGP創英角ｺﾞｼｯｸUB" pitchFamily="50" charset="-128"/>
              <a:ea typeface="HGP創英角ｺﾞｼｯｸUB" pitchFamily="50" charset="-128"/>
            </a:endParaRPr>
          </a:p>
        </p:txBody>
      </p:sp>
      <p:sp>
        <p:nvSpPr>
          <p:cNvPr id="399" name="テキスト ボックス 398"/>
          <p:cNvSpPr txBox="1"/>
          <p:nvPr/>
        </p:nvSpPr>
        <p:spPr>
          <a:xfrm>
            <a:off x="8076729" y="779944"/>
            <a:ext cx="3015569" cy="369332"/>
          </a:xfrm>
          <a:prstGeom prst="rect">
            <a:avLst/>
          </a:prstGeom>
          <a:noFill/>
        </p:spPr>
        <p:txBody>
          <a:bodyPr wrap="none" rtlCol="0">
            <a:spAutoFit/>
          </a:bodyPr>
          <a:lstStyle/>
          <a:p>
            <a:r>
              <a:rPr lang="ja-JP" altLang="en-US" b="1" dirty="0"/>
              <a:t>完成品外観チェック要素作業</a:t>
            </a:r>
          </a:p>
        </p:txBody>
      </p:sp>
      <p:pic>
        <p:nvPicPr>
          <p:cNvPr id="4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963" y="963028"/>
            <a:ext cx="1171575" cy="209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1" name="正方形/長方形 400"/>
          <p:cNvSpPr/>
          <p:nvPr/>
        </p:nvSpPr>
        <p:spPr>
          <a:xfrm>
            <a:off x="4348545" y="2262931"/>
            <a:ext cx="396000" cy="66494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2" name="四角形吹き出し 401"/>
          <p:cNvSpPr/>
          <p:nvPr/>
        </p:nvSpPr>
        <p:spPr>
          <a:xfrm>
            <a:off x="5111011" y="2153117"/>
            <a:ext cx="1714163" cy="949676"/>
          </a:xfrm>
          <a:prstGeom prst="wedgeRectCallout">
            <a:avLst>
              <a:gd name="adj1" fmla="val -68775"/>
              <a:gd name="adj2" fmla="val -1063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solidFill>
                <a:schemeClr val="tx1"/>
              </a:solidFill>
            </a:endParaRPr>
          </a:p>
        </p:txBody>
      </p:sp>
      <p:sp>
        <p:nvSpPr>
          <p:cNvPr id="403" name="テキスト ボックス 402"/>
          <p:cNvSpPr txBox="1"/>
          <p:nvPr/>
        </p:nvSpPr>
        <p:spPr>
          <a:xfrm>
            <a:off x="4111920" y="2987237"/>
            <a:ext cx="902811" cy="307777"/>
          </a:xfrm>
          <a:prstGeom prst="rect">
            <a:avLst/>
          </a:prstGeom>
          <a:noFill/>
        </p:spPr>
        <p:txBody>
          <a:bodyPr wrap="none" rtlCol="0">
            <a:spAutoFit/>
          </a:bodyPr>
          <a:lstStyle/>
          <a:p>
            <a:r>
              <a:rPr lang="ja-JP" altLang="en-US" sz="1400" dirty="0"/>
              <a:t>外観検査</a:t>
            </a:r>
          </a:p>
        </p:txBody>
      </p:sp>
      <p:sp>
        <p:nvSpPr>
          <p:cNvPr id="404" name="テキスト ボックス 403"/>
          <p:cNvSpPr txBox="1"/>
          <p:nvPr/>
        </p:nvSpPr>
        <p:spPr>
          <a:xfrm>
            <a:off x="3773072" y="2699996"/>
            <a:ext cx="308098" cy="307777"/>
          </a:xfrm>
          <a:prstGeom prst="rect">
            <a:avLst/>
          </a:prstGeom>
          <a:noFill/>
        </p:spPr>
        <p:txBody>
          <a:bodyPr wrap="none" rtlCol="0">
            <a:spAutoFit/>
          </a:bodyPr>
          <a:lstStyle/>
          <a:p>
            <a:r>
              <a:rPr lang="ja-JP" altLang="en-US" sz="1400" dirty="0"/>
              <a:t>０</a:t>
            </a:r>
          </a:p>
        </p:txBody>
      </p:sp>
      <p:sp>
        <p:nvSpPr>
          <p:cNvPr id="405" name="テキスト ボックス 404"/>
          <p:cNvSpPr txBox="1"/>
          <p:nvPr/>
        </p:nvSpPr>
        <p:spPr>
          <a:xfrm>
            <a:off x="3538567" y="2408938"/>
            <a:ext cx="554960" cy="307777"/>
          </a:xfrm>
          <a:prstGeom prst="rect">
            <a:avLst/>
          </a:prstGeom>
          <a:noFill/>
        </p:spPr>
        <p:txBody>
          <a:bodyPr wrap="none" rtlCol="0">
            <a:spAutoFit/>
          </a:bodyPr>
          <a:lstStyle/>
          <a:p>
            <a:r>
              <a:rPr lang="ja-JP" altLang="en-US" sz="1400" dirty="0"/>
              <a:t>１００</a:t>
            </a:r>
          </a:p>
        </p:txBody>
      </p:sp>
      <p:sp>
        <p:nvSpPr>
          <p:cNvPr id="406" name="テキスト ボックス 405"/>
          <p:cNvSpPr txBox="1"/>
          <p:nvPr/>
        </p:nvSpPr>
        <p:spPr>
          <a:xfrm>
            <a:off x="3538567" y="2039457"/>
            <a:ext cx="554960" cy="307777"/>
          </a:xfrm>
          <a:prstGeom prst="rect">
            <a:avLst/>
          </a:prstGeom>
          <a:noFill/>
        </p:spPr>
        <p:txBody>
          <a:bodyPr wrap="none" rtlCol="0">
            <a:spAutoFit/>
          </a:bodyPr>
          <a:lstStyle/>
          <a:p>
            <a:r>
              <a:rPr lang="ja-JP" altLang="en-US" sz="1400" dirty="0"/>
              <a:t>２００</a:t>
            </a:r>
          </a:p>
        </p:txBody>
      </p:sp>
      <p:sp>
        <p:nvSpPr>
          <p:cNvPr id="407" name="テキスト ボックス 406"/>
          <p:cNvSpPr txBox="1"/>
          <p:nvPr/>
        </p:nvSpPr>
        <p:spPr>
          <a:xfrm>
            <a:off x="3537799" y="1655392"/>
            <a:ext cx="554960" cy="307777"/>
          </a:xfrm>
          <a:prstGeom prst="rect">
            <a:avLst/>
          </a:prstGeom>
          <a:noFill/>
        </p:spPr>
        <p:txBody>
          <a:bodyPr wrap="none" rtlCol="0">
            <a:spAutoFit/>
          </a:bodyPr>
          <a:lstStyle/>
          <a:p>
            <a:r>
              <a:rPr lang="ja-JP" altLang="en-US" sz="1400" dirty="0"/>
              <a:t>３００</a:t>
            </a:r>
          </a:p>
        </p:txBody>
      </p:sp>
      <p:sp>
        <p:nvSpPr>
          <p:cNvPr id="408" name="テキスト ボックス 407"/>
          <p:cNvSpPr txBox="1"/>
          <p:nvPr/>
        </p:nvSpPr>
        <p:spPr>
          <a:xfrm>
            <a:off x="3547240" y="1264158"/>
            <a:ext cx="554960" cy="307777"/>
          </a:xfrm>
          <a:prstGeom prst="rect">
            <a:avLst/>
          </a:prstGeom>
          <a:noFill/>
        </p:spPr>
        <p:txBody>
          <a:bodyPr wrap="none" rtlCol="0">
            <a:spAutoFit/>
          </a:bodyPr>
          <a:lstStyle/>
          <a:p>
            <a:r>
              <a:rPr lang="ja-JP" altLang="en-US" sz="1400" dirty="0"/>
              <a:t>４００</a:t>
            </a:r>
          </a:p>
        </p:txBody>
      </p:sp>
      <p:sp>
        <p:nvSpPr>
          <p:cNvPr id="409" name="テキスト ボックス 408"/>
          <p:cNvSpPr txBox="1"/>
          <p:nvPr/>
        </p:nvSpPr>
        <p:spPr>
          <a:xfrm>
            <a:off x="3550156" y="890556"/>
            <a:ext cx="554960" cy="307777"/>
          </a:xfrm>
          <a:prstGeom prst="rect">
            <a:avLst/>
          </a:prstGeom>
          <a:noFill/>
        </p:spPr>
        <p:txBody>
          <a:bodyPr wrap="none" rtlCol="0">
            <a:spAutoFit/>
          </a:bodyPr>
          <a:lstStyle/>
          <a:p>
            <a:r>
              <a:rPr lang="ja-JP" altLang="en-US" sz="1400" dirty="0"/>
              <a:t>５００</a:t>
            </a:r>
          </a:p>
        </p:txBody>
      </p:sp>
      <p:sp>
        <p:nvSpPr>
          <p:cNvPr id="410" name="テキスト ボックス 409"/>
          <p:cNvSpPr txBox="1"/>
          <p:nvPr/>
        </p:nvSpPr>
        <p:spPr>
          <a:xfrm>
            <a:off x="3657797" y="681241"/>
            <a:ext cx="543739" cy="307777"/>
          </a:xfrm>
          <a:prstGeom prst="rect">
            <a:avLst/>
          </a:prstGeom>
          <a:noFill/>
        </p:spPr>
        <p:txBody>
          <a:bodyPr wrap="none" rtlCol="0">
            <a:spAutoFit/>
          </a:bodyPr>
          <a:lstStyle/>
          <a:p>
            <a:r>
              <a:rPr lang="ja-JP" altLang="en-US" sz="1400" dirty="0"/>
              <a:t>（分）</a:t>
            </a:r>
          </a:p>
        </p:txBody>
      </p:sp>
      <p:sp>
        <p:nvSpPr>
          <p:cNvPr id="411" name="テキスト ボックス 410"/>
          <p:cNvSpPr txBox="1"/>
          <p:nvPr/>
        </p:nvSpPr>
        <p:spPr>
          <a:xfrm>
            <a:off x="4321208" y="722755"/>
            <a:ext cx="1800493" cy="307777"/>
          </a:xfrm>
          <a:prstGeom prst="rect">
            <a:avLst/>
          </a:prstGeom>
          <a:noFill/>
        </p:spPr>
        <p:txBody>
          <a:bodyPr wrap="none" rtlCol="0">
            <a:spAutoFit/>
          </a:bodyPr>
          <a:lstStyle/>
          <a:p>
            <a:r>
              <a:rPr lang="ja-JP" altLang="en-US" sz="1400" dirty="0"/>
              <a:t>外観検査作業山積表</a:t>
            </a:r>
          </a:p>
        </p:txBody>
      </p:sp>
      <p:cxnSp>
        <p:nvCxnSpPr>
          <p:cNvPr id="412" name="直線コネクタ 411"/>
          <p:cNvCxnSpPr/>
          <p:nvPr/>
        </p:nvCxnSpPr>
        <p:spPr>
          <a:xfrm>
            <a:off x="4055283" y="1077722"/>
            <a:ext cx="97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3" name="テキスト ボックス 412"/>
          <p:cNvSpPr txBox="1"/>
          <p:nvPr/>
        </p:nvSpPr>
        <p:spPr>
          <a:xfrm>
            <a:off x="5132869" y="2645730"/>
            <a:ext cx="1707519" cy="430887"/>
          </a:xfrm>
          <a:prstGeom prst="rect">
            <a:avLst/>
          </a:prstGeom>
          <a:noFill/>
        </p:spPr>
        <p:txBody>
          <a:bodyPr wrap="none" rtlCol="0">
            <a:spAutoFit/>
          </a:bodyPr>
          <a:lstStyle/>
          <a:p>
            <a:r>
              <a:rPr lang="ja-JP" altLang="en-US" sz="2200" b="1" dirty="0">
                <a:solidFill>
                  <a:srgbClr val="FF0000"/>
                </a:solidFill>
              </a:rPr>
              <a:t>全体の３８％</a:t>
            </a:r>
          </a:p>
        </p:txBody>
      </p:sp>
      <p:sp>
        <p:nvSpPr>
          <p:cNvPr id="414" name="テキスト ボックス 413"/>
          <p:cNvSpPr txBox="1"/>
          <p:nvPr/>
        </p:nvSpPr>
        <p:spPr>
          <a:xfrm>
            <a:off x="5139340" y="2388102"/>
            <a:ext cx="1672253" cy="338554"/>
          </a:xfrm>
          <a:prstGeom prst="rect">
            <a:avLst/>
          </a:prstGeom>
          <a:noFill/>
        </p:spPr>
        <p:txBody>
          <a:bodyPr wrap="none" rtlCol="0">
            <a:spAutoFit/>
          </a:bodyPr>
          <a:lstStyle/>
          <a:p>
            <a:r>
              <a:rPr lang="ja-JP" altLang="en-US" sz="1600" b="1" dirty="0"/>
              <a:t>外観チェック作業</a:t>
            </a:r>
          </a:p>
        </p:txBody>
      </p:sp>
      <p:graphicFrame>
        <p:nvGraphicFramePr>
          <p:cNvPr id="415" name="表 414"/>
          <p:cNvGraphicFramePr>
            <a:graphicFrameLocks noGrp="1"/>
          </p:cNvGraphicFramePr>
          <p:nvPr>
            <p:extLst>
              <p:ext uri="{D42A27DB-BD31-4B8C-83A1-F6EECF244321}">
                <p14:modId xmlns:p14="http://schemas.microsoft.com/office/powerpoint/2010/main" val="3916565162"/>
              </p:ext>
            </p:extLst>
          </p:nvPr>
        </p:nvGraphicFramePr>
        <p:xfrm>
          <a:off x="7200513" y="1151963"/>
          <a:ext cx="4736282" cy="4746291"/>
        </p:xfrm>
        <a:graphic>
          <a:graphicData uri="http://schemas.openxmlformats.org/drawingml/2006/table">
            <a:tbl>
              <a:tblPr firstRow="1" bandRow="1">
                <a:tableStyleId>{2D5ABB26-0587-4C30-8999-92F81FD0307C}</a:tableStyleId>
              </a:tblPr>
              <a:tblGrid>
                <a:gridCol w="660191">
                  <a:extLst>
                    <a:ext uri="{9D8B030D-6E8A-4147-A177-3AD203B41FA5}">
                      <a16:colId xmlns:a16="http://schemas.microsoft.com/office/drawing/2014/main" val="20000"/>
                    </a:ext>
                  </a:extLst>
                </a:gridCol>
                <a:gridCol w="3332462">
                  <a:extLst>
                    <a:ext uri="{9D8B030D-6E8A-4147-A177-3AD203B41FA5}">
                      <a16:colId xmlns:a16="http://schemas.microsoft.com/office/drawing/2014/main" val="20001"/>
                    </a:ext>
                  </a:extLst>
                </a:gridCol>
                <a:gridCol w="743629">
                  <a:extLst>
                    <a:ext uri="{9D8B030D-6E8A-4147-A177-3AD203B41FA5}">
                      <a16:colId xmlns:a16="http://schemas.microsoft.com/office/drawing/2014/main" val="20002"/>
                    </a:ext>
                  </a:extLst>
                </a:gridCol>
              </a:tblGrid>
              <a:tr h="404830">
                <a:tc>
                  <a:txBody>
                    <a:bodyPr/>
                    <a:lstStyle/>
                    <a:p>
                      <a:pPr algn="ctr"/>
                      <a:r>
                        <a:rPr kumimoji="1" lang="ja-JP" altLang="en-US" sz="1600" b="1" dirty="0"/>
                        <a:t>Ｎｏ．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t>作業及び順序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dirty="0"/>
                        <a:t>標準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2108">
                <a:tc>
                  <a:txBody>
                    <a:bodyPr/>
                    <a:lstStyle/>
                    <a:p>
                      <a:pPr algn="ctr"/>
                      <a:r>
                        <a:rPr kumimoji="1" lang="ja-JP" altLang="en-US" sz="1600" b="1" dirty="0"/>
                        <a:t>１</a:t>
                      </a:r>
                      <a:endParaRPr kumimoji="1" lang="en-US" altLang="ja-JP"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b="1" dirty="0"/>
                        <a:t>台車をストッカまで</a:t>
                      </a:r>
                      <a:r>
                        <a:rPr kumimoji="1" lang="ja-JP" altLang="en-US" sz="2000" b="1" dirty="0">
                          <a:solidFill>
                            <a:srgbClr val="FF0000"/>
                          </a:solidFill>
                        </a:rPr>
                        <a:t>搬送する</a:t>
                      </a:r>
                      <a:endParaRPr kumimoji="1" lang="ja-JP" altLang="en-US" sz="16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600" b="1" dirty="0"/>
                        <a:t>６．１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5777">
                <a:tc>
                  <a:txBody>
                    <a:bodyPr/>
                    <a:lstStyle/>
                    <a:p>
                      <a:pPr algn="ctr"/>
                      <a:r>
                        <a:rPr kumimoji="1" lang="ja-JP" altLang="en-US" sz="1600" b="1" dirty="0"/>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b="1" dirty="0"/>
                        <a:t>ストッカに空箱を</a:t>
                      </a:r>
                      <a:r>
                        <a:rPr kumimoji="1" lang="ja-JP" altLang="en-US" sz="2000" b="1" dirty="0">
                          <a:solidFill>
                            <a:srgbClr val="FF0000"/>
                          </a:solidFill>
                        </a:rPr>
                        <a:t>投入する</a:t>
                      </a:r>
                      <a:endParaRPr kumimoji="1" lang="ja-JP" altLang="en-US" sz="16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600" b="1" dirty="0"/>
                        <a:t>６．５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2108">
                <a:tc>
                  <a:txBody>
                    <a:bodyPr/>
                    <a:lstStyle/>
                    <a:p>
                      <a:pPr algn="ctr"/>
                      <a:r>
                        <a:rPr kumimoji="1" lang="ja-JP" altLang="en-US" sz="1600" b="1" dirty="0"/>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b="1" dirty="0"/>
                        <a:t>ストッカから完成品を台車に</a:t>
                      </a:r>
                      <a:endParaRPr kumimoji="1" lang="en-US" altLang="ja-JP" sz="1600" b="1" dirty="0"/>
                    </a:p>
                    <a:p>
                      <a:pPr algn="l"/>
                      <a:r>
                        <a:rPr kumimoji="1" lang="ja-JP" altLang="en-US" sz="2000" b="1" dirty="0">
                          <a:solidFill>
                            <a:srgbClr val="FF0000"/>
                          </a:solidFill>
                        </a:rPr>
                        <a:t>引き出す</a:t>
                      </a:r>
                      <a:endParaRPr kumimoji="1" lang="ja-JP" altLang="en-US" sz="16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600" b="1" dirty="0"/>
                        <a:t>６．３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2108">
                <a:tc>
                  <a:txBody>
                    <a:bodyPr/>
                    <a:lstStyle/>
                    <a:p>
                      <a:pPr algn="ctr"/>
                      <a:r>
                        <a:rPr kumimoji="1" lang="ja-JP" altLang="en-US" sz="1600" b="1" dirty="0"/>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b="1" dirty="0"/>
                        <a:t>台車を作業台横まで</a:t>
                      </a:r>
                      <a:r>
                        <a:rPr kumimoji="1" lang="ja-JP" altLang="en-US" sz="2000" b="1" dirty="0">
                          <a:solidFill>
                            <a:srgbClr val="FF0000"/>
                          </a:solidFill>
                        </a:rPr>
                        <a:t>搬送する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600" b="1" dirty="0"/>
                        <a:t>５．８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34131">
                <a:tc>
                  <a:txBody>
                    <a:bodyPr/>
                    <a:lstStyle/>
                    <a:p>
                      <a:pPr algn="ctr"/>
                      <a:r>
                        <a:rPr kumimoji="1" lang="ja-JP" altLang="en-US" sz="1600" b="1" dirty="0"/>
                        <a:t>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b="1" dirty="0"/>
                        <a:t>完成品を作業台に</a:t>
                      </a:r>
                      <a:r>
                        <a:rPr kumimoji="1" lang="ja-JP" altLang="en-US" sz="2000" b="1" dirty="0">
                          <a:solidFill>
                            <a:srgbClr val="FF0000"/>
                          </a:solidFill>
                        </a:rPr>
                        <a:t>のせる</a:t>
                      </a:r>
                      <a:r>
                        <a:rPr kumimoji="1" lang="ja-JP" altLang="en-US" sz="1600" b="1" dirty="0">
                          <a:solidFill>
                            <a:srgbClr val="FF0000"/>
                          </a:solidFill>
                        </a:rPr>
                        <a:t>　</a:t>
                      </a:r>
                      <a:endParaRPr kumimoji="1" lang="en-US" altLang="ja-JP" sz="1600" b="1" dirty="0">
                        <a:solidFill>
                          <a:srgbClr val="FF0000"/>
                        </a:solidFill>
                      </a:endParaRPr>
                    </a:p>
                    <a:p>
                      <a:pPr algn="l"/>
                      <a:r>
                        <a:rPr kumimoji="1" lang="en-US" altLang="ja-JP" sz="1600" b="1" dirty="0">
                          <a:solidFill>
                            <a:schemeClr val="tx1"/>
                          </a:solidFill>
                        </a:rPr>
                        <a:t>×</a:t>
                      </a:r>
                      <a:r>
                        <a:rPr kumimoji="1" lang="ja-JP" altLang="en-US" sz="1600" b="1" dirty="0">
                          <a:solidFill>
                            <a:srgbClr val="0070C0"/>
                          </a:solidFill>
                        </a:rPr>
                        <a:t>３回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600" b="1" dirty="0"/>
                        <a:t>１６．３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34131">
                <a:tc>
                  <a:txBody>
                    <a:bodyPr/>
                    <a:lstStyle/>
                    <a:p>
                      <a:pPr algn="ctr"/>
                      <a:r>
                        <a:rPr kumimoji="1" lang="ja-JP" altLang="en-US" sz="1600" b="1" dirty="0"/>
                        <a:t>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b="1" dirty="0"/>
                        <a:t>品番、チェックポイントを確認し入庫　</a:t>
                      </a:r>
                      <a:endParaRPr kumimoji="1" lang="en-US" altLang="ja-JP" sz="1600" b="1" dirty="0"/>
                    </a:p>
                    <a:p>
                      <a:pPr algn="l"/>
                      <a:r>
                        <a:rPr kumimoji="1" lang="en-US" altLang="ja-JP" sz="1600" b="1" dirty="0"/>
                        <a:t>×</a:t>
                      </a:r>
                      <a:r>
                        <a:rPr kumimoji="1" lang="ja-JP" altLang="en-US" sz="1600" b="1" dirty="0">
                          <a:solidFill>
                            <a:srgbClr val="0070C0"/>
                          </a:solidFill>
                        </a:rPr>
                        <a:t>３回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600" b="1" dirty="0"/>
                        <a:t>２８．２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34131">
                <a:tc>
                  <a:txBody>
                    <a:bodyPr/>
                    <a:lstStyle/>
                    <a:p>
                      <a:pPr algn="ctr"/>
                      <a:r>
                        <a:rPr kumimoji="1" lang="ja-JP" altLang="en-US" sz="1600" b="1" dirty="0"/>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b="1" dirty="0"/>
                        <a:t>運搬台車に</a:t>
                      </a:r>
                      <a:r>
                        <a:rPr kumimoji="1" lang="ja-JP" altLang="en-US" sz="2000" b="1" dirty="0">
                          <a:solidFill>
                            <a:srgbClr val="FF0000"/>
                          </a:solidFill>
                        </a:rPr>
                        <a:t>のせる　</a:t>
                      </a:r>
                      <a:endParaRPr kumimoji="1" lang="en-US" altLang="ja-JP" sz="2000" b="1" dirty="0">
                        <a:solidFill>
                          <a:srgbClr val="FF0000"/>
                        </a:solidFill>
                      </a:endParaRPr>
                    </a:p>
                    <a:p>
                      <a:pPr algn="l"/>
                      <a:r>
                        <a:rPr kumimoji="1" lang="en-US" altLang="ja-JP" sz="1600" b="1" dirty="0">
                          <a:solidFill>
                            <a:schemeClr val="tx1"/>
                          </a:solidFill>
                        </a:rPr>
                        <a:t>×</a:t>
                      </a:r>
                      <a:r>
                        <a:rPr kumimoji="1" lang="ja-JP" altLang="en-US" sz="1600" b="1" dirty="0">
                          <a:solidFill>
                            <a:srgbClr val="0070C0"/>
                          </a:solidFill>
                        </a:rPr>
                        <a:t>３回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600" b="1" dirty="0"/>
                        <a:t>１３．７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62108">
                <a:tc gridSpan="2">
                  <a:txBody>
                    <a:bodyPr/>
                    <a:lstStyle/>
                    <a:p>
                      <a:pPr algn="ctr"/>
                      <a:r>
                        <a:rPr kumimoji="1" lang="ja-JP" altLang="en-US" sz="1600" b="1" dirty="0"/>
                        <a:t>合計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600" b="1" dirty="0"/>
                        <a:t>８２．９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pic>
        <p:nvPicPr>
          <p:cNvPr id="4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936" y="962882"/>
            <a:ext cx="850572" cy="60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7" name="グループ化 416"/>
          <p:cNvGrpSpPr/>
          <p:nvPr/>
        </p:nvGrpSpPr>
        <p:grpSpPr>
          <a:xfrm>
            <a:off x="5859800" y="1518636"/>
            <a:ext cx="405623" cy="311634"/>
            <a:chOff x="2643103" y="1518636"/>
            <a:chExt cx="405623" cy="311634"/>
          </a:xfrm>
        </p:grpSpPr>
        <p:sp>
          <p:nvSpPr>
            <p:cNvPr id="418" name="正方形/長方形 417"/>
            <p:cNvSpPr/>
            <p:nvPr/>
          </p:nvSpPr>
          <p:spPr>
            <a:xfrm rot="3822478">
              <a:off x="2675092" y="1650618"/>
              <a:ext cx="311634" cy="476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9" name="台形 418"/>
            <p:cNvSpPr/>
            <p:nvPr/>
          </p:nvSpPr>
          <p:spPr>
            <a:xfrm rot="19735956">
              <a:off x="2798729" y="1617754"/>
              <a:ext cx="117074" cy="16970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0" name="円/楕円 419"/>
            <p:cNvSpPr/>
            <p:nvPr/>
          </p:nvSpPr>
          <p:spPr>
            <a:xfrm>
              <a:off x="2643103" y="1615026"/>
              <a:ext cx="184322" cy="199927"/>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1" name="円/楕円 420"/>
            <p:cNvSpPr/>
            <p:nvPr/>
          </p:nvSpPr>
          <p:spPr>
            <a:xfrm>
              <a:off x="2916227" y="1651193"/>
              <a:ext cx="132499" cy="140757"/>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422" name="グループ化 421"/>
          <p:cNvGrpSpPr/>
          <p:nvPr/>
        </p:nvGrpSpPr>
        <p:grpSpPr>
          <a:xfrm>
            <a:off x="5111010" y="1067405"/>
            <a:ext cx="1190506" cy="1085712"/>
            <a:chOff x="5647519" y="383232"/>
            <a:chExt cx="1141810" cy="968607"/>
          </a:xfrm>
        </p:grpSpPr>
        <p:grpSp>
          <p:nvGrpSpPr>
            <p:cNvPr id="423" name="グループ化 422"/>
            <p:cNvGrpSpPr/>
            <p:nvPr/>
          </p:nvGrpSpPr>
          <p:grpSpPr>
            <a:xfrm flipH="1">
              <a:off x="5710942" y="953879"/>
              <a:ext cx="1078387" cy="397960"/>
              <a:chOff x="3111051" y="2894068"/>
              <a:chExt cx="1078387" cy="397960"/>
            </a:xfrm>
          </p:grpSpPr>
          <p:sp>
            <p:nvSpPr>
              <p:cNvPr id="432" name="Freeform 254"/>
              <p:cNvSpPr>
                <a:spLocks/>
              </p:cNvSpPr>
              <p:nvPr/>
            </p:nvSpPr>
            <p:spPr bwMode="auto">
              <a:xfrm flipH="1">
                <a:off x="3270156" y="3082697"/>
                <a:ext cx="919282" cy="209331"/>
              </a:xfrm>
              <a:custGeom>
                <a:avLst/>
                <a:gdLst>
                  <a:gd name="T0" fmla="*/ 98561 w 186"/>
                  <a:gd name="T1" fmla="*/ 4785 h 55"/>
                  <a:gd name="T2" fmla="*/ 88781 w 186"/>
                  <a:gd name="T3" fmla="*/ 11880 h 55"/>
                  <a:gd name="T4" fmla="*/ 73894 w 186"/>
                  <a:gd name="T5" fmla="*/ 5506 h 55"/>
                  <a:gd name="T6" fmla="*/ 79731 w 186"/>
                  <a:gd name="T7" fmla="*/ 2386 h 55"/>
                  <a:gd name="T8" fmla="*/ 49907 w 186"/>
                  <a:gd name="T9" fmla="*/ 361 h 55"/>
                  <a:gd name="T10" fmla="*/ 29825 w 186"/>
                  <a:gd name="T11" fmla="*/ 7535 h 55"/>
                  <a:gd name="T12" fmla="*/ 0 w 186"/>
                  <a:gd name="T13" fmla="*/ 21814 h 55"/>
                  <a:gd name="T14" fmla="*/ 114035 w 186"/>
                  <a:gd name="T15" fmla="*/ 21814 h 55"/>
                  <a:gd name="T16" fmla="*/ 119340 w 186"/>
                  <a:gd name="T17" fmla="*/ 10688 h 55"/>
                  <a:gd name="T18" fmla="*/ 119340 w 186"/>
                  <a:gd name="T19" fmla="*/ 10688 h 55"/>
                  <a:gd name="T20" fmla="*/ 98561 w 186"/>
                  <a:gd name="T21" fmla="*/ 478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 h="55">
                    <a:moveTo>
                      <a:pt x="152" y="12"/>
                    </a:moveTo>
                    <a:cubicBezTo>
                      <a:pt x="145" y="21"/>
                      <a:pt x="137" y="30"/>
                      <a:pt x="137" y="30"/>
                    </a:cubicBezTo>
                    <a:cubicBezTo>
                      <a:pt x="137" y="30"/>
                      <a:pt x="136" y="12"/>
                      <a:pt x="114" y="14"/>
                    </a:cubicBezTo>
                    <a:cubicBezTo>
                      <a:pt x="114" y="14"/>
                      <a:pt x="124" y="11"/>
                      <a:pt x="123" y="6"/>
                    </a:cubicBezTo>
                    <a:cubicBezTo>
                      <a:pt x="122" y="0"/>
                      <a:pt x="102" y="0"/>
                      <a:pt x="77" y="1"/>
                    </a:cubicBezTo>
                    <a:cubicBezTo>
                      <a:pt x="52" y="2"/>
                      <a:pt x="32" y="10"/>
                      <a:pt x="46" y="19"/>
                    </a:cubicBezTo>
                    <a:cubicBezTo>
                      <a:pt x="46" y="19"/>
                      <a:pt x="8" y="12"/>
                      <a:pt x="0" y="55"/>
                    </a:cubicBezTo>
                    <a:cubicBezTo>
                      <a:pt x="176" y="55"/>
                      <a:pt x="176" y="55"/>
                      <a:pt x="176" y="55"/>
                    </a:cubicBezTo>
                    <a:cubicBezTo>
                      <a:pt x="176" y="55"/>
                      <a:pt x="186" y="41"/>
                      <a:pt x="184" y="27"/>
                    </a:cubicBezTo>
                    <a:cubicBezTo>
                      <a:pt x="184" y="27"/>
                      <a:pt x="184" y="27"/>
                      <a:pt x="184" y="27"/>
                    </a:cubicBezTo>
                    <a:cubicBezTo>
                      <a:pt x="174" y="17"/>
                      <a:pt x="161" y="13"/>
                      <a:pt x="152" y="12"/>
                    </a:cubicBezTo>
                    <a:close/>
                  </a:path>
                </a:pathLst>
              </a:custGeom>
              <a:solidFill>
                <a:srgbClr val="CCECFF"/>
              </a:solidFill>
              <a:ln w="23813" cap="rnd">
                <a:solidFill>
                  <a:srgbClr val="000000"/>
                </a:solidFill>
                <a:prstDash val="solid"/>
                <a:round/>
                <a:headEnd/>
                <a:tailEnd/>
              </a:ln>
            </p:spPr>
            <p:txBody>
              <a:bodyPr/>
              <a:lstStyle/>
              <a:p>
                <a:endParaRPr lang="ja-JP" altLang="en-US"/>
              </a:p>
            </p:txBody>
          </p:sp>
          <p:sp>
            <p:nvSpPr>
              <p:cNvPr id="433" name="Freeform 255"/>
              <p:cNvSpPr>
                <a:spLocks/>
              </p:cNvSpPr>
              <p:nvPr/>
            </p:nvSpPr>
            <p:spPr bwMode="auto">
              <a:xfrm flipH="1">
                <a:off x="3111051" y="2894068"/>
                <a:ext cx="356070" cy="293294"/>
              </a:xfrm>
              <a:custGeom>
                <a:avLst/>
                <a:gdLst>
                  <a:gd name="T0" fmla="*/ 37039 w 72"/>
                  <a:gd name="T1" fmla="*/ 15509 h 77"/>
                  <a:gd name="T2" fmla="*/ 12288 w 72"/>
                  <a:gd name="T3" fmla="*/ 9157 h 77"/>
                  <a:gd name="T4" fmla="*/ 2681 w 72"/>
                  <a:gd name="T5" fmla="*/ 10352 h 77"/>
                  <a:gd name="T6" fmla="*/ 9059 w 72"/>
                  <a:gd name="T7" fmla="*/ 18777 h 77"/>
                  <a:gd name="T8" fmla="*/ 2681 w 72"/>
                  <a:gd name="T9" fmla="*/ 24665 h 77"/>
                  <a:gd name="T10" fmla="*/ 23498 w 72"/>
                  <a:gd name="T11" fmla="*/ 30653 h 77"/>
                  <a:gd name="T12" fmla="*/ 37039 w 72"/>
                  <a:gd name="T13" fmla="*/ 15509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7">
                    <a:moveTo>
                      <a:pt x="57" y="39"/>
                    </a:moveTo>
                    <a:cubicBezTo>
                      <a:pt x="57" y="39"/>
                      <a:pt x="41" y="0"/>
                      <a:pt x="19" y="23"/>
                    </a:cubicBezTo>
                    <a:cubicBezTo>
                      <a:pt x="19" y="23"/>
                      <a:pt x="8" y="17"/>
                      <a:pt x="4" y="26"/>
                    </a:cubicBezTo>
                    <a:cubicBezTo>
                      <a:pt x="0" y="35"/>
                      <a:pt x="15" y="37"/>
                      <a:pt x="14" y="47"/>
                    </a:cubicBezTo>
                    <a:cubicBezTo>
                      <a:pt x="13" y="51"/>
                      <a:pt x="9" y="57"/>
                      <a:pt x="4" y="62"/>
                    </a:cubicBezTo>
                    <a:cubicBezTo>
                      <a:pt x="13" y="63"/>
                      <a:pt x="26" y="67"/>
                      <a:pt x="36" y="77"/>
                    </a:cubicBezTo>
                    <a:cubicBezTo>
                      <a:pt x="38" y="76"/>
                      <a:pt x="72" y="62"/>
                      <a:pt x="57" y="39"/>
                    </a:cubicBezTo>
                    <a:close/>
                  </a:path>
                </a:pathLst>
              </a:custGeom>
              <a:solidFill>
                <a:srgbClr val="FFDD9F"/>
              </a:solidFill>
              <a:ln w="23813" cap="rnd">
                <a:solidFill>
                  <a:srgbClr val="000000"/>
                </a:solidFill>
                <a:prstDash val="solid"/>
                <a:round/>
                <a:headEnd/>
                <a:tailEnd/>
              </a:ln>
            </p:spPr>
            <p:txBody>
              <a:bodyPr/>
              <a:lstStyle/>
              <a:p>
                <a:endParaRPr lang="ja-JP" altLang="en-US"/>
              </a:p>
            </p:txBody>
          </p:sp>
        </p:grpSp>
        <p:grpSp>
          <p:nvGrpSpPr>
            <p:cNvPr id="424" name="グループ化 423"/>
            <p:cNvGrpSpPr/>
            <p:nvPr/>
          </p:nvGrpSpPr>
          <p:grpSpPr>
            <a:xfrm>
              <a:off x="5647519" y="383232"/>
              <a:ext cx="855651" cy="783267"/>
              <a:chOff x="5647519" y="383232"/>
              <a:chExt cx="855651" cy="783267"/>
            </a:xfrm>
          </p:grpSpPr>
          <p:sp>
            <p:nvSpPr>
              <p:cNvPr id="425" name="Freeform 259"/>
              <p:cNvSpPr>
                <a:spLocks/>
              </p:cNvSpPr>
              <p:nvPr/>
            </p:nvSpPr>
            <p:spPr bwMode="auto">
              <a:xfrm flipH="1">
                <a:off x="5815400" y="679976"/>
                <a:ext cx="687770" cy="486523"/>
              </a:xfrm>
              <a:custGeom>
                <a:avLst/>
                <a:gdLst>
                  <a:gd name="T0" fmla="*/ 21570 w 139"/>
                  <a:gd name="T1" fmla="*/ 0 h 128"/>
                  <a:gd name="T2" fmla="*/ 13716 w 139"/>
                  <a:gd name="T3" fmla="*/ 17287 h 128"/>
                  <a:gd name="T4" fmla="*/ 33872 w 139"/>
                  <a:gd name="T5" fmla="*/ 44144 h 128"/>
                  <a:gd name="T6" fmla="*/ 45694 w 139"/>
                  <a:gd name="T7" fmla="*/ 50456 h 128"/>
                  <a:gd name="T8" fmla="*/ 74398 w 139"/>
                  <a:gd name="T9" fmla="*/ 50456 h 128"/>
                  <a:gd name="T10" fmla="*/ 90651 w 139"/>
                  <a:gd name="T11" fmla="*/ 27171 h 128"/>
                  <a:gd name="T12" fmla="*/ 21570 w 13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128">
                    <a:moveTo>
                      <a:pt x="33" y="0"/>
                    </a:moveTo>
                    <a:cubicBezTo>
                      <a:pt x="32" y="10"/>
                      <a:pt x="29" y="30"/>
                      <a:pt x="21" y="44"/>
                    </a:cubicBezTo>
                    <a:cubicBezTo>
                      <a:pt x="10" y="63"/>
                      <a:pt x="0" y="100"/>
                      <a:pt x="52" y="112"/>
                    </a:cubicBezTo>
                    <a:cubicBezTo>
                      <a:pt x="52" y="112"/>
                      <a:pt x="64" y="115"/>
                      <a:pt x="70" y="128"/>
                    </a:cubicBezTo>
                    <a:cubicBezTo>
                      <a:pt x="114" y="128"/>
                      <a:pt x="114" y="128"/>
                      <a:pt x="114" y="128"/>
                    </a:cubicBezTo>
                    <a:cubicBezTo>
                      <a:pt x="114" y="128"/>
                      <a:pt x="135" y="104"/>
                      <a:pt x="139" y="69"/>
                    </a:cubicBezTo>
                    <a:lnTo>
                      <a:pt x="33" y="0"/>
                    </a:ln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426" name="Freeform 260"/>
              <p:cNvSpPr>
                <a:spLocks/>
              </p:cNvSpPr>
              <p:nvPr/>
            </p:nvSpPr>
            <p:spPr bwMode="auto">
              <a:xfrm flipH="1">
                <a:off x="5647519" y="383232"/>
                <a:ext cx="831280" cy="562434"/>
              </a:xfrm>
              <a:custGeom>
                <a:avLst/>
                <a:gdLst>
                  <a:gd name="T0" fmla="*/ 3900 w 168"/>
                  <a:gd name="T1" fmla="*/ 24780 h 148"/>
                  <a:gd name="T2" fmla="*/ 87970 w 168"/>
                  <a:gd name="T3" fmla="*/ 58284 h 148"/>
                  <a:gd name="T4" fmla="*/ 83482 w 168"/>
                  <a:gd name="T5" fmla="*/ 24060 h 148"/>
                  <a:gd name="T6" fmla="*/ 22842 w 168"/>
                  <a:gd name="T7" fmla="*/ 21681 h 148"/>
                  <a:gd name="T8" fmla="*/ 3220 w 168"/>
                  <a:gd name="T9" fmla="*/ 20132 h 148"/>
                  <a:gd name="T10" fmla="*/ 3900 w 168"/>
                  <a:gd name="T11" fmla="*/ 24780 h 1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48">
                    <a:moveTo>
                      <a:pt x="6" y="63"/>
                    </a:moveTo>
                    <a:cubicBezTo>
                      <a:pt x="135" y="148"/>
                      <a:pt x="135" y="148"/>
                      <a:pt x="135" y="148"/>
                    </a:cubicBezTo>
                    <a:cubicBezTo>
                      <a:pt x="135" y="148"/>
                      <a:pt x="168" y="89"/>
                      <a:pt x="128" y="61"/>
                    </a:cubicBezTo>
                    <a:cubicBezTo>
                      <a:pt x="128" y="61"/>
                      <a:pt x="69" y="0"/>
                      <a:pt x="35" y="55"/>
                    </a:cubicBezTo>
                    <a:cubicBezTo>
                      <a:pt x="35" y="55"/>
                      <a:pt x="9" y="41"/>
                      <a:pt x="5" y="51"/>
                    </a:cubicBezTo>
                    <a:cubicBezTo>
                      <a:pt x="0" y="61"/>
                      <a:pt x="6" y="63"/>
                      <a:pt x="6" y="63"/>
                    </a:cubicBezTo>
                    <a:close/>
                  </a:path>
                </a:pathLst>
              </a:custGeom>
              <a:solidFill>
                <a:srgbClr val="CCECFF"/>
              </a:solidFill>
              <a:ln w="23813" cap="rnd">
                <a:solidFill>
                  <a:srgbClr val="000000"/>
                </a:solidFill>
                <a:prstDash val="solid"/>
                <a:round/>
                <a:headEnd/>
                <a:tailEnd/>
              </a:ln>
            </p:spPr>
            <p:txBody>
              <a:bodyPr/>
              <a:lstStyle/>
              <a:p>
                <a:endParaRPr lang="ja-JP" altLang="en-US"/>
              </a:p>
            </p:txBody>
          </p:sp>
          <p:sp>
            <p:nvSpPr>
              <p:cNvPr id="427" name="Freeform 261"/>
              <p:cNvSpPr>
                <a:spLocks/>
              </p:cNvSpPr>
              <p:nvPr/>
            </p:nvSpPr>
            <p:spPr bwMode="auto">
              <a:xfrm flipH="1">
                <a:off x="5815400" y="785792"/>
                <a:ext cx="337116" cy="380707"/>
              </a:xfrm>
              <a:custGeom>
                <a:avLst/>
                <a:gdLst>
                  <a:gd name="T0" fmla="*/ 7173 w 68"/>
                  <a:gd name="T1" fmla="*/ 19906 h 100"/>
                  <a:gd name="T2" fmla="*/ 7173 w 68"/>
                  <a:gd name="T3" fmla="*/ 30250 h 100"/>
                  <a:gd name="T4" fmla="*/ 17818 w 68"/>
                  <a:gd name="T5" fmla="*/ 39750 h 100"/>
                  <a:gd name="T6" fmla="*/ 28240 w 68"/>
                  <a:gd name="T7" fmla="*/ 39750 h 100"/>
                  <a:gd name="T8" fmla="*/ 44783 w 68"/>
                  <a:gd name="T9" fmla="*/ 16325 h 100"/>
                  <a:gd name="T10" fmla="*/ 3984 w 68"/>
                  <a:gd name="T11" fmla="*/ 0 h 100"/>
                  <a:gd name="T12" fmla="*/ 7173 w 68"/>
                  <a:gd name="T13" fmla="*/ 19906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00">
                    <a:moveTo>
                      <a:pt x="11" y="50"/>
                    </a:moveTo>
                    <a:cubicBezTo>
                      <a:pt x="11" y="50"/>
                      <a:pt x="0" y="69"/>
                      <a:pt x="11" y="76"/>
                    </a:cubicBezTo>
                    <a:cubicBezTo>
                      <a:pt x="20" y="82"/>
                      <a:pt x="26" y="89"/>
                      <a:pt x="27" y="100"/>
                    </a:cubicBezTo>
                    <a:cubicBezTo>
                      <a:pt x="43" y="100"/>
                      <a:pt x="43" y="100"/>
                      <a:pt x="43" y="100"/>
                    </a:cubicBezTo>
                    <a:cubicBezTo>
                      <a:pt x="43" y="100"/>
                      <a:pt x="64" y="76"/>
                      <a:pt x="68" y="41"/>
                    </a:cubicBezTo>
                    <a:cubicBezTo>
                      <a:pt x="6" y="0"/>
                      <a:pt x="6" y="0"/>
                      <a:pt x="6" y="0"/>
                    </a:cubicBezTo>
                    <a:cubicBezTo>
                      <a:pt x="10" y="17"/>
                      <a:pt x="15" y="43"/>
                      <a:pt x="11" y="50"/>
                    </a:cubicBezTo>
                    <a:close/>
                  </a:path>
                </a:pathLst>
              </a:custGeom>
              <a:solidFill>
                <a:srgbClr val="000000"/>
              </a:solidFill>
              <a:ln w="23813" cap="rnd">
                <a:solidFill>
                  <a:srgbClr val="000000"/>
                </a:solidFill>
                <a:prstDash val="solid"/>
                <a:round/>
                <a:headEnd/>
                <a:tailEnd/>
              </a:ln>
            </p:spPr>
            <p:txBody>
              <a:bodyPr/>
              <a:lstStyle/>
              <a:p>
                <a:endParaRPr lang="ja-JP" altLang="en-US"/>
              </a:p>
            </p:txBody>
          </p:sp>
          <p:sp>
            <p:nvSpPr>
              <p:cNvPr id="428" name="Oval 262"/>
              <p:cNvSpPr>
                <a:spLocks noChangeArrowheads="1"/>
              </p:cNvSpPr>
              <p:nvPr/>
            </p:nvSpPr>
            <p:spPr bwMode="auto">
              <a:xfrm flipH="1">
                <a:off x="6310919" y="797294"/>
                <a:ext cx="18954" cy="5750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a:p>
            </p:txBody>
          </p:sp>
          <p:sp>
            <p:nvSpPr>
              <p:cNvPr id="429" name="Freeform 263"/>
              <p:cNvSpPr>
                <a:spLocks/>
              </p:cNvSpPr>
              <p:nvPr/>
            </p:nvSpPr>
            <p:spPr bwMode="auto">
              <a:xfrm flipH="1">
                <a:off x="6182301" y="648922"/>
                <a:ext cx="138095" cy="163324"/>
              </a:xfrm>
              <a:custGeom>
                <a:avLst/>
                <a:gdLst>
                  <a:gd name="T0" fmla="*/ 0 w 28"/>
                  <a:gd name="T1" fmla="*/ 7493 h 43"/>
                  <a:gd name="T2" fmla="*/ 13588 w 28"/>
                  <a:gd name="T3" fmla="*/ 2378 h 43"/>
                  <a:gd name="T4" fmla="*/ 14065 w 28"/>
                  <a:gd name="T5" fmla="*/ 16891 h 43"/>
                  <a:gd name="T6" fmla="*/ 0 60000 65536"/>
                  <a:gd name="T7" fmla="*/ 0 60000 65536"/>
                  <a:gd name="T8" fmla="*/ 0 60000 65536"/>
                </a:gdLst>
                <a:ahLst/>
                <a:cxnLst>
                  <a:cxn ang="T6">
                    <a:pos x="T0" y="T1"/>
                  </a:cxn>
                  <a:cxn ang="T7">
                    <a:pos x="T2" y="T3"/>
                  </a:cxn>
                  <a:cxn ang="T8">
                    <a:pos x="T4" y="T5"/>
                  </a:cxn>
                </a:cxnLst>
                <a:rect l="0" t="0" r="r" b="b"/>
                <a:pathLst>
                  <a:path w="28" h="43">
                    <a:moveTo>
                      <a:pt x="0" y="19"/>
                    </a:moveTo>
                    <a:cubicBezTo>
                      <a:pt x="0" y="19"/>
                      <a:pt x="14" y="0"/>
                      <a:pt x="21" y="6"/>
                    </a:cubicBezTo>
                    <a:cubicBezTo>
                      <a:pt x="28" y="12"/>
                      <a:pt x="22" y="43"/>
                      <a:pt x="22" y="4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 name="Freeform 264"/>
              <p:cNvSpPr>
                <a:spLocks/>
              </p:cNvSpPr>
              <p:nvPr/>
            </p:nvSpPr>
            <p:spPr bwMode="auto">
              <a:xfrm flipH="1">
                <a:off x="6221563" y="1041130"/>
                <a:ext cx="113726" cy="18403"/>
              </a:xfrm>
              <a:custGeom>
                <a:avLst/>
                <a:gdLst>
                  <a:gd name="T0" fmla="*/ 0 w 23"/>
                  <a:gd name="T1" fmla="*/ 326 h 5"/>
                  <a:gd name="T2" fmla="*/ 14952 w 23"/>
                  <a:gd name="T3" fmla="*/ 0 h 5"/>
                  <a:gd name="T4" fmla="*/ 0 60000 65536"/>
                  <a:gd name="T5" fmla="*/ 0 60000 65536"/>
                </a:gdLst>
                <a:ahLst/>
                <a:cxnLst>
                  <a:cxn ang="T4">
                    <a:pos x="T0" y="T1"/>
                  </a:cxn>
                  <a:cxn ang="T5">
                    <a:pos x="T2" y="T3"/>
                  </a:cxn>
                </a:cxnLst>
                <a:rect l="0" t="0" r="r" b="b"/>
                <a:pathLst>
                  <a:path w="23" h="5">
                    <a:moveTo>
                      <a:pt x="0" y="1"/>
                    </a:moveTo>
                    <a:cubicBezTo>
                      <a:pt x="0" y="1"/>
                      <a:pt x="14" y="5"/>
                      <a:pt x="23"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1" name="Freeform 265"/>
              <p:cNvSpPr>
                <a:spLocks/>
              </p:cNvSpPr>
              <p:nvPr/>
            </p:nvSpPr>
            <p:spPr bwMode="auto">
              <a:xfrm flipH="1">
                <a:off x="6068575" y="846751"/>
                <a:ext cx="93417" cy="182877"/>
              </a:xfrm>
              <a:custGeom>
                <a:avLst/>
                <a:gdLst>
                  <a:gd name="T0" fmla="*/ 4351 w 19"/>
                  <a:gd name="T1" fmla="*/ 0 h 48"/>
                  <a:gd name="T2" fmla="*/ 2586 w 19"/>
                  <a:gd name="T3" fmla="*/ 2041 h 48"/>
                  <a:gd name="T4" fmla="*/ 712 w 19"/>
                  <a:gd name="T5" fmla="*/ 16394 h 48"/>
                  <a:gd name="T6" fmla="*/ 1198 w 19"/>
                  <a:gd name="T7" fmla="*/ 18795 h 48"/>
                  <a:gd name="T8" fmla="*/ 4351 w 19"/>
                  <a:gd name="T9" fmla="*/ 18325 h 48"/>
                  <a:gd name="T10" fmla="*/ 7663 w 19"/>
                  <a:gd name="T11" fmla="*/ 1196 h 48"/>
                  <a:gd name="T12" fmla="*/ 4351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7" y="0"/>
                    </a:moveTo>
                    <a:cubicBezTo>
                      <a:pt x="5" y="1"/>
                      <a:pt x="4" y="3"/>
                      <a:pt x="4" y="5"/>
                    </a:cubicBezTo>
                    <a:cubicBezTo>
                      <a:pt x="4" y="5"/>
                      <a:pt x="10" y="29"/>
                      <a:pt x="1" y="41"/>
                    </a:cubicBezTo>
                    <a:cubicBezTo>
                      <a:pt x="0" y="43"/>
                      <a:pt x="0" y="46"/>
                      <a:pt x="2" y="47"/>
                    </a:cubicBezTo>
                    <a:cubicBezTo>
                      <a:pt x="3" y="48"/>
                      <a:pt x="6" y="48"/>
                      <a:pt x="7" y="46"/>
                    </a:cubicBezTo>
                    <a:cubicBezTo>
                      <a:pt x="19" y="31"/>
                      <a:pt x="12" y="4"/>
                      <a:pt x="12" y="3"/>
                    </a:cubicBezTo>
                    <a:cubicBezTo>
                      <a:pt x="11" y="1"/>
                      <a:pt x="9" y="0"/>
                      <a:pt x="7" y="0"/>
                    </a:cubicBezTo>
                    <a:close/>
                  </a:path>
                </a:pathLst>
              </a:custGeom>
              <a:solidFill>
                <a:srgbClr val="FFDD9F"/>
              </a:solidFill>
              <a:ln w="23813" cap="rnd">
                <a:solidFill>
                  <a:srgbClr val="000000"/>
                </a:solidFill>
                <a:prstDash val="solid"/>
                <a:round/>
                <a:headEnd/>
                <a:tailEnd/>
              </a:ln>
            </p:spPr>
            <p:txBody>
              <a:bodyPr/>
              <a:lstStyle/>
              <a:p>
                <a:endParaRPr lang="ja-JP" altLang="en-US"/>
              </a:p>
            </p:txBody>
          </p:sp>
        </p:grpSp>
      </p:grpSp>
      <p:sp>
        <p:nvSpPr>
          <p:cNvPr id="434" name="テキスト ボックス 433"/>
          <p:cNvSpPr txBox="1"/>
          <p:nvPr/>
        </p:nvSpPr>
        <p:spPr>
          <a:xfrm>
            <a:off x="5140027" y="2143904"/>
            <a:ext cx="805029" cy="338554"/>
          </a:xfrm>
          <a:prstGeom prst="rect">
            <a:avLst/>
          </a:prstGeom>
          <a:noFill/>
        </p:spPr>
        <p:txBody>
          <a:bodyPr wrap="none" rtlCol="0">
            <a:spAutoFit/>
          </a:bodyPr>
          <a:lstStyle/>
          <a:p>
            <a:r>
              <a:rPr lang="ja-JP" altLang="en-US" sz="1600" b="1" dirty="0"/>
              <a:t>完成品</a:t>
            </a:r>
          </a:p>
        </p:txBody>
      </p:sp>
      <p:sp>
        <p:nvSpPr>
          <p:cNvPr id="435" name="テキスト ボックス 434"/>
          <p:cNvSpPr txBox="1"/>
          <p:nvPr/>
        </p:nvSpPr>
        <p:spPr>
          <a:xfrm>
            <a:off x="5072865" y="4616262"/>
            <a:ext cx="805029" cy="338554"/>
          </a:xfrm>
          <a:prstGeom prst="rect">
            <a:avLst/>
          </a:prstGeom>
          <a:noFill/>
        </p:spPr>
        <p:txBody>
          <a:bodyPr wrap="none" rtlCol="0">
            <a:spAutoFit/>
          </a:bodyPr>
          <a:lstStyle/>
          <a:p>
            <a:r>
              <a:rPr lang="ja-JP" altLang="en-US" sz="1600" b="1" dirty="0"/>
              <a:t>排出口</a:t>
            </a:r>
          </a:p>
        </p:txBody>
      </p:sp>
      <p:grpSp>
        <p:nvGrpSpPr>
          <p:cNvPr id="436" name="グループ化 435"/>
          <p:cNvGrpSpPr/>
          <p:nvPr/>
        </p:nvGrpSpPr>
        <p:grpSpPr>
          <a:xfrm>
            <a:off x="4755234" y="4888669"/>
            <a:ext cx="1031692" cy="1065183"/>
            <a:chOff x="7780180" y="2384039"/>
            <a:chExt cx="2264463" cy="2354479"/>
          </a:xfrm>
        </p:grpSpPr>
        <p:sp>
          <p:nvSpPr>
            <p:cNvPr id="437" name="正方形/長方形 436"/>
            <p:cNvSpPr/>
            <p:nvPr/>
          </p:nvSpPr>
          <p:spPr>
            <a:xfrm rot="8040868">
              <a:off x="7712380" y="4201378"/>
              <a:ext cx="520845"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8" name="正方形/長方形 437"/>
            <p:cNvSpPr/>
            <p:nvPr/>
          </p:nvSpPr>
          <p:spPr>
            <a:xfrm rot="8040868">
              <a:off x="8099311" y="2472325"/>
              <a:ext cx="221440"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39" name="グループ化 438"/>
            <p:cNvGrpSpPr/>
            <p:nvPr/>
          </p:nvGrpSpPr>
          <p:grpSpPr>
            <a:xfrm>
              <a:off x="9588852" y="4142234"/>
              <a:ext cx="301731" cy="315214"/>
              <a:chOff x="3910231" y="5138394"/>
              <a:chExt cx="301729" cy="315214"/>
            </a:xfrm>
          </p:grpSpPr>
          <p:sp>
            <p:nvSpPr>
              <p:cNvPr id="526" name="フローチャート : 結合子 525"/>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7" name="フローチャート : 結合子 526"/>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8" name="フローチャート : 結合子 527"/>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9" name="フローチャート: 手作業 528"/>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40" name="正方形/長方形 439"/>
            <p:cNvSpPr/>
            <p:nvPr/>
          </p:nvSpPr>
          <p:spPr>
            <a:xfrm rot="8040868">
              <a:off x="9892070" y="2471899"/>
              <a:ext cx="221440"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41" name="グループ化 440"/>
            <p:cNvGrpSpPr/>
            <p:nvPr/>
          </p:nvGrpSpPr>
          <p:grpSpPr>
            <a:xfrm>
              <a:off x="7876499" y="4419412"/>
              <a:ext cx="301731" cy="319102"/>
              <a:chOff x="999802" y="4983409"/>
              <a:chExt cx="301729" cy="319103"/>
            </a:xfrm>
          </p:grpSpPr>
          <p:grpSp>
            <p:nvGrpSpPr>
              <p:cNvPr id="521" name="グループ化 520"/>
              <p:cNvGrpSpPr/>
              <p:nvPr/>
            </p:nvGrpSpPr>
            <p:grpSpPr>
              <a:xfrm>
                <a:off x="999802" y="4988192"/>
                <a:ext cx="301729" cy="314320"/>
                <a:chOff x="2792769" y="4986888"/>
                <a:chExt cx="301729" cy="314320"/>
              </a:xfrm>
            </p:grpSpPr>
            <p:sp>
              <p:nvSpPr>
                <p:cNvPr id="523" name="フローチャート : 結合子 522"/>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4" name="フローチャート : 結合子 523"/>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5" name="フローチャート : 結合子 524"/>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22" name="フローチャート: 手作業 521"/>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42" name="正方形/長方形 441"/>
            <p:cNvSpPr/>
            <p:nvPr/>
          </p:nvSpPr>
          <p:spPr>
            <a:xfrm>
              <a:off x="7921442" y="4266569"/>
              <a:ext cx="1743356" cy="4668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3" name="正方形/長方形 442"/>
            <p:cNvSpPr/>
            <p:nvPr/>
          </p:nvSpPr>
          <p:spPr>
            <a:xfrm rot="5400000">
              <a:off x="9176060" y="3273687"/>
              <a:ext cx="1512436"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4" name="正方形/長方形 443"/>
            <p:cNvSpPr/>
            <p:nvPr/>
          </p:nvSpPr>
          <p:spPr>
            <a:xfrm>
              <a:off x="7820770" y="4387728"/>
              <a:ext cx="1794758"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5" name="平行四辺形 444"/>
            <p:cNvSpPr/>
            <p:nvPr/>
          </p:nvSpPr>
          <p:spPr>
            <a:xfrm>
              <a:off x="9342540" y="4262977"/>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6" name="平行四辺形 445"/>
            <p:cNvSpPr/>
            <p:nvPr/>
          </p:nvSpPr>
          <p:spPr>
            <a:xfrm>
              <a:off x="7865147" y="4272221"/>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7" name="平行四辺形 446"/>
            <p:cNvSpPr/>
            <p:nvPr/>
          </p:nvSpPr>
          <p:spPr>
            <a:xfrm>
              <a:off x="9564286" y="4024427"/>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48" name="グループ化 447"/>
            <p:cNvGrpSpPr/>
            <p:nvPr/>
          </p:nvGrpSpPr>
          <p:grpSpPr>
            <a:xfrm>
              <a:off x="9432478" y="4206769"/>
              <a:ext cx="598166" cy="324975"/>
              <a:chOff x="3148620" y="4589298"/>
              <a:chExt cx="598163" cy="324975"/>
            </a:xfrm>
          </p:grpSpPr>
          <p:sp>
            <p:nvSpPr>
              <p:cNvPr id="517" name="円柱 516"/>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8" name="円柱 517"/>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9" name="直方体 518"/>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0" name="平行四辺形 519"/>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49" name="正方形/長方形 448"/>
            <p:cNvSpPr/>
            <p:nvPr/>
          </p:nvSpPr>
          <p:spPr>
            <a:xfrm rot="8040868" flipV="1">
              <a:off x="9475407" y="4171911"/>
              <a:ext cx="534609"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0" name="正方形/長方形 449"/>
            <p:cNvSpPr/>
            <p:nvPr/>
          </p:nvSpPr>
          <p:spPr>
            <a:xfrm rot="5400000">
              <a:off x="7390589" y="3281234"/>
              <a:ext cx="1512436"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1" name="正方形/長方形 450"/>
            <p:cNvSpPr/>
            <p:nvPr/>
          </p:nvSpPr>
          <p:spPr>
            <a:xfrm>
              <a:off x="8134971" y="3737190"/>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2" name="正方形/長方形 451"/>
            <p:cNvSpPr/>
            <p:nvPr/>
          </p:nvSpPr>
          <p:spPr>
            <a:xfrm>
              <a:off x="8134971" y="2549906"/>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3" name="正方形/長方形 452"/>
            <p:cNvSpPr/>
            <p:nvPr/>
          </p:nvSpPr>
          <p:spPr>
            <a:xfrm>
              <a:off x="8270196" y="2406166"/>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54" name="グループ化 453"/>
            <p:cNvGrpSpPr/>
            <p:nvPr/>
          </p:nvGrpSpPr>
          <p:grpSpPr>
            <a:xfrm>
              <a:off x="9342542" y="4423304"/>
              <a:ext cx="301731" cy="315214"/>
              <a:chOff x="2792769" y="4985994"/>
              <a:chExt cx="301729" cy="315214"/>
            </a:xfrm>
          </p:grpSpPr>
          <p:grpSp>
            <p:nvGrpSpPr>
              <p:cNvPr id="512" name="グループ化 511"/>
              <p:cNvGrpSpPr/>
              <p:nvPr/>
            </p:nvGrpSpPr>
            <p:grpSpPr>
              <a:xfrm>
                <a:off x="2792769" y="4986888"/>
                <a:ext cx="301729" cy="314320"/>
                <a:chOff x="2792769" y="4986888"/>
                <a:chExt cx="301729" cy="314320"/>
              </a:xfrm>
            </p:grpSpPr>
            <p:sp>
              <p:nvSpPr>
                <p:cNvPr id="514" name="フローチャート : 結合子 513"/>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5" name="フローチャート : 結合子 514"/>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6" name="フローチャート : 結合子 515"/>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13" name="フローチャート: 手作業 512"/>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455" name="グループ化 454"/>
            <p:cNvGrpSpPr/>
            <p:nvPr/>
          </p:nvGrpSpPr>
          <p:grpSpPr>
            <a:xfrm>
              <a:off x="7839339" y="4063299"/>
              <a:ext cx="2008373" cy="324433"/>
              <a:chOff x="962635" y="4616735"/>
              <a:chExt cx="2008365" cy="324433"/>
            </a:xfrm>
          </p:grpSpPr>
          <p:grpSp>
            <p:nvGrpSpPr>
              <p:cNvPr id="460" name="グループ化 459"/>
              <p:cNvGrpSpPr/>
              <p:nvPr/>
            </p:nvGrpSpPr>
            <p:grpSpPr>
              <a:xfrm>
                <a:off x="962635" y="4787750"/>
                <a:ext cx="1866457" cy="153418"/>
                <a:chOff x="5575944" y="5070012"/>
                <a:chExt cx="1866457" cy="153418"/>
              </a:xfrm>
            </p:grpSpPr>
            <p:sp>
              <p:nvSpPr>
                <p:cNvPr id="487" name="直方体 486"/>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8" name="フローチャート : 直接アクセス記憶 487"/>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9" name="フローチャート : 直接アクセス記憶 488"/>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0" name="フローチャート : 直接アクセス記憶 489"/>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1" name="フローチャート : 直接アクセス記憶 490"/>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2" name="フローチャート : 直接アクセス記憶 491"/>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3" name="フローチャート : 直接アクセス記憶 492"/>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4" name="フローチャート : 直接アクセス記憶 493"/>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5" name="フローチャート : 直接アクセス記憶 494"/>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6" name="フローチャート : 直接アクセス記憶 495"/>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7" name="フローチャート : 直接アクセス記憶 496"/>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8" name="フローチャート : 直接アクセス記憶 497"/>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9" name="フローチャート : 直接アクセス記憶 498"/>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0" name="フローチャート : 直接アクセス記憶 499"/>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1" name="フローチャート : 直接アクセス記憶 500"/>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2" name="フローチャート : 直接アクセス記憶 501"/>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3" name="フローチャート : 直接アクセス記憶 502"/>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4" name="フローチャート : 直接アクセス記憶 503"/>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5" name="フローチャート : 直接アクセス記憶 504"/>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6" name="フローチャート : 直接アクセス記憶 505"/>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7" name="フローチャート : 直接アクセス記憶 506"/>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8" name="フローチャート : 直接アクセス記憶 507"/>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9" name="フローチャート : 直接アクセス記憶 508"/>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0" name="フローチャート : 直接アクセス記憶 509"/>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1" name="正方形/長方形 510"/>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461" name="グループ化 460"/>
              <p:cNvGrpSpPr/>
              <p:nvPr/>
            </p:nvGrpSpPr>
            <p:grpSpPr>
              <a:xfrm>
                <a:off x="1104543" y="4616735"/>
                <a:ext cx="1866457" cy="153418"/>
                <a:chOff x="5575944" y="5070012"/>
                <a:chExt cx="1866457" cy="153418"/>
              </a:xfrm>
            </p:grpSpPr>
            <p:sp>
              <p:nvSpPr>
                <p:cNvPr id="462" name="直方体 461"/>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3" name="フローチャート : 直接アクセス記憶 462"/>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4" name="フローチャート : 直接アクセス記憶 463"/>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5" name="フローチャート : 直接アクセス記憶 464"/>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6" name="フローチャート : 直接アクセス記憶 465"/>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7" name="フローチャート : 直接アクセス記憶 466"/>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8" name="フローチャート : 直接アクセス記憶 467"/>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9" name="フローチャート : 直接アクセス記憶 468"/>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0" name="フローチャート : 直接アクセス記憶 469"/>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1" name="フローチャート : 直接アクセス記憶 470"/>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2" name="フローチャート : 直接アクセス記憶 471"/>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3" name="フローチャート : 直接アクセス記憶 472"/>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4" name="フローチャート : 直接アクセス記憶 473"/>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5" name="フローチャート : 直接アクセス記憶 474"/>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6" name="フローチャート : 直接アクセス記憶 475"/>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7" name="フローチャート : 直接アクセス記憶 476"/>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8" name="フローチャート : 直接アクセス記憶 477"/>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9" name="フローチャート : 直接アクセス記憶 478"/>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0" name="フローチャート : 直接アクセス記憶 479"/>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1" name="フローチャート : 直接アクセス記憶 480"/>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2" name="フローチャート : 直接アクセス記憶 481"/>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3" name="フローチャート : 直接アクセス記憶 482"/>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4" name="フローチャート : 直接アクセス記憶 483"/>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5" name="フローチャート : 直接アクセス記憶 484"/>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6" name="正方形/長方形 485"/>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456" name="正方形/長方形 455"/>
            <p:cNvSpPr/>
            <p:nvPr/>
          </p:nvSpPr>
          <p:spPr>
            <a:xfrm rot="8040868">
              <a:off x="9496667" y="3927061"/>
              <a:ext cx="532144"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7" name="正方形/長方形 456"/>
            <p:cNvSpPr/>
            <p:nvPr/>
          </p:nvSpPr>
          <p:spPr>
            <a:xfrm rot="5400000">
              <a:off x="9434777" y="4240679"/>
              <a:ext cx="333750"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8" name="正方形/長方形 457"/>
            <p:cNvSpPr/>
            <p:nvPr/>
          </p:nvSpPr>
          <p:spPr>
            <a:xfrm>
              <a:off x="7820773" y="4090728"/>
              <a:ext cx="1755443"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9" name="正方形/長方形 458"/>
            <p:cNvSpPr/>
            <p:nvPr/>
          </p:nvSpPr>
          <p:spPr>
            <a:xfrm rot="5400000">
              <a:off x="7636166" y="4243714"/>
              <a:ext cx="333750"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30" name="正方形/長方形 529"/>
          <p:cNvSpPr/>
          <p:nvPr/>
        </p:nvSpPr>
        <p:spPr>
          <a:xfrm rot="5400000">
            <a:off x="4693687" y="5721157"/>
            <a:ext cx="150991" cy="208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31" name="グループ化 530"/>
          <p:cNvGrpSpPr/>
          <p:nvPr/>
        </p:nvGrpSpPr>
        <p:grpSpPr>
          <a:xfrm>
            <a:off x="4817688" y="5056894"/>
            <a:ext cx="748637" cy="680171"/>
            <a:chOff x="1626365" y="5056893"/>
            <a:chExt cx="748637" cy="680171"/>
          </a:xfrm>
        </p:grpSpPr>
        <p:grpSp>
          <p:nvGrpSpPr>
            <p:cNvPr id="532" name="グループ化 531"/>
            <p:cNvGrpSpPr/>
            <p:nvPr/>
          </p:nvGrpSpPr>
          <p:grpSpPr>
            <a:xfrm>
              <a:off x="1635675" y="5462507"/>
              <a:ext cx="739327" cy="274557"/>
              <a:chOff x="2707624" y="2425280"/>
              <a:chExt cx="739327" cy="274557"/>
            </a:xfrm>
          </p:grpSpPr>
          <p:sp>
            <p:nvSpPr>
              <p:cNvPr id="541" name="直方体 540"/>
              <p:cNvSpPr/>
              <p:nvPr/>
            </p:nvSpPr>
            <p:spPr>
              <a:xfrm>
                <a:off x="2731544" y="2458859"/>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2" name="直方体 541"/>
              <p:cNvSpPr/>
              <p:nvPr/>
            </p:nvSpPr>
            <p:spPr>
              <a:xfrm>
                <a:off x="2707624" y="2425280"/>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33" name="グループ化 532"/>
            <p:cNvGrpSpPr/>
            <p:nvPr/>
          </p:nvGrpSpPr>
          <p:grpSpPr>
            <a:xfrm>
              <a:off x="1626365" y="5261424"/>
              <a:ext cx="739327" cy="269464"/>
              <a:chOff x="2698314" y="2224197"/>
              <a:chExt cx="739327" cy="269464"/>
            </a:xfrm>
          </p:grpSpPr>
          <p:sp>
            <p:nvSpPr>
              <p:cNvPr id="538" name="直方体 537"/>
              <p:cNvSpPr/>
              <p:nvPr/>
            </p:nvSpPr>
            <p:spPr>
              <a:xfrm>
                <a:off x="2731544" y="2252683"/>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9" name="直方体 538"/>
              <p:cNvSpPr/>
              <p:nvPr/>
            </p:nvSpPr>
            <p:spPr>
              <a:xfrm>
                <a:off x="2698314" y="222419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34" name="グループ化 533"/>
            <p:cNvGrpSpPr/>
            <p:nvPr/>
          </p:nvGrpSpPr>
          <p:grpSpPr>
            <a:xfrm>
              <a:off x="1632897" y="5056893"/>
              <a:ext cx="739327" cy="272625"/>
              <a:chOff x="2710618" y="2026217"/>
              <a:chExt cx="739327" cy="272625"/>
            </a:xfrm>
          </p:grpSpPr>
          <p:sp>
            <p:nvSpPr>
              <p:cNvPr id="535" name="直方体 534"/>
              <p:cNvSpPr/>
              <p:nvPr/>
            </p:nvSpPr>
            <p:spPr>
              <a:xfrm>
                <a:off x="2734807" y="205786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36" name="直方体 535"/>
              <p:cNvSpPr/>
              <p:nvPr/>
            </p:nvSpPr>
            <p:spPr>
              <a:xfrm>
                <a:off x="2710618" y="202621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grpSp>
        <p:nvGrpSpPr>
          <p:cNvPr id="544" name="グループ化 543"/>
          <p:cNvGrpSpPr/>
          <p:nvPr/>
        </p:nvGrpSpPr>
        <p:grpSpPr>
          <a:xfrm>
            <a:off x="5981770" y="4641686"/>
            <a:ext cx="748637" cy="680171"/>
            <a:chOff x="1626365" y="5056893"/>
            <a:chExt cx="748637" cy="680171"/>
          </a:xfrm>
        </p:grpSpPr>
        <p:grpSp>
          <p:nvGrpSpPr>
            <p:cNvPr id="545" name="グループ化 544"/>
            <p:cNvGrpSpPr/>
            <p:nvPr/>
          </p:nvGrpSpPr>
          <p:grpSpPr>
            <a:xfrm>
              <a:off x="1635675" y="5462507"/>
              <a:ext cx="739327" cy="274557"/>
              <a:chOff x="2707624" y="2425280"/>
              <a:chExt cx="739327" cy="274557"/>
            </a:xfrm>
          </p:grpSpPr>
          <p:sp>
            <p:nvSpPr>
              <p:cNvPr id="554" name="直方体 553"/>
              <p:cNvSpPr/>
              <p:nvPr/>
            </p:nvSpPr>
            <p:spPr>
              <a:xfrm>
                <a:off x="2731544" y="2458859"/>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5" name="直方体 554"/>
              <p:cNvSpPr/>
              <p:nvPr/>
            </p:nvSpPr>
            <p:spPr>
              <a:xfrm>
                <a:off x="2707624" y="2425280"/>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46" name="グループ化 545"/>
            <p:cNvGrpSpPr/>
            <p:nvPr/>
          </p:nvGrpSpPr>
          <p:grpSpPr>
            <a:xfrm>
              <a:off x="1626365" y="5261424"/>
              <a:ext cx="739327" cy="269464"/>
              <a:chOff x="2698314" y="2224197"/>
              <a:chExt cx="739327" cy="269464"/>
            </a:xfrm>
          </p:grpSpPr>
          <p:sp>
            <p:nvSpPr>
              <p:cNvPr id="551" name="直方体 550"/>
              <p:cNvSpPr/>
              <p:nvPr/>
            </p:nvSpPr>
            <p:spPr>
              <a:xfrm>
                <a:off x="2731544" y="2252683"/>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2" name="直方体 551"/>
              <p:cNvSpPr/>
              <p:nvPr/>
            </p:nvSpPr>
            <p:spPr>
              <a:xfrm>
                <a:off x="2698314" y="222419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47" name="グループ化 546"/>
            <p:cNvGrpSpPr/>
            <p:nvPr/>
          </p:nvGrpSpPr>
          <p:grpSpPr>
            <a:xfrm>
              <a:off x="1632897" y="5056893"/>
              <a:ext cx="739327" cy="272625"/>
              <a:chOff x="2710618" y="2026217"/>
              <a:chExt cx="739327" cy="272625"/>
            </a:xfrm>
          </p:grpSpPr>
          <p:sp>
            <p:nvSpPr>
              <p:cNvPr id="548" name="直方体 547"/>
              <p:cNvSpPr/>
              <p:nvPr/>
            </p:nvSpPr>
            <p:spPr>
              <a:xfrm>
                <a:off x="2734807" y="205786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49" name="直方体 548"/>
              <p:cNvSpPr/>
              <p:nvPr/>
            </p:nvSpPr>
            <p:spPr>
              <a:xfrm>
                <a:off x="2710618" y="202621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558" name="平行四辺形 557"/>
          <p:cNvSpPr/>
          <p:nvPr/>
        </p:nvSpPr>
        <p:spPr>
          <a:xfrm>
            <a:off x="5119869" y="3649386"/>
            <a:ext cx="851578" cy="213832"/>
          </a:xfrm>
          <a:prstGeom prst="parallelogram">
            <a:avLst>
              <a:gd name="adj" fmla="val 8025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9" name="正方形/長方形 558"/>
          <p:cNvSpPr/>
          <p:nvPr/>
        </p:nvSpPr>
        <p:spPr>
          <a:xfrm>
            <a:off x="5119868" y="3870035"/>
            <a:ext cx="693578" cy="77657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0" name="テキスト ボックス 559"/>
          <p:cNvSpPr txBox="1"/>
          <p:nvPr/>
        </p:nvSpPr>
        <p:spPr>
          <a:xfrm>
            <a:off x="5067234" y="3846980"/>
            <a:ext cx="805029" cy="338554"/>
          </a:xfrm>
          <a:prstGeom prst="rect">
            <a:avLst/>
          </a:prstGeom>
          <a:noFill/>
        </p:spPr>
        <p:txBody>
          <a:bodyPr wrap="none" rtlCol="0">
            <a:spAutoFit/>
          </a:bodyPr>
          <a:lstStyle/>
          <a:p>
            <a:r>
              <a:rPr lang="ja-JP" altLang="en-US" sz="1600" b="1" dirty="0"/>
              <a:t>投入口</a:t>
            </a:r>
          </a:p>
        </p:txBody>
      </p:sp>
      <p:grpSp>
        <p:nvGrpSpPr>
          <p:cNvPr id="561" name="グループ化 560"/>
          <p:cNvGrpSpPr/>
          <p:nvPr/>
        </p:nvGrpSpPr>
        <p:grpSpPr>
          <a:xfrm>
            <a:off x="5892908" y="4478057"/>
            <a:ext cx="1031692" cy="1065183"/>
            <a:chOff x="7780180" y="2384039"/>
            <a:chExt cx="2264463" cy="2354479"/>
          </a:xfrm>
        </p:grpSpPr>
        <p:sp>
          <p:nvSpPr>
            <p:cNvPr id="562" name="正方形/長方形 561"/>
            <p:cNvSpPr/>
            <p:nvPr/>
          </p:nvSpPr>
          <p:spPr>
            <a:xfrm rot="8040868">
              <a:off x="7712380" y="4201378"/>
              <a:ext cx="520845"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3" name="正方形/長方形 562"/>
            <p:cNvSpPr/>
            <p:nvPr/>
          </p:nvSpPr>
          <p:spPr>
            <a:xfrm rot="8040868">
              <a:off x="8099311" y="2472325"/>
              <a:ext cx="221440"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64" name="グループ化 563"/>
            <p:cNvGrpSpPr/>
            <p:nvPr/>
          </p:nvGrpSpPr>
          <p:grpSpPr>
            <a:xfrm>
              <a:off x="9588852" y="4142234"/>
              <a:ext cx="301731" cy="315214"/>
              <a:chOff x="3910231" y="5138394"/>
              <a:chExt cx="301729" cy="315214"/>
            </a:xfrm>
          </p:grpSpPr>
          <p:sp>
            <p:nvSpPr>
              <p:cNvPr id="651" name="フローチャート : 結合子 650"/>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2" name="フローチャート : 結合子 651"/>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3" name="フローチャート : 結合子 652"/>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4" name="フローチャート: 手作業 653"/>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65" name="正方形/長方形 564"/>
            <p:cNvSpPr/>
            <p:nvPr/>
          </p:nvSpPr>
          <p:spPr>
            <a:xfrm rot="8040868">
              <a:off x="9892070" y="2471899"/>
              <a:ext cx="221440"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66" name="グループ化 565"/>
            <p:cNvGrpSpPr/>
            <p:nvPr/>
          </p:nvGrpSpPr>
          <p:grpSpPr>
            <a:xfrm>
              <a:off x="7876499" y="4419412"/>
              <a:ext cx="301731" cy="319102"/>
              <a:chOff x="999802" y="4983409"/>
              <a:chExt cx="301729" cy="319103"/>
            </a:xfrm>
          </p:grpSpPr>
          <p:grpSp>
            <p:nvGrpSpPr>
              <p:cNvPr id="646" name="グループ化 645"/>
              <p:cNvGrpSpPr/>
              <p:nvPr/>
            </p:nvGrpSpPr>
            <p:grpSpPr>
              <a:xfrm>
                <a:off x="999802" y="4988192"/>
                <a:ext cx="301729" cy="314320"/>
                <a:chOff x="2792769" y="4986888"/>
                <a:chExt cx="301729" cy="314320"/>
              </a:xfrm>
            </p:grpSpPr>
            <p:sp>
              <p:nvSpPr>
                <p:cNvPr id="648" name="フローチャート : 結合子 647"/>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9" name="フローチャート : 結合子 648"/>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0" name="フローチャート : 結合子 649"/>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47" name="フローチャート: 手作業 646"/>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67" name="正方形/長方形 566"/>
            <p:cNvSpPr/>
            <p:nvPr/>
          </p:nvSpPr>
          <p:spPr>
            <a:xfrm>
              <a:off x="7921442" y="4266569"/>
              <a:ext cx="1743356" cy="4668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8" name="正方形/長方形 567"/>
            <p:cNvSpPr/>
            <p:nvPr/>
          </p:nvSpPr>
          <p:spPr>
            <a:xfrm rot="5400000">
              <a:off x="9176060" y="3273687"/>
              <a:ext cx="1512436"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9" name="正方形/長方形 568"/>
            <p:cNvSpPr/>
            <p:nvPr/>
          </p:nvSpPr>
          <p:spPr>
            <a:xfrm>
              <a:off x="7820770" y="4387728"/>
              <a:ext cx="1794758"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0" name="平行四辺形 569"/>
            <p:cNvSpPr/>
            <p:nvPr/>
          </p:nvSpPr>
          <p:spPr>
            <a:xfrm>
              <a:off x="9342540" y="4262977"/>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1" name="平行四辺形 570"/>
            <p:cNvSpPr/>
            <p:nvPr/>
          </p:nvSpPr>
          <p:spPr>
            <a:xfrm>
              <a:off x="7865147" y="4272221"/>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2" name="平行四辺形 571"/>
            <p:cNvSpPr/>
            <p:nvPr/>
          </p:nvSpPr>
          <p:spPr>
            <a:xfrm>
              <a:off x="9564286" y="4024427"/>
              <a:ext cx="384044" cy="155466"/>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73" name="グループ化 572"/>
            <p:cNvGrpSpPr/>
            <p:nvPr/>
          </p:nvGrpSpPr>
          <p:grpSpPr>
            <a:xfrm>
              <a:off x="9432478" y="4206769"/>
              <a:ext cx="598166" cy="324975"/>
              <a:chOff x="3148620" y="4589298"/>
              <a:chExt cx="598163" cy="324975"/>
            </a:xfrm>
          </p:grpSpPr>
          <p:sp>
            <p:nvSpPr>
              <p:cNvPr id="642" name="円柱 641"/>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3" name="円柱 642"/>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4" name="直方体 643"/>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5" name="平行四辺形 644"/>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74" name="正方形/長方形 573"/>
            <p:cNvSpPr/>
            <p:nvPr/>
          </p:nvSpPr>
          <p:spPr>
            <a:xfrm rot="8040868" flipV="1">
              <a:off x="9475407" y="4171911"/>
              <a:ext cx="534609"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5" name="正方形/長方形 574"/>
            <p:cNvSpPr/>
            <p:nvPr/>
          </p:nvSpPr>
          <p:spPr>
            <a:xfrm rot="5400000">
              <a:off x="7390589" y="3281234"/>
              <a:ext cx="1512436"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6" name="正方形/長方形 575"/>
            <p:cNvSpPr/>
            <p:nvPr/>
          </p:nvSpPr>
          <p:spPr>
            <a:xfrm>
              <a:off x="8134971" y="3737190"/>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7" name="正方形/長方形 576"/>
            <p:cNvSpPr/>
            <p:nvPr/>
          </p:nvSpPr>
          <p:spPr>
            <a:xfrm>
              <a:off x="8134971" y="2549906"/>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8" name="正方形/長方形 577"/>
            <p:cNvSpPr/>
            <p:nvPr/>
          </p:nvSpPr>
          <p:spPr>
            <a:xfrm>
              <a:off x="8270196" y="2406166"/>
              <a:ext cx="1774447"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79" name="グループ化 578"/>
            <p:cNvGrpSpPr/>
            <p:nvPr/>
          </p:nvGrpSpPr>
          <p:grpSpPr>
            <a:xfrm>
              <a:off x="9342542" y="4423304"/>
              <a:ext cx="301731" cy="315214"/>
              <a:chOff x="2792769" y="4985994"/>
              <a:chExt cx="301729" cy="315214"/>
            </a:xfrm>
          </p:grpSpPr>
          <p:grpSp>
            <p:nvGrpSpPr>
              <p:cNvPr id="637" name="グループ化 636"/>
              <p:cNvGrpSpPr/>
              <p:nvPr/>
            </p:nvGrpSpPr>
            <p:grpSpPr>
              <a:xfrm>
                <a:off x="2792769" y="4986888"/>
                <a:ext cx="301729" cy="314320"/>
                <a:chOff x="2792769" y="4986888"/>
                <a:chExt cx="301729" cy="314320"/>
              </a:xfrm>
            </p:grpSpPr>
            <p:sp>
              <p:nvSpPr>
                <p:cNvPr id="639" name="フローチャート : 結合子 638"/>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0" name="フローチャート : 結合子 639"/>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1" name="フローチャート : 結合子 640"/>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38" name="フローチャート: 手作業 637"/>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80" name="グループ化 579"/>
            <p:cNvGrpSpPr/>
            <p:nvPr/>
          </p:nvGrpSpPr>
          <p:grpSpPr>
            <a:xfrm>
              <a:off x="7839339" y="4063299"/>
              <a:ext cx="2008373" cy="324433"/>
              <a:chOff x="962635" y="4616735"/>
              <a:chExt cx="2008365" cy="324433"/>
            </a:xfrm>
          </p:grpSpPr>
          <p:grpSp>
            <p:nvGrpSpPr>
              <p:cNvPr id="585" name="グループ化 584"/>
              <p:cNvGrpSpPr/>
              <p:nvPr/>
            </p:nvGrpSpPr>
            <p:grpSpPr>
              <a:xfrm>
                <a:off x="962635" y="4787750"/>
                <a:ext cx="1866457" cy="153418"/>
                <a:chOff x="5575944" y="5070012"/>
                <a:chExt cx="1866457" cy="153418"/>
              </a:xfrm>
            </p:grpSpPr>
            <p:sp>
              <p:nvSpPr>
                <p:cNvPr id="612" name="直方体 611"/>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3" name="フローチャート : 直接アクセス記憶 612"/>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4" name="フローチャート : 直接アクセス記憶 613"/>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5" name="フローチャート : 直接アクセス記憶 614"/>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6" name="フローチャート : 直接アクセス記憶 615"/>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7" name="フローチャート : 直接アクセス記憶 616"/>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8" name="フローチャート : 直接アクセス記憶 617"/>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9" name="フローチャート : 直接アクセス記憶 618"/>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0" name="フローチャート : 直接アクセス記憶 619"/>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1" name="フローチャート : 直接アクセス記憶 620"/>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2" name="フローチャート : 直接アクセス記憶 621"/>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3" name="フローチャート : 直接アクセス記憶 622"/>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4" name="フローチャート : 直接アクセス記憶 623"/>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5" name="フローチャート : 直接アクセス記憶 624"/>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6" name="フローチャート : 直接アクセス記憶 625"/>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7" name="フローチャート : 直接アクセス記憶 626"/>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8" name="フローチャート : 直接アクセス記憶 627"/>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9" name="フローチャート : 直接アクセス記憶 628"/>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0" name="フローチャート : 直接アクセス記憶 629"/>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1" name="フローチャート : 直接アクセス記憶 630"/>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2" name="フローチャート : 直接アクセス記憶 631"/>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3" name="フローチャート : 直接アクセス記憶 632"/>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4" name="フローチャート : 直接アクセス記憶 633"/>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5" name="フローチャート : 直接アクセス記憶 634"/>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6" name="正方形/長方形 635"/>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86" name="グループ化 585"/>
              <p:cNvGrpSpPr/>
              <p:nvPr/>
            </p:nvGrpSpPr>
            <p:grpSpPr>
              <a:xfrm>
                <a:off x="1104543" y="4616735"/>
                <a:ext cx="1866457" cy="153418"/>
                <a:chOff x="5575944" y="5070012"/>
                <a:chExt cx="1866457" cy="153418"/>
              </a:xfrm>
            </p:grpSpPr>
            <p:sp>
              <p:nvSpPr>
                <p:cNvPr id="587" name="直方体 586"/>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8" name="フローチャート : 直接アクセス記憶 587"/>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9" name="フローチャート : 直接アクセス記憶 588"/>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0" name="フローチャート : 直接アクセス記憶 589"/>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1" name="フローチャート : 直接アクセス記憶 590"/>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2" name="フローチャート : 直接アクセス記憶 591"/>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3" name="フローチャート : 直接アクセス記憶 592"/>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4" name="フローチャート : 直接アクセス記憶 593"/>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5" name="フローチャート : 直接アクセス記憶 594"/>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6" name="フローチャート : 直接アクセス記憶 595"/>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7" name="フローチャート : 直接アクセス記憶 596"/>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8" name="フローチャート : 直接アクセス記憶 597"/>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9" name="フローチャート : 直接アクセス記憶 598"/>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0" name="フローチャート : 直接アクセス記憶 599"/>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1" name="フローチャート : 直接アクセス記憶 600"/>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2" name="フローチャート : 直接アクセス記憶 601"/>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3" name="フローチャート : 直接アクセス記憶 602"/>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4" name="フローチャート : 直接アクセス記憶 603"/>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5" name="フローチャート : 直接アクセス記憶 604"/>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6" name="フローチャート : 直接アクセス記憶 605"/>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7" name="フローチャート : 直接アクセス記憶 606"/>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8" name="フローチャート : 直接アクセス記憶 607"/>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9" name="フローチャート : 直接アクセス記憶 608"/>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0" name="フローチャート : 直接アクセス記憶 609"/>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1" name="正方形/長方形 610"/>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581" name="正方形/長方形 580"/>
            <p:cNvSpPr/>
            <p:nvPr/>
          </p:nvSpPr>
          <p:spPr>
            <a:xfrm rot="8040868">
              <a:off x="9496667" y="3927061"/>
              <a:ext cx="532144"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2" name="正方形/長方形 581"/>
            <p:cNvSpPr/>
            <p:nvPr/>
          </p:nvSpPr>
          <p:spPr>
            <a:xfrm rot="5400000">
              <a:off x="9434777" y="4240679"/>
              <a:ext cx="333750"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3" name="正方形/長方形 582"/>
            <p:cNvSpPr/>
            <p:nvPr/>
          </p:nvSpPr>
          <p:spPr>
            <a:xfrm>
              <a:off x="7820773" y="4090728"/>
              <a:ext cx="1755443"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4" name="正方形/長方形 583"/>
            <p:cNvSpPr/>
            <p:nvPr/>
          </p:nvSpPr>
          <p:spPr>
            <a:xfrm rot="5400000">
              <a:off x="7636166" y="4243714"/>
              <a:ext cx="333750" cy="457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55" name="グループ化 654"/>
          <p:cNvGrpSpPr/>
          <p:nvPr/>
        </p:nvGrpSpPr>
        <p:grpSpPr>
          <a:xfrm>
            <a:off x="5987821" y="5058751"/>
            <a:ext cx="739327" cy="274557"/>
            <a:chOff x="2707624" y="2425280"/>
            <a:chExt cx="739327" cy="274557"/>
          </a:xfrm>
        </p:grpSpPr>
        <p:sp>
          <p:nvSpPr>
            <p:cNvPr id="656" name="直方体 655"/>
            <p:cNvSpPr/>
            <p:nvPr/>
          </p:nvSpPr>
          <p:spPr>
            <a:xfrm>
              <a:off x="2731544" y="2458859"/>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7" name="直方体 656"/>
            <p:cNvSpPr/>
            <p:nvPr/>
          </p:nvSpPr>
          <p:spPr>
            <a:xfrm>
              <a:off x="2707624" y="2425280"/>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8" name="テキスト ボックス 657"/>
            <p:cNvSpPr txBox="1"/>
            <p:nvPr/>
          </p:nvSpPr>
          <p:spPr>
            <a:xfrm>
              <a:off x="2788123" y="2487223"/>
              <a:ext cx="483892" cy="184666"/>
            </a:xfrm>
            <a:prstGeom prst="rect">
              <a:avLst/>
            </a:prstGeom>
            <a:noFill/>
          </p:spPr>
          <p:txBody>
            <a:bodyPr wrap="square" rtlCol="0">
              <a:spAutoFit/>
            </a:bodyPr>
            <a:lstStyle/>
            <a:p>
              <a:endParaRPr lang="ja-JP" altLang="en-US" sz="600" i="1" dirty="0">
                <a:solidFill>
                  <a:srgbClr val="FF0000"/>
                </a:solidFill>
                <a:latin typeface="Nyala" panose="02000504070300020003" pitchFamily="2" charset="0"/>
                <a:cs typeface="Verdana" panose="020B0604030504040204" pitchFamily="34" charset="0"/>
              </a:endParaRPr>
            </a:p>
          </p:txBody>
        </p:sp>
      </p:grpSp>
      <p:sp>
        <p:nvSpPr>
          <p:cNvPr id="659" name="正方形/長方形 658"/>
          <p:cNvSpPr/>
          <p:nvPr/>
        </p:nvSpPr>
        <p:spPr>
          <a:xfrm>
            <a:off x="5912697" y="5211443"/>
            <a:ext cx="799781" cy="206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0" name="正方形/長方形 659"/>
          <p:cNvSpPr/>
          <p:nvPr/>
        </p:nvSpPr>
        <p:spPr>
          <a:xfrm rot="5400000">
            <a:off x="5829136" y="5280580"/>
            <a:ext cx="150991" cy="208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661" name="グループ化 660"/>
          <p:cNvGrpSpPr/>
          <p:nvPr/>
        </p:nvGrpSpPr>
        <p:grpSpPr>
          <a:xfrm>
            <a:off x="5978511" y="4857667"/>
            <a:ext cx="739327" cy="269464"/>
            <a:chOff x="2698314" y="2224197"/>
            <a:chExt cx="739327" cy="269464"/>
          </a:xfrm>
        </p:grpSpPr>
        <p:sp>
          <p:nvSpPr>
            <p:cNvPr id="662" name="直方体 661"/>
            <p:cNvSpPr/>
            <p:nvPr/>
          </p:nvSpPr>
          <p:spPr>
            <a:xfrm>
              <a:off x="2731544" y="2252683"/>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3" name="直方体 662"/>
            <p:cNvSpPr/>
            <p:nvPr/>
          </p:nvSpPr>
          <p:spPr>
            <a:xfrm>
              <a:off x="2698314" y="222419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65" name="グループ化 664"/>
          <p:cNvGrpSpPr/>
          <p:nvPr/>
        </p:nvGrpSpPr>
        <p:grpSpPr>
          <a:xfrm>
            <a:off x="5985043" y="4653137"/>
            <a:ext cx="739327" cy="272625"/>
            <a:chOff x="2710618" y="2026217"/>
            <a:chExt cx="739327" cy="272625"/>
          </a:xfrm>
        </p:grpSpPr>
        <p:sp>
          <p:nvSpPr>
            <p:cNvPr id="666" name="直方体 665"/>
            <p:cNvSpPr/>
            <p:nvPr/>
          </p:nvSpPr>
          <p:spPr>
            <a:xfrm>
              <a:off x="2734807" y="2057864"/>
              <a:ext cx="691323" cy="240978"/>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67" name="直方体 666"/>
            <p:cNvSpPr/>
            <p:nvPr/>
          </p:nvSpPr>
          <p:spPr>
            <a:xfrm>
              <a:off x="2710618" y="2026217"/>
              <a:ext cx="739327" cy="10085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 name="テキスト ボックス 3"/>
          <p:cNvSpPr txBox="1"/>
          <p:nvPr/>
        </p:nvSpPr>
        <p:spPr>
          <a:xfrm>
            <a:off x="3828257" y="4809472"/>
            <a:ext cx="805029" cy="338554"/>
          </a:xfrm>
          <a:prstGeom prst="rect">
            <a:avLst/>
          </a:prstGeom>
          <a:noFill/>
        </p:spPr>
        <p:txBody>
          <a:bodyPr wrap="none" rtlCol="0">
            <a:spAutoFit/>
          </a:bodyPr>
          <a:lstStyle/>
          <a:p>
            <a:r>
              <a:rPr lang="ja-JP" altLang="en-US" sz="1600" b="1" dirty="0"/>
              <a:t>作業台</a:t>
            </a:r>
          </a:p>
        </p:txBody>
      </p:sp>
      <p:sp>
        <p:nvSpPr>
          <p:cNvPr id="669" name="テキスト ボックス 668"/>
          <p:cNvSpPr txBox="1"/>
          <p:nvPr/>
        </p:nvSpPr>
        <p:spPr>
          <a:xfrm>
            <a:off x="6078089" y="4149938"/>
            <a:ext cx="805029" cy="338554"/>
          </a:xfrm>
          <a:prstGeom prst="rect">
            <a:avLst/>
          </a:prstGeom>
          <a:noFill/>
        </p:spPr>
        <p:txBody>
          <a:bodyPr wrap="none" rtlCol="0">
            <a:spAutoFit/>
          </a:bodyPr>
          <a:lstStyle/>
          <a:p>
            <a:r>
              <a:rPr lang="ja-JP" altLang="en-US" sz="1600" b="1" dirty="0"/>
              <a:t>完成品</a:t>
            </a:r>
          </a:p>
        </p:txBody>
      </p:sp>
      <p:sp>
        <p:nvSpPr>
          <p:cNvPr id="672" name="テキスト ボックス 671"/>
          <p:cNvSpPr txBox="1"/>
          <p:nvPr/>
        </p:nvSpPr>
        <p:spPr>
          <a:xfrm>
            <a:off x="11317088" y="42083"/>
            <a:ext cx="1043608" cy="369332"/>
          </a:xfrm>
          <a:prstGeom prst="rect">
            <a:avLst/>
          </a:prstGeom>
          <a:noFill/>
        </p:spPr>
        <p:txBody>
          <a:bodyPr wrap="square" rtlCol="0">
            <a:spAutoFit/>
          </a:bodyPr>
          <a:lstStyle/>
          <a:p>
            <a:r>
              <a:rPr lang="ja-JP" altLang="en-US" b="1" dirty="0"/>
              <a:t>１０</a:t>
            </a:r>
            <a:r>
              <a:rPr lang="en-US" altLang="ja-JP" b="1" dirty="0"/>
              <a:t>/</a:t>
            </a:r>
            <a:r>
              <a:rPr lang="ja-JP" altLang="en-US" b="1" dirty="0"/>
              <a:t>３０</a:t>
            </a:r>
            <a:endParaRPr lang="en-US" altLang="ja-JP" b="1" dirty="0"/>
          </a:p>
        </p:txBody>
      </p:sp>
      <p:sp>
        <p:nvSpPr>
          <p:cNvPr id="557" name="正方形/長方形 556"/>
          <p:cNvSpPr/>
          <p:nvPr/>
        </p:nvSpPr>
        <p:spPr>
          <a:xfrm>
            <a:off x="4777248" y="5652020"/>
            <a:ext cx="799781" cy="2068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 name="図 2">
            <a:extLst>
              <a:ext uri="{FF2B5EF4-FFF2-40B4-BE49-F238E27FC236}">
                <a16:creationId xmlns:a16="http://schemas.microsoft.com/office/drawing/2014/main" id="{B0C656D8-47BD-232E-8DE7-A9DACE022C86}"/>
              </a:ext>
            </a:extLst>
          </p:cNvPr>
          <p:cNvPicPr>
            <a:picLocks noChangeAspect="1"/>
          </p:cNvPicPr>
          <p:nvPr/>
        </p:nvPicPr>
        <p:blipFill>
          <a:blip r:embed="rId5"/>
          <a:srcRect l="34190" t="30793" r="27691" b="19044"/>
          <a:stretch/>
        </p:blipFill>
        <p:spPr>
          <a:xfrm>
            <a:off x="69719" y="529018"/>
            <a:ext cx="3602268" cy="2666530"/>
          </a:xfrm>
          <a:prstGeom prst="rect">
            <a:avLst/>
          </a:prstGeom>
          <a:ln>
            <a:solidFill>
              <a:schemeClr val="tx1"/>
            </a:solidFill>
          </a:ln>
        </p:spPr>
      </p:pic>
      <p:sp>
        <p:nvSpPr>
          <p:cNvPr id="5" name="テキスト ボックス 4">
            <a:extLst>
              <a:ext uri="{FF2B5EF4-FFF2-40B4-BE49-F238E27FC236}">
                <a16:creationId xmlns:a16="http://schemas.microsoft.com/office/drawing/2014/main" id="{466CB136-4450-5C92-AD81-BF3EA99AD5D0}"/>
              </a:ext>
            </a:extLst>
          </p:cNvPr>
          <p:cNvSpPr txBox="1"/>
          <p:nvPr/>
        </p:nvSpPr>
        <p:spPr>
          <a:xfrm>
            <a:off x="318990" y="3597983"/>
            <a:ext cx="2905934" cy="1200329"/>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・外観検査の説明を勉強会で</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・問題解決の手順を説明</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理解させる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5322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wipe(left)">
                                      <p:cBhvr>
                                        <p:cTn id="7" dur="500"/>
                                        <p:tgtEl>
                                          <p:spTgt spid="40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4"/>
                                        </p:tgtEl>
                                        <p:attrNameLst>
                                          <p:attrName>style.visibility</p:attrName>
                                        </p:attrNameLst>
                                      </p:cBhvr>
                                      <p:to>
                                        <p:strVal val="visible"/>
                                      </p:to>
                                    </p:set>
                                    <p:animEffect transition="in" filter="wipe(left)">
                                      <p:cBhvr>
                                        <p:cTn id="10" dur="500"/>
                                        <p:tgtEl>
                                          <p:spTgt spid="43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14"/>
                                        </p:tgtEl>
                                        <p:attrNameLst>
                                          <p:attrName>style.visibility</p:attrName>
                                        </p:attrNameLst>
                                      </p:cBhvr>
                                      <p:to>
                                        <p:strVal val="visible"/>
                                      </p:to>
                                    </p:set>
                                    <p:animEffect transition="in" filter="wipe(left)">
                                      <p:cBhvr>
                                        <p:cTn id="13" dur="500"/>
                                        <p:tgtEl>
                                          <p:spTgt spid="4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13"/>
                                        </p:tgtEl>
                                        <p:attrNameLst>
                                          <p:attrName>style.visibility</p:attrName>
                                        </p:attrNameLst>
                                      </p:cBhvr>
                                      <p:to>
                                        <p:strVal val="visible"/>
                                      </p:to>
                                    </p:set>
                                    <p:animEffect transition="in" filter="wipe(left)">
                                      <p:cBhvr>
                                        <p:cTn id="16" dur="500"/>
                                        <p:tgtEl>
                                          <p:spTgt spid="413"/>
                                        </p:tgtEl>
                                      </p:cBhvr>
                                    </p:animEffect>
                                  </p:childTnLst>
                                </p:cTn>
                              </p:par>
                              <p:par>
                                <p:cTn id="17" presetID="14" presetClass="entr" presetSubtype="10" fill="hold" nodeType="withEffect">
                                  <p:stCondLst>
                                    <p:cond delay="0"/>
                                  </p:stCondLst>
                                  <p:childTnLst>
                                    <p:set>
                                      <p:cBhvr>
                                        <p:cTn id="18" dur="1" fill="hold">
                                          <p:stCondLst>
                                            <p:cond delay="0"/>
                                          </p:stCondLst>
                                        </p:cTn>
                                        <p:tgtEl>
                                          <p:spTgt spid="416"/>
                                        </p:tgtEl>
                                        <p:attrNameLst>
                                          <p:attrName>style.visibility</p:attrName>
                                        </p:attrNameLst>
                                      </p:cBhvr>
                                      <p:to>
                                        <p:strVal val="visible"/>
                                      </p:to>
                                    </p:set>
                                    <p:animEffect transition="in" filter="randombar(horizontal)">
                                      <p:cBhvr>
                                        <p:cTn id="19" dur="500"/>
                                        <p:tgtEl>
                                          <p:spTgt spid="416"/>
                                        </p:tgtEl>
                                      </p:cBhvr>
                                    </p:animEffect>
                                  </p:childTnLst>
                                </p:cTn>
                              </p:par>
                              <p:par>
                                <p:cTn id="20" presetID="14" presetClass="entr" presetSubtype="10" fill="hold" nodeType="withEffect">
                                  <p:stCondLst>
                                    <p:cond delay="0"/>
                                  </p:stCondLst>
                                  <p:childTnLst>
                                    <p:set>
                                      <p:cBhvr>
                                        <p:cTn id="21" dur="1" fill="hold">
                                          <p:stCondLst>
                                            <p:cond delay="0"/>
                                          </p:stCondLst>
                                        </p:cTn>
                                        <p:tgtEl>
                                          <p:spTgt spid="417"/>
                                        </p:tgtEl>
                                        <p:attrNameLst>
                                          <p:attrName>style.visibility</p:attrName>
                                        </p:attrNameLst>
                                      </p:cBhvr>
                                      <p:to>
                                        <p:strVal val="visible"/>
                                      </p:to>
                                    </p:set>
                                    <p:animEffect transition="in" filter="randombar(horizontal)">
                                      <p:cBhvr>
                                        <p:cTn id="22" dur="500"/>
                                        <p:tgtEl>
                                          <p:spTgt spid="417"/>
                                        </p:tgtEl>
                                      </p:cBhvr>
                                    </p:animEffect>
                                  </p:childTnLst>
                                </p:cTn>
                              </p:par>
                              <p:par>
                                <p:cTn id="23" presetID="14" presetClass="entr" presetSubtype="10" fill="hold" nodeType="withEffect">
                                  <p:stCondLst>
                                    <p:cond delay="0"/>
                                  </p:stCondLst>
                                  <p:childTnLst>
                                    <p:set>
                                      <p:cBhvr>
                                        <p:cTn id="24" dur="1" fill="hold">
                                          <p:stCondLst>
                                            <p:cond delay="0"/>
                                          </p:stCondLst>
                                        </p:cTn>
                                        <p:tgtEl>
                                          <p:spTgt spid="422"/>
                                        </p:tgtEl>
                                        <p:attrNameLst>
                                          <p:attrName>style.visibility</p:attrName>
                                        </p:attrNameLst>
                                      </p:cBhvr>
                                      <p:to>
                                        <p:strVal val="visible"/>
                                      </p:to>
                                    </p:set>
                                    <p:animEffect transition="in" filter="randombar(horizontal)">
                                      <p:cBhvr>
                                        <p:cTn id="25" dur="500"/>
                                        <p:tgtEl>
                                          <p:spTgt spid="4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15"/>
                                        </p:tgtEl>
                                        <p:attrNameLst>
                                          <p:attrName>style.visibility</p:attrName>
                                        </p:attrNameLst>
                                      </p:cBhvr>
                                      <p:to>
                                        <p:strVal val="visible"/>
                                      </p:to>
                                    </p:set>
                                    <p:animEffect transition="in" filter="wipe(left)">
                                      <p:cBhvr>
                                        <p:cTn id="30" dur="500"/>
                                        <p:tgtEl>
                                          <p:spTgt spid="41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93"/>
                                        </p:tgtEl>
                                        <p:attrNameLst>
                                          <p:attrName>style.visibility</p:attrName>
                                        </p:attrNameLst>
                                      </p:cBhvr>
                                      <p:to>
                                        <p:strVal val="visible"/>
                                      </p:to>
                                    </p:set>
                                    <p:animEffect transition="in" filter="wipe(left)">
                                      <p:cBhvr>
                                        <p:cTn id="33" dur="500"/>
                                        <p:tgtEl>
                                          <p:spTgt spid="29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99"/>
                                        </p:tgtEl>
                                        <p:attrNameLst>
                                          <p:attrName>style.visibility</p:attrName>
                                        </p:attrNameLst>
                                      </p:cBhvr>
                                      <p:to>
                                        <p:strVal val="visible"/>
                                      </p:to>
                                    </p:set>
                                    <p:animEffect transition="in" filter="wipe(left)">
                                      <p:cBhvr>
                                        <p:cTn id="36" dur="500"/>
                                        <p:tgtEl>
                                          <p:spTgt spid="399"/>
                                        </p:tgtEl>
                                      </p:cBhvr>
                                    </p:animEffect>
                                  </p:childTnLst>
                                </p:cTn>
                              </p:par>
                            </p:childTnLst>
                          </p:cTn>
                        </p:par>
                      </p:childTnLst>
                    </p:cTn>
                  </p:par>
                  <p:par>
                    <p:cTn id="37" fill="hold">
                      <p:stCondLst>
                        <p:cond delay="indefinite"/>
                      </p:stCondLst>
                      <p:childTnLst>
                        <p:par>
                          <p:cTn id="38" fill="hold">
                            <p:stCondLst>
                              <p:cond delay="0"/>
                            </p:stCondLst>
                            <p:childTnLst>
                              <p:par>
                                <p:cTn id="39" presetID="36" presetClass="path" presetSubtype="0" accel="50000" decel="50000" fill="hold" grpId="0" nodeType="clickEffect">
                                  <p:stCondLst>
                                    <p:cond delay="0"/>
                                  </p:stCondLst>
                                  <p:childTnLst>
                                    <p:animMotion origin="layout" path="M -0.00104 -0.0007 L 0.06198 -0.0007 C 0.0901 -0.0007 0.12465 -0.01736 0.12465 -0.03125 L 0.12465 -0.06273 " pathEditMode="relative" rAng="16200000" ptsTypes="FfFF">
                                      <p:cBhvr>
                                        <p:cTn id="40" dur="2000" fill="hold"/>
                                        <p:tgtEl>
                                          <p:spTgt spid="530"/>
                                        </p:tgtEl>
                                        <p:attrNameLst>
                                          <p:attrName>ppt_x</p:attrName>
                                          <p:attrName>ppt_y</p:attrName>
                                        </p:attrNameLst>
                                      </p:cBhvr>
                                      <p:rCtr x="6285" y="-3102"/>
                                    </p:animMotion>
                                  </p:childTnLst>
                                </p:cTn>
                              </p:par>
                              <p:par>
                                <p:cTn id="41" presetID="36" presetClass="path" presetSubtype="0" accel="50000" decel="50000" fill="hold" nodeType="withEffect">
                                  <p:stCondLst>
                                    <p:cond delay="0"/>
                                  </p:stCondLst>
                                  <p:childTnLst>
                                    <p:animMotion origin="layout" path="M 0.00174 1.48148E-6 L 0.06406 1.48148E-6 C 0.09219 1.48148E-6 0.12604 -0.01505 0.12604 -0.02801 L 0.12604 -0.05602 " pathEditMode="relative" rAng="16200000" ptsTypes="AAAA">
                                      <p:cBhvr>
                                        <p:cTn id="42" dur="2000" fill="hold"/>
                                        <p:tgtEl>
                                          <p:spTgt spid="531"/>
                                        </p:tgtEl>
                                        <p:attrNameLst>
                                          <p:attrName>ppt_x</p:attrName>
                                          <p:attrName>ppt_y</p:attrName>
                                        </p:attrNameLst>
                                      </p:cBhvr>
                                      <p:rCtr x="6215" y="-2801"/>
                                    </p:animMotion>
                                  </p:childTnLst>
                                </p:cTn>
                              </p:par>
                              <p:par>
                                <p:cTn id="43" presetID="36" presetClass="path" presetSubtype="0" accel="50000" decel="50000" fill="hold" grpId="0" nodeType="withEffect">
                                  <p:stCondLst>
                                    <p:cond delay="0"/>
                                  </p:stCondLst>
                                  <p:childTnLst>
                                    <p:animMotion origin="layout" path="M -0.00035 -0.00023 L 0.06406 -0.00023 C 0.09306 -0.00023 0.12795 -0.01574 0.12795 -0.02963 L 0.12795 -0.0618 " pathEditMode="relative" rAng="16200000" ptsTypes="FfFF">
                                      <p:cBhvr>
                                        <p:cTn id="44" dur="2000" fill="hold"/>
                                        <p:tgtEl>
                                          <p:spTgt spid="557"/>
                                        </p:tgtEl>
                                        <p:attrNameLst>
                                          <p:attrName>ppt_x</p:attrName>
                                          <p:attrName>ppt_y</p:attrName>
                                        </p:attrNameLst>
                                      </p:cBhvr>
                                      <p:rCtr x="6424" y="-3079"/>
                                    </p:animMotion>
                                  </p:childTnLst>
                                </p:cTn>
                              </p:par>
                              <p:par>
                                <p:cTn id="45" presetID="36" presetClass="path" presetSubtype="0" accel="50000" decel="50000" fill="hold" nodeType="withEffect">
                                  <p:stCondLst>
                                    <p:cond delay="0"/>
                                  </p:stCondLst>
                                  <p:childTnLst>
                                    <p:animMotion origin="layout" path="M -4.72222E-6 1.11111E-6 L 0.06337 1.11111E-6 C 0.09185 1.11111E-6 0.12639 -0.01551 0.12639 -0.0287 L 0.12639 -0.0581 " pathEditMode="relative" rAng="16200000" ptsTypes="FfFF">
                                      <p:cBhvr>
                                        <p:cTn id="46" dur="2000" fill="hold"/>
                                        <p:tgtEl>
                                          <p:spTgt spid="436"/>
                                        </p:tgtEl>
                                        <p:attrNameLst>
                                          <p:attrName>ppt_x</p:attrName>
                                          <p:attrName>ppt_y</p:attrName>
                                        </p:attrNameLst>
                                      </p:cBhvr>
                                      <p:rCtr x="6319" y="-2894"/>
                                    </p:animMotion>
                                  </p:childTnLst>
                                </p:cTn>
                              </p:par>
                            </p:childTnLst>
                          </p:cTn>
                        </p:par>
                        <p:par>
                          <p:cTn id="47" fill="hold">
                            <p:stCondLst>
                              <p:cond delay="2000"/>
                            </p:stCondLst>
                            <p:childTnLst>
                              <p:par>
                                <p:cTn id="48" presetID="22" presetClass="exit" presetSubtype="4" fill="hold" nodeType="afterEffect">
                                  <p:stCondLst>
                                    <p:cond delay="0"/>
                                  </p:stCondLst>
                                  <p:childTnLst>
                                    <p:animEffect transition="out" filter="wipe(down)">
                                      <p:cBhvr>
                                        <p:cTn id="49" dur="500"/>
                                        <p:tgtEl>
                                          <p:spTgt spid="531"/>
                                        </p:tgtEl>
                                      </p:cBhvr>
                                    </p:animEffect>
                                    <p:set>
                                      <p:cBhvr>
                                        <p:cTn id="50" dur="1" fill="hold">
                                          <p:stCondLst>
                                            <p:cond delay="499"/>
                                          </p:stCondLst>
                                        </p:cTn>
                                        <p:tgtEl>
                                          <p:spTgt spid="53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544"/>
                                        </p:tgtEl>
                                        <p:attrNameLst>
                                          <p:attrName>style.visibility</p:attrName>
                                        </p:attrNameLst>
                                      </p:cBhvr>
                                      <p:to>
                                        <p:strVal val="visible"/>
                                      </p:to>
                                    </p:set>
                                    <p:animEffect transition="in" filter="fade">
                                      <p:cBhvr>
                                        <p:cTn id="53" dur="500"/>
                                        <p:tgtEl>
                                          <p:spTgt spid="544"/>
                                        </p:tgtEl>
                                      </p:cBhvr>
                                    </p:animEffect>
                                  </p:childTnLst>
                                </p:cTn>
                              </p:par>
                            </p:childTnLst>
                          </p:cTn>
                        </p:par>
                      </p:childTnLst>
                    </p:cTn>
                  </p:par>
                  <p:par>
                    <p:cTn id="54" fill="hold">
                      <p:stCondLst>
                        <p:cond delay="indefinite"/>
                      </p:stCondLst>
                      <p:childTnLst>
                        <p:par>
                          <p:cTn id="55" fill="hold">
                            <p:stCondLst>
                              <p:cond delay="0"/>
                            </p:stCondLst>
                            <p:childTnLst>
                              <p:par>
                                <p:cTn id="56" presetID="36" presetClass="path" presetSubtype="0" accel="50000" decel="50000" fill="hold" nodeType="clickEffect">
                                  <p:stCondLst>
                                    <p:cond delay="0"/>
                                  </p:stCondLst>
                                  <p:childTnLst>
                                    <p:animMotion origin="layout" path="M -0.0007 -0.00093 L -0.0007 -0.05417 C -0.0007 -0.07847 -0.02448 -0.1125 -0.04427 -0.1125 L -0.08802 -0.1125 " pathEditMode="relative" rAng="10800000" ptsTypes="AAAA">
                                      <p:cBhvr>
                                        <p:cTn id="57" dur="2000" fill="hold"/>
                                        <p:tgtEl>
                                          <p:spTgt spid="544"/>
                                        </p:tgtEl>
                                        <p:attrNameLst>
                                          <p:attrName>ppt_x</p:attrName>
                                          <p:attrName>ppt_y</p:attrName>
                                        </p:attrNameLst>
                                      </p:cBhvr>
                                      <p:rCtr x="-4358" y="-5579"/>
                                    </p:animMotion>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nodeType="clickEffect">
                                  <p:stCondLst>
                                    <p:cond delay="0"/>
                                  </p:stCondLst>
                                  <p:childTnLst>
                                    <p:animMotion origin="layout" path="M -5.55112E-17 -1.48148E-6 L 0.08524 -1.48148E-6 " pathEditMode="relative" rAng="0" ptsTypes="AA">
                                      <p:cBhvr>
                                        <p:cTn id="61" dur="2000" fill="hold"/>
                                        <p:tgtEl>
                                          <p:spTgt spid="391"/>
                                        </p:tgtEl>
                                        <p:attrNameLst>
                                          <p:attrName>ppt_x</p:attrName>
                                          <p:attrName>ppt_y</p:attrName>
                                        </p:attrNameLst>
                                      </p:cBhvr>
                                      <p:rCtr x="4253" y="0"/>
                                    </p:animMotion>
                                  </p:childTnLst>
                                  <p:subTnLst>
                                    <p:set>
                                      <p:cBhvr override="childStyle">
                                        <p:cTn dur="1" fill="hold" display="0" masterRel="nextClick" afterEffect="1"/>
                                        <p:tgtEl>
                                          <p:spTgt spid="391"/>
                                        </p:tgtEl>
                                        <p:attrNameLst>
                                          <p:attrName>style.visibility</p:attrName>
                                        </p:attrNameLst>
                                      </p:cBhvr>
                                      <p:to>
                                        <p:strVal val="hidden"/>
                                      </p:to>
                                    </p:set>
                                  </p:subTnLst>
                                </p:cTn>
                              </p:par>
                              <p:par>
                                <p:cTn id="62" presetID="63" presetClass="path" presetSubtype="0" accel="50000" decel="50000" fill="hold" nodeType="withEffect">
                                  <p:stCondLst>
                                    <p:cond delay="0"/>
                                  </p:stCondLst>
                                  <p:childTnLst>
                                    <p:animMotion origin="layout" path="M 4.44444E-6 4.07407E-6 L 0.08507 4.07407E-6 " pathEditMode="relative" rAng="0" ptsTypes="AA">
                                      <p:cBhvr>
                                        <p:cTn id="63" dur="2000" fill="hold"/>
                                        <p:tgtEl>
                                          <p:spTgt spid="384"/>
                                        </p:tgtEl>
                                        <p:attrNameLst>
                                          <p:attrName>ppt_x</p:attrName>
                                          <p:attrName>ppt_y</p:attrName>
                                        </p:attrNameLst>
                                      </p:cBhvr>
                                      <p:rCtr x="4253" y="0"/>
                                    </p:animMotion>
                                  </p:childTnLst>
                                  <p:subTnLst>
                                    <p:set>
                                      <p:cBhvr override="childStyle">
                                        <p:cTn dur="1" fill="hold" display="0" masterRel="nextClick" afterEffect="1"/>
                                        <p:tgtEl>
                                          <p:spTgt spid="384"/>
                                        </p:tgtEl>
                                        <p:attrNameLst>
                                          <p:attrName>style.visibility</p:attrName>
                                        </p:attrNameLst>
                                      </p:cBhvr>
                                      <p:to>
                                        <p:strVal val="hidden"/>
                                      </p:to>
                                    </p:set>
                                  </p:subTnLst>
                                </p:cTn>
                              </p:par>
                              <p:par>
                                <p:cTn id="64" presetID="22" presetClass="entr" presetSubtype="4" fill="hold" grpId="0" nodeType="withEffect">
                                  <p:stCondLst>
                                    <p:cond delay="0"/>
                                  </p:stCondLst>
                                  <p:childTnLst>
                                    <p:set>
                                      <p:cBhvr>
                                        <p:cTn id="65" dur="1" fill="hold">
                                          <p:stCondLst>
                                            <p:cond delay="0"/>
                                          </p:stCondLst>
                                        </p:cTn>
                                        <p:tgtEl>
                                          <p:spTgt spid="669"/>
                                        </p:tgtEl>
                                        <p:attrNameLst>
                                          <p:attrName>style.visibility</p:attrName>
                                        </p:attrNameLst>
                                      </p:cBhvr>
                                      <p:to>
                                        <p:strVal val="visible"/>
                                      </p:to>
                                    </p:set>
                                    <p:animEffect transition="in" filter="wipe(down)">
                                      <p:cBhvr>
                                        <p:cTn id="66" dur="500"/>
                                        <p:tgtEl>
                                          <p:spTgt spid="669"/>
                                        </p:tgtEl>
                                      </p:cBhvr>
                                    </p:animEffect>
                                  </p:childTnLst>
                                </p:cTn>
                              </p:par>
                            </p:childTnLst>
                          </p:cTn>
                        </p:par>
                        <p:par>
                          <p:cTn id="67" fill="hold">
                            <p:stCondLst>
                              <p:cond delay="2000"/>
                            </p:stCondLst>
                            <p:childTnLst>
                              <p:par>
                                <p:cTn id="68" presetID="1" presetClass="entr" presetSubtype="0" fill="hold" nodeType="afterEffect">
                                  <p:stCondLst>
                                    <p:cond delay="0"/>
                                  </p:stCondLst>
                                  <p:childTnLst>
                                    <p:set>
                                      <p:cBhvr>
                                        <p:cTn id="69" dur="1" fill="hold">
                                          <p:stCondLst>
                                            <p:cond delay="0"/>
                                          </p:stCondLst>
                                        </p:cTn>
                                        <p:tgtEl>
                                          <p:spTgt spid="665"/>
                                        </p:tgtEl>
                                        <p:attrNameLst>
                                          <p:attrName>style.visibility</p:attrName>
                                        </p:attrNameLst>
                                      </p:cBhvr>
                                      <p:to>
                                        <p:strVal val="visible"/>
                                      </p:to>
                                    </p:set>
                                  </p:childTnLst>
                                </p:cTn>
                              </p:par>
                            </p:childTnLst>
                          </p:cTn>
                        </p:par>
                        <p:par>
                          <p:cTn id="70" fill="hold">
                            <p:stCondLst>
                              <p:cond delay="2000"/>
                            </p:stCondLst>
                            <p:childTnLst>
                              <p:par>
                                <p:cTn id="71" presetID="1" presetClass="entr" presetSubtype="0" fill="hold" nodeType="afterEffect">
                                  <p:stCondLst>
                                    <p:cond delay="0"/>
                                  </p:stCondLst>
                                  <p:childTnLst>
                                    <p:set>
                                      <p:cBhvr>
                                        <p:cTn id="72" dur="1" fill="hold">
                                          <p:stCondLst>
                                            <p:cond delay="0"/>
                                          </p:stCondLst>
                                        </p:cTn>
                                        <p:tgtEl>
                                          <p:spTgt spid="661"/>
                                        </p:tgtEl>
                                        <p:attrNameLst>
                                          <p:attrName>style.visibility</p:attrName>
                                        </p:attrNameLst>
                                      </p:cBhvr>
                                      <p:to>
                                        <p:strVal val="visible"/>
                                      </p:to>
                                    </p:set>
                                  </p:childTnLst>
                                </p:cTn>
                              </p:par>
                            </p:childTnLst>
                          </p:cTn>
                        </p:par>
                        <p:par>
                          <p:cTn id="73" fill="hold">
                            <p:stCondLst>
                              <p:cond delay="2000"/>
                            </p:stCondLst>
                            <p:childTnLst>
                              <p:par>
                                <p:cTn id="74" presetID="1" presetClass="entr" presetSubtype="0" fill="hold" nodeType="afterEffect">
                                  <p:stCondLst>
                                    <p:cond delay="0"/>
                                  </p:stCondLst>
                                  <p:childTnLst>
                                    <p:set>
                                      <p:cBhvr>
                                        <p:cTn id="75" dur="1" fill="hold">
                                          <p:stCondLst>
                                            <p:cond delay="0"/>
                                          </p:stCondLst>
                                        </p:cTn>
                                        <p:tgtEl>
                                          <p:spTgt spid="655"/>
                                        </p:tgtEl>
                                        <p:attrNameLst>
                                          <p:attrName>style.visibility</p:attrName>
                                        </p:attrNameLst>
                                      </p:cBhvr>
                                      <p:to>
                                        <p:strVal val="visible"/>
                                      </p:to>
                                    </p:set>
                                  </p:childTnLst>
                                </p:cTn>
                              </p:par>
                              <p:par>
                                <p:cTn id="76" presetID="10" presetClass="entr" presetSubtype="0" fill="hold" grpId="1" nodeType="withEffect">
                                  <p:stCondLst>
                                    <p:cond delay="0"/>
                                  </p:stCondLst>
                                  <p:childTnLst>
                                    <p:set>
                                      <p:cBhvr>
                                        <p:cTn id="77" dur="1" fill="hold">
                                          <p:stCondLst>
                                            <p:cond delay="0"/>
                                          </p:stCondLst>
                                        </p:cTn>
                                        <p:tgtEl>
                                          <p:spTgt spid="660"/>
                                        </p:tgtEl>
                                        <p:attrNameLst>
                                          <p:attrName>style.visibility</p:attrName>
                                        </p:attrNameLst>
                                      </p:cBhvr>
                                      <p:to>
                                        <p:strVal val="visible"/>
                                      </p:to>
                                    </p:set>
                                    <p:animEffect transition="in" filter="fade">
                                      <p:cBhvr>
                                        <p:cTn id="78" dur="500"/>
                                        <p:tgtEl>
                                          <p:spTgt spid="660"/>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659"/>
                                        </p:tgtEl>
                                        <p:attrNameLst>
                                          <p:attrName>style.visibility</p:attrName>
                                        </p:attrNameLst>
                                      </p:cBhvr>
                                      <p:to>
                                        <p:strVal val="visible"/>
                                      </p:to>
                                    </p:set>
                                    <p:animEffect transition="in" filter="fade">
                                      <p:cBhvr>
                                        <p:cTn id="81" dur="500"/>
                                        <p:tgtEl>
                                          <p:spTgt spid="659"/>
                                        </p:tgtEl>
                                      </p:cBhvr>
                                    </p:animEffect>
                                  </p:childTnLst>
                                </p:cTn>
                              </p:par>
                              <p:par>
                                <p:cTn id="82" presetID="10" presetClass="entr" presetSubtype="0" fill="hold" nodeType="withEffect">
                                  <p:stCondLst>
                                    <p:cond delay="0"/>
                                  </p:stCondLst>
                                  <p:childTnLst>
                                    <p:set>
                                      <p:cBhvr>
                                        <p:cTn id="83" dur="1" fill="hold">
                                          <p:stCondLst>
                                            <p:cond delay="0"/>
                                          </p:stCondLst>
                                        </p:cTn>
                                        <p:tgtEl>
                                          <p:spTgt spid="561"/>
                                        </p:tgtEl>
                                        <p:attrNameLst>
                                          <p:attrName>style.visibility</p:attrName>
                                        </p:attrNameLst>
                                      </p:cBhvr>
                                      <p:to>
                                        <p:strVal val="visible"/>
                                      </p:to>
                                    </p:set>
                                    <p:animEffect transition="in" filter="fade">
                                      <p:cBhvr>
                                        <p:cTn id="84" dur="500"/>
                                        <p:tgtEl>
                                          <p:spTgt spid="561"/>
                                        </p:tgtEl>
                                      </p:cBhvr>
                                    </p:animEffect>
                                  </p:childTnLst>
                                </p:cTn>
                              </p:par>
                              <p:par>
                                <p:cTn id="85" presetID="1" presetClass="exit" presetSubtype="0" fill="hold" grpId="1" nodeType="withEffect">
                                  <p:stCondLst>
                                    <p:cond delay="0"/>
                                  </p:stCondLst>
                                  <p:childTnLst>
                                    <p:set>
                                      <p:cBhvr>
                                        <p:cTn id="86" dur="1" fill="hold">
                                          <p:stCondLst>
                                            <p:cond delay="0"/>
                                          </p:stCondLst>
                                        </p:cTn>
                                        <p:tgtEl>
                                          <p:spTgt spid="557"/>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436"/>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91"/>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384"/>
                                        </p:tgtEl>
                                        <p:attrNameLst>
                                          <p:attrName>style.visibility</p:attrName>
                                        </p:attrNameLst>
                                      </p:cBhvr>
                                      <p:to>
                                        <p:strVal val="hidden"/>
                                      </p:to>
                                    </p:set>
                                  </p:childTnLst>
                                </p:cTn>
                              </p:par>
                            </p:childTnLst>
                          </p:cTn>
                        </p:par>
                        <p:par>
                          <p:cTn id="93" fill="hold">
                            <p:stCondLst>
                              <p:cond delay="2500"/>
                            </p:stCondLst>
                            <p:childTnLst>
                              <p:par>
                                <p:cTn id="94" presetID="0" presetClass="path" presetSubtype="0" accel="50000" decel="50000" fill="hold" nodeType="afterEffect">
                                  <p:stCondLst>
                                    <p:cond delay="0"/>
                                  </p:stCondLst>
                                  <p:childTnLst>
                                    <p:animMotion origin="layout" path="M 8.33333E-7 3.7037E-7 C -0.0007 0.03518 0.00625 0.0581 -0.0191 0.06944 C -0.05347 0.06782 -0.08715 0.06481 -0.1217 0.06481 " pathEditMode="relative" rAng="0" ptsTypes="AAA">
                                      <p:cBhvr>
                                        <p:cTn id="95" dur="2000" fill="hold"/>
                                        <p:tgtEl>
                                          <p:spTgt spid="665"/>
                                        </p:tgtEl>
                                        <p:attrNameLst>
                                          <p:attrName>ppt_x</p:attrName>
                                          <p:attrName>ppt_y</p:attrName>
                                        </p:attrNameLst>
                                      </p:cBhvr>
                                      <p:rCtr x="-6076" y="3472"/>
                                    </p:animMotion>
                                  </p:childTnLst>
                                </p:cTn>
                              </p:par>
                              <p:par>
                                <p:cTn id="96" presetID="0" presetClass="path" presetSubtype="0" accel="50000" decel="50000" fill="hold" nodeType="withEffect">
                                  <p:stCondLst>
                                    <p:cond delay="0"/>
                                  </p:stCondLst>
                                  <p:childTnLst>
                                    <p:animMotion origin="layout" path="M -1.11111E-6 7.40741E-7 C -0.00069 0.03518 0.00625 0.0581 -0.0191 0.06944 C -0.05347 0.06782 -0.08715 0.06481 -0.1217 0.06481 " pathEditMode="relative" rAng="0" ptsTypes="AAA">
                                      <p:cBhvr>
                                        <p:cTn id="97" dur="2000" fill="hold"/>
                                        <p:tgtEl>
                                          <p:spTgt spid="661"/>
                                        </p:tgtEl>
                                        <p:attrNameLst>
                                          <p:attrName>ppt_x</p:attrName>
                                          <p:attrName>ppt_y</p:attrName>
                                        </p:attrNameLst>
                                      </p:cBhvr>
                                      <p:rCtr x="-6076" y="3472"/>
                                    </p:animMotion>
                                  </p:childTnLst>
                                </p:cTn>
                              </p:par>
                              <p:par>
                                <p:cTn id="98" presetID="0" presetClass="path" presetSubtype="0" accel="50000" decel="50000" fill="hold" nodeType="withEffect">
                                  <p:stCondLst>
                                    <p:cond delay="0"/>
                                  </p:stCondLst>
                                  <p:childTnLst>
                                    <p:animMotion origin="layout" path="M -2.77778E-6 1.11111E-6 C -0.00069 0.03518 0.00625 0.0581 -0.01909 0.06944 C -0.05347 0.06782 -0.08715 0.06481 -0.1217 0.06481 " pathEditMode="relative" rAng="0" ptsTypes="AAA">
                                      <p:cBhvr>
                                        <p:cTn id="99" dur="2000" fill="hold"/>
                                        <p:tgtEl>
                                          <p:spTgt spid="655"/>
                                        </p:tgtEl>
                                        <p:attrNameLst>
                                          <p:attrName>ppt_x</p:attrName>
                                          <p:attrName>ppt_y</p:attrName>
                                        </p:attrNameLst>
                                      </p:cBhvr>
                                      <p:rCtr x="-6076" y="3472"/>
                                    </p:animMotion>
                                  </p:childTnLst>
                                </p:cTn>
                              </p:par>
                              <p:par>
                                <p:cTn id="100" presetID="0" presetClass="path" presetSubtype="0" accel="50000" decel="50000" fill="hold" grpId="0" nodeType="withEffect">
                                  <p:stCondLst>
                                    <p:cond delay="0"/>
                                  </p:stCondLst>
                                  <p:childTnLst>
                                    <p:animMotion origin="layout" path="M 0 0 C -0.00069 0.03517 0.00625 0.05807 -0.01909 0.0694 C -0.05347 0.06778 -0.08715 0.06477 -0.1217 0.06477 " pathEditMode="relative" ptsTypes="ffA">
                                      <p:cBhvr>
                                        <p:cTn id="101" dur="2000" fill="hold"/>
                                        <p:tgtEl>
                                          <p:spTgt spid="660"/>
                                        </p:tgtEl>
                                        <p:attrNameLst>
                                          <p:attrName>ppt_x</p:attrName>
                                          <p:attrName>ppt_y</p:attrName>
                                        </p:attrNameLst>
                                      </p:cBhvr>
                                    </p:animMotion>
                                  </p:childTnLst>
                                </p:cTn>
                              </p:par>
                              <p:par>
                                <p:cTn id="102" presetID="0" presetClass="path" presetSubtype="0" accel="50000" decel="50000" fill="hold" grpId="0" nodeType="withEffect">
                                  <p:stCondLst>
                                    <p:cond delay="0"/>
                                  </p:stCondLst>
                                  <p:childTnLst>
                                    <p:animMotion origin="layout" path="M 0 0 C -0.00069 0.03517 0.00625 0.05807 -0.01909 0.0694 C -0.05347 0.06778 -0.08715 0.06477 -0.1217 0.06477 " pathEditMode="relative" ptsTypes="ffA">
                                      <p:cBhvr>
                                        <p:cTn id="103" dur="2000" fill="hold"/>
                                        <p:tgtEl>
                                          <p:spTgt spid="659"/>
                                        </p:tgtEl>
                                        <p:attrNameLst>
                                          <p:attrName>ppt_x</p:attrName>
                                          <p:attrName>ppt_y</p:attrName>
                                        </p:attrNameLst>
                                      </p:cBhvr>
                                    </p:animMotion>
                                  </p:childTnLst>
                                </p:cTn>
                              </p:par>
                              <p:par>
                                <p:cTn id="104" presetID="0" presetClass="path" presetSubtype="0" accel="50000" decel="50000" fill="hold" nodeType="withEffect">
                                  <p:stCondLst>
                                    <p:cond delay="0"/>
                                  </p:stCondLst>
                                  <p:childTnLst>
                                    <p:animMotion origin="layout" path="M -1.94444E-6 4.44444E-6 C -0.00069 0.03518 0.00625 0.0581 -0.0191 0.06944 C -0.05347 0.06782 -0.08715 0.06481 -0.1217 0.06481 " pathEditMode="relative" rAng="0" ptsTypes="AAA">
                                      <p:cBhvr>
                                        <p:cTn id="105" dur="2000" fill="hold"/>
                                        <p:tgtEl>
                                          <p:spTgt spid="561"/>
                                        </p:tgtEl>
                                        <p:attrNameLst>
                                          <p:attrName>ppt_x</p:attrName>
                                          <p:attrName>ppt_y</p:attrName>
                                        </p:attrNameLst>
                                      </p:cBhvr>
                                      <p:rCtr x="-6076" y="3472"/>
                                    </p:animMotion>
                                  </p:childTnLst>
                                </p:cTn>
                              </p:par>
                              <p:par>
                                <p:cTn id="106" presetID="10" presetClass="exit" presetSubtype="0" fill="hold" grpId="1" nodeType="withEffect">
                                  <p:stCondLst>
                                    <p:cond delay="0"/>
                                  </p:stCondLst>
                                  <p:childTnLst>
                                    <p:animEffect transition="out" filter="fade">
                                      <p:cBhvr>
                                        <p:cTn id="107" dur="500"/>
                                        <p:tgtEl>
                                          <p:spTgt spid="669"/>
                                        </p:tgtEl>
                                      </p:cBhvr>
                                    </p:animEffect>
                                    <p:set>
                                      <p:cBhvr>
                                        <p:cTn id="108" dur="1" fill="hold">
                                          <p:stCondLst>
                                            <p:cond delay="499"/>
                                          </p:stCondLst>
                                        </p:cTn>
                                        <p:tgtEl>
                                          <p:spTgt spid="669"/>
                                        </p:tgtEl>
                                        <p:attrNameLst>
                                          <p:attrName>style.visibility</p:attrName>
                                        </p:attrNameLst>
                                      </p:cBhvr>
                                      <p:to>
                                        <p:strVal val="hidden"/>
                                      </p:to>
                                    </p:set>
                                  </p:childTnLst>
                                </p:cTn>
                              </p:par>
                            </p:childTnLst>
                          </p:cTn>
                        </p:par>
                        <p:par>
                          <p:cTn id="109" fill="hold">
                            <p:stCondLst>
                              <p:cond delay="4500"/>
                            </p:stCondLst>
                            <p:childTnLst>
                              <p:par>
                                <p:cTn id="110" presetID="10" presetClass="exit" presetSubtype="0" fill="hold" grpId="0" nodeType="afterEffect">
                                  <p:stCondLst>
                                    <p:cond delay="0"/>
                                  </p:stCondLst>
                                  <p:childTnLst>
                                    <p:animEffect transition="out" filter="fade">
                                      <p:cBhvr>
                                        <p:cTn id="111" dur="500"/>
                                        <p:tgtEl>
                                          <p:spTgt spid="4"/>
                                        </p:tgtEl>
                                      </p:cBhvr>
                                    </p:animEffect>
                                    <p:set>
                                      <p:cBhvr>
                                        <p:cTn id="112" dur="1" fill="hold">
                                          <p:stCondLst>
                                            <p:cond delay="499"/>
                                          </p:stCondLst>
                                        </p:cTn>
                                        <p:tgtEl>
                                          <p:spTgt spid="4"/>
                                        </p:tgtEl>
                                        <p:attrNameLst>
                                          <p:attrName>style.visibility</p:attrName>
                                        </p:attrNameLst>
                                      </p:cBhvr>
                                      <p:to>
                                        <p:strVal val="hidden"/>
                                      </p:to>
                                    </p:set>
                                  </p:childTnLst>
                                </p:cTn>
                              </p:par>
                            </p:childTnLst>
                          </p:cTn>
                        </p:par>
                        <p:par>
                          <p:cTn id="113" fill="hold">
                            <p:stCondLst>
                              <p:cond delay="5000"/>
                            </p:stCondLst>
                            <p:childTnLst>
                              <p:par>
                                <p:cTn id="114" presetID="0" presetClass="path" presetSubtype="0" accel="50000" decel="50000" fill="hold" nodeType="afterEffect">
                                  <p:stCondLst>
                                    <p:cond delay="0"/>
                                  </p:stCondLst>
                                  <p:childTnLst>
                                    <p:animMotion origin="layout" path="M -0.1217 0.06481 C -0.12326 0.05162 -0.12951 0.04167 -0.13993 0.0375 C -0.14271 0.03657 -0.14271 0.03426 -0.14514 0.03241 C -0.15122 0.02731 -0.15868 0.02523 -0.16597 0.02384 C -0.18681 0.01597 -0.20521 0.01875 -0.22865 0.01875 " pathEditMode="relative" rAng="0" ptsTypes="AAAAA">
                                      <p:cBhvr>
                                        <p:cTn id="115" dur="2000" fill="hold"/>
                                        <p:tgtEl>
                                          <p:spTgt spid="665"/>
                                        </p:tgtEl>
                                        <p:attrNameLst>
                                          <p:attrName>ppt_x</p:attrName>
                                          <p:attrName>ppt_y</p:attrName>
                                        </p:attrNameLst>
                                      </p:cBhvr>
                                      <p:rCtr x="-5347" y="-2338"/>
                                    </p:animMotion>
                                  </p:childTnLst>
                                  <p:subTnLst>
                                    <p:set>
                                      <p:cBhvr override="childStyle">
                                        <p:cTn dur="1" fill="hold" display="0" masterRel="sameClick" afterEffect="1">
                                          <p:stCondLst>
                                            <p:cond evt="end" delay="0">
                                              <p:tn val="114"/>
                                            </p:cond>
                                          </p:stCondLst>
                                        </p:cTn>
                                        <p:tgtEl>
                                          <p:spTgt spid="665"/>
                                        </p:tgtEl>
                                        <p:attrNameLst>
                                          <p:attrName>style.visibility</p:attrName>
                                        </p:attrNameLst>
                                      </p:cBhvr>
                                      <p:to>
                                        <p:strVal val="hidden"/>
                                      </p:to>
                                    </p:set>
                                  </p:subTnLst>
                                </p:cTn>
                              </p:par>
                            </p:childTnLst>
                          </p:cTn>
                        </p:par>
                        <p:par>
                          <p:cTn id="116" fill="hold">
                            <p:stCondLst>
                              <p:cond delay="7000"/>
                            </p:stCondLst>
                            <p:childTnLst>
                              <p:par>
                                <p:cTn id="117" presetID="0" presetClass="path" presetSubtype="0" accel="50000" decel="50000" fill="hold" nodeType="afterEffect">
                                  <p:stCondLst>
                                    <p:cond delay="0"/>
                                  </p:stCondLst>
                                  <p:childTnLst>
                                    <p:animMotion origin="layout" path="M -0.12083 0.0581 C -0.12361 0.04514 -0.12048 0.06018 -0.12257 0.0287 C -0.12396 0.00486 -0.14844 -0.0044 -0.1658 -0.00671 C -0.17969 -0.0132 -0.22222 -0.00903 -0.22239 -0.00903 " pathEditMode="relative" rAng="0" ptsTypes="AAAA">
                                      <p:cBhvr>
                                        <p:cTn id="118" dur="2000" fill="hold"/>
                                        <p:tgtEl>
                                          <p:spTgt spid="661"/>
                                        </p:tgtEl>
                                        <p:attrNameLst>
                                          <p:attrName>ppt_x</p:attrName>
                                          <p:attrName>ppt_y</p:attrName>
                                        </p:attrNameLst>
                                      </p:cBhvr>
                                      <p:rCtr x="-5087" y="-3426"/>
                                    </p:animMotion>
                                  </p:childTnLst>
                                  <p:subTnLst>
                                    <p:set>
                                      <p:cBhvr override="childStyle">
                                        <p:cTn dur="1" fill="hold" display="0" masterRel="sameClick" afterEffect="1">
                                          <p:stCondLst>
                                            <p:cond evt="end" delay="0">
                                              <p:tn val="117"/>
                                            </p:cond>
                                          </p:stCondLst>
                                        </p:cTn>
                                        <p:tgtEl>
                                          <p:spTgt spid="661"/>
                                        </p:tgtEl>
                                        <p:attrNameLst>
                                          <p:attrName>style.visibility</p:attrName>
                                        </p:attrNameLst>
                                      </p:cBhvr>
                                      <p:to>
                                        <p:strVal val="hidden"/>
                                      </p:to>
                                    </p:set>
                                  </p:subTnLst>
                                </p:cTn>
                              </p:par>
                            </p:childTnLst>
                          </p:cTn>
                        </p:par>
                        <p:par>
                          <p:cTn id="119" fill="hold">
                            <p:stCondLst>
                              <p:cond delay="9000"/>
                            </p:stCondLst>
                            <p:childTnLst>
                              <p:par>
                                <p:cTn id="120" presetID="0" presetClass="path" presetSubtype="0" accel="50000" decel="50000" fill="hold" nodeType="afterEffect">
                                  <p:stCondLst>
                                    <p:cond delay="0"/>
                                  </p:stCondLst>
                                  <p:childTnLst>
                                    <p:animMotion origin="layout" path="M -0.12274 0.0618 C -0.12031 0.05231 -0.12257 0.04236 -0.12361 0.03287 C -0.125 0.0213 -0.12482 0.00671 -0.12882 -0.00417 C -0.13611 -0.02361 -0.15538 -0.02963 -0.17048 -0.03195 C -0.18732 -0.03935 -0.20764 -0.03681 -0.22448 -0.03681 " pathEditMode="relative" rAng="0" ptsTypes="AAAAA">
                                      <p:cBhvr>
                                        <p:cTn id="121" dur="2000" fill="hold"/>
                                        <p:tgtEl>
                                          <p:spTgt spid="655"/>
                                        </p:tgtEl>
                                        <p:attrNameLst>
                                          <p:attrName>ppt_x</p:attrName>
                                          <p:attrName>ppt_y</p:attrName>
                                        </p:attrNameLst>
                                      </p:cBhvr>
                                      <p:rCtr x="-5035" y="-4954"/>
                                    </p:animMotion>
                                  </p:childTnLst>
                                  <p:subTnLst>
                                    <p:set>
                                      <p:cBhvr override="childStyle">
                                        <p:cTn dur="1" fill="hold" display="0" masterRel="sameClick" afterEffect="1">
                                          <p:stCondLst>
                                            <p:cond evt="end" delay="0">
                                              <p:tn val="120"/>
                                            </p:cond>
                                          </p:stCondLst>
                                        </p:cTn>
                                        <p:tgtEl>
                                          <p:spTgt spid="655"/>
                                        </p:tgtEl>
                                        <p:attrNameLst>
                                          <p:attrName>style.visibility</p:attrName>
                                        </p:attrNameLst>
                                      </p:cBhvr>
                                      <p:to>
                                        <p:strVal val="hidden"/>
                                      </p:to>
                                    </p:set>
                                  </p:subTnLst>
                                </p:cTn>
                              </p:par>
                            </p:childTnLst>
                          </p:cTn>
                        </p:par>
                      </p:childTnLst>
                    </p:cTn>
                  </p:par>
                  <p:par>
                    <p:cTn id="122" fill="hold">
                      <p:stCondLst>
                        <p:cond delay="indefinite"/>
                      </p:stCondLst>
                      <p:childTnLst>
                        <p:par>
                          <p:cTn id="123" fill="hold">
                            <p:stCondLst>
                              <p:cond delay="0"/>
                            </p:stCondLst>
                            <p:childTnLst>
                              <p:par>
                                <p:cTn id="124" presetID="16" presetClass="entr" presetSubtype="42" fill="hold" grpId="0" nodeType="clickEffect">
                                  <p:stCondLst>
                                    <p:cond delay="0"/>
                                  </p:stCondLst>
                                  <p:childTnLst>
                                    <p:set>
                                      <p:cBhvr>
                                        <p:cTn id="125" dur="1" fill="hold">
                                          <p:stCondLst>
                                            <p:cond delay="0"/>
                                          </p:stCondLst>
                                        </p:cTn>
                                        <p:tgtEl>
                                          <p:spTgt spid="398"/>
                                        </p:tgtEl>
                                        <p:attrNameLst>
                                          <p:attrName>style.visibility</p:attrName>
                                        </p:attrNameLst>
                                      </p:cBhvr>
                                      <p:to>
                                        <p:strVal val="visible"/>
                                      </p:to>
                                    </p:set>
                                    <p:animEffect transition="in" filter="barn(outHorizontal)">
                                      <p:cBhvr>
                                        <p:cTn id="126" dur="5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p:bldP spid="398" grpId="0" animBg="1"/>
      <p:bldP spid="399" grpId="0"/>
      <p:bldP spid="402" grpId="0" animBg="1"/>
      <p:bldP spid="413" grpId="0"/>
      <p:bldP spid="414" grpId="0"/>
      <p:bldP spid="434" grpId="0"/>
      <p:bldP spid="530" grpId="0" animBg="1"/>
      <p:bldP spid="659" grpId="0" animBg="1"/>
      <p:bldP spid="659" grpId="1" animBg="1"/>
      <p:bldP spid="660" grpId="0" animBg="1"/>
      <p:bldP spid="660" grpId="1" animBg="1"/>
      <p:bldP spid="4" grpId="0"/>
      <p:bldP spid="669" grpId="0"/>
      <p:bldP spid="669" grpId="1"/>
      <p:bldP spid="557" grpId="0" animBg="1"/>
      <p:bldP spid="55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utoShape 2"/>
          <p:cNvSpPr>
            <a:spLocks noChangeArrowheads="1"/>
          </p:cNvSpPr>
          <p:nvPr/>
        </p:nvSpPr>
        <p:spPr bwMode="auto">
          <a:xfrm>
            <a:off x="3406049"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graphicFrame>
        <p:nvGraphicFramePr>
          <p:cNvPr id="46" name="表 45"/>
          <p:cNvGraphicFramePr>
            <a:graphicFrameLocks noGrp="1"/>
          </p:cNvGraphicFramePr>
          <p:nvPr>
            <p:extLst>
              <p:ext uri="{D42A27DB-BD31-4B8C-83A1-F6EECF244321}">
                <p14:modId xmlns:p14="http://schemas.microsoft.com/office/powerpoint/2010/main" val="3176264520"/>
              </p:ext>
            </p:extLst>
          </p:nvPr>
        </p:nvGraphicFramePr>
        <p:xfrm>
          <a:off x="3518477" y="1444726"/>
          <a:ext cx="4396780" cy="4288530"/>
        </p:xfrm>
        <a:graphic>
          <a:graphicData uri="http://schemas.openxmlformats.org/drawingml/2006/table">
            <a:tbl>
              <a:tblPr firstRow="1" bandRow="1">
                <a:tableStyleId>{5940675A-B579-460E-94D1-54222C63F5DA}</a:tableStyleId>
              </a:tblPr>
              <a:tblGrid>
                <a:gridCol w="340043">
                  <a:extLst>
                    <a:ext uri="{9D8B030D-6E8A-4147-A177-3AD203B41FA5}">
                      <a16:colId xmlns:a16="http://schemas.microsoft.com/office/drawing/2014/main" val="20000"/>
                    </a:ext>
                  </a:extLst>
                </a:gridCol>
                <a:gridCol w="1388149">
                  <a:extLst>
                    <a:ext uri="{9D8B030D-6E8A-4147-A177-3AD203B41FA5}">
                      <a16:colId xmlns:a16="http://schemas.microsoft.com/office/drawing/2014/main" val="20001"/>
                    </a:ext>
                  </a:extLst>
                </a:gridCol>
                <a:gridCol w="522605">
                  <a:extLst>
                    <a:ext uri="{9D8B030D-6E8A-4147-A177-3AD203B41FA5}">
                      <a16:colId xmlns:a16="http://schemas.microsoft.com/office/drawing/2014/main" val="20002"/>
                    </a:ext>
                  </a:extLst>
                </a:gridCol>
                <a:gridCol w="522605">
                  <a:extLst>
                    <a:ext uri="{9D8B030D-6E8A-4147-A177-3AD203B41FA5}">
                      <a16:colId xmlns:a16="http://schemas.microsoft.com/office/drawing/2014/main" val="20003"/>
                    </a:ext>
                  </a:extLst>
                </a:gridCol>
                <a:gridCol w="578168">
                  <a:extLst>
                    <a:ext uri="{9D8B030D-6E8A-4147-A177-3AD203B41FA5}">
                      <a16:colId xmlns:a16="http://schemas.microsoft.com/office/drawing/2014/main" val="20004"/>
                    </a:ext>
                  </a:extLst>
                </a:gridCol>
                <a:gridCol w="522605">
                  <a:extLst>
                    <a:ext uri="{9D8B030D-6E8A-4147-A177-3AD203B41FA5}">
                      <a16:colId xmlns:a16="http://schemas.microsoft.com/office/drawing/2014/main" val="20005"/>
                    </a:ext>
                  </a:extLst>
                </a:gridCol>
                <a:gridCol w="522605">
                  <a:extLst>
                    <a:ext uri="{9D8B030D-6E8A-4147-A177-3AD203B41FA5}">
                      <a16:colId xmlns:a16="http://schemas.microsoft.com/office/drawing/2014/main" val="20006"/>
                    </a:ext>
                  </a:extLst>
                </a:gridCol>
              </a:tblGrid>
              <a:tr h="448050">
                <a:tc>
                  <a:txBody>
                    <a:bodyPr/>
                    <a:lstStyle/>
                    <a:p>
                      <a:pPr algn="ctr"/>
                      <a:r>
                        <a:rPr kumimoji="1" lang="en-US" altLang="ja-JP" sz="1200" b="1" dirty="0"/>
                        <a:t>NO</a:t>
                      </a:r>
                      <a:endParaRPr kumimoji="1" lang="ja-JP" altLang="en-US" sz="1200" b="1" dirty="0"/>
                    </a:p>
                  </a:txBody>
                  <a:tcPr anchor="ctr"/>
                </a:tc>
                <a:tc>
                  <a:txBody>
                    <a:bodyPr/>
                    <a:lstStyle/>
                    <a:p>
                      <a:pPr algn="ctr"/>
                      <a:r>
                        <a:rPr kumimoji="1" lang="ja-JP" altLang="en-US" sz="1200" b="1" dirty="0"/>
                        <a:t>作業及び順序</a:t>
                      </a:r>
                    </a:p>
                  </a:txBody>
                  <a:tcPr anchor="ctr"/>
                </a:tc>
                <a:tc>
                  <a:txBody>
                    <a:bodyPr/>
                    <a:lstStyle/>
                    <a:p>
                      <a:pPr algn="ctr"/>
                      <a:r>
                        <a:rPr kumimoji="1" lang="ja-JP" altLang="en-US" sz="1200" b="1" dirty="0"/>
                        <a:t>平均</a:t>
                      </a:r>
                    </a:p>
                  </a:txBody>
                  <a:tcPr anchor="ctr"/>
                </a:tc>
                <a:tc>
                  <a:txBody>
                    <a:bodyPr/>
                    <a:lstStyle/>
                    <a:p>
                      <a:pPr algn="ctr"/>
                      <a:r>
                        <a:rPr kumimoji="1" lang="ja-JP" altLang="en-US" sz="1200" b="1" dirty="0"/>
                        <a:t>原田</a:t>
                      </a:r>
                    </a:p>
                  </a:txBody>
                  <a:tcPr anchor="ctr"/>
                </a:tc>
                <a:tc>
                  <a:txBody>
                    <a:bodyPr/>
                    <a:lstStyle/>
                    <a:p>
                      <a:pPr algn="ctr"/>
                      <a:r>
                        <a:rPr kumimoji="1" lang="ja-JP" altLang="en-US" sz="1400" b="1" dirty="0"/>
                        <a:t>木村</a:t>
                      </a:r>
                    </a:p>
                  </a:txBody>
                  <a:tcPr anchor="ctr"/>
                </a:tc>
                <a:tc>
                  <a:txBody>
                    <a:bodyPr/>
                    <a:lstStyle/>
                    <a:p>
                      <a:pPr algn="ctr"/>
                      <a:r>
                        <a:rPr kumimoji="1" lang="ja-JP" altLang="en-US" sz="1200" b="1" dirty="0">
                          <a:solidFill>
                            <a:srgbClr val="FF0000"/>
                          </a:solidFill>
                        </a:rPr>
                        <a:t>中村</a:t>
                      </a:r>
                    </a:p>
                  </a:txBody>
                  <a:tcPr anchor="ctr"/>
                </a:tc>
                <a:tc>
                  <a:txBody>
                    <a:bodyPr/>
                    <a:lstStyle/>
                    <a:p>
                      <a:pPr algn="ctr"/>
                      <a:r>
                        <a:rPr kumimoji="1" lang="ja-JP" altLang="en-US" sz="1200" b="1" dirty="0">
                          <a:solidFill>
                            <a:srgbClr val="FF0000"/>
                          </a:solidFill>
                        </a:rPr>
                        <a:t>白井</a:t>
                      </a:r>
                    </a:p>
                  </a:txBody>
                  <a:tcPr anchor="ctr"/>
                </a:tc>
                <a:extLst>
                  <a:ext uri="{0D108BD9-81ED-4DB2-BD59-A6C34878D82A}">
                    <a16:rowId xmlns:a16="http://schemas.microsoft.com/office/drawing/2014/main" val="10000"/>
                  </a:ext>
                </a:extLst>
              </a:tr>
              <a:tr h="448050">
                <a:tc>
                  <a:txBody>
                    <a:bodyPr/>
                    <a:lstStyle/>
                    <a:p>
                      <a:pPr algn="ctr"/>
                      <a:r>
                        <a:rPr kumimoji="1" lang="en-US" altLang="ja-JP" sz="1400" b="1" dirty="0"/>
                        <a:t>1</a:t>
                      </a:r>
                    </a:p>
                  </a:txBody>
                  <a:tcPr anchor="ctr"/>
                </a:tc>
                <a:tc>
                  <a:txBody>
                    <a:bodyPr/>
                    <a:lstStyle/>
                    <a:p>
                      <a:r>
                        <a:rPr kumimoji="1" lang="ja-JP" altLang="en-US" sz="1200" b="1" dirty="0"/>
                        <a:t>台車をストッカまで搬送する</a:t>
                      </a:r>
                    </a:p>
                  </a:txBody>
                  <a:tcPr anchor="ctr"/>
                </a:tc>
                <a:tc>
                  <a:txBody>
                    <a:bodyPr/>
                    <a:lstStyle/>
                    <a:p>
                      <a:pPr algn="ctr"/>
                      <a:r>
                        <a:rPr kumimoji="1" lang="en-US" altLang="ja-JP" sz="1400" b="1" dirty="0"/>
                        <a:t>6.1</a:t>
                      </a:r>
                      <a:endParaRPr kumimoji="1" lang="ja-JP" altLang="en-US" sz="1400" b="1" dirty="0"/>
                    </a:p>
                  </a:txBody>
                  <a:tcPr anchor="ctr"/>
                </a:tc>
                <a:tc>
                  <a:txBody>
                    <a:bodyPr/>
                    <a:lstStyle/>
                    <a:p>
                      <a:pPr algn="ctr"/>
                      <a:r>
                        <a:rPr kumimoji="1" lang="en-US" altLang="ja-JP" sz="1400" b="1" dirty="0"/>
                        <a:t>5.7</a:t>
                      </a:r>
                      <a:endParaRPr kumimoji="1" lang="ja-JP" altLang="en-US" sz="1400" b="1" dirty="0"/>
                    </a:p>
                  </a:txBody>
                  <a:tcPr anchor="ctr"/>
                </a:tc>
                <a:tc>
                  <a:txBody>
                    <a:bodyPr/>
                    <a:lstStyle/>
                    <a:p>
                      <a:pPr algn="ctr"/>
                      <a:r>
                        <a:rPr kumimoji="1" lang="en-US" altLang="ja-JP" sz="1400" b="1" dirty="0"/>
                        <a:t>5.5</a:t>
                      </a:r>
                      <a:endParaRPr kumimoji="1" lang="ja-JP" altLang="en-US" sz="1400" b="1" dirty="0"/>
                    </a:p>
                  </a:txBody>
                  <a:tcPr anchor="ctr"/>
                </a:tc>
                <a:tc>
                  <a:txBody>
                    <a:bodyPr/>
                    <a:lstStyle/>
                    <a:p>
                      <a:pPr algn="ctr"/>
                      <a:r>
                        <a:rPr kumimoji="1" lang="en-US" altLang="ja-JP" sz="1400" b="1" dirty="0"/>
                        <a:t>6.3</a:t>
                      </a:r>
                      <a:endParaRPr kumimoji="1" lang="ja-JP" altLang="en-US" sz="1400" b="1" dirty="0"/>
                    </a:p>
                  </a:txBody>
                  <a:tcPr anchor="ctr"/>
                </a:tc>
                <a:tc>
                  <a:txBody>
                    <a:bodyPr/>
                    <a:lstStyle/>
                    <a:p>
                      <a:pPr algn="ctr"/>
                      <a:r>
                        <a:rPr kumimoji="1" lang="en-US" altLang="ja-JP" sz="1400" b="1" dirty="0"/>
                        <a:t>6.0</a:t>
                      </a:r>
                      <a:endParaRPr kumimoji="1" lang="ja-JP" altLang="en-US" sz="1400" b="1" dirty="0"/>
                    </a:p>
                  </a:txBody>
                  <a:tcPr anchor="ctr"/>
                </a:tc>
                <a:extLst>
                  <a:ext uri="{0D108BD9-81ED-4DB2-BD59-A6C34878D82A}">
                    <a16:rowId xmlns:a16="http://schemas.microsoft.com/office/drawing/2014/main" val="10001"/>
                  </a:ext>
                </a:extLst>
              </a:tr>
              <a:tr h="448050">
                <a:tc>
                  <a:txBody>
                    <a:bodyPr/>
                    <a:lstStyle/>
                    <a:p>
                      <a:pPr algn="ctr"/>
                      <a:r>
                        <a:rPr kumimoji="1" lang="en-US" altLang="ja-JP" sz="1400" b="1" dirty="0"/>
                        <a:t>2</a:t>
                      </a:r>
                      <a:endParaRPr kumimoji="1" lang="ja-JP" altLang="en-US" sz="1400" b="1" dirty="0"/>
                    </a:p>
                  </a:txBody>
                  <a:tcPr anchor="ctr"/>
                </a:tc>
                <a:tc>
                  <a:txBody>
                    <a:bodyPr/>
                    <a:lstStyle/>
                    <a:p>
                      <a:r>
                        <a:rPr kumimoji="1" lang="ja-JP" altLang="en-US" sz="1200" b="1" dirty="0"/>
                        <a:t>ストッカに空箱を投入する</a:t>
                      </a:r>
                      <a:endParaRPr kumimoji="1" lang="en-US" altLang="ja-JP" sz="1200" b="1" dirty="0"/>
                    </a:p>
                  </a:txBody>
                  <a:tcPr anchor="ctr"/>
                </a:tc>
                <a:tc>
                  <a:txBody>
                    <a:bodyPr/>
                    <a:lstStyle/>
                    <a:p>
                      <a:pPr algn="ctr"/>
                      <a:r>
                        <a:rPr kumimoji="1" lang="en-US" altLang="ja-JP" sz="1400" b="1" dirty="0"/>
                        <a:t>6.5</a:t>
                      </a:r>
                      <a:endParaRPr kumimoji="1" lang="ja-JP" altLang="en-US" sz="1400" b="1" dirty="0"/>
                    </a:p>
                  </a:txBody>
                  <a:tcPr anchor="ctr"/>
                </a:tc>
                <a:tc>
                  <a:txBody>
                    <a:bodyPr/>
                    <a:lstStyle/>
                    <a:p>
                      <a:pPr algn="ctr"/>
                      <a:r>
                        <a:rPr kumimoji="1" lang="en-US" altLang="ja-JP" sz="1400" b="1" dirty="0"/>
                        <a:t>5.6</a:t>
                      </a:r>
                      <a:endParaRPr kumimoji="1" lang="ja-JP" altLang="en-US" sz="1400" b="1" dirty="0"/>
                    </a:p>
                  </a:txBody>
                  <a:tcPr anchor="ctr"/>
                </a:tc>
                <a:tc>
                  <a:txBody>
                    <a:bodyPr/>
                    <a:lstStyle/>
                    <a:p>
                      <a:pPr algn="ctr"/>
                      <a:r>
                        <a:rPr kumimoji="1" lang="en-US" altLang="ja-JP" sz="1400" b="1" dirty="0"/>
                        <a:t>6.2</a:t>
                      </a:r>
                      <a:endParaRPr kumimoji="1" lang="ja-JP" altLang="en-US" sz="1400" b="1" dirty="0"/>
                    </a:p>
                  </a:txBody>
                  <a:tcPr anchor="ctr"/>
                </a:tc>
                <a:tc>
                  <a:txBody>
                    <a:bodyPr/>
                    <a:lstStyle/>
                    <a:p>
                      <a:pPr algn="ctr"/>
                      <a:r>
                        <a:rPr kumimoji="1" lang="en-US" altLang="ja-JP" sz="1400" b="1" dirty="0"/>
                        <a:t>6.5</a:t>
                      </a:r>
                      <a:endParaRPr kumimoji="1" lang="ja-JP" altLang="en-US" sz="1400" b="1" dirty="0"/>
                    </a:p>
                  </a:txBody>
                  <a:tcPr anchor="ctr"/>
                </a:tc>
                <a:tc>
                  <a:txBody>
                    <a:bodyPr/>
                    <a:lstStyle/>
                    <a:p>
                      <a:pPr algn="ctr"/>
                      <a:r>
                        <a:rPr kumimoji="1" lang="en-US" altLang="ja-JP" sz="1400" b="1" dirty="0"/>
                        <a:t>6.3</a:t>
                      </a:r>
                      <a:endParaRPr kumimoji="1" lang="ja-JP" altLang="en-US" sz="1400" b="1" dirty="0"/>
                    </a:p>
                  </a:txBody>
                  <a:tcPr anchor="ctr"/>
                </a:tc>
                <a:extLst>
                  <a:ext uri="{0D108BD9-81ED-4DB2-BD59-A6C34878D82A}">
                    <a16:rowId xmlns:a16="http://schemas.microsoft.com/office/drawing/2014/main" val="10002"/>
                  </a:ext>
                </a:extLst>
              </a:tr>
              <a:tr h="448050">
                <a:tc>
                  <a:txBody>
                    <a:bodyPr/>
                    <a:lstStyle/>
                    <a:p>
                      <a:pPr algn="ctr"/>
                      <a:r>
                        <a:rPr kumimoji="1" lang="en-US" altLang="ja-JP" sz="1400" b="1" dirty="0"/>
                        <a:t>3</a:t>
                      </a:r>
                      <a:endParaRPr kumimoji="1" lang="ja-JP" altLang="en-US" sz="1400" b="1" dirty="0"/>
                    </a:p>
                  </a:txBody>
                  <a:tcPr anchor="ctr"/>
                </a:tc>
                <a:tc>
                  <a:txBody>
                    <a:bodyPr/>
                    <a:lstStyle/>
                    <a:p>
                      <a:r>
                        <a:rPr kumimoji="1" lang="ja-JP" altLang="en-US" sz="1200" b="1" dirty="0"/>
                        <a:t>ストッカから実箱を台車に引き出す</a:t>
                      </a:r>
                    </a:p>
                  </a:txBody>
                  <a:tcPr anchor="ctr"/>
                </a:tc>
                <a:tc>
                  <a:txBody>
                    <a:bodyPr/>
                    <a:lstStyle/>
                    <a:p>
                      <a:pPr algn="ctr"/>
                      <a:r>
                        <a:rPr kumimoji="1" lang="en-US" altLang="ja-JP" sz="1400" b="1" dirty="0"/>
                        <a:t>6.3</a:t>
                      </a:r>
                      <a:endParaRPr kumimoji="1" lang="ja-JP" altLang="en-US" sz="1400" b="1" dirty="0"/>
                    </a:p>
                  </a:txBody>
                  <a:tcPr anchor="ctr"/>
                </a:tc>
                <a:tc>
                  <a:txBody>
                    <a:bodyPr/>
                    <a:lstStyle/>
                    <a:p>
                      <a:pPr algn="ctr"/>
                      <a:r>
                        <a:rPr kumimoji="1" lang="en-US" altLang="ja-JP" sz="1400" b="1" dirty="0"/>
                        <a:t>5.2</a:t>
                      </a:r>
                      <a:endParaRPr kumimoji="1" lang="ja-JP" altLang="en-US" sz="1400" b="1" dirty="0"/>
                    </a:p>
                  </a:txBody>
                  <a:tcPr anchor="ctr"/>
                </a:tc>
                <a:tc>
                  <a:txBody>
                    <a:bodyPr/>
                    <a:lstStyle/>
                    <a:p>
                      <a:pPr algn="ctr"/>
                      <a:r>
                        <a:rPr kumimoji="1" lang="en-US" altLang="ja-JP" sz="1400" b="1" dirty="0"/>
                        <a:t>5.9</a:t>
                      </a:r>
                      <a:endParaRPr kumimoji="1" lang="ja-JP" altLang="en-US" sz="1400" b="1" dirty="0"/>
                    </a:p>
                  </a:txBody>
                  <a:tcPr anchor="ctr"/>
                </a:tc>
                <a:tc>
                  <a:txBody>
                    <a:bodyPr/>
                    <a:lstStyle/>
                    <a:p>
                      <a:pPr algn="ctr"/>
                      <a:r>
                        <a:rPr kumimoji="1" lang="en-US" altLang="ja-JP" sz="1400" b="1" dirty="0"/>
                        <a:t>7.4</a:t>
                      </a:r>
                      <a:endParaRPr kumimoji="1" lang="ja-JP" altLang="en-US" sz="1400" b="1" dirty="0"/>
                    </a:p>
                  </a:txBody>
                  <a:tcPr anchor="ctr"/>
                </a:tc>
                <a:tc>
                  <a:txBody>
                    <a:bodyPr/>
                    <a:lstStyle/>
                    <a:p>
                      <a:pPr algn="ctr"/>
                      <a:r>
                        <a:rPr kumimoji="1" lang="en-US" altLang="ja-JP" sz="1400" b="1" dirty="0"/>
                        <a:t>7.1</a:t>
                      </a:r>
                      <a:endParaRPr kumimoji="1" lang="ja-JP" altLang="en-US" sz="1400" b="1" dirty="0"/>
                    </a:p>
                  </a:txBody>
                  <a:tcPr anchor="ctr"/>
                </a:tc>
                <a:extLst>
                  <a:ext uri="{0D108BD9-81ED-4DB2-BD59-A6C34878D82A}">
                    <a16:rowId xmlns:a16="http://schemas.microsoft.com/office/drawing/2014/main" val="10003"/>
                  </a:ext>
                </a:extLst>
              </a:tr>
              <a:tr h="448050">
                <a:tc>
                  <a:txBody>
                    <a:bodyPr/>
                    <a:lstStyle/>
                    <a:p>
                      <a:pPr algn="ctr"/>
                      <a:r>
                        <a:rPr kumimoji="1" lang="en-US" altLang="ja-JP" sz="1400" b="1" dirty="0"/>
                        <a:t>4</a:t>
                      </a:r>
                      <a:endParaRPr kumimoji="1" lang="ja-JP" altLang="en-US" sz="1400" b="1" dirty="0"/>
                    </a:p>
                  </a:txBody>
                  <a:tcPr anchor="ctr"/>
                </a:tc>
                <a:tc>
                  <a:txBody>
                    <a:bodyPr/>
                    <a:lstStyle/>
                    <a:p>
                      <a:r>
                        <a:rPr kumimoji="1" lang="ja-JP" altLang="en-US" sz="1200" b="1" dirty="0"/>
                        <a:t>台車を作業台横まで搬送する</a:t>
                      </a:r>
                    </a:p>
                  </a:txBody>
                  <a:tcPr anchor="ctr"/>
                </a:tc>
                <a:tc>
                  <a:txBody>
                    <a:bodyPr/>
                    <a:lstStyle/>
                    <a:p>
                      <a:pPr algn="ctr"/>
                      <a:r>
                        <a:rPr kumimoji="1" lang="en-US" altLang="ja-JP" sz="1400" b="1" dirty="0"/>
                        <a:t>5.8</a:t>
                      </a:r>
                      <a:endParaRPr kumimoji="1" lang="ja-JP" altLang="en-US" sz="1400" b="1" dirty="0"/>
                    </a:p>
                  </a:txBody>
                  <a:tcPr anchor="ctr"/>
                </a:tc>
                <a:tc>
                  <a:txBody>
                    <a:bodyPr/>
                    <a:lstStyle/>
                    <a:p>
                      <a:pPr algn="ctr"/>
                      <a:r>
                        <a:rPr kumimoji="1" lang="en-US" altLang="ja-JP" sz="1400" b="1" dirty="0"/>
                        <a:t>5.7</a:t>
                      </a:r>
                      <a:endParaRPr kumimoji="1" lang="ja-JP" altLang="en-US" sz="1400" b="1" dirty="0"/>
                    </a:p>
                  </a:txBody>
                  <a:tcPr anchor="ctr"/>
                </a:tc>
                <a:tc>
                  <a:txBody>
                    <a:bodyPr/>
                    <a:lstStyle/>
                    <a:p>
                      <a:pPr algn="ctr"/>
                      <a:r>
                        <a:rPr kumimoji="1" lang="en-US" altLang="ja-JP" sz="1400" b="1" dirty="0"/>
                        <a:t>5.5</a:t>
                      </a:r>
                      <a:endParaRPr kumimoji="1" lang="ja-JP" altLang="en-US" sz="1400" b="1" dirty="0"/>
                    </a:p>
                  </a:txBody>
                  <a:tcPr anchor="ctr"/>
                </a:tc>
                <a:tc>
                  <a:txBody>
                    <a:bodyPr/>
                    <a:lstStyle/>
                    <a:p>
                      <a:pPr algn="ctr"/>
                      <a:r>
                        <a:rPr kumimoji="1" lang="en-US" altLang="ja-JP" sz="1400" b="1" dirty="0"/>
                        <a:t>6.6</a:t>
                      </a:r>
                      <a:endParaRPr kumimoji="1" lang="ja-JP" altLang="en-US" sz="1400" b="1" dirty="0"/>
                    </a:p>
                  </a:txBody>
                  <a:tcPr anchor="ctr"/>
                </a:tc>
                <a:tc>
                  <a:txBody>
                    <a:bodyPr/>
                    <a:lstStyle/>
                    <a:p>
                      <a:pPr algn="ctr"/>
                      <a:r>
                        <a:rPr kumimoji="1" lang="en-US" altLang="ja-JP" sz="1400" b="1" dirty="0"/>
                        <a:t>6.7</a:t>
                      </a:r>
                      <a:endParaRPr kumimoji="1" lang="ja-JP" altLang="en-US" sz="1400" b="1" dirty="0"/>
                    </a:p>
                  </a:txBody>
                  <a:tcPr anchor="ctr"/>
                </a:tc>
                <a:extLst>
                  <a:ext uri="{0D108BD9-81ED-4DB2-BD59-A6C34878D82A}">
                    <a16:rowId xmlns:a16="http://schemas.microsoft.com/office/drawing/2014/main" val="10004"/>
                  </a:ext>
                </a:extLst>
              </a:tr>
              <a:tr h="448050">
                <a:tc>
                  <a:txBody>
                    <a:bodyPr/>
                    <a:lstStyle/>
                    <a:p>
                      <a:pPr algn="ctr"/>
                      <a:r>
                        <a:rPr kumimoji="1" lang="en-US" altLang="ja-JP" sz="1400" b="1" dirty="0"/>
                        <a:t>5</a:t>
                      </a:r>
                      <a:endParaRPr kumimoji="1" lang="ja-JP" altLang="en-US" sz="1400" b="1" dirty="0"/>
                    </a:p>
                  </a:txBody>
                  <a:tcPr anchor="ctr"/>
                </a:tc>
                <a:tc>
                  <a:txBody>
                    <a:bodyPr/>
                    <a:lstStyle/>
                    <a:p>
                      <a:r>
                        <a:rPr kumimoji="1" lang="ja-JP" altLang="en-US" sz="1200" b="1" dirty="0"/>
                        <a:t>完成品を作業台にのせる　</a:t>
                      </a:r>
                      <a:r>
                        <a:rPr kumimoji="1" lang="en-US" altLang="ja-JP" sz="1200" b="1" dirty="0"/>
                        <a:t>×</a:t>
                      </a:r>
                      <a:r>
                        <a:rPr kumimoji="1" lang="ja-JP" altLang="en-US" sz="1200" b="1" dirty="0"/>
                        <a:t>３回</a:t>
                      </a:r>
                    </a:p>
                  </a:txBody>
                  <a:tcPr anchor="ctr"/>
                </a:tc>
                <a:tc>
                  <a:txBody>
                    <a:bodyPr/>
                    <a:lstStyle/>
                    <a:p>
                      <a:pPr algn="ctr"/>
                      <a:r>
                        <a:rPr kumimoji="1" lang="en-US" altLang="ja-JP" sz="1400" b="1" dirty="0"/>
                        <a:t>16.3</a:t>
                      </a:r>
                      <a:endParaRPr kumimoji="1" lang="ja-JP" altLang="en-US" sz="1400" b="1" dirty="0"/>
                    </a:p>
                  </a:txBody>
                  <a:tcPr anchor="ctr"/>
                </a:tc>
                <a:tc>
                  <a:txBody>
                    <a:bodyPr/>
                    <a:lstStyle/>
                    <a:p>
                      <a:pPr algn="ctr"/>
                      <a:r>
                        <a:rPr kumimoji="1" lang="en-US" altLang="ja-JP" sz="1400" b="1" dirty="0"/>
                        <a:t>14.2</a:t>
                      </a:r>
                      <a:endParaRPr kumimoji="1" lang="ja-JP" altLang="en-US" sz="1400" b="1" dirty="0"/>
                    </a:p>
                  </a:txBody>
                  <a:tcPr anchor="ctr"/>
                </a:tc>
                <a:tc>
                  <a:txBody>
                    <a:bodyPr/>
                    <a:lstStyle/>
                    <a:p>
                      <a:pPr algn="ctr"/>
                      <a:r>
                        <a:rPr kumimoji="1" lang="en-US" altLang="ja-JP" sz="1400" b="1" dirty="0"/>
                        <a:t>14.7</a:t>
                      </a:r>
                      <a:endParaRPr kumimoji="1" lang="ja-JP" altLang="en-US" sz="1400" b="1" dirty="0"/>
                    </a:p>
                  </a:txBody>
                  <a:tcPr anchor="ctr"/>
                </a:tc>
                <a:tc>
                  <a:txBody>
                    <a:bodyPr/>
                    <a:lstStyle/>
                    <a:p>
                      <a:pPr algn="ctr"/>
                      <a:r>
                        <a:rPr kumimoji="1" lang="en-US" altLang="ja-JP" sz="1400" b="1" dirty="0"/>
                        <a:t>16.4</a:t>
                      </a:r>
                      <a:endParaRPr kumimoji="1" lang="ja-JP" altLang="en-US" sz="1400" b="1" dirty="0"/>
                    </a:p>
                  </a:txBody>
                  <a:tcPr anchor="ctr"/>
                </a:tc>
                <a:tc>
                  <a:txBody>
                    <a:bodyPr/>
                    <a:lstStyle/>
                    <a:p>
                      <a:pPr algn="ctr"/>
                      <a:r>
                        <a:rPr kumimoji="1" lang="en-US" altLang="ja-JP" sz="1400" b="1" dirty="0"/>
                        <a:t>16.5</a:t>
                      </a:r>
                      <a:endParaRPr kumimoji="1" lang="ja-JP" altLang="en-US" sz="1400" b="1" dirty="0"/>
                    </a:p>
                  </a:txBody>
                  <a:tcPr anchor="ctr"/>
                </a:tc>
                <a:extLst>
                  <a:ext uri="{0D108BD9-81ED-4DB2-BD59-A6C34878D82A}">
                    <a16:rowId xmlns:a16="http://schemas.microsoft.com/office/drawing/2014/main" val="10005"/>
                  </a:ext>
                </a:extLst>
              </a:tr>
              <a:tr h="448050">
                <a:tc>
                  <a:txBody>
                    <a:bodyPr/>
                    <a:lstStyle/>
                    <a:p>
                      <a:pPr algn="ctr"/>
                      <a:r>
                        <a:rPr kumimoji="1" lang="en-US" altLang="ja-JP" sz="1400" b="1" dirty="0"/>
                        <a:t>6</a:t>
                      </a:r>
                      <a:endParaRPr kumimoji="1" lang="ja-JP" altLang="en-US" sz="1400" b="1" dirty="0"/>
                    </a:p>
                  </a:txBody>
                  <a:tcPr anchor="ctr"/>
                </a:tc>
                <a:tc>
                  <a:txBody>
                    <a:bodyPr/>
                    <a:lstStyle/>
                    <a:p>
                      <a:r>
                        <a:rPr kumimoji="1" lang="ja-JP" altLang="en-US" sz="1200" b="1" dirty="0"/>
                        <a:t>品番　チェックポイントを確認し入庫　</a:t>
                      </a:r>
                      <a:r>
                        <a:rPr kumimoji="1" lang="en-US" altLang="ja-JP" sz="1200" b="1" dirty="0"/>
                        <a:t>×</a:t>
                      </a:r>
                      <a:r>
                        <a:rPr kumimoji="1" lang="ja-JP" altLang="en-US" sz="1200" b="1" dirty="0"/>
                        <a:t>３回</a:t>
                      </a:r>
                    </a:p>
                  </a:txBody>
                  <a:tcPr anchor="ctr"/>
                </a:tc>
                <a:tc>
                  <a:txBody>
                    <a:bodyPr/>
                    <a:lstStyle/>
                    <a:p>
                      <a:pPr algn="ctr"/>
                      <a:r>
                        <a:rPr kumimoji="1" lang="en-US" altLang="ja-JP" sz="1400" b="1" dirty="0"/>
                        <a:t>28.2</a:t>
                      </a:r>
                      <a:endParaRPr kumimoji="1" lang="ja-JP" altLang="en-US" sz="1400" b="1" dirty="0"/>
                    </a:p>
                  </a:txBody>
                  <a:tcPr anchor="ctr"/>
                </a:tc>
                <a:tc>
                  <a:txBody>
                    <a:bodyPr/>
                    <a:lstStyle/>
                    <a:p>
                      <a:pPr algn="ctr"/>
                      <a:r>
                        <a:rPr kumimoji="1" lang="en-US" altLang="ja-JP" sz="1400" b="1" dirty="0"/>
                        <a:t>27.8</a:t>
                      </a:r>
                      <a:endParaRPr kumimoji="1" lang="ja-JP" altLang="en-US" sz="1400" b="1" dirty="0"/>
                    </a:p>
                  </a:txBody>
                  <a:tcPr anchor="ctr"/>
                </a:tc>
                <a:tc>
                  <a:txBody>
                    <a:bodyPr/>
                    <a:lstStyle/>
                    <a:p>
                      <a:pPr algn="ctr"/>
                      <a:r>
                        <a:rPr kumimoji="1" lang="en-US" altLang="ja-JP" sz="1400" b="1" dirty="0"/>
                        <a:t>26.2</a:t>
                      </a:r>
                      <a:endParaRPr kumimoji="1" lang="ja-JP" altLang="en-US" sz="1400" b="1" dirty="0"/>
                    </a:p>
                  </a:txBody>
                  <a:tcPr anchor="ctr"/>
                </a:tc>
                <a:tc>
                  <a:txBody>
                    <a:bodyPr/>
                    <a:lstStyle/>
                    <a:p>
                      <a:pPr algn="ctr"/>
                      <a:r>
                        <a:rPr kumimoji="1" lang="en-US" altLang="ja-JP" sz="1400" b="1" dirty="0"/>
                        <a:t>21.3</a:t>
                      </a:r>
                      <a:endParaRPr kumimoji="1" lang="ja-JP" altLang="en-US" sz="1400" b="1" dirty="0"/>
                    </a:p>
                  </a:txBody>
                  <a:tcPr anchor="ctr"/>
                </a:tc>
                <a:tc>
                  <a:txBody>
                    <a:bodyPr/>
                    <a:lstStyle/>
                    <a:p>
                      <a:pPr algn="ctr"/>
                      <a:r>
                        <a:rPr kumimoji="1" lang="en-US" altLang="ja-JP" sz="1400" b="1" dirty="0"/>
                        <a:t>21.6</a:t>
                      </a:r>
                      <a:endParaRPr kumimoji="1" lang="ja-JP" altLang="en-US" sz="1400" b="1" dirty="0"/>
                    </a:p>
                  </a:txBody>
                  <a:tcPr anchor="ctr"/>
                </a:tc>
                <a:extLst>
                  <a:ext uri="{0D108BD9-81ED-4DB2-BD59-A6C34878D82A}">
                    <a16:rowId xmlns:a16="http://schemas.microsoft.com/office/drawing/2014/main" val="10006"/>
                  </a:ext>
                </a:extLst>
              </a:tr>
              <a:tr h="448050">
                <a:tc>
                  <a:txBody>
                    <a:bodyPr/>
                    <a:lstStyle/>
                    <a:p>
                      <a:pPr algn="ctr"/>
                      <a:r>
                        <a:rPr kumimoji="1" lang="en-US" altLang="ja-JP" sz="1400" b="1" dirty="0"/>
                        <a:t>7</a:t>
                      </a:r>
                      <a:endParaRPr kumimoji="1" lang="ja-JP" altLang="en-US" sz="1400" b="1" dirty="0"/>
                    </a:p>
                  </a:txBody>
                  <a:tcPr anchor="ctr"/>
                </a:tc>
                <a:tc>
                  <a:txBody>
                    <a:bodyPr/>
                    <a:lstStyle/>
                    <a:p>
                      <a:r>
                        <a:rPr kumimoji="1" lang="ja-JP" altLang="en-US" sz="1200" b="1" dirty="0"/>
                        <a:t>運搬台車にのせる　</a:t>
                      </a:r>
                      <a:r>
                        <a:rPr kumimoji="1" lang="en-US" altLang="ja-JP" sz="1200" b="1" dirty="0"/>
                        <a:t>×</a:t>
                      </a:r>
                      <a:r>
                        <a:rPr kumimoji="1" lang="ja-JP" altLang="en-US" sz="1200" b="1" dirty="0"/>
                        <a:t>３回</a:t>
                      </a:r>
                    </a:p>
                  </a:txBody>
                  <a:tcPr anchor="ctr"/>
                </a:tc>
                <a:tc>
                  <a:txBody>
                    <a:bodyPr/>
                    <a:lstStyle/>
                    <a:p>
                      <a:pPr algn="ctr"/>
                      <a:r>
                        <a:rPr kumimoji="1" lang="en-US" altLang="ja-JP" sz="1400" b="1" dirty="0"/>
                        <a:t>13.7</a:t>
                      </a:r>
                      <a:endParaRPr kumimoji="1" lang="ja-JP" altLang="en-US" sz="1400" b="1" dirty="0"/>
                    </a:p>
                  </a:txBody>
                  <a:tcPr anchor="ctr"/>
                </a:tc>
                <a:tc>
                  <a:txBody>
                    <a:bodyPr/>
                    <a:lstStyle/>
                    <a:p>
                      <a:pPr algn="ctr"/>
                      <a:r>
                        <a:rPr kumimoji="1" lang="en-US" altLang="ja-JP" sz="1400" b="1" dirty="0"/>
                        <a:t>13.1</a:t>
                      </a:r>
                      <a:endParaRPr kumimoji="1" lang="ja-JP" altLang="en-US" sz="1400" b="1" dirty="0"/>
                    </a:p>
                  </a:txBody>
                  <a:tcPr anchor="ctr"/>
                </a:tc>
                <a:tc>
                  <a:txBody>
                    <a:bodyPr/>
                    <a:lstStyle/>
                    <a:p>
                      <a:pPr algn="ctr"/>
                      <a:r>
                        <a:rPr kumimoji="1" lang="en-US" altLang="ja-JP" sz="1600" b="1" dirty="0"/>
                        <a:t>13.5</a:t>
                      </a:r>
                      <a:endParaRPr kumimoji="1" lang="ja-JP" altLang="en-US" sz="1600" b="1" dirty="0"/>
                    </a:p>
                  </a:txBody>
                  <a:tcPr anchor="ctr"/>
                </a:tc>
                <a:tc>
                  <a:txBody>
                    <a:bodyPr/>
                    <a:lstStyle/>
                    <a:p>
                      <a:pPr algn="ctr"/>
                      <a:r>
                        <a:rPr kumimoji="1" lang="en-US" altLang="ja-JP" sz="1400" b="1" dirty="0"/>
                        <a:t>14.8</a:t>
                      </a:r>
                      <a:endParaRPr kumimoji="1" lang="ja-JP" altLang="en-US" sz="1400" b="1" dirty="0"/>
                    </a:p>
                  </a:txBody>
                  <a:tcPr anchor="ctr"/>
                </a:tc>
                <a:tc>
                  <a:txBody>
                    <a:bodyPr/>
                    <a:lstStyle/>
                    <a:p>
                      <a:pPr algn="ctr"/>
                      <a:r>
                        <a:rPr kumimoji="1" lang="en-US" altLang="ja-JP" sz="1400" b="1" dirty="0"/>
                        <a:t>15.3</a:t>
                      </a:r>
                      <a:endParaRPr kumimoji="1" lang="ja-JP" altLang="en-US" sz="1400" b="1" dirty="0"/>
                    </a:p>
                  </a:txBody>
                  <a:tcPr anchor="ctr"/>
                </a:tc>
                <a:extLst>
                  <a:ext uri="{0D108BD9-81ED-4DB2-BD59-A6C34878D82A}">
                    <a16:rowId xmlns:a16="http://schemas.microsoft.com/office/drawing/2014/main" val="10007"/>
                  </a:ext>
                </a:extLst>
              </a:tr>
              <a:tr h="448050">
                <a:tc gridSpan="2">
                  <a:txBody>
                    <a:bodyPr/>
                    <a:lstStyle/>
                    <a:p>
                      <a:pPr algn="ctr"/>
                      <a:r>
                        <a:rPr kumimoji="1" lang="ja-JP" altLang="en-US" sz="1200" b="1" dirty="0"/>
                        <a:t>合計</a:t>
                      </a:r>
                      <a:endParaRPr kumimoji="1" lang="en-US" altLang="ja-JP" sz="1200" b="1" dirty="0"/>
                    </a:p>
                  </a:txBody>
                  <a:tcPr anchor="ctr"/>
                </a:tc>
                <a:tc hMerge="1">
                  <a:txBody>
                    <a:bodyPr/>
                    <a:lstStyle/>
                    <a:p>
                      <a:endParaRPr kumimoji="1" lang="ja-JP" altLang="en-US" dirty="0"/>
                    </a:p>
                  </a:txBody>
                  <a:tcPr/>
                </a:tc>
                <a:tc>
                  <a:txBody>
                    <a:bodyPr/>
                    <a:lstStyle/>
                    <a:p>
                      <a:pPr algn="ctr"/>
                      <a:r>
                        <a:rPr kumimoji="1" lang="en-US" altLang="ja-JP" sz="1400" b="1" dirty="0"/>
                        <a:t>82.9</a:t>
                      </a:r>
                      <a:endParaRPr kumimoji="1" lang="ja-JP" altLang="en-US" sz="1400" b="1" dirty="0"/>
                    </a:p>
                  </a:txBody>
                  <a:tcPr anchor="ctr"/>
                </a:tc>
                <a:tc>
                  <a:txBody>
                    <a:bodyPr/>
                    <a:lstStyle/>
                    <a:p>
                      <a:pPr algn="ctr"/>
                      <a:r>
                        <a:rPr kumimoji="1" lang="en-US" altLang="ja-JP" sz="1400" b="1" dirty="0"/>
                        <a:t>77.3</a:t>
                      </a:r>
                      <a:endParaRPr kumimoji="1" lang="ja-JP" altLang="en-US" sz="1400" b="1" dirty="0"/>
                    </a:p>
                  </a:txBody>
                  <a:tcPr anchor="ctr"/>
                </a:tc>
                <a:tc>
                  <a:txBody>
                    <a:bodyPr/>
                    <a:lstStyle/>
                    <a:p>
                      <a:pPr algn="ctr"/>
                      <a:r>
                        <a:rPr kumimoji="1" lang="en-US" altLang="ja-JP" sz="1400" b="1" dirty="0"/>
                        <a:t>77.5</a:t>
                      </a:r>
                      <a:endParaRPr kumimoji="1" lang="ja-JP" altLang="en-US" sz="1400" b="1" dirty="0"/>
                    </a:p>
                  </a:txBody>
                  <a:tcPr anchor="ctr"/>
                </a:tc>
                <a:tc>
                  <a:txBody>
                    <a:bodyPr/>
                    <a:lstStyle/>
                    <a:p>
                      <a:pPr algn="ctr"/>
                      <a:r>
                        <a:rPr kumimoji="1" lang="en-US" altLang="ja-JP" sz="1400" b="1" dirty="0"/>
                        <a:t>79.3</a:t>
                      </a:r>
                      <a:endParaRPr kumimoji="1" lang="ja-JP" altLang="en-US" sz="1400" b="1" dirty="0"/>
                    </a:p>
                  </a:txBody>
                  <a:tcPr anchor="ctr"/>
                </a:tc>
                <a:tc>
                  <a:txBody>
                    <a:bodyPr/>
                    <a:lstStyle/>
                    <a:p>
                      <a:pPr algn="ctr"/>
                      <a:r>
                        <a:rPr kumimoji="1" lang="en-US" altLang="ja-JP" sz="1400" b="1" dirty="0"/>
                        <a:t>79.5</a:t>
                      </a:r>
                      <a:endParaRPr kumimoji="1" lang="ja-JP" altLang="en-US" sz="1400" b="1" dirty="0"/>
                    </a:p>
                  </a:txBody>
                  <a:tcPr anchor="ctr"/>
                </a:tc>
                <a:extLst>
                  <a:ext uri="{0D108BD9-81ED-4DB2-BD59-A6C34878D82A}">
                    <a16:rowId xmlns:a16="http://schemas.microsoft.com/office/drawing/2014/main" val="10008"/>
                  </a:ext>
                </a:extLst>
              </a:tr>
            </a:tbl>
          </a:graphicData>
        </a:graphic>
      </p:graphicFrame>
      <p:sp>
        <p:nvSpPr>
          <p:cNvPr id="58" name="テキスト ボックス 57"/>
          <p:cNvSpPr txBox="1"/>
          <p:nvPr/>
        </p:nvSpPr>
        <p:spPr>
          <a:xfrm>
            <a:off x="3416217" y="1032991"/>
            <a:ext cx="3302507" cy="338554"/>
          </a:xfrm>
          <a:prstGeom prst="rect">
            <a:avLst/>
          </a:prstGeom>
          <a:noFill/>
        </p:spPr>
        <p:txBody>
          <a:bodyPr wrap="none" rtlCol="0">
            <a:spAutoFit/>
          </a:bodyPr>
          <a:lstStyle/>
          <a:p>
            <a:r>
              <a:rPr lang="ja-JP" altLang="en-US" sz="1600" dirty="0"/>
              <a:t>外観チェック担当者別要素作業時間</a:t>
            </a:r>
          </a:p>
        </p:txBody>
      </p:sp>
      <p:sp>
        <p:nvSpPr>
          <p:cNvPr id="15" name="正方形/長方形 14"/>
          <p:cNvSpPr/>
          <p:nvPr/>
        </p:nvSpPr>
        <p:spPr>
          <a:xfrm>
            <a:off x="3518478" y="3713309"/>
            <a:ext cx="4397945" cy="4909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円/楕円 2"/>
          <p:cNvSpPr/>
          <p:nvPr/>
        </p:nvSpPr>
        <p:spPr>
          <a:xfrm>
            <a:off x="5280178" y="3743776"/>
            <a:ext cx="436091" cy="42164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5" name="Rectangle 5"/>
          <p:cNvSpPr>
            <a:spLocks noChangeArrowheads="1"/>
          </p:cNvSpPr>
          <p:nvPr/>
        </p:nvSpPr>
        <p:spPr bwMode="auto">
          <a:xfrm>
            <a:off x="3481447" y="132156"/>
            <a:ext cx="7764831"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１１</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現状把握１ </a:t>
            </a:r>
            <a:r>
              <a:rPr lang="ja-JP" altLang="en-US" sz="2400" dirty="0">
                <a:latin typeface="HG創英角ﾎﾟｯﾌﾟ体" pitchFamily="49" charset="-128"/>
                <a:ea typeface="HG創英角ﾎﾟｯﾌﾟ体" pitchFamily="49" charset="-128"/>
              </a:rPr>
              <a:t>作業負荷と作業スピードの関連性</a:t>
            </a:r>
            <a:r>
              <a:rPr lang="ja-JP" altLang="en-US" sz="2600" dirty="0">
                <a:latin typeface="HG創英角ﾎﾟｯﾌﾟ体" pitchFamily="49" charset="-128"/>
                <a:ea typeface="HG創英角ﾎﾟｯﾌﾟ体" pitchFamily="49" charset="-128"/>
              </a:rPr>
              <a:t>　　</a:t>
            </a:r>
            <a:endParaRPr lang="ja-JP" altLang="en-US" sz="2600" dirty="0">
              <a:solidFill>
                <a:srgbClr val="FF0000"/>
              </a:solidFill>
              <a:latin typeface="HG創英角ﾎﾟｯﾌﾟ体" pitchFamily="49" charset="-128"/>
              <a:ea typeface="HG創英角ﾎﾟｯﾌﾟ体" pitchFamily="49" charset="-128"/>
            </a:endParaRPr>
          </a:p>
        </p:txBody>
      </p:sp>
      <p:sp>
        <p:nvSpPr>
          <p:cNvPr id="308" name="AutoShape 928"/>
          <p:cNvSpPr>
            <a:spLocks noChangeArrowheads="1"/>
          </p:cNvSpPr>
          <p:nvPr/>
        </p:nvSpPr>
        <p:spPr bwMode="auto">
          <a:xfrm>
            <a:off x="3573895" y="609317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女性は回数を重ねるごとに作業が遅くなっている</a:t>
            </a:r>
          </a:p>
        </p:txBody>
      </p:sp>
      <p:sp>
        <p:nvSpPr>
          <p:cNvPr id="43" name="テキスト ボックス 42"/>
          <p:cNvSpPr txBox="1"/>
          <p:nvPr/>
        </p:nvSpPr>
        <p:spPr>
          <a:xfrm>
            <a:off x="8028193" y="755412"/>
            <a:ext cx="3956532" cy="369332"/>
          </a:xfrm>
          <a:prstGeom prst="rect">
            <a:avLst/>
          </a:prstGeom>
          <a:noFill/>
        </p:spPr>
        <p:txBody>
          <a:bodyPr wrap="none" rtlCol="0">
            <a:spAutoFit/>
          </a:bodyPr>
          <a:lstStyle/>
          <a:p>
            <a:r>
              <a:rPr lang="ja-JP" altLang="en-US" b="1" dirty="0"/>
              <a:t>完成品を１箱作業台にのせる時間の差</a:t>
            </a:r>
          </a:p>
        </p:txBody>
      </p:sp>
      <p:sp>
        <p:nvSpPr>
          <p:cNvPr id="271" name="テキスト ボックス 270"/>
          <p:cNvSpPr txBox="1"/>
          <p:nvPr/>
        </p:nvSpPr>
        <p:spPr>
          <a:xfrm>
            <a:off x="9293470" y="1047328"/>
            <a:ext cx="1415772" cy="338554"/>
          </a:xfrm>
          <a:prstGeom prst="rect">
            <a:avLst/>
          </a:prstGeom>
          <a:noFill/>
        </p:spPr>
        <p:txBody>
          <a:bodyPr wrap="none" rtlCol="0">
            <a:spAutoFit/>
          </a:bodyPr>
          <a:lstStyle/>
          <a:p>
            <a:r>
              <a:rPr lang="ja-JP" altLang="en-US" sz="1600" dirty="0"/>
              <a:t>作業時間推移</a:t>
            </a:r>
          </a:p>
        </p:txBody>
      </p:sp>
      <p:sp>
        <p:nvSpPr>
          <p:cNvPr id="273" name="テキスト ボックス 272"/>
          <p:cNvSpPr txBox="1"/>
          <p:nvPr/>
        </p:nvSpPr>
        <p:spPr>
          <a:xfrm>
            <a:off x="7931162" y="1092365"/>
            <a:ext cx="543739" cy="307777"/>
          </a:xfrm>
          <a:prstGeom prst="rect">
            <a:avLst/>
          </a:prstGeom>
          <a:noFill/>
        </p:spPr>
        <p:txBody>
          <a:bodyPr wrap="none" rtlCol="0">
            <a:spAutoFit/>
          </a:bodyPr>
          <a:lstStyle/>
          <a:p>
            <a:r>
              <a:rPr lang="ja-JP" altLang="en-US" sz="1400" dirty="0"/>
              <a:t>（秒）</a:t>
            </a:r>
          </a:p>
        </p:txBody>
      </p:sp>
      <p:sp>
        <p:nvSpPr>
          <p:cNvPr id="56" name="テキスト ボックス 55"/>
          <p:cNvSpPr txBox="1"/>
          <p:nvPr/>
        </p:nvSpPr>
        <p:spPr>
          <a:xfrm>
            <a:off x="6488711" y="1034855"/>
            <a:ext cx="1603324" cy="338554"/>
          </a:xfrm>
          <a:prstGeom prst="rect">
            <a:avLst/>
          </a:prstGeom>
          <a:noFill/>
        </p:spPr>
        <p:txBody>
          <a:bodyPr wrap="none" rtlCol="0">
            <a:spAutoFit/>
          </a:bodyPr>
          <a:lstStyle/>
          <a:p>
            <a:r>
              <a:rPr lang="ja-JP" altLang="en-US" sz="1600" dirty="0"/>
              <a:t>　</a:t>
            </a:r>
            <a:r>
              <a:rPr lang="en-US" altLang="ja-JP" sz="1600" dirty="0"/>
              <a:t>‘18.3.14</a:t>
            </a:r>
            <a:r>
              <a:rPr lang="ja-JP" altLang="en-US" sz="1600" dirty="0"/>
              <a:t>　</a:t>
            </a:r>
            <a:r>
              <a:rPr lang="en-US" altLang="ja-JP" sz="1600" dirty="0"/>
              <a:t>13:30</a:t>
            </a:r>
            <a:endParaRPr lang="ja-JP" altLang="en-US" sz="1600" dirty="0"/>
          </a:p>
        </p:txBody>
      </p:sp>
      <p:grpSp>
        <p:nvGrpSpPr>
          <p:cNvPr id="6" name="グループ化 5"/>
          <p:cNvGrpSpPr/>
          <p:nvPr/>
        </p:nvGrpSpPr>
        <p:grpSpPr>
          <a:xfrm>
            <a:off x="7888061" y="1341379"/>
            <a:ext cx="4184603" cy="4717729"/>
            <a:chOff x="4733531" y="1341378"/>
            <a:chExt cx="4184603" cy="4717729"/>
          </a:xfrm>
        </p:grpSpPr>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057" y="1371541"/>
              <a:ext cx="3545804" cy="454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 name="テキスト ボックス 300"/>
            <p:cNvSpPr txBox="1"/>
            <p:nvPr/>
          </p:nvSpPr>
          <p:spPr>
            <a:xfrm>
              <a:off x="7821304" y="3284984"/>
              <a:ext cx="723275" cy="307777"/>
            </a:xfrm>
            <a:prstGeom prst="rect">
              <a:avLst/>
            </a:prstGeom>
            <a:noFill/>
          </p:spPr>
          <p:txBody>
            <a:bodyPr wrap="none" rtlCol="0">
              <a:spAutoFit/>
            </a:bodyPr>
            <a:lstStyle/>
            <a:p>
              <a:r>
                <a:rPr lang="ja-JP" altLang="en-US" sz="1400" dirty="0">
                  <a:solidFill>
                    <a:srgbClr val="0070C0"/>
                  </a:solidFill>
                </a:rPr>
                <a:t>平均値</a:t>
              </a:r>
            </a:p>
          </p:txBody>
        </p:sp>
        <p:sp>
          <p:nvSpPr>
            <p:cNvPr id="272" name="テキスト ボックス 271"/>
            <p:cNvSpPr txBox="1"/>
            <p:nvPr/>
          </p:nvSpPr>
          <p:spPr>
            <a:xfrm>
              <a:off x="8117915" y="5720553"/>
              <a:ext cx="800219" cy="338554"/>
            </a:xfrm>
            <a:prstGeom prst="rect">
              <a:avLst/>
            </a:prstGeom>
            <a:noFill/>
          </p:spPr>
          <p:txBody>
            <a:bodyPr wrap="none" rtlCol="0">
              <a:spAutoFit/>
            </a:bodyPr>
            <a:lstStyle/>
            <a:p>
              <a:r>
                <a:rPr lang="ja-JP" altLang="en-US" sz="1600" dirty="0"/>
                <a:t>（回数）</a:t>
              </a:r>
            </a:p>
          </p:txBody>
        </p:sp>
        <p:sp>
          <p:nvSpPr>
            <p:cNvPr id="274" name="テキスト ボックス 273"/>
            <p:cNvSpPr txBox="1"/>
            <p:nvPr/>
          </p:nvSpPr>
          <p:spPr>
            <a:xfrm>
              <a:off x="5049956" y="5749342"/>
              <a:ext cx="431528" cy="307777"/>
            </a:xfrm>
            <a:prstGeom prst="rect">
              <a:avLst/>
            </a:prstGeom>
            <a:noFill/>
          </p:spPr>
          <p:txBody>
            <a:bodyPr wrap="none" rtlCol="0">
              <a:spAutoFit/>
            </a:bodyPr>
            <a:lstStyle/>
            <a:p>
              <a:r>
                <a:rPr lang="ja-JP" altLang="en-US" sz="1400" dirty="0"/>
                <a:t>３０</a:t>
              </a:r>
            </a:p>
          </p:txBody>
        </p:sp>
        <p:sp>
          <p:nvSpPr>
            <p:cNvPr id="275" name="テキスト ボックス 274"/>
            <p:cNvSpPr txBox="1"/>
            <p:nvPr/>
          </p:nvSpPr>
          <p:spPr>
            <a:xfrm>
              <a:off x="5476248" y="5749342"/>
              <a:ext cx="431528" cy="307777"/>
            </a:xfrm>
            <a:prstGeom prst="rect">
              <a:avLst/>
            </a:prstGeom>
            <a:noFill/>
          </p:spPr>
          <p:txBody>
            <a:bodyPr wrap="none" rtlCol="0">
              <a:spAutoFit/>
            </a:bodyPr>
            <a:lstStyle/>
            <a:p>
              <a:r>
                <a:rPr lang="ja-JP" altLang="en-US" sz="1400" dirty="0"/>
                <a:t>６０</a:t>
              </a:r>
            </a:p>
          </p:txBody>
        </p:sp>
        <p:sp>
          <p:nvSpPr>
            <p:cNvPr id="276" name="テキスト ボックス 275"/>
            <p:cNvSpPr txBox="1"/>
            <p:nvPr/>
          </p:nvSpPr>
          <p:spPr>
            <a:xfrm>
              <a:off x="5906918" y="5749342"/>
              <a:ext cx="431528" cy="307777"/>
            </a:xfrm>
            <a:prstGeom prst="rect">
              <a:avLst/>
            </a:prstGeom>
            <a:noFill/>
          </p:spPr>
          <p:txBody>
            <a:bodyPr wrap="none" rtlCol="0">
              <a:spAutoFit/>
            </a:bodyPr>
            <a:lstStyle/>
            <a:p>
              <a:r>
                <a:rPr lang="ja-JP" altLang="en-US" sz="1400" dirty="0"/>
                <a:t>９０</a:t>
              </a:r>
            </a:p>
          </p:txBody>
        </p:sp>
        <p:sp>
          <p:nvSpPr>
            <p:cNvPr id="277" name="テキスト ボックス 276"/>
            <p:cNvSpPr txBox="1"/>
            <p:nvPr/>
          </p:nvSpPr>
          <p:spPr>
            <a:xfrm>
              <a:off x="6226328" y="5749342"/>
              <a:ext cx="554960" cy="307777"/>
            </a:xfrm>
            <a:prstGeom prst="rect">
              <a:avLst/>
            </a:prstGeom>
            <a:noFill/>
          </p:spPr>
          <p:txBody>
            <a:bodyPr wrap="none" rtlCol="0">
              <a:spAutoFit/>
            </a:bodyPr>
            <a:lstStyle/>
            <a:p>
              <a:r>
                <a:rPr lang="ja-JP" altLang="en-US" sz="1400" dirty="0"/>
                <a:t>１２０</a:t>
              </a:r>
            </a:p>
          </p:txBody>
        </p:sp>
        <p:sp>
          <p:nvSpPr>
            <p:cNvPr id="280" name="テキスト ボックス 279"/>
            <p:cNvSpPr txBox="1"/>
            <p:nvPr/>
          </p:nvSpPr>
          <p:spPr>
            <a:xfrm>
              <a:off x="6648254" y="5749342"/>
              <a:ext cx="554960" cy="307777"/>
            </a:xfrm>
            <a:prstGeom prst="rect">
              <a:avLst/>
            </a:prstGeom>
            <a:noFill/>
          </p:spPr>
          <p:txBody>
            <a:bodyPr wrap="none" rtlCol="0">
              <a:spAutoFit/>
            </a:bodyPr>
            <a:lstStyle/>
            <a:p>
              <a:r>
                <a:rPr lang="ja-JP" altLang="en-US" sz="1400" dirty="0"/>
                <a:t>１５０</a:t>
              </a:r>
            </a:p>
          </p:txBody>
        </p:sp>
        <p:sp>
          <p:nvSpPr>
            <p:cNvPr id="291" name="テキスト ボックス 290"/>
            <p:cNvSpPr txBox="1"/>
            <p:nvPr/>
          </p:nvSpPr>
          <p:spPr>
            <a:xfrm>
              <a:off x="7054984" y="5749342"/>
              <a:ext cx="554960" cy="307777"/>
            </a:xfrm>
            <a:prstGeom prst="rect">
              <a:avLst/>
            </a:prstGeom>
            <a:noFill/>
          </p:spPr>
          <p:txBody>
            <a:bodyPr wrap="none" rtlCol="0">
              <a:spAutoFit/>
            </a:bodyPr>
            <a:lstStyle/>
            <a:p>
              <a:r>
                <a:rPr lang="ja-JP" altLang="en-US" sz="1400" dirty="0"/>
                <a:t>１８０</a:t>
              </a:r>
            </a:p>
          </p:txBody>
        </p:sp>
        <p:sp>
          <p:nvSpPr>
            <p:cNvPr id="292" name="テキスト ボックス 291"/>
            <p:cNvSpPr txBox="1"/>
            <p:nvPr/>
          </p:nvSpPr>
          <p:spPr>
            <a:xfrm>
              <a:off x="7510755" y="5749342"/>
              <a:ext cx="554960" cy="307777"/>
            </a:xfrm>
            <a:prstGeom prst="rect">
              <a:avLst/>
            </a:prstGeom>
            <a:noFill/>
          </p:spPr>
          <p:txBody>
            <a:bodyPr wrap="none" rtlCol="0">
              <a:spAutoFit/>
            </a:bodyPr>
            <a:lstStyle/>
            <a:p>
              <a:r>
                <a:rPr lang="ja-JP" altLang="en-US" sz="1400" dirty="0"/>
                <a:t>２１０</a:t>
              </a:r>
            </a:p>
          </p:txBody>
        </p:sp>
        <p:sp>
          <p:nvSpPr>
            <p:cNvPr id="294" name="テキスト ボックス 293"/>
            <p:cNvSpPr txBox="1"/>
            <p:nvPr/>
          </p:nvSpPr>
          <p:spPr>
            <a:xfrm>
              <a:off x="4733531" y="4505847"/>
              <a:ext cx="308098" cy="307777"/>
            </a:xfrm>
            <a:prstGeom prst="rect">
              <a:avLst/>
            </a:prstGeom>
            <a:noFill/>
          </p:spPr>
          <p:txBody>
            <a:bodyPr wrap="none" rtlCol="0">
              <a:spAutoFit/>
            </a:bodyPr>
            <a:lstStyle/>
            <a:p>
              <a:r>
                <a:rPr lang="ja-JP" altLang="en-US" sz="1400" dirty="0"/>
                <a:t>４</a:t>
              </a:r>
            </a:p>
          </p:txBody>
        </p:sp>
        <p:sp>
          <p:nvSpPr>
            <p:cNvPr id="295" name="テキスト ボックス 294"/>
            <p:cNvSpPr txBox="1"/>
            <p:nvPr/>
          </p:nvSpPr>
          <p:spPr>
            <a:xfrm>
              <a:off x="4760131" y="3446161"/>
              <a:ext cx="308098" cy="307777"/>
            </a:xfrm>
            <a:prstGeom prst="rect">
              <a:avLst/>
            </a:prstGeom>
            <a:noFill/>
          </p:spPr>
          <p:txBody>
            <a:bodyPr wrap="none" rtlCol="0">
              <a:spAutoFit/>
            </a:bodyPr>
            <a:lstStyle/>
            <a:p>
              <a:r>
                <a:rPr lang="ja-JP" altLang="en-US" sz="1400" dirty="0"/>
                <a:t>５</a:t>
              </a:r>
            </a:p>
          </p:txBody>
        </p:sp>
        <p:sp>
          <p:nvSpPr>
            <p:cNvPr id="296" name="テキスト ボックス 295"/>
            <p:cNvSpPr txBox="1"/>
            <p:nvPr/>
          </p:nvSpPr>
          <p:spPr>
            <a:xfrm>
              <a:off x="4755359" y="5673985"/>
              <a:ext cx="308098" cy="307777"/>
            </a:xfrm>
            <a:prstGeom prst="rect">
              <a:avLst/>
            </a:prstGeom>
            <a:noFill/>
          </p:spPr>
          <p:txBody>
            <a:bodyPr wrap="none" rtlCol="0">
              <a:spAutoFit/>
            </a:bodyPr>
            <a:lstStyle/>
            <a:p>
              <a:r>
                <a:rPr lang="ja-JP" altLang="en-US" sz="1400" dirty="0"/>
                <a:t>０</a:t>
              </a:r>
            </a:p>
          </p:txBody>
        </p:sp>
        <p:sp>
          <p:nvSpPr>
            <p:cNvPr id="302" name="テキスト ボックス 301"/>
            <p:cNvSpPr txBox="1"/>
            <p:nvPr/>
          </p:nvSpPr>
          <p:spPr>
            <a:xfrm>
              <a:off x="4751593" y="2378333"/>
              <a:ext cx="308098" cy="307777"/>
            </a:xfrm>
            <a:prstGeom prst="rect">
              <a:avLst/>
            </a:prstGeom>
            <a:noFill/>
          </p:spPr>
          <p:txBody>
            <a:bodyPr wrap="none" rtlCol="0">
              <a:spAutoFit/>
            </a:bodyPr>
            <a:lstStyle/>
            <a:p>
              <a:r>
                <a:rPr lang="ja-JP" altLang="en-US" sz="1400" dirty="0"/>
                <a:t>６</a:t>
              </a:r>
            </a:p>
          </p:txBody>
        </p:sp>
        <p:sp>
          <p:nvSpPr>
            <p:cNvPr id="303" name="テキスト ボックス 302"/>
            <p:cNvSpPr txBox="1"/>
            <p:nvPr/>
          </p:nvSpPr>
          <p:spPr>
            <a:xfrm>
              <a:off x="4757660" y="1341378"/>
              <a:ext cx="308098" cy="307777"/>
            </a:xfrm>
            <a:prstGeom prst="rect">
              <a:avLst/>
            </a:prstGeom>
            <a:noFill/>
          </p:spPr>
          <p:txBody>
            <a:bodyPr wrap="none" rtlCol="0">
              <a:spAutoFit/>
            </a:bodyPr>
            <a:lstStyle/>
            <a:p>
              <a:r>
                <a:rPr lang="ja-JP" altLang="en-US" sz="1400" dirty="0"/>
                <a:t>７</a:t>
              </a:r>
            </a:p>
          </p:txBody>
        </p:sp>
        <p:sp>
          <p:nvSpPr>
            <p:cNvPr id="304" name="テキスト ボックス 303"/>
            <p:cNvSpPr txBox="1"/>
            <p:nvPr/>
          </p:nvSpPr>
          <p:spPr>
            <a:xfrm>
              <a:off x="6848549" y="1978809"/>
              <a:ext cx="803425" cy="461665"/>
            </a:xfrm>
            <a:prstGeom prst="rect">
              <a:avLst/>
            </a:prstGeom>
            <a:noFill/>
          </p:spPr>
          <p:txBody>
            <a:bodyPr wrap="none" rtlCol="0">
              <a:spAutoFit/>
            </a:bodyPr>
            <a:lstStyle/>
            <a:p>
              <a:r>
                <a:rPr lang="ja-JP" altLang="en-US" sz="2400" b="1" dirty="0">
                  <a:solidFill>
                    <a:srgbClr val="FF0000"/>
                  </a:solidFill>
                </a:rPr>
                <a:t>女性</a:t>
              </a:r>
            </a:p>
          </p:txBody>
        </p:sp>
        <p:cxnSp>
          <p:nvCxnSpPr>
            <p:cNvPr id="305" name="直線コネクタ 304"/>
            <p:cNvCxnSpPr/>
            <p:nvPr/>
          </p:nvCxnSpPr>
          <p:spPr>
            <a:xfrm>
              <a:off x="5046870" y="3278162"/>
              <a:ext cx="365580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6" name="テキスト ボックス 305"/>
            <p:cNvSpPr txBox="1"/>
            <p:nvPr/>
          </p:nvSpPr>
          <p:spPr>
            <a:xfrm>
              <a:off x="7066732" y="3706009"/>
              <a:ext cx="543739" cy="307777"/>
            </a:xfrm>
            <a:prstGeom prst="rect">
              <a:avLst/>
            </a:prstGeom>
            <a:noFill/>
          </p:spPr>
          <p:txBody>
            <a:bodyPr wrap="none" rtlCol="0">
              <a:spAutoFit/>
            </a:bodyPr>
            <a:lstStyle/>
            <a:p>
              <a:r>
                <a:rPr lang="ja-JP" altLang="en-US" sz="1400" dirty="0"/>
                <a:t>男性</a:t>
              </a:r>
            </a:p>
          </p:txBody>
        </p:sp>
        <p:grpSp>
          <p:nvGrpSpPr>
            <p:cNvPr id="48" name="グループ化 47"/>
            <p:cNvGrpSpPr/>
            <p:nvPr/>
          </p:nvGrpSpPr>
          <p:grpSpPr>
            <a:xfrm rot="16200000">
              <a:off x="4932655" y="5125631"/>
              <a:ext cx="241305" cy="339199"/>
              <a:chOff x="9684570" y="4324666"/>
              <a:chExt cx="155364" cy="296020"/>
            </a:xfrm>
          </p:grpSpPr>
          <p:pic>
            <p:nvPicPr>
              <p:cNvPr id="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4570" y="4332686"/>
                <a:ext cx="67132" cy="288000"/>
              </a:xfrm>
              <a:prstGeom prst="rect">
                <a:avLst/>
              </a:prstGeom>
              <a:noFill/>
              <a:ln>
                <a:noFill/>
              </a:ln>
              <a:effectLst/>
            </p:spPr>
          </p:pic>
          <p:pic>
            <p:nvPicPr>
              <p:cNvPr id="5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2802" y="4324666"/>
                <a:ext cx="67132" cy="288000"/>
              </a:xfrm>
              <a:prstGeom prst="rect">
                <a:avLst/>
              </a:prstGeom>
              <a:noFill/>
              <a:ln>
                <a:noFill/>
              </a:ln>
              <a:effectLst/>
            </p:spPr>
          </p:pic>
        </p:grpSp>
        <p:cxnSp>
          <p:nvCxnSpPr>
            <p:cNvPr id="11" name="直線コネクタ 10"/>
            <p:cNvCxnSpPr/>
            <p:nvPr/>
          </p:nvCxnSpPr>
          <p:spPr>
            <a:xfrm>
              <a:off x="6714676" y="2804745"/>
              <a:ext cx="0" cy="28800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6391128" y="2563873"/>
              <a:ext cx="723275" cy="307777"/>
            </a:xfrm>
            <a:prstGeom prst="rect">
              <a:avLst/>
            </a:prstGeom>
            <a:noFill/>
          </p:spPr>
          <p:txBody>
            <a:bodyPr wrap="none" rtlCol="0">
              <a:spAutoFit/>
            </a:bodyPr>
            <a:lstStyle/>
            <a:p>
              <a:r>
                <a:rPr lang="ja-JP" altLang="en-US" sz="1400" dirty="0"/>
                <a:t>計測値</a:t>
              </a:r>
            </a:p>
          </p:txBody>
        </p:sp>
      </p:grpSp>
      <p:sp>
        <p:nvSpPr>
          <p:cNvPr id="47" name="テキスト ボックス 46"/>
          <p:cNvSpPr txBox="1"/>
          <p:nvPr/>
        </p:nvSpPr>
        <p:spPr>
          <a:xfrm>
            <a:off x="4278913" y="755412"/>
            <a:ext cx="3015569" cy="369332"/>
          </a:xfrm>
          <a:prstGeom prst="rect">
            <a:avLst/>
          </a:prstGeom>
          <a:noFill/>
        </p:spPr>
        <p:txBody>
          <a:bodyPr wrap="none" rtlCol="0">
            <a:spAutoFit/>
          </a:bodyPr>
          <a:lstStyle/>
          <a:p>
            <a:r>
              <a:rPr lang="ja-JP" altLang="en-US" b="1" dirty="0"/>
              <a:t>外観チェック要素作業の確認</a:t>
            </a:r>
          </a:p>
        </p:txBody>
      </p:sp>
      <p:sp>
        <p:nvSpPr>
          <p:cNvPr id="293" name="テキスト ボックス 292"/>
          <p:cNvSpPr txBox="1"/>
          <p:nvPr/>
        </p:nvSpPr>
        <p:spPr>
          <a:xfrm>
            <a:off x="10791595" y="5144994"/>
            <a:ext cx="1279092" cy="523220"/>
          </a:xfrm>
          <a:prstGeom prst="rect">
            <a:avLst/>
          </a:prstGeom>
          <a:noFill/>
        </p:spPr>
        <p:txBody>
          <a:bodyPr wrap="square" rtlCol="0">
            <a:spAutoFit/>
          </a:bodyPr>
          <a:lstStyle/>
          <a:p>
            <a:r>
              <a:rPr lang="ja-JP" altLang="en-US" sz="2800" b="1" dirty="0"/>
              <a:t>２４０回</a:t>
            </a:r>
          </a:p>
        </p:txBody>
      </p:sp>
      <p:sp>
        <p:nvSpPr>
          <p:cNvPr id="4" name="上下矢印 3"/>
          <p:cNvSpPr/>
          <p:nvPr/>
        </p:nvSpPr>
        <p:spPr>
          <a:xfrm>
            <a:off x="11411136" y="1569566"/>
            <a:ext cx="603087" cy="1699162"/>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p:cNvSpPr txBox="1"/>
          <p:nvPr/>
        </p:nvSpPr>
        <p:spPr>
          <a:xfrm>
            <a:off x="11467196" y="2132856"/>
            <a:ext cx="461665" cy="547586"/>
          </a:xfrm>
          <a:prstGeom prst="rect">
            <a:avLst/>
          </a:prstGeom>
          <a:noFill/>
        </p:spPr>
        <p:txBody>
          <a:bodyPr vert="eaVert" wrap="none" rtlCol="0">
            <a:spAutoFit/>
          </a:bodyPr>
          <a:lstStyle/>
          <a:p>
            <a:r>
              <a:rPr lang="ja-JP" altLang="en-US" b="1" dirty="0">
                <a:solidFill>
                  <a:srgbClr val="FFFFFF"/>
                </a:solidFill>
              </a:rPr>
              <a:t>疲労</a:t>
            </a:r>
          </a:p>
        </p:txBody>
      </p:sp>
      <p:sp>
        <p:nvSpPr>
          <p:cNvPr id="44" name="テキスト ボックス 43"/>
          <p:cNvSpPr txBox="1"/>
          <p:nvPr/>
        </p:nvSpPr>
        <p:spPr>
          <a:xfrm>
            <a:off x="9624392" y="42083"/>
            <a:ext cx="1043608" cy="369332"/>
          </a:xfrm>
          <a:prstGeom prst="rect">
            <a:avLst/>
          </a:prstGeom>
          <a:noFill/>
        </p:spPr>
        <p:txBody>
          <a:bodyPr wrap="square" rtlCol="0">
            <a:spAutoFit/>
          </a:bodyPr>
          <a:lstStyle/>
          <a:p>
            <a:r>
              <a:rPr lang="ja-JP" altLang="en-US" b="1" dirty="0"/>
              <a:t>１１</a:t>
            </a:r>
            <a:r>
              <a:rPr lang="en-US" altLang="ja-JP" b="1" dirty="0"/>
              <a:t>/</a:t>
            </a:r>
            <a:r>
              <a:rPr lang="ja-JP" altLang="en-US" b="1" dirty="0"/>
              <a:t>３０</a:t>
            </a:r>
          </a:p>
        </p:txBody>
      </p:sp>
      <p:pic>
        <p:nvPicPr>
          <p:cNvPr id="7" name="図 6">
            <a:extLst>
              <a:ext uri="{FF2B5EF4-FFF2-40B4-BE49-F238E27FC236}">
                <a16:creationId xmlns:a16="http://schemas.microsoft.com/office/drawing/2014/main" id="{7C4368E6-3B7E-9D0F-A61D-512D36D92144}"/>
              </a:ext>
            </a:extLst>
          </p:cNvPr>
          <p:cNvPicPr>
            <a:picLocks noChangeAspect="1"/>
          </p:cNvPicPr>
          <p:nvPr/>
        </p:nvPicPr>
        <p:blipFill>
          <a:blip r:embed="rId5"/>
          <a:srcRect l="33608" t="30533" r="28128" b="18889"/>
          <a:stretch/>
        </p:blipFill>
        <p:spPr>
          <a:xfrm>
            <a:off x="144765" y="524467"/>
            <a:ext cx="3156896" cy="2347184"/>
          </a:xfrm>
          <a:prstGeom prst="rect">
            <a:avLst/>
          </a:prstGeom>
          <a:ln>
            <a:solidFill>
              <a:schemeClr val="tx1"/>
            </a:solidFill>
          </a:ln>
        </p:spPr>
      </p:pic>
      <p:sp>
        <p:nvSpPr>
          <p:cNvPr id="8" name="テキスト ボックス 7">
            <a:extLst>
              <a:ext uri="{FF2B5EF4-FFF2-40B4-BE49-F238E27FC236}">
                <a16:creationId xmlns:a16="http://schemas.microsoft.com/office/drawing/2014/main" id="{07DD45AD-132D-617C-6DA2-EA211E914791}"/>
              </a:ext>
            </a:extLst>
          </p:cNvPr>
          <p:cNvSpPr txBox="1"/>
          <p:nvPr/>
        </p:nvSpPr>
        <p:spPr>
          <a:xfrm>
            <a:off x="318990" y="3597983"/>
            <a:ext cx="2905934" cy="1200329"/>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・情報が多すぎ</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・まず要素作業で男性女性の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比較女性は遅くなる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34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randombar(horizontal)">
                                      <p:cBhvr>
                                        <p:cTn id="15" dur="500"/>
                                        <p:tgtEl>
                                          <p:spTgt spid="4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71"/>
                                        </p:tgtEl>
                                        <p:attrNameLst>
                                          <p:attrName>style.visibility</p:attrName>
                                        </p:attrNameLst>
                                      </p:cBhvr>
                                      <p:to>
                                        <p:strVal val="visible"/>
                                      </p:to>
                                    </p:set>
                                    <p:animEffect transition="in" filter="randombar(horizontal)">
                                      <p:cBhvr>
                                        <p:cTn id="18" dur="500"/>
                                        <p:tgtEl>
                                          <p:spTgt spid="271"/>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73"/>
                                        </p:tgtEl>
                                        <p:attrNameLst>
                                          <p:attrName>style.visibility</p:attrName>
                                        </p:attrNameLst>
                                      </p:cBhvr>
                                      <p:to>
                                        <p:strVal val="visible"/>
                                      </p:to>
                                    </p:set>
                                    <p:animEffect transition="in" filter="randombar(horizontal)">
                                      <p:cBhvr>
                                        <p:cTn id="24" dur="500"/>
                                        <p:tgtEl>
                                          <p:spTgt spid="273"/>
                                        </p:tgtEl>
                                      </p:cBhvr>
                                    </p:animEffect>
                                  </p:childTnLst>
                                </p:cTn>
                              </p:par>
                            </p:childTnLst>
                          </p:cTn>
                        </p:par>
                        <p:par>
                          <p:cTn id="25" fill="hold">
                            <p:stCondLst>
                              <p:cond delay="1500"/>
                            </p:stCondLst>
                            <p:childTnLst>
                              <p:par>
                                <p:cTn id="26" presetID="6" presetClass="entr" presetSubtype="32"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Effect transition="in" filter="circle(out)">
                                      <p:cBhvr>
                                        <p:cTn id="28" dur="750"/>
                                        <p:tgtEl>
                                          <p:spTgt spid="29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outHorizontal)">
                                      <p:cBhvr>
                                        <p:cTn id="33" dur="500"/>
                                        <p:tgtEl>
                                          <p:spTgt spid="5"/>
                                        </p:tgtEl>
                                      </p:cBhvr>
                                    </p:animEffect>
                                  </p:childTnLst>
                                </p:cTn>
                              </p:par>
                              <p:par>
                                <p:cTn id="34" presetID="16" presetClass="entr" presetSubtype="42"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outHorizont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42" fill="hold" grpId="0" nodeType="clickEffect">
                                  <p:stCondLst>
                                    <p:cond delay="0"/>
                                  </p:stCondLst>
                                  <p:childTnLst>
                                    <p:set>
                                      <p:cBhvr>
                                        <p:cTn id="40" dur="1" fill="hold">
                                          <p:stCondLst>
                                            <p:cond delay="0"/>
                                          </p:stCondLst>
                                        </p:cTn>
                                        <p:tgtEl>
                                          <p:spTgt spid="308"/>
                                        </p:tgtEl>
                                        <p:attrNameLst>
                                          <p:attrName>style.visibility</p:attrName>
                                        </p:attrNameLst>
                                      </p:cBhvr>
                                      <p:to>
                                        <p:strVal val="visible"/>
                                      </p:to>
                                    </p:set>
                                    <p:animEffect transition="in" filter="barn(outHorizontal)">
                                      <p:cBhvr>
                                        <p:cTn id="41"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308" grpId="0" animBg="1"/>
      <p:bldP spid="43" grpId="0"/>
      <p:bldP spid="271" grpId="0"/>
      <p:bldP spid="273" grpId="0"/>
      <p:bldP spid="293" grpId="0"/>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吹き出し 6"/>
          <p:cNvSpPr/>
          <p:nvPr/>
        </p:nvSpPr>
        <p:spPr>
          <a:xfrm>
            <a:off x="7366909" y="770682"/>
            <a:ext cx="4646878" cy="2438686"/>
          </a:xfrm>
          <a:prstGeom prst="wedgeRoundRectCallout">
            <a:avLst>
              <a:gd name="adj1" fmla="val -54265"/>
              <a:gd name="adj2" fmla="val -777"/>
              <a:gd name="adj3" fmla="val 16667"/>
            </a:avLst>
          </a:prstGeom>
          <a:gradFill flip="none" rotWithShape="1">
            <a:gsLst>
              <a:gs pos="50000">
                <a:schemeClr val="bg1"/>
              </a:gs>
              <a:gs pos="0">
                <a:srgbClr val="FFCCCC">
                  <a:lumMod val="64000"/>
                  <a:lumOff val="36000"/>
                </a:srgbClr>
              </a:gs>
              <a:gs pos="99000">
                <a:srgbClr val="FFCCCC">
                  <a:lumMod val="64000"/>
                  <a:lumOff val="36000"/>
                </a:srgbClr>
              </a:gs>
            </a:gsLst>
            <a:lin ang="2700000" scaled="1"/>
            <a:tileRect/>
          </a:gra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3" name="AutoShape 2"/>
          <p:cNvSpPr>
            <a:spLocks noChangeArrowheads="1"/>
          </p:cNvSpPr>
          <p:nvPr/>
        </p:nvSpPr>
        <p:spPr bwMode="auto">
          <a:xfrm>
            <a:off x="3467521" y="351209"/>
            <a:ext cx="8610600" cy="6334397"/>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237" name="直方体 236"/>
          <p:cNvSpPr/>
          <p:nvPr/>
        </p:nvSpPr>
        <p:spPr>
          <a:xfrm flipH="1">
            <a:off x="3670858" y="2361816"/>
            <a:ext cx="2210362" cy="851161"/>
          </a:xfrm>
          <a:prstGeom prst="cube">
            <a:avLst>
              <a:gd name="adj" fmla="val 54628"/>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8" name="直方体 237"/>
          <p:cNvSpPr/>
          <p:nvPr/>
        </p:nvSpPr>
        <p:spPr>
          <a:xfrm flipH="1">
            <a:off x="3983690" y="2246609"/>
            <a:ext cx="1897530" cy="553186"/>
          </a:xfrm>
          <a:prstGeom prst="cube">
            <a:avLst>
              <a:gd name="adj" fmla="val 80611"/>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39" name="グループ化 238"/>
          <p:cNvGrpSpPr/>
          <p:nvPr/>
        </p:nvGrpSpPr>
        <p:grpSpPr>
          <a:xfrm flipH="1">
            <a:off x="4183923" y="1882109"/>
            <a:ext cx="1697297" cy="710987"/>
            <a:chOff x="6097773" y="2253053"/>
            <a:chExt cx="1720698" cy="777252"/>
          </a:xfrm>
        </p:grpSpPr>
        <p:sp>
          <p:nvSpPr>
            <p:cNvPr id="243" name="直方体 242"/>
            <p:cNvSpPr/>
            <p:nvPr/>
          </p:nvSpPr>
          <p:spPr>
            <a:xfrm>
              <a:off x="6154071" y="234327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44" name="直方体 243"/>
            <p:cNvSpPr/>
            <p:nvPr/>
          </p:nvSpPr>
          <p:spPr>
            <a:xfrm>
              <a:off x="6097773" y="22530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40" name="直方体 239"/>
          <p:cNvSpPr/>
          <p:nvPr/>
        </p:nvSpPr>
        <p:spPr>
          <a:xfrm flipH="1">
            <a:off x="3883575" y="1900124"/>
            <a:ext cx="200232" cy="692971"/>
          </a:xfrm>
          <a:prstGeom prst="cub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endParaRPr lang="ja-JP" altLang="en-US" dirty="0"/>
          </a:p>
        </p:txBody>
      </p:sp>
      <p:sp>
        <p:nvSpPr>
          <p:cNvPr id="241" name="フローチャート : 直接アクセス記憶 240"/>
          <p:cNvSpPr/>
          <p:nvPr/>
        </p:nvSpPr>
        <p:spPr>
          <a:xfrm flipH="1">
            <a:off x="3783459" y="1230144"/>
            <a:ext cx="400464" cy="769968"/>
          </a:xfrm>
          <a:prstGeom prst="flowChartMagneticDrum">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2" name="円/楕円 241"/>
          <p:cNvSpPr/>
          <p:nvPr/>
        </p:nvSpPr>
        <p:spPr>
          <a:xfrm>
            <a:off x="3805474" y="1318782"/>
            <a:ext cx="72812" cy="59298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7" name="テキスト ボックス 246"/>
          <p:cNvSpPr txBox="1"/>
          <p:nvPr/>
        </p:nvSpPr>
        <p:spPr>
          <a:xfrm>
            <a:off x="4317913" y="2889919"/>
            <a:ext cx="1486304" cy="307777"/>
          </a:xfrm>
          <a:prstGeom prst="rect">
            <a:avLst/>
          </a:prstGeom>
          <a:noFill/>
        </p:spPr>
        <p:txBody>
          <a:bodyPr wrap="none" rtlCol="0">
            <a:spAutoFit/>
          </a:bodyPr>
          <a:lstStyle/>
          <a:p>
            <a:r>
              <a:rPr lang="ja-JP" altLang="en-US" sz="1400" b="1" dirty="0"/>
              <a:t>計測器：台はかり</a:t>
            </a:r>
            <a:endParaRPr lang="en-US" altLang="ja-JP" sz="1400" b="1" dirty="0"/>
          </a:p>
        </p:txBody>
      </p:sp>
      <p:grpSp>
        <p:nvGrpSpPr>
          <p:cNvPr id="248" name="グループ化 247"/>
          <p:cNvGrpSpPr/>
          <p:nvPr/>
        </p:nvGrpSpPr>
        <p:grpSpPr>
          <a:xfrm flipH="1">
            <a:off x="7788692" y="1328282"/>
            <a:ext cx="1587301" cy="755427"/>
            <a:chOff x="6097773" y="2253053"/>
            <a:chExt cx="1720698" cy="777252"/>
          </a:xfrm>
        </p:grpSpPr>
        <p:sp>
          <p:nvSpPr>
            <p:cNvPr id="249" name="直方体 248"/>
            <p:cNvSpPr/>
            <p:nvPr/>
          </p:nvSpPr>
          <p:spPr>
            <a:xfrm>
              <a:off x="6154071" y="234327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50" name="直方体 249"/>
            <p:cNvSpPr/>
            <p:nvPr/>
          </p:nvSpPr>
          <p:spPr>
            <a:xfrm>
              <a:off x="6097773" y="225305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52" name="テキスト ボックス 251"/>
          <p:cNvSpPr txBox="1"/>
          <p:nvPr/>
        </p:nvSpPr>
        <p:spPr>
          <a:xfrm>
            <a:off x="9687192" y="1397536"/>
            <a:ext cx="648072" cy="707886"/>
          </a:xfrm>
          <a:prstGeom prst="rect">
            <a:avLst/>
          </a:prstGeom>
          <a:noFill/>
        </p:spPr>
        <p:txBody>
          <a:bodyPr wrap="square" rtlCol="0">
            <a:spAutoFit/>
          </a:bodyPr>
          <a:lstStyle/>
          <a:p>
            <a:r>
              <a:rPr lang="ja-JP" altLang="en-US" sz="4000" dirty="0"/>
              <a:t>＝</a:t>
            </a:r>
          </a:p>
        </p:txBody>
      </p:sp>
      <p:grpSp>
        <p:nvGrpSpPr>
          <p:cNvPr id="4" name="グループ化 3"/>
          <p:cNvGrpSpPr/>
          <p:nvPr/>
        </p:nvGrpSpPr>
        <p:grpSpPr>
          <a:xfrm>
            <a:off x="10519579" y="1230145"/>
            <a:ext cx="1210072" cy="980325"/>
            <a:chOff x="6724729" y="1853930"/>
            <a:chExt cx="1113975" cy="902933"/>
          </a:xfrm>
        </p:grpSpPr>
        <p:sp>
          <p:nvSpPr>
            <p:cNvPr id="14" name="円/楕円 13"/>
            <p:cNvSpPr/>
            <p:nvPr/>
          </p:nvSpPr>
          <p:spPr>
            <a:xfrm>
              <a:off x="7037688" y="1853930"/>
              <a:ext cx="473729" cy="1819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85" name="グループ化 284"/>
            <p:cNvGrpSpPr/>
            <p:nvPr/>
          </p:nvGrpSpPr>
          <p:grpSpPr>
            <a:xfrm>
              <a:off x="6724729" y="1896322"/>
              <a:ext cx="1113975" cy="860541"/>
              <a:chOff x="1289943" y="1865855"/>
              <a:chExt cx="1714500" cy="1714500"/>
            </a:xfrm>
          </p:grpSpPr>
          <p:pic>
            <p:nvPicPr>
              <p:cNvPr id="286" name="Picture 2" descr="\\asmo.local\fs\ASD17A\受渡場\02.生産2課\12.3係\04.治部\旧GS生産物流（治部・鈴博）\28.QC資料\●１８年QC鈴・内\子供イラスト２\swimming_life_jacket_bo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943" y="1865855"/>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87" name="フリーフォーム 286"/>
              <p:cNvSpPr/>
              <p:nvPr/>
            </p:nvSpPr>
            <p:spPr>
              <a:xfrm>
                <a:off x="1848633" y="2764971"/>
                <a:ext cx="589767" cy="696686"/>
              </a:xfrm>
              <a:custGeom>
                <a:avLst/>
                <a:gdLst>
                  <a:gd name="connsiteX0" fmla="*/ 110796 w 589767"/>
                  <a:gd name="connsiteY0" fmla="*/ 0 h 696686"/>
                  <a:gd name="connsiteX1" fmla="*/ 110796 w 589767"/>
                  <a:gd name="connsiteY1" fmla="*/ 0 h 696686"/>
                  <a:gd name="connsiteX2" fmla="*/ 12824 w 589767"/>
                  <a:gd name="connsiteY2" fmla="*/ 65315 h 696686"/>
                  <a:gd name="connsiteX3" fmla="*/ 12824 w 589767"/>
                  <a:gd name="connsiteY3" fmla="*/ 65315 h 696686"/>
                  <a:gd name="connsiteX4" fmla="*/ 12824 w 589767"/>
                  <a:gd name="connsiteY4" fmla="*/ 424543 h 696686"/>
                  <a:gd name="connsiteX5" fmla="*/ 23710 w 589767"/>
                  <a:gd name="connsiteY5" fmla="*/ 587829 h 696686"/>
                  <a:gd name="connsiteX6" fmla="*/ 34596 w 589767"/>
                  <a:gd name="connsiteY6" fmla="*/ 631372 h 696686"/>
                  <a:gd name="connsiteX7" fmla="*/ 45481 w 589767"/>
                  <a:gd name="connsiteY7" fmla="*/ 696686 h 696686"/>
                  <a:gd name="connsiteX8" fmla="*/ 219653 w 589767"/>
                  <a:gd name="connsiteY8" fmla="*/ 685800 h 696686"/>
                  <a:gd name="connsiteX9" fmla="*/ 578881 w 589767"/>
                  <a:gd name="connsiteY9" fmla="*/ 674915 h 696686"/>
                  <a:gd name="connsiteX10" fmla="*/ 578881 w 589767"/>
                  <a:gd name="connsiteY10" fmla="*/ 631372 h 696686"/>
                  <a:gd name="connsiteX11" fmla="*/ 589767 w 589767"/>
                  <a:gd name="connsiteY11" fmla="*/ 76200 h 696686"/>
                  <a:gd name="connsiteX12" fmla="*/ 513567 w 589767"/>
                  <a:gd name="connsiteY12" fmla="*/ 0 h 696686"/>
                  <a:gd name="connsiteX13" fmla="*/ 284967 w 589767"/>
                  <a:gd name="connsiteY13" fmla="*/ 185058 h 696686"/>
                  <a:gd name="connsiteX14" fmla="*/ 110796 w 589767"/>
                  <a:gd name="connsiteY14" fmla="*/ 0 h 69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767" h="696686">
                    <a:moveTo>
                      <a:pt x="110796" y="0"/>
                    </a:moveTo>
                    <a:lnTo>
                      <a:pt x="110796" y="0"/>
                    </a:lnTo>
                    <a:cubicBezTo>
                      <a:pt x="20807" y="67492"/>
                      <a:pt x="59996" y="65315"/>
                      <a:pt x="12824" y="65315"/>
                    </a:cubicBezTo>
                    <a:lnTo>
                      <a:pt x="12824" y="65315"/>
                    </a:lnTo>
                    <a:cubicBezTo>
                      <a:pt x="-6958" y="243350"/>
                      <a:pt x="-1365" y="147869"/>
                      <a:pt x="12824" y="424543"/>
                    </a:cubicBezTo>
                    <a:cubicBezTo>
                      <a:pt x="15618" y="479021"/>
                      <a:pt x="17999" y="533579"/>
                      <a:pt x="23710" y="587829"/>
                    </a:cubicBezTo>
                    <a:cubicBezTo>
                      <a:pt x="25276" y="602708"/>
                      <a:pt x="31662" y="616701"/>
                      <a:pt x="34596" y="631372"/>
                    </a:cubicBezTo>
                    <a:cubicBezTo>
                      <a:pt x="38925" y="653015"/>
                      <a:pt x="41853" y="674915"/>
                      <a:pt x="45481" y="696686"/>
                    </a:cubicBezTo>
                    <a:cubicBezTo>
                      <a:pt x="103538" y="693057"/>
                      <a:pt x="161531" y="688172"/>
                      <a:pt x="219653" y="685800"/>
                    </a:cubicBezTo>
                    <a:cubicBezTo>
                      <a:pt x="339351" y="680914"/>
                      <a:pt x="460435" y="692861"/>
                      <a:pt x="578881" y="674915"/>
                    </a:cubicBezTo>
                    <a:cubicBezTo>
                      <a:pt x="593232" y="672741"/>
                      <a:pt x="578881" y="645886"/>
                      <a:pt x="578881" y="631372"/>
                    </a:cubicBezTo>
                    <a:lnTo>
                      <a:pt x="589767" y="76200"/>
                    </a:lnTo>
                    <a:lnTo>
                      <a:pt x="513567" y="0"/>
                    </a:lnTo>
                    <a:lnTo>
                      <a:pt x="284967" y="185058"/>
                    </a:lnTo>
                    <a:lnTo>
                      <a:pt x="110796" y="0"/>
                    </a:lnTo>
                    <a:close/>
                  </a:path>
                </a:pathLst>
              </a:cu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11" name="角丸四角形吹き出し 10"/>
          <p:cNvSpPr/>
          <p:nvPr/>
        </p:nvSpPr>
        <p:spPr>
          <a:xfrm>
            <a:off x="4759618" y="877363"/>
            <a:ext cx="1948958" cy="857037"/>
          </a:xfrm>
          <a:prstGeom prst="wedgeRoundRectCallout">
            <a:avLst>
              <a:gd name="adj1" fmla="val -35724"/>
              <a:gd name="adj2" fmla="val 8946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9" name="正方形/長方形 198"/>
          <p:cNvSpPr/>
          <p:nvPr/>
        </p:nvSpPr>
        <p:spPr>
          <a:xfrm>
            <a:off x="4849684" y="884694"/>
            <a:ext cx="1752976" cy="892552"/>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rPr>
              <a:t>完成品の重さ</a:t>
            </a:r>
            <a:r>
              <a:rPr lang="ja-JP" altLang="en-US" sz="3200" b="1" dirty="0">
                <a:ln w="12700">
                  <a:solidFill>
                    <a:schemeClr val="tx2">
                      <a:satMod val="155000"/>
                    </a:schemeClr>
                  </a:solidFill>
                  <a:prstDash val="solid"/>
                </a:ln>
              </a:rPr>
              <a:t>１２㎏</a:t>
            </a:r>
          </a:p>
        </p:txBody>
      </p:sp>
      <p:sp>
        <p:nvSpPr>
          <p:cNvPr id="212" name="Rectangle 5"/>
          <p:cNvSpPr>
            <a:spLocks noChangeArrowheads="1"/>
          </p:cNvSpPr>
          <p:nvPr/>
        </p:nvSpPr>
        <p:spPr bwMode="auto">
          <a:xfrm>
            <a:off x="3543614" y="132156"/>
            <a:ext cx="7557450"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１２</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現状把握２　</a:t>
            </a:r>
            <a:r>
              <a:rPr lang="ja-JP" altLang="en-US" sz="2400" dirty="0">
                <a:latin typeface="HG創英角ﾎﾟｯﾌﾟ体" pitchFamily="49" charset="-128"/>
                <a:ea typeface="HG創英角ﾎﾟｯﾌﾟ体" pitchFamily="49" charset="-128"/>
              </a:rPr>
              <a:t>作業負荷と完成品重量の関連性</a:t>
            </a:r>
            <a:endParaRPr lang="ja-JP" altLang="en-US" sz="2800" dirty="0">
              <a:latin typeface="HG創英角ﾎﾟｯﾌﾟ体" pitchFamily="49" charset="-128"/>
              <a:ea typeface="HG創英角ﾎﾟｯﾌﾟ体" pitchFamily="49" charset="-128"/>
            </a:endParaRPr>
          </a:p>
        </p:txBody>
      </p:sp>
      <p:sp>
        <p:nvSpPr>
          <p:cNvPr id="217" name="AutoShape 928"/>
          <p:cNvSpPr>
            <a:spLocks noChangeArrowheads="1"/>
          </p:cNvSpPr>
          <p:nvPr/>
        </p:nvSpPr>
        <p:spPr bwMode="auto">
          <a:xfrm>
            <a:off x="3670858" y="6100222"/>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２４０回もの繰り返しの持ち上げ作業を行っている</a:t>
            </a:r>
          </a:p>
        </p:txBody>
      </p:sp>
      <p:sp>
        <p:nvSpPr>
          <p:cNvPr id="220" name="テキスト ボックス 219"/>
          <p:cNvSpPr txBox="1"/>
          <p:nvPr/>
        </p:nvSpPr>
        <p:spPr>
          <a:xfrm>
            <a:off x="5033769" y="3320853"/>
            <a:ext cx="5690982" cy="369332"/>
          </a:xfrm>
          <a:prstGeom prst="rect">
            <a:avLst/>
          </a:prstGeom>
          <a:noFill/>
        </p:spPr>
        <p:txBody>
          <a:bodyPr wrap="none" rtlCol="0">
            <a:spAutoFit/>
          </a:bodyPr>
          <a:lstStyle/>
          <a:p>
            <a:r>
              <a:rPr lang="ja-JP" altLang="en-US" b="1" dirty="0"/>
              <a:t>重量物の持ち上げ作業が作業負荷に大きく影響している</a:t>
            </a:r>
          </a:p>
        </p:txBody>
      </p:sp>
      <p:grpSp>
        <p:nvGrpSpPr>
          <p:cNvPr id="102" name="グループ化 101"/>
          <p:cNvGrpSpPr/>
          <p:nvPr/>
        </p:nvGrpSpPr>
        <p:grpSpPr>
          <a:xfrm>
            <a:off x="6166871" y="4266600"/>
            <a:ext cx="1246986" cy="1610672"/>
            <a:chOff x="5392887" y="623904"/>
            <a:chExt cx="1374222" cy="2184310"/>
          </a:xfrm>
        </p:grpSpPr>
        <p:pic>
          <p:nvPicPr>
            <p:cNvPr id="1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887" y="623904"/>
              <a:ext cx="1355779" cy="218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7" name="グループ化 116"/>
            <p:cNvGrpSpPr/>
            <p:nvPr/>
          </p:nvGrpSpPr>
          <p:grpSpPr>
            <a:xfrm>
              <a:off x="6011402" y="692696"/>
              <a:ext cx="755707" cy="1866994"/>
              <a:chOff x="6011402" y="692696"/>
              <a:chExt cx="755707" cy="1866994"/>
            </a:xfrm>
          </p:grpSpPr>
          <p:sp>
            <p:nvSpPr>
              <p:cNvPr id="118" name="正方形/長方形 117"/>
              <p:cNvSpPr/>
              <p:nvPr/>
            </p:nvSpPr>
            <p:spPr>
              <a:xfrm>
                <a:off x="6011402" y="1796566"/>
                <a:ext cx="72083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9" name="正方形/長方形 118"/>
              <p:cNvSpPr/>
              <p:nvPr/>
            </p:nvSpPr>
            <p:spPr>
              <a:xfrm rot="16200000">
                <a:off x="5674601" y="2176411"/>
                <a:ext cx="72083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0" name="正方形/長方形 119"/>
              <p:cNvSpPr/>
              <p:nvPr/>
            </p:nvSpPr>
            <p:spPr>
              <a:xfrm rot="16200000">
                <a:off x="5810752" y="1603332"/>
                <a:ext cx="1866994"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1" name="正方形/長方形 120"/>
              <p:cNvSpPr/>
              <p:nvPr/>
            </p:nvSpPr>
            <p:spPr>
              <a:xfrm rot="16200000">
                <a:off x="6198350" y="1514619"/>
                <a:ext cx="53743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2" name="正方形/長方形 121"/>
              <p:cNvSpPr/>
              <p:nvPr/>
            </p:nvSpPr>
            <p:spPr>
              <a:xfrm>
                <a:off x="6444209" y="1224650"/>
                <a:ext cx="27717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pic>
        <p:nvPicPr>
          <p:cNvPr id="1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584" y="4602335"/>
            <a:ext cx="1779731" cy="122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正方形/長方形 123"/>
          <p:cNvSpPr/>
          <p:nvPr/>
        </p:nvSpPr>
        <p:spPr>
          <a:xfrm>
            <a:off x="3490825" y="5693186"/>
            <a:ext cx="4535855"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rPr>
              <a:t>作業指導どおりの姿勢でやっている</a:t>
            </a:r>
          </a:p>
        </p:txBody>
      </p:sp>
      <p:sp>
        <p:nvSpPr>
          <p:cNvPr id="126" name="テキスト ボックス 125"/>
          <p:cNvSpPr txBox="1"/>
          <p:nvPr/>
        </p:nvSpPr>
        <p:spPr>
          <a:xfrm>
            <a:off x="4404320" y="3655190"/>
            <a:ext cx="2507418" cy="400110"/>
          </a:xfrm>
          <a:prstGeom prst="rect">
            <a:avLst/>
          </a:prstGeom>
          <a:noFill/>
        </p:spPr>
        <p:txBody>
          <a:bodyPr wrap="none" rtlCol="0">
            <a:spAutoFit/>
          </a:bodyPr>
          <a:lstStyle/>
          <a:p>
            <a:r>
              <a:rPr lang="ja-JP" altLang="en-US" sz="2000" b="1" dirty="0"/>
              <a:t>現地現物の姿勢確認</a:t>
            </a:r>
          </a:p>
        </p:txBody>
      </p:sp>
      <p:sp>
        <p:nvSpPr>
          <p:cNvPr id="127" name="テキスト ボックス 126"/>
          <p:cNvSpPr txBox="1"/>
          <p:nvPr/>
        </p:nvSpPr>
        <p:spPr>
          <a:xfrm>
            <a:off x="4047690" y="4331248"/>
            <a:ext cx="1269516" cy="307777"/>
          </a:xfrm>
          <a:prstGeom prst="rect">
            <a:avLst/>
          </a:prstGeom>
          <a:noFill/>
        </p:spPr>
        <p:txBody>
          <a:bodyPr wrap="square" rtlCol="0">
            <a:spAutoFit/>
          </a:bodyPr>
          <a:lstStyle/>
          <a:p>
            <a:r>
              <a:rPr lang="ja-JP" altLang="en-US" sz="1400" dirty="0"/>
              <a:t>持ち上げ姿勢</a:t>
            </a:r>
          </a:p>
        </p:txBody>
      </p:sp>
      <p:sp>
        <p:nvSpPr>
          <p:cNvPr id="128" name="右矢印 127"/>
          <p:cNvSpPr/>
          <p:nvPr/>
        </p:nvSpPr>
        <p:spPr>
          <a:xfrm>
            <a:off x="5490850" y="4736101"/>
            <a:ext cx="511423" cy="39762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9" name="テキスト ボックス 128"/>
          <p:cNvSpPr txBox="1"/>
          <p:nvPr/>
        </p:nvSpPr>
        <p:spPr>
          <a:xfrm>
            <a:off x="5830130" y="3985320"/>
            <a:ext cx="1886871" cy="307777"/>
          </a:xfrm>
          <a:prstGeom prst="rect">
            <a:avLst/>
          </a:prstGeom>
          <a:noFill/>
        </p:spPr>
        <p:txBody>
          <a:bodyPr wrap="square" rtlCol="0">
            <a:spAutoFit/>
          </a:bodyPr>
          <a:lstStyle/>
          <a:p>
            <a:r>
              <a:rPr lang="ja-JP" altLang="en-US" sz="1400" dirty="0"/>
              <a:t>作業台に乗せる姿勢</a:t>
            </a:r>
          </a:p>
        </p:txBody>
      </p:sp>
      <p:sp>
        <p:nvSpPr>
          <p:cNvPr id="130" name="テキスト ボックス 129"/>
          <p:cNvSpPr txBox="1"/>
          <p:nvPr/>
        </p:nvSpPr>
        <p:spPr>
          <a:xfrm>
            <a:off x="8713744" y="3627997"/>
            <a:ext cx="2728632" cy="400110"/>
          </a:xfrm>
          <a:prstGeom prst="rect">
            <a:avLst/>
          </a:prstGeom>
          <a:noFill/>
        </p:spPr>
        <p:txBody>
          <a:bodyPr wrap="none" rtlCol="0">
            <a:spAutoFit/>
          </a:bodyPr>
          <a:lstStyle/>
          <a:p>
            <a:r>
              <a:rPr lang="ja-JP" altLang="en-US" sz="2000" b="1" dirty="0">
                <a:latin typeface="+mn-ea"/>
              </a:rPr>
              <a:t>社内安全基準を再確認</a:t>
            </a:r>
          </a:p>
        </p:txBody>
      </p:sp>
      <p:sp>
        <p:nvSpPr>
          <p:cNvPr id="131" name="正方形/長方形 130"/>
          <p:cNvSpPr/>
          <p:nvPr/>
        </p:nvSpPr>
        <p:spPr>
          <a:xfrm>
            <a:off x="8004720" y="5691093"/>
            <a:ext cx="3960440" cy="400110"/>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rPr>
              <a:t>社内安全基準上も問題なし</a:t>
            </a:r>
            <a:r>
              <a:rPr lang="en-US" altLang="ja-JP" sz="2000" b="1" i="1" dirty="0">
                <a:ln w="12700">
                  <a:solidFill>
                    <a:schemeClr val="tx2">
                      <a:satMod val="155000"/>
                    </a:schemeClr>
                  </a:solidFill>
                  <a:prstDash val="solid"/>
                </a:ln>
              </a:rPr>
              <a:t>!!</a:t>
            </a:r>
            <a:endParaRPr lang="ja-JP" altLang="en-US" sz="2000" b="1" i="1" dirty="0">
              <a:ln w="12700">
                <a:solidFill>
                  <a:schemeClr val="tx2">
                    <a:satMod val="155000"/>
                  </a:schemeClr>
                </a:solidFill>
                <a:prstDash val="solid"/>
              </a:ln>
            </a:endParaRPr>
          </a:p>
        </p:txBody>
      </p:sp>
      <p:cxnSp>
        <p:nvCxnSpPr>
          <p:cNvPr id="132" name="直線コネクタ 131"/>
          <p:cNvCxnSpPr/>
          <p:nvPr/>
        </p:nvCxnSpPr>
        <p:spPr>
          <a:xfrm>
            <a:off x="6005964" y="5703590"/>
            <a:ext cx="17351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6111681" y="1860348"/>
            <a:ext cx="1188180" cy="1409781"/>
            <a:chOff x="10136327" y="2313178"/>
            <a:chExt cx="1188180" cy="1409781"/>
          </a:xfrm>
        </p:grpSpPr>
        <p:sp>
          <p:nvSpPr>
            <p:cNvPr id="64" name="Freeform 1376"/>
            <p:cNvSpPr>
              <a:spLocks/>
            </p:cNvSpPr>
            <p:nvPr/>
          </p:nvSpPr>
          <p:spPr bwMode="auto">
            <a:xfrm flipH="1">
              <a:off x="10967189" y="3060404"/>
              <a:ext cx="357318" cy="240121"/>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65" name="Freeform 1362"/>
            <p:cNvSpPr>
              <a:spLocks/>
            </p:cNvSpPr>
            <p:nvPr/>
          </p:nvSpPr>
          <p:spPr bwMode="auto">
            <a:xfrm flipH="1">
              <a:off x="10301907" y="3164902"/>
              <a:ext cx="803470" cy="558057"/>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66" name="Freeform 1372"/>
            <p:cNvSpPr>
              <a:spLocks/>
            </p:cNvSpPr>
            <p:nvPr/>
          </p:nvSpPr>
          <p:spPr bwMode="auto">
            <a:xfrm flipH="1">
              <a:off x="10609873" y="3229378"/>
              <a:ext cx="171749" cy="108944"/>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67" name="Freeform 1373"/>
            <p:cNvSpPr>
              <a:spLocks/>
            </p:cNvSpPr>
            <p:nvPr/>
          </p:nvSpPr>
          <p:spPr bwMode="auto">
            <a:xfrm flipH="1">
              <a:off x="10524985" y="3227155"/>
              <a:ext cx="209258" cy="173420"/>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 name="Freeform 1374"/>
            <p:cNvSpPr>
              <a:spLocks/>
            </p:cNvSpPr>
            <p:nvPr/>
          </p:nvSpPr>
          <p:spPr bwMode="auto">
            <a:xfrm flipH="1">
              <a:off x="10785570" y="3216039"/>
              <a:ext cx="96733" cy="111166"/>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 name="Freeform 1375"/>
            <p:cNvSpPr>
              <a:spLocks/>
            </p:cNvSpPr>
            <p:nvPr/>
          </p:nvSpPr>
          <p:spPr bwMode="auto">
            <a:xfrm flipH="1">
              <a:off x="10813208" y="3371672"/>
              <a:ext cx="47379" cy="2890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 name="Freeform 1377"/>
            <p:cNvSpPr>
              <a:spLocks/>
            </p:cNvSpPr>
            <p:nvPr/>
          </p:nvSpPr>
          <p:spPr bwMode="auto">
            <a:xfrm flipH="1">
              <a:off x="11211981" y="3191581"/>
              <a:ext cx="49354" cy="37796"/>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 name="Freeform 1378"/>
            <p:cNvSpPr>
              <a:spLocks/>
            </p:cNvSpPr>
            <p:nvPr/>
          </p:nvSpPr>
          <p:spPr bwMode="auto">
            <a:xfrm flipH="1">
              <a:off x="11105378" y="3164902"/>
              <a:ext cx="65147" cy="57807"/>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 name="Line 1379"/>
            <p:cNvSpPr>
              <a:spLocks noChangeShapeType="1"/>
            </p:cNvSpPr>
            <p:nvPr/>
          </p:nvSpPr>
          <p:spPr bwMode="auto">
            <a:xfrm>
              <a:off x="11164602" y="3218262"/>
              <a:ext cx="43431" cy="4224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4" name="月 73"/>
            <p:cNvSpPr/>
            <p:nvPr/>
          </p:nvSpPr>
          <p:spPr>
            <a:xfrm rot="1070134">
              <a:off x="10136327" y="2531406"/>
              <a:ext cx="339311" cy="74665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5" name="グループ化 74"/>
            <p:cNvGrpSpPr/>
            <p:nvPr/>
          </p:nvGrpSpPr>
          <p:grpSpPr>
            <a:xfrm rot="21354649" flipH="1">
              <a:off x="10237828" y="2451899"/>
              <a:ext cx="786743" cy="842552"/>
              <a:chOff x="10721363" y="466040"/>
              <a:chExt cx="659498" cy="669672"/>
            </a:xfrm>
          </p:grpSpPr>
          <p:sp>
            <p:nvSpPr>
              <p:cNvPr id="84"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85"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86"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76" name="Oval 1365"/>
            <p:cNvSpPr>
              <a:spLocks noChangeArrowheads="1"/>
            </p:cNvSpPr>
            <p:nvPr/>
          </p:nvSpPr>
          <p:spPr bwMode="auto">
            <a:xfrm rot="21354649" flipH="1">
              <a:off x="10769711" y="2862174"/>
              <a:ext cx="23258" cy="3776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7" name="Oval 1366"/>
            <p:cNvSpPr>
              <a:spLocks noChangeArrowheads="1"/>
            </p:cNvSpPr>
            <p:nvPr/>
          </p:nvSpPr>
          <p:spPr bwMode="auto">
            <a:xfrm rot="21354649" flipH="1">
              <a:off x="10646410" y="2858269"/>
              <a:ext cx="23259" cy="377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8" name="Oval 1371"/>
            <p:cNvSpPr>
              <a:spLocks noChangeArrowheads="1"/>
            </p:cNvSpPr>
            <p:nvPr/>
          </p:nvSpPr>
          <p:spPr bwMode="auto">
            <a:xfrm rot="21354649" flipH="1">
              <a:off x="10673547" y="3090184"/>
              <a:ext cx="87667" cy="83483"/>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80" name="Freeform 370"/>
            <p:cNvSpPr>
              <a:spLocks/>
            </p:cNvSpPr>
            <p:nvPr/>
          </p:nvSpPr>
          <p:spPr bwMode="auto">
            <a:xfrm rot="21354649" flipH="1">
              <a:off x="10203007" y="2487099"/>
              <a:ext cx="80129" cy="362882"/>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Freeform 371"/>
            <p:cNvSpPr>
              <a:spLocks/>
            </p:cNvSpPr>
            <p:nvPr/>
          </p:nvSpPr>
          <p:spPr bwMode="auto">
            <a:xfrm rot="21354649" flipH="1">
              <a:off x="10241139" y="2313178"/>
              <a:ext cx="828008" cy="4397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82" name="Freeform 372"/>
            <p:cNvSpPr>
              <a:spLocks/>
            </p:cNvSpPr>
            <p:nvPr/>
          </p:nvSpPr>
          <p:spPr bwMode="auto">
            <a:xfrm rot="21354649" flipH="1">
              <a:off x="10251557" y="2597833"/>
              <a:ext cx="854719" cy="161014"/>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88" name="正方形/長方形 287"/>
          <p:cNvSpPr/>
          <p:nvPr/>
        </p:nvSpPr>
        <p:spPr>
          <a:xfrm>
            <a:off x="7306089" y="2314156"/>
            <a:ext cx="4765804" cy="461665"/>
          </a:xfrm>
          <a:prstGeom prst="rect">
            <a:avLst/>
          </a:prstGeom>
          <a:noFill/>
          <a:ln>
            <a:noFill/>
          </a:ln>
        </p:spPr>
        <p:txBody>
          <a:bodyPr wrap="square" lIns="91440" tIns="45720" rIns="91440" bIns="45720">
            <a:spAutoFit/>
          </a:bodyPr>
          <a:lstStyle/>
          <a:p>
            <a:pPr algn="ctr"/>
            <a:r>
              <a:rPr lang="ja-JP" altLang="en-US" sz="2400" b="1" dirty="0">
                <a:ln w="12700">
                  <a:solidFill>
                    <a:schemeClr val="tx2">
                      <a:satMod val="155000"/>
                    </a:schemeClr>
                  </a:solidFill>
                  <a:prstDash val="solid"/>
                </a:ln>
                <a:solidFill>
                  <a:srgbClr val="FF0000"/>
                </a:solidFill>
                <a:latin typeface="HGP創英角ﾎﾟｯﾌﾟ体" pitchFamily="50" charset="-128"/>
                <a:ea typeface="HGP創英角ﾎﾟｯﾌﾟ体" pitchFamily="50" charset="-128"/>
              </a:rPr>
              <a:t>２歳児（１２㎏）を一日に２４０回も</a:t>
            </a:r>
          </a:p>
        </p:txBody>
      </p:sp>
      <p:graphicFrame>
        <p:nvGraphicFramePr>
          <p:cNvPr id="5" name="表 4"/>
          <p:cNvGraphicFramePr>
            <a:graphicFrameLocks noGrp="1"/>
          </p:cNvGraphicFramePr>
          <p:nvPr>
            <p:extLst>
              <p:ext uri="{D42A27DB-BD31-4B8C-83A1-F6EECF244321}">
                <p14:modId xmlns:p14="http://schemas.microsoft.com/office/powerpoint/2010/main" val="2593548063"/>
              </p:ext>
            </p:extLst>
          </p:nvPr>
        </p:nvGraphicFramePr>
        <p:xfrm>
          <a:off x="7871095" y="4055300"/>
          <a:ext cx="4054435" cy="1637886"/>
        </p:xfrm>
        <a:graphic>
          <a:graphicData uri="http://schemas.openxmlformats.org/drawingml/2006/table">
            <a:tbl>
              <a:tblPr firstRow="1" bandRow="1">
                <a:tableStyleId>{2D5ABB26-0587-4C30-8999-92F81FD0307C}</a:tableStyleId>
              </a:tblPr>
              <a:tblGrid>
                <a:gridCol w="873274">
                  <a:extLst>
                    <a:ext uri="{9D8B030D-6E8A-4147-A177-3AD203B41FA5}">
                      <a16:colId xmlns:a16="http://schemas.microsoft.com/office/drawing/2014/main" val="20000"/>
                    </a:ext>
                  </a:extLst>
                </a:gridCol>
                <a:gridCol w="3181161">
                  <a:extLst>
                    <a:ext uri="{9D8B030D-6E8A-4147-A177-3AD203B41FA5}">
                      <a16:colId xmlns:a16="http://schemas.microsoft.com/office/drawing/2014/main" val="20001"/>
                    </a:ext>
                  </a:extLst>
                </a:gridCol>
              </a:tblGrid>
              <a:tr h="240800">
                <a:tc>
                  <a:txBody>
                    <a:bodyPr/>
                    <a:lstStyle/>
                    <a:p>
                      <a:pPr algn="ctr"/>
                      <a:r>
                        <a:rPr kumimoji="1" lang="ja-JP" altLang="en-US" sz="900" dirty="0"/>
                        <a:t>作業要素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a:t>作業方法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44863">
                <a:tc>
                  <a:txBody>
                    <a:bodyPr/>
                    <a:lstStyle/>
                    <a:p>
                      <a:pPr algn="ctr"/>
                      <a:r>
                        <a:rPr kumimoji="1" lang="ja-JP" altLang="en-US" sz="900" dirty="0"/>
                        <a:t>持ち上げる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dirty="0"/>
                        <a:t>背筋を伸ばしたまま、膝を伸ばすようにして静かに立ちあがる。この時、腰をひねったり、腰を入れずに腕だけで持ち上げてはならない。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52223">
                <a:tc>
                  <a:txBody>
                    <a:bodyPr/>
                    <a:lstStyle/>
                    <a:p>
                      <a:pPr algn="ctr"/>
                      <a:r>
                        <a:rPr kumimoji="1" lang="ja-JP" altLang="en-US" sz="900" dirty="0"/>
                        <a:t>運ぶ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dirty="0"/>
                        <a:t>前方と足元に注意しながら運ぶ。</a:t>
                      </a:r>
                      <a:endParaRPr kumimoji="1" lang="en-US" altLang="ja-JP" sz="900" dirty="0"/>
                    </a:p>
                    <a:p>
                      <a:r>
                        <a:rPr kumimoji="1" lang="ja-JP" altLang="en-US" sz="900" dirty="0"/>
                        <a:t>＜両手運搬＞</a:t>
                      </a:r>
                      <a:endParaRPr kumimoji="1" lang="en-US" altLang="ja-JP" sz="900" dirty="0"/>
                    </a:p>
                    <a:p>
                      <a:r>
                        <a:rPr kumimoji="1" lang="ja-JP" altLang="en-US" sz="900" dirty="0"/>
                        <a:t>１．物を体に近づけ重心を低くするような姿勢をとる。</a:t>
                      </a:r>
                      <a:endParaRPr kumimoji="1" lang="en-US" altLang="ja-JP" sz="900" dirty="0"/>
                    </a:p>
                    <a:p>
                      <a:r>
                        <a:rPr kumimoji="1" lang="ja-JP" altLang="en-US" sz="900" dirty="0"/>
                        <a:t>２．膝を伸ばしたり、背を反らせない。</a:t>
                      </a:r>
                      <a:endParaRPr kumimoji="1" lang="en-US" altLang="ja-JP" sz="900" dirty="0"/>
                    </a:p>
                    <a:p>
                      <a:r>
                        <a:rPr kumimoji="1" lang="ja-JP" altLang="en-US" sz="900" dirty="0"/>
                        <a:t>３．背を少し丸めて、しっかりと上体を固定する。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8" name="テキスト ボックス 87"/>
          <p:cNvSpPr txBox="1"/>
          <p:nvPr/>
        </p:nvSpPr>
        <p:spPr>
          <a:xfrm>
            <a:off x="8086117" y="863550"/>
            <a:ext cx="881973" cy="369332"/>
          </a:xfrm>
          <a:prstGeom prst="rect">
            <a:avLst/>
          </a:prstGeom>
          <a:noFill/>
        </p:spPr>
        <p:txBody>
          <a:bodyPr wrap="none" rtlCol="0">
            <a:spAutoFit/>
          </a:bodyPr>
          <a:lstStyle/>
          <a:p>
            <a:r>
              <a:rPr lang="ja-JP" altLang="en-US" b="1" dirty="0">
                <a:latin typeface="+mn-ea"/>
              </a:rPr>
              <a:t>完成品</a:t>
            </a:r>
          </a:p>
        </p:txBody>
      </p:sp>
      <p:sp>
        <p:nvSpPr>
          <p:cNvPr id="89" name="テキスト ボックス 88"/>
          <p:cNvSpPr txBox="1"/>
          <p:nvPr/>
        </p:nvSpPr>
        <p:spPr>
          <a:xfrm>
            <a:off x="10689530" y="855303"/>
            <a:ext cx="808235" cy="369332"/>
          </a:xfrm>
          <a:prstGeom prst="rect">
            <a:avLst/>
          </a:prstGeom>
          <a:noFill/>
        </p:spPr>
        <p:txBody>
          <a:bodyPr wrap="none" rtlCol="0">
            <a:spAutoFit/>
          </a:bodyPr>
          <a:lstStyle/>
          <a:p>
            <a:r>
              <a:rPr lang="ja-JP" altLang="en-US" b="1" dirty="0">
                <a:latin typeface="+mn-ea"/>
              </a:rPr>
              <a:t>２歳児</a:t>
            </a:r>
          </a:p>
        </p:txBody>
      </p:sp>
      <p:sp>
        <p:nvSpPr>
          <p:cNvPr id="90" name="正方形/長方形 89"/>
          <p:cNvSpPr/>
          <p:nvPr/>
        </p:nvSpPr>
        <p:spPr>
          <a:xfrm>
            <a:off x="8148462" y="2672735"/>
            <a:ext cx="3960714" cy="461665"/>
          </a:xfrm>
          <a:prstGeom prst="rect">
            <a:avLst/>
          </a:prstGeom>
          <a:noFill/>
          <a:ln>
            <a:noFill/>
          </a:ln>
        </p:spPr>
        <p:txBody>
          <a:bodyPr wrap="square" lIns="91440" tIns="45720" rIns="91440" bIns="45720">
            <a:spAutoFit/>
          </a:bodyPr>
          <a:lstStyle/>
          <a:p>
            <a:pPr algn="ctr"/>
            <a:r>
              <a:rPr lang="ja-JP" altLang="en-US" sz="2400" b="1" dirty="0">
                <a:ln w="12700">
                  <a:solidFill>
                    <a:schemeClr val="tx2">
                      <a:satMod val="155000"/>
                    </a:schemeClr>
                  </a:solidFill>
                  <a:prstDash val="solid"/>
                </a:ln>
                <a:solidFill>
                  <a:srgbClr val="FF0000"/>
                </a:solidFill>
                <a:latin typeface="HGP創英角ﾎﾟｯﾌﾟ体" pitchFamily="50" charset="-128"/>
                <a:ea typeface="HGP創英角ﾎﾟｯﾌﾟ体" pitchFamily="50" charset="-128"/>
              </a:rPr>
              <a:t>抱っこしましぇ～～～ん！！</a:t>
            </a:r>
          </a:p>
        </p:txBody>
      </p:sp>
      <p:sp>
        <p:nvSpPr>
          <p:cNvPr id="91" name="テキスト ボックス 90"/>
          <p:cNvSpPr txBox="1"/>
          <p:nvPr/>
        </p:nvSpPr>
        <p:spPr>
          <a:xfrm>
            <a:off x="11158784" y="42083"/>
            <a:ext cx="1201912" cy="369332"/>
          </a:xfrm>
          <a:prstGeom prst="rect">
            <a:avLst/>
          </a:prstGeom>
          <a:noFill/>
        </p:spPr>
        <p:txBody>
          <a:bodyPr wrap="square" rtlCol="0">
            <a:spAutoFit/>
          </a:bodyPr>
          <a:lstStyle/>
          <a:p>
            <a:r>
              <a:rPr lang="ja-JP" altLang="en-US" b="1" dirty="0"/>
              <a:t>１２</a:t>
            </a:r>
            <a:r>
              <a:rPr lang="en-US" altLang="ja-JP" b="1" dirty="0"/>
              <a:t>/</a:t>
            </a:r>
            <a:r>
              <a:rPr lang="ja-JP" altLang="en-US" b="1" dirty="0"/>
              <a:t>３０</a:t>
            </a:r>
          </a:p>
        </p:txBody>
      </p:sp>
      <p:pic>
        <p:nvPicPr>
          <p:cNvPr id="6" name="図 5">
            <a:extLst>
              <a:ext uri="{FF2B5EF4-FFF2-40B4-BE49-F238E27FC236}">
                <a16:creationId xmlns:a16="http://schemas.microsoft.com/office/drawing/2014/main" id="{04DE8A72-F9A5-1F8B-0716-B50B882B5060}"/>
              </a:ext>
            </a:extLst>
          </p:cNvPr>
          <p:cNvPicPr>
            <a:picLocks noChangeAspect="1"/>
          </p:cNvPicPr>
          <p:nvPr/>
        </p:nvPicPr>
        <p:blipFill>
          <a:blip r:embed="rId6"/>
          <a:srcRect l="33608" t="30533" r="28128" b="18889"/>
          <a:stretch/>
        </p:blipFill>
        <p:spPr>
          <a:xfrm>
            <a:off x="144765" y="524467"/>
            <a:ext cx="3156896" cy="2347184"/>
          </a:xfrm>
          <a:prstGeom prst="rect">
            <a:avLst/>
          </a:prstGeom>
          <a:ln>
            <a:solidFill>
              <a:schemeClr val="tx1"/>
            </a:solidFill>
          </a:ln>
        </p:spPr>
      </p:pic>
      <p:sp>
        <p:nvSpPr>
          <p:cNvPr id="8" name="テキスト ボックス 7">
            <a:extLst>
              <a:ext uri="{FF2B5EF4-FFF2-40B4-BE49-F238E27FC236}">
                <a16:creationId xmlns:a16="http://schemas.microsoft.com/office/drawing/2014/main" id="{06B9961C-F363-85EA-1731-AED742147C89}"/>
              </a:ext>
            </a:extLst>
          </p:cNvPr>
          <p:cNvSpPr txBox="1"/>
          <p:nvPr/>
        </p:nvSpPr>
        <p:spPr>
          <a:xfrm>
            <a:off x="268323" y="5432281"/>
            <a:ext cx="2905934" cy="1200329"/>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・それはなんでと下の部分を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この１ページでまとめる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・ぞーっとするなんていらん</a:t>
            </a:r>
            <a:endParaRPr lang="en-US" altLang="ja-JP"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0C4CB55A-D516-8371-011A-E015AB4041A5}"/>
              </a:ext>
            </a:extLst>
          </p:cNvPr>
          <p:cNvPicPr>
            <a:picLocks noChangeAspect="1"/>
          </p:cNvPicPr>
          <p:nvPr/>
        </p:nvPicPr>
        <p:blipFill>
          <a:blip r:embed="rId7"/>
          <a:srcRect l="34317" t="30836" r="28188" b="19548"/>
          <a:stretch/>
        </p:blipFill>
        <p:spPr>
          <a:xfrm>
            <a:off x="221197" y="3074018"/>
            <a:ext cx="3153095" cy="2346988"/>
          </a:xfrm>
          <a:prstGeom prst="rect">
            <a:avLst/>
          </a:prstGeom>
          <a:ln>
            <a:solidFill>
              <a:schemeClr val="tx1"/>
            </a:solidFill>
          </a:ln>
        </p:spPr>
      </p:pic>
    </p:spTree>
    <p:extLst>
      <p:ext uri="{BB962C8B-B14F-4D97-AF65-F5344CB8AC3E}">
        <p14:creationId xmlns:p14="http://schemas.microsoft.com/office/powerpoint/2010/main" val="321324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9"/>
                                        </p:tgtEl>
                                        <p:attrNameLst>
                                          <p:attrName>style.visibility</p:attrName>
                                        </p:attrNameLst>
                                      </p:cBhvr>
                                      <p:to>
                                        <p:strVal val="visible"/>
                                      </p:to>
                                    </p:set>
                                    <p:animEffect transition="in" filter="wipe(left)">
                                      <p:cBhvr>
                                        <p:cTn id="10" dur="500"/>
                                        <p:tgtEl>
                                          <p:spTgt spid="19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left)">
                                      <p:cBhvr>
                                        <p:cTn id="24" dur="500"/>
                                        <p:tgtEl>
                                          <p:spTgt spid="89"/>
                                        </p:tgtEl>
                                      </p:cBhvr>
                                    </p:animEffect>
                                  </p:childTnLst>
                                </p:cTn>
                              </p:par>
                              <p:par>
                                <p:cTn id="25" presetID="22" presetClass="entr" presetSubtype="8" fill="hold" nodeType="withEffect">
                                  <p:stCondLst>
                                    <p:cond delay="0"/>
                                  </p:stCondLst>
                                  <p:childTnLst>
                                    <p:set>
                                      <p:cBhvr>
                                        <p:cTn id="26" dur="1" fill="hold">
                                          <p:stCondLst>
                                            <p:cond delay="0"/>
                                          </p:stCondLst>
                                        </p:cTn>
                                        <p:tgtEl>
                                          <p:spTgt spid="248"/>
                                        </p:tgtEl>
                                        <p:attrNameLst>
                                          <p:attrName>style.visibility</p:attrName>
                                        </p:attrNameLst>
                                      </p:cBhvr>
                                      <p:to>
                                        <p:strVal val="visible"/>
                                      </p:to>
                                    </p:set>
                                    <p:animEffect transition="in" filter="wipe(left)">
                                      <p:cBhvr>
                                        <p:cTn id="27" dur="500"/>
                                        <p:tgtEl>
                                          <p:spTgt spid="248"/>
                                        </p:tgtEl>
                                      </p:cBhvr>
                                    </p:animEffect>
                                  </p:childTnLst>
                                </p:cTn>
                              </p:par>
                              <p:par>
                                <p:cTn id="28" presetID="22" presetClass="entr" presetSubtype="8"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52"/>
                                        </p:tgtEl>
                                        <p:attrNameLst>
                                          <p:attrName>style.visibility</p:attrName>
                                        </p:attrNameLst>
                                      </p:cBhvr>
                                      <p:to>
                                        <p:strVal val="visible"/>
                                      </p:to>
                                    </p:set>
                                    <p:animEffect transition="in" filter="wipe(left)">
                                      <p:cBhvr>
                                        <p:cTn id="33" dur="500"/>
                                        <p:tgtEl>
                                          <p:spTgt spid="25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88"/>
                                        </p:tgtEl>
                                        <p:attrNameLst>
                                          <p:attrName>style.visibility</p:attrName>
                                        </p:attrNameLst>
                                      </p:cBhvr>
                                      <p:to>
                                        <p:strVal val="visible"/>
                                      </p:to>
                                    </p:set>
                                    <p:animEffect transition="in" filter="wipe(left)">
                                      <p:cBhvr>
                                        <p:cTn id="36" dur="500"/>
                                        <p:tgtEl>
                                          <p:spTgt spid="28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wipe(left)">
                                      <p:cBhvr>
                                        <p:cTn id="39" dur="500"/>
                                        <p:tgtEl>
                                          <p:spTgt spid="90"/>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20"/>
                                        </p:tgtEl>
                                        <p:attrNameLst>
                                          <p:attrName>style.visibility</p:attrName>
                                        </p:attrNameLst>
                                      </p:cBhvr>
                                      <p:to>
                                        <p:strVal val="visible"/>
                                      </p:to>
                                    </p:set>
                                    <p:animEffect transition="in" filter="fade">
                                      <p:cBhvr>
                                        <p:cTn id="43" dur="500"/>
                                        <p:tgtEl>
                                          <p:spTgt spid="22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randombar(vertical)">
                                      <p:cBhvr>
                                        <p:cTn id="48" dur="500"/>
                                        <p:tgtEl>
                                          <p:spTgt spid="102"/>
                                        </p:tgtEl>
                                      </p:cBhvr>
                                    </p:animEffect>
                                  </p:childTnLst>
                                </p:cTn>
                              </p:par>
                              <p:par>
                                <p:cTn id="49" presetID="14" presetClass="entr" presetSubtype="5" fill="hold" nodeType="withEffect">
                                  <p:stCondLst>
                                    <p:cond delay="0"/>
                                  </p:stCondLst>
                                  <p:childTnLst>
                                    <p:set>
                                      <p:cBhvr>
                                        <p:cTn id="50" dur="1" fill="hold">
                                          <p:stCondLst>
                                            <p:cond delay="0"/>
                                          </p:stCondLst>
                                        </p:cTn>
                                        <p:tgtEl>
                                          <p:spTgt spid="123"/>
                                        </p:tgtEl>
                                        <p:attrNameLst>
                                          <p:attrName>style.visibility</p:attrName>
                                        </p:attrNameLst>
                                      </p:cBhvr>
                                      <p:to>
                                        <p:strVal val="visible"/>
                                      </p:to>
                                    </p:set>
                                    <p:animEffect transition="in" filter="randombar(vertical)">
                                      <p:cBhvr>
                                        <p:cTn id="51" dur="500"/>
                                        <p:tgtEl>
                                          <p:spTgt spid="123"/>
                                        </p:tgtEl>
                                      </p:cBhvr>
                                    </p:animEffect>
                                  </p:childTnLst>
                                </p:cTn>
                              </p:par>
                              <p:par>
                                <p:cTn id="52" presetID="14" presetClass="entr" presetSubtype="5" fill="hold" grpId="0" nodeType="withEffect">
                                  <p:stCondLst>
                                    <p:cond delay="0"/>
                                  </p:stCondLst>
                                  <p:childTnLst>
                                    <p:set>
                                      <p:cBhvr>
                                        <p:cTn id="53" dur="1" fill="hold">
                                          <p:stCondLst>
                                            <p:cond delay="0"/>
                                          </p:stCondLst>
                                        </p:cTn>
                                        <p:tgtEl>
                                          <p:spTgt spid="126"/>
                                        </p:tgtEl>
                                        <p:attrNameLst>
                                          <p:attrName>style.visibility</p:attrName>
                                        </p:attrNameLst>
                                      </p:cBhvr>
                                      <p:to>
                                        <p:strVal val="visible"/>
                                      </p:to>
                                    </p:set>
                                    <p:animEffect transition="in" filter="randombar(vertical)">
                                      <p:cBhvr>
                                        <p:cTn id="54" dur="500"/>
                                        <p:tgtEl>
                                          <p:spTgt spid="126"/>
                                        </p:tgtEl>
                                      </p:cBhvr>
                                    </p:animEffect>
                                  </p:childTnLst>
                                </p:cTn>
                              </p:par>
                              <p:par>
                                <p:cTn id="55" presetID="14" presetClass="entr" presetSubtype="5" fill="hold" grpId="0" nodeType="withEffect">
                                  <p:stCondLst>
                                    <p:cond delay="0"/>
                                  </p:stCondLst>
                                  <p:childTnLst>
                                    <p:set>
                                      <p:cBhvr>
                                        <p:cTn id="56" dur="1" fill="hold">
                                          <p:stCondLst>
                                            <p:cond delay="0"/>
                                          </p:stCondLst>
                                        </p:cTn>
                                        <p:tgtEl>
                                          <p:spTgt spid="127"/>
                                        </p:tgtEl>
                                        <p:attrNameLst>
                                          <p:attrName>style.visibility</p:attrName>
                                        </p:attrNameLst>
                                      </p:cBhvr>
                                      <p:to>
                                        <p:strVal val="visible"/>
                                      </p:to>
                                    </p:set>
                                    <p:animEffect transition="in" filter="randombar(vertical)">
                                      <p:cBhvr>
                                        <p:cTn id="57" dur="500"/>
                                        <p:tgtEl>
                                          <p:spTgt spid="127"/>
                                        </p:tgtEl>
                                      </p:cBhvr>
                                    </p:animEffect>
                                  </p:childTnLst>
                                </p:cTn>
                              </p:par>
                              <p:par>
                                <p:cTn id="58" presetID="14" presetClass="entr" presetSubtype="5" fill="hold" grpId="0" nodeType="withEffect">
                                  <p:stCondLst>
                                    <p:cond delay="0"/>
                                  </p:stCondLst>
                                  <p:childTnLst>
                                    <p:set>
                                      <p:cBhvr>
                                        <p:cTn id="59" dur="1" fill="hold">
                                          <p:stCondLst>
                                            <p:cond delay="0"/>
                                          </p:stCondLst>
                                        </p:cTn>
                                        <p:tgtEl>
                                          <p:spTgt spid="128"/>
                                        </p:tgtEl>
                                        <p:attrNameLst>
                                          <p:attrName>style.visibility</p:attrName>
                                        </p:attrNameLst>
                                      </p:cBhvr>
                                      <p:to>
                                        <p:strVal val="visible"/>
                                      </p:to>
                                    </p:set>
                                    <p:animEffect transition="in" filter="randombar(vertical)">
                                      <p:cBhvr>
                                        <p:cTn id="60" dur="500"/>
                                        <p:tgtEl>
                                          <p:spTgt spid="128"/>
                                        </p:tgtEl>
                                      </p:cBhvr>
                                    </p:animEffect>
                                  </p:childTnLst>
                                </p:cTn>
                              </p:par>
                              <p:par>
                                <p:cTn id="61" presetID="14" presetClass="entr" presetSubtype="5" fill="hold" grpId="0" nodeType="with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randombar(vertical)">
                                      <p:cBhvr>
                                        <p:cTn id="63" dur="500"/>
                                        <p:tgtEl>
                                          <p:spTgt spid="129"/>
                                        </p:tgtEl>
                                      </p:cBhvr>
                                    </p:animEffect>
                                  </p:childTnLst>
                                </p:cTn>
                              </p:par>
                              <p:par>
                                <p:cTn id="64" presetID="14" presetClass="entr" presetSubtype="5" fill="hold" nodeType="withEffect">
                                  <p:stCondLst>
                                    <p:cond delay="0"/>
                                  </p:stCondLst>
                                  <p:childTnLst>
                                    <p:set>
                                      <p:cBhvr>
                                        <p:cTn id="65" dur="1" fill="hold">
                                          <p:stCondLst>
                                            <p:cond delay="0"/>
                                          </p:stCondLst>
                                        </p:cTn>
                                        <p:tgtEl>
                                          <p:spTgt spid="132"/>
                                        </p:tgtEl>
                                        <p:attrNameLst>
                                          <p:attrName>style.visibility</p:attrName>
                                        </p:attrNameLst>
                                      </p:cBhvr>
                                      <p:to>
                                        <p:strVal val="visible"/>
                                      </p:to>
                                    </p:set>
                                    <p:animEffect transition="in" filter="randombar(vertical)">
                                      <p:cBhvr>
                                        <p:cTn id="66" dur="500"/>
                                        <p:tgtEl>
                                          <p:spTgt spid="132"/>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24"/>
                                        </p:tgtEl>
                                        <p:attrNameLst>
                                          <p:attrName>style.visibility</p:attrName>
                                        </p:attrNameLst>
                                      </p:cBhvr>
                                      <p:to>
                                        <p:strVal val="visible"/>
                                      </p:to>
                                    </p:set>
                                    <p:animEffect transition="in" filter="randombar(horizontal)">
                                      <p:cBhvr>
                                        <p:cTn id="69" dur="500"/>
                                        <p:tgtEl>
                                          <p:spTgt spid="124"/>
                                        </p:tgtEl>
                                      </p:cBhvr>
                                    </p:animEffect>
                                  </p:childTnLst>
                                </p:cTn>
                              </p:par>
                            </p:childTnLst>
                          </p:cTn>
                        </p:par>
                        <p:par>
                          <p:cTn id="70" fill="hold">
                            <p:stCondLst>
                              <p:cond delay="500"/>
                            </p:stCondLst>
                            <p:childTnLst>
                              <p:par>
                                <p:cTn id="71" presetID="53" presetClass="entr" presetSubtype="16" fill="hold" grpId="0" nodeType="afterEffect">
                                  <p:stCondLst>
                                    <p:cond delay="0"/>
                                  </p:stCondLst>
                                  <p:childTnLst>
                                    <p:set>
                                      <p:cBhvr>
                                        <p:cTn id="72" dur="1" fill="hold">
                                          <p:stCondLst>
                                            <p:cond delay="0"/>
                                          </p:stCondLst>
                                        </p:cTn>
                                        <p:tgtEl>
                                          <p:spTgt spid="130"/>
                                        </p:tgtEl>
                                        <p:attrNameLst>
                                          <p:attrName>style.visibility</p:attrName>
                                        </p:attrNameLst>
                                      </p:cBhvr>
                                      <p:to>
                                        <p:strVal val="visible"/>
                                      </p:to>
                                    </p:set>
                                    <p:anim calcmode="lin" valueType="num">
                                      <p:cBhvr>
                                        <p:cTn id="73" dur="500" fill="hold"/>
                                        <p:tgtEl>
                                          <p:spTgt spid="130"/>
                                        </p:tgtEl>
                                        <p:attrNameLst>
                                          <p:attrName>ppt_w</p:attrName>
                                        </p:attrNameLst>
                                      </p:cBhvr>
                                      <p:tavLst>
                                        <p:tav tm="0">
                                          <p:val>
                                            <p:fltVal val="0"/>
                                          </p:val>
                                        </p:tav>
                                        <p:tav tm="100000">
                                          <p:val>
                                            <p:strVal val="#ppt_w"/>
                                          </p:val>
                                        </p:tav>
                                      </p:tavLst>
                                    </p:anim>
                                    <p:anim calcmode="lin" valueType="num">
                                      <p:cBhvr>
                                        <p:cTn id="74" dur="500" fill="hold"/>
                                        <p:tgtEl>
                                          <p:spTgt spid="130"/>
                                        </p:tgtEl>
                                        <p:attrNameLst>
                                          <p:attrName>ppt_h</p:attrName>
                                        </p:attrNameLst>
                                      </p:cBhvr>
                                      <p:tavLst>
                                        <p:tav tm="0">
                                          <p:val>
                                            <p:fltVal val="0"/>
                                          </p:val>
                                        </p:tav>
                                        <p:tav tm="100000">
                                          <p:val>
                                            <p:strVal val="#ppt_h"/>
                                          </p:val>
                                        </p:tav>
                                      </p:tavLst>
                                    </p:anim>
                                    <p:animEffect transition="in" filter="fade">
                                      <p:cBhvr>
                                        <p:cTn id="75" dur="500"/>
                                        <p:tgtEl>
                                          <p:spTgt spid="130"/>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31"/>
                                        </p:tgtEl>
                                        <p:attrNameLst>
                                          <p:attrName>style.visibility</p:attrName>
                                        </p:attrNameLst>
                                      </p:cBhvr>
                                      <p:to>
                                        <p:strVal val="visible"/>
                                      </p:to>
                                    </p:set>
                                    <p:anim calcmode="lin" valueType="num">
                                      <p:cBhvr>
                                        <p:cTn id="78" dur="500" fill="hold"/>
                                        <p:tgtEl>
                                          <p:spTgt spid="131"/>
                                        </p:tgtEl>
                                        <p:attrNameLst>
                                          <p:attrName>ppt_w</p:attrName>
                                        </p:attrNameLst>
                                      </p:cBhvr>
                                      <p:tavLst>
                                        <p:tav tm="0">
                                          <p:val>
                                            <p:fltVal val="0"/>
                                          </p:val>
                                        </p:tav>
                                        <p:tav tm="100000">
                                          <p:val>
                                            <p:strVal val="#ppt_w"/>
                                          </p:val>
                                        </p:tav>
                                      </p:tavLst>
                                    </p:anim>
                                    <p:anim calcmode="lin" valueType="num">
                                      <p:cBhvr>
                                        <p:cTn id="79" dur="500" fill="hold"/>
                                        <p:tgtEl>
                                          <p:spTgt spid="131"/>
                                        </p:tgtEl>
                                        <p:attrNameLst>
                                          <p:attrName>ppt_h</p:attrName>
                                        </p:attrNameLst>
                                      </p:cBhvr>
                                      <p:tavLst>
                                        <p:tav tm="0">
                                          <p:val>
                                            <p:fltVal val="0"/>
                                          </p:val>
                                        </p:tav>
                                        <p:tav tm="100000">
                                          <p:val>
                                            <p:strVal val="#ppt_h"/>
                                          </p:val>
                                        </p:tav>
                                      </p:tavLst>
                                    </p:anim>
                                    <p:animEffect transition="in" filter="fade">
                                      <p:cBhvr>
                                        <p:cTn id="80" dur="500"/>
                                        <p:tgtEl>
                                          <p:spTgt spid="131"/>
                                        </p:tgtEl>
                                      </p:cBhvr>
                                    </p:animEffect>
                                  </p:childTnLst>
                                </p:cTn>
                              </p:par>
                              <p:par>
                                <p:cTn id="81" presetID="53" presetClass="entr" presetSubtype="16"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fill="hold"/>
                                        <p:tgtEl>
                                          <p:spTgt spid="5"/>
                                        </p:tgtEl>
                                        <p:attrNameLst>
                                          <p:attrName>ppt_w</p:attrName>
                                        </p:attrNameLst>
                                      </p:cBhvr>
                                      <p:tavLst>
                                        <p:tav tm="0">
                                          <p:val>
                                            <p:fltVal val="0"/>
                                          </p:val>
                                        </p:tav>
                                        <p:tav tm="100000">
                                          <p:val>
                                            <p:strVal val="#ppt_w"/>
                                          </p:val>
                                        </p:tav>
                                      </p:tavLst>
                                    </p:anim>
                                    <p:anim calcmode="lin" valueType="num">
                                      <p:cBhvr>
                                        <p:cTn id="84" dur="500" fill="hold"/>
                                        <p:tgtEl>
                                          <p:spTgt spid="5"/>
                                        </p:tgtEl>
                                        <p:attrNameLst>
                                          <p:attrName>ppt_h</p:attrName>
                                        </p:attrNameLst>
                                      </p:cBhvr>
                                      <p:tavLst>
                                        <p:tav tm="0">
                                          <p:val>
                                            <p:fltVal val="0"/>
                                          </p:val>
                                        </p:tav>
                                        <p:tav tm="100000">
                                          <p:val>
                                            <p:strVal val="#ppt_h"/>
                                          </p:val>
                                        </p:tav>
                                      </p:tavLst>
                                    </p:anim>
                                    <p:animEffect transition="in" filter="fade">
                                      <p:cBhvr>
                                        <p:cTn id="85" dur="500"/>
                                        <p:tgtEl>
                                          <p:spTgt spid="5"/>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42" fill="hold" grpId="0" nodeType="clickEffect">
                                  <p:stCondLst>
                                    <p:cond delay="0"/>
                                  </p:stCondLst>
                                  <p:childTnLst>
                                    <p:set>
                                      <p:cBhvr>
                                        <p:cTn id="89" dur="1" fill="hold">
                                          <p:stCondLst>
                                            <p:cond delay="0"/>
                                          </p:stCondLst>
                                        </p:cTn>
                                        <p:tgtEl>
                                          <p:spTgt spid="217"/>
                                        </p:tgtEl>
                                        <p:attrNameLst>
                                          <p:attrName>style.visibility</p:attrName>
                                        </p:attrNameLst>
                                      </p:cBhvr>
                                      <p:to>
                                        <p:strVal val="visible"/>
                                      </p:to>
                                    </p:set>
                                    <p:animEffect transition="in" filter="barn(outHorizontal)">
                                      <p:cBhvr>
                                        <p:cTn id="90"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2" grpId="0"/>
      <p:bldP spid="11" grpId="0" animBg="1"/>
      <p:bldP spid="199" grpId="0"/>
      <p:bldP spid="217" grpId="0" animBg="1"/>
      <p:bldP spid="220" grpId="0"/>
      <p:bldP spid="124" grpId="0"/>
      <p:bldP spid="126" grpId="0"/>
      <p:bldP spid="127" grpId="0"/>
      <p:bldP spid="128" grpId="0" animBg="1"/>
      <p:bldP spid="129" grpId="0"/>
      <p:bldP spid="130" grpId="0"/>
      <p:bldP spid="131" grpId="0"/>
      <p:bldP spid="288" grpId="0"/>
      <p:bldP spid="88" grpId="0"/>
      <p:bldP spid="89" grpId="0"/>
      <p:bldP spid="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AutoShape 2"/>
          <p:cNvSpPr>
            <a:spLocks noChangeArrowheads="1"/>
          </p:cNvSpPr>
          <p:nvPr/>
        </p:nvSpPr>
        <p:spPr bwMode="auto">
          <a:xfrm>
            <a:off x="3503712"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265" name="Rectangle 5"/>
          <p:cNvSpPr>
            <a:spLocks noChangeArrowheads="1"/>
          </p:cNvSpPr>
          <p:nvPr/>
        </p:nvSpPr>
        <p:spPr bwMode="auto">
          <a:xfrm>
            <a:off x="3579110" y="132156"/>
            <a:ext cx="7344678"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１３</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現状把握３　</a:t>
            </a:r>
            <a:r>
              <a:rPr lang="ja-JP" altLang="en-US" sz="2400" dirty="0">
                <a:latin typeface="HG創英角ﾎﾟｯﾌﾟ体" pitchFamily="49" charset="-128"/>
                <a:ea typeface="HG創英角ﾎﾟｯﾌﾟ体" pitchFamily="49" charset="-128"/>
              </a:rPr>
              <a:t>作業方法に問題はないのか？</a:t>
            </a:r>
            <a:r>
              <a:rPr lang="ja-JP" altLang="en-US" sz="2800" dirty="0">
                <a:latin typeface="HG創英角ﾎﾟｯﾌﾟ体" pitchFamily="49" charset="-128"/>
                <a:ea typeface="HG創英角ﾎﾟｯﾌﾟ体" pitchFamily="49" charset="-128"/>
              </a:rPr>
              <a:t>　</a:t>
            </a:r>
            <a:endParaRPr lang="ja-JP" altLang="en-US" sz="2800" dirty="0">
              <a:solidFill>
                <a:srgbClr val="FF0000"/>
              </a:solidFill>
              <a:latin typeface="HG創英角ﾎﾟｯﾌﾟ体" pitchFamily="49" charset="-128"/>
              <a:ea typeface="HG創英角ﾎﾟｯﾌﾟ体" pitchFamily="49" charset="-128"/>
            </a:endParaRPr>
          </a:p>
        </p:txBody>
      </p:sp>
      <p:sp>
        <p:nvSpPr>
          <p:cNvPr id="308" name="AutoShape 928"/>
          <p:cNvSpPr>
            <a:spLocks noChangeArrowheads="1"/>
          </p:cNvSpPr>
          <p:nvPr/>
        </p:nvSpPr>
        <p:spPr bwMode="auto">
          <a:xfrm>
            <a:off x="3671558" y="6093296"/>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１２㎏の完成品を５４０</a:t>
            </a:r>
            <a:r>
              <a:rPr lang="en-US" altLang="ja-JP" sz="2400" dirty="0">
                <a:latin typeface="HGP創英角ｺﾞｼｯｸUB" pitchFamily="50" charset="-128"/>
                <a:ea typeface="HGP創英角ｺﾞｼｯｸUB" pitchFamily="50" charset="-128"/>
              </a:rPr>
              <a:t>mm</a:t>
            </a:r>
            <a:r>
              <a:rPr lang="ja-JP" altLang="en-US" sz="2400" dirty="0">
                <a:latin typeface="HGP創英角ｺﾞｼｯｸUB" pitchFamily="50" charset="-128"/>
                <a:ea typeface="HGP創英角ｺﾞｼｯｸUB" pitchFamily="50" charset="-128"/>
              </a:rPr>
              <a:t>以上持ち上げている</a:t>
            </a:r>
          </a:p>
        </p:txBody>
      </p:sp>
      <p:sp>
        <p:nvSpPr>
          <p:cNvPr id="20" name="テキスト ボックス 19"/>
          <p:cNvSpPr txBox="1"/>
          <p:nvPr/>
        </p:nvSpPr>
        <p:spPr>
          <a:xfrm>
            <a:off x="9853114" y="942698"/>
            <a:ext cx="2079415" cy="1015663"/>
          </a:xfrm>
          <a:prstGeom prst="rect">
            <a:avLst/>
          </a:prstGeom>
          <a:noFill/>
        </p:spPr>
        <p:txBody>
          <a:bodyPr wrap="none" rtlCol="0">
            <a:spAutoFit/>
          </a:bodyPr>
          <a:lstStyle/>
          <a:p>
            <a:r>
              <a:rPr lang="ja-JP" altLang="en-US" sz="1600" b="1" dirty="0"/>
              <a:t>作業初心者の</a:t>
            </a:r>
            <a:endParaRPr lang="en-US" altLang="ja-JP" sz="1600" b="1" dirty="0"/>
          </a:p>
          <a:p>
            <a:r>
              <a:rPr lang="ja-JP" altLang="en-US" sz="1600" b="1" dirty="0">
                <a:solidFill>
                  <a:srgbClr val="FF0000"/>
                </a:solidFill>
              </a:rPr>
              <a:t>白井</a:t>
            </a:r>
            <a:r>
              <a:rPr lang="ja-JP" altLang="en-US" sz="1600" b="1" dirty="0"/>
              <a:t>さんと</a:t>
            </a:r>
            <a:r>
              <a:rPr lang="ja-JP" altLang="en-US" sz="1600" b="1" dirty="0">
                <a:solidFill>
                  <a:srgbClr val="FF0000"/>
                </a:solidFill>
              </a:rPr>
              <a:t>中村</a:t>
            </a:r>
            <a:r>
              <a:rPr lang="ja-JP" altLang="en-US" sz="1600" b="1" dirty="0"/>
              <a:t>さんに</a:t>
            </a:r>
            <a:endParaRPr lang="en-US" altLang="ja-JP" sz="1600" b="1" dirty="0"/>
          </a:p>
          <a:p>
            <a:r>
              <a:rPr lang="ja-JP" altLang="en-US" sz="2800" b="1" dirty="0">
                <a:solidFill>
                  <a:srgbClr val="FF0000"/>
                </a:solidFill>
                <a:latin typeface="HGP創英角ﾎﾟｯﾌﾟ体" pitchFamily="50" charset="-128"/>
                <a:ea typeface="HGP創英角ﾎﾟｯﾌﾟ体" pitchFamily="50" charset="-128"/>
              </a:rPr>
              <a:t>　　　聞込み</a:t>
            </a:r>
            <a:endParaRPr lang="en-US" altLang="ja-JP" sz="2800" b="1" dirty="0">
              <a:solidFill>
                <a:srgbClr val="FF0000"/>
              </a:solidFill>
              <a:latin typeface="HGP創英角ﾎﾟｯﾌﾟ体" pitchFamily="50" charset="-128"/>
              <a:ea typeface="HGP創英角ﾎﾟｯﾌﾟ体" pitchFamily="50" charset="-128"/>
            </a:endParaRPr>
          </a:p>
        </p:txBody>
      </p:sp>
      <p:grpSp>
        <p:nvGrpSpPr>
          <p:cNvPr id="10" name="グループ化 9"/>
          <p:cNvGrpSpPr/>
          <p:nvPr/>
        </p:nvGrpSpPr>
        <p:grpSpPr>
          <a:xfrm>
            <a:off x="4017715" y="882114"/>
            <a:ext cx="5087189" cy="2875008"/>
            <a:chOff x="558801" y="1440656"/>
            <a:chExt cx="5087189" cy="2875008"/>
          </a:xfrm>
        </p:grpSpPr>
        <p:sp>
          <p:nvSpPr>
            <p:cNvPr id="22" name="直方体 233"/>
            <p:cNvSpPr>
              <a:spLocks noChangeArrowheads="1"/>
            </p:cNvSpPr>
            <p:nvPr/>
          </p:nvSpPr>
          <p:spPr bwMode="auto">
            <a:xfrm>
              <a:off x="3222118" y="3057764"/>
              <a:ext cx="1564927" cy="433507"/>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23" name="正方形/長方形 21"/>
            <p:cNvSpPr>
              <a:spLocks noChangeArrowheads="1"/>
            </p:cNvSpPr>
            <p:nvPr/>
          </p:nvSpPr>
          <p:spPr bwMode="auto">
            <a:xfrm>
              <a:off x="558801" y="3977110"/>
              <a:ext cx="3928577" cy="338554"/>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24" name="平行四辺形 288"/>
            <p:cNvSpPr>
              <a:spLocks noChangeArrowheads="1"/>
            </p:cNvSpPr>
            <p:nvPr/>
          </p:nvSpPr>
          <p:spPr bwMode="auto">
            <a:xfrm rot="5400000" flipH="1">
              <a:off x="3961097" y="2280205"/>
              <a:ext cx="1358105" cy="2011680"/>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25" name="直方体 7"/>
            <p:cNvSpPr>
              <a:spLocks noChangeArrowheads="1"/>
            </p:cNvSpPr>
            <p:nvPr/>
          </p:nvSpPr>
          <p:spPr bwMode="auto">
            <a:xfrm>
              <a:off x="558801" y="1937012"/>
              <a:ext cx="4222368" cy="433507"/>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26" name="平行四辺形 8"/>
            <p:cNvSpPr>
              <a:spLocks noChangeArrowheads="1"/>
            </p:cNvSpPr>
            <p:nvPr/>
          </p:nvSpPr>
          <p:spPr bwMode="auto">
            <a:xfrm rot="5400000" flipH="1">
              <a:off x="3958158" y="1149498"/>
              <a:ext cx="1358105" cy="2011680"/>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27" name="グループ化 12"/>
            <p:cNvGrpSpPr>
              <a:grpSpLocks/>
            </p:cNvGrpSpPr>
            <p:nvPr/>
          </p:nvGrpSpPr>
          <p:grpSpPr bwMode="auto">
            <a:xfrm>
              <a:off x="4499130" y="3699973"/>
              <a:ext cx="251681" cy="89074"/>
              <a:chOff x="6584462" y="3663520"/>
              <a:chExt cx="407290" cy="134758"/>
            </a:xfrm>
          </p:grpSpPr>
          <p:sp>
            <p:nvSpPr>
              <p:cNvPr id="64" name="直方体 63"/>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5" name="フローチャート : 直接アクセス記憶 64"/>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6" name="フローチャート : 直接アクセス記憶 65"/>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7" name="フローチャート : 直接アクセス記憶 66"/>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8" name="フローチャート : 直接アクセス記憶 67"/>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 name="正方形/長方形 68"/>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28" name="グループ化 88"/>
            <p:cNvGrpSpPr>
              <a:grpSpLocks/>
            </p:cNvGrpSpPr>
            <p:nvPr/>
          </p:nvGrpSpPr>
          <p:grpSpPr bwMode="auto">
            <a:xfrm>
              <a:off x="4290538" y="3833060"/>
              <a:ext cx="337860" cy="91169"/>
              <a:chOff x="6890401" y="5072404"/>
              <a:chExt cx="552609" cy="142496"/>
            </a:xfrm>
          </p:grpSpPr>
          <p:sp>
            <p:nvSpPr>
              <p:cNvPr id="56" name="直方体 55"/>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7" name="フローチャート : 直接アクセス記憶 56"/>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8" name="フローチャート : 直接アクセス記憶 57"/>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9" name="フローチャート : 直接アクセス記憶 58"/>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0" name="フローチャート : 直接アクセス記憶 59"/>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1" name="フローチャート : 直接アクセス記憶 60"/>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2" name="フローチャート : 直接アクセス記憶 61"/>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3" name="正方形/長方形 62"/>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29" name="正方形/長方形 18"/>
            <p:cNvSpPr>
              <a:spLocks noChangeArrowheads="1"/>
            </p:cNvSpPr>
            <p:nvPr/>
          </p:nvSpPr>
          <p:spPr bwMode="auto">
            <a:xfrm>
              <a:off x="4245489" y="3604575"/>
              <a:ext cx="236992" cy="338554"/>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30" name="平行四辺形 358"/>
            <p:cNvSpPr>
              <a:spLocks noChangeArrowheads="1"/>
            </p:cNvSpPr>
            <p:nvPr/>
          </p:nvSpPr>
          <p:spPr bwMode="auto">
            <a:xfrm rot="5400000" flipH="1">
              <a:off x="4331116" y="2973404"/>
              <a:ext cx="615129" cy="2011680"/>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31" name="直線コネクタ 20"/>
            <p:cNvCxnSpPr>
              <a:cxnSpLocks noChangeShapeType="1"/>
            </p:cNvCxnSpPr>
            <p:nvPr/>
          </p:nvCxnSpPr>
          <p:spPr bwMode="auto">
            <a:xfrm flipH="1">
              <a:off x="4512840" y="3411796"/>
              <a:ext cx="979" cy="55854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63"/>
            <p:cNvCxnSpPr>
              <a:cxnSpLocks noChangeShapeType="1"/>
            </p:cNvCxnSpPr>
            <p:nvPr/>
          </p:nvCxnSpPr>
          <p:spPr bwMode="auto">
            <a:xfrm flipH="1">
              <a:off x="4488357" y="3431705"/>
              <a:ext cx="980" cy="558542"/>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3" name="グループ化 365"/>
            <p:cNvGrpSpPr>
              <a:grpSpLocks/>
            </p:cNvGrpSpPr>
            <p:nvPr/>
          </p:nvGrpSpPr>
          <p:grpSpPr bwMode="auto">
            <a:xfrm>
              <a:off x="4491295" y="2564027"/>
              <a:ext cx="250702" cy="89074"/>
              <a:chOff x="6584462" y="3663520"/>
              <a:chExt cx="407290" cy="134758"/>
            </a:xfrm>
          </p:grpSpPr>
          <p:sp>
            <p:nvSpPr>
              <p:cNvPr id="50" name="直方体 49"/>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 name="フローチャート : 直接アクセス記憶 50"/>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 name="フローチャート : 直接アクセス記憶 51"/>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3" name="フローチャート : 直接アクセス記憶 52"/>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4" name="フローチャート : 直接アクセス記憶 53"/>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5" name="正方形/長方形 54"/>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34" name="グループ化 88"/>
            <p:cNvGrpSpPr>
              <a:grpSpLocks/>
            </p:cNvGrpSpPr>
            <p:nvPr/>
          </p:nvGrpSpPr>
          <p:grpSpPr bwMode="auto">
            <a:xfrm>
              <a:off x="4281724" y="2697113"/>
              <a:ext cx="338839" cy="91169"/>
              <a:chOff x="6890401" y="5072404"/>
              <a:chExt cx="552609" cy="142496"/>
            </a:xfrm>
          </p:grpSpPr>
          <p:sp>
            <p:nvSpPr>
              <p:cNvPr id="41" name="直方体 40"/>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 name="フローチャート : 直接アクセス記憶 41"/>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 name="フローチャート : 直接アクセス記憶 42"/>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 name="フローチャート : 直接アクセス記憶 43"/>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 name="フローチャート : 直接アクセス記憶 45"/>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 name="フローチャート : 直接アクセス記憶 46"/>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 name="フローチャート : 直接アクセス記憶 47"/>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 name="正方形/長方形 48"/>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35" name="正方形/長方形 32"/>
            <p:cNvSpPr>
              <a:spLocks noChangeArrowheads="1"/>
            </p:cNvSpPr>
            <p:nvPr/>
          </p:nvSpPr>
          <p:spPr bwMode="auto">
            <a:xfrm>
              <a:off x="4277808" y="2500591"/>
              <a:ext cx="184731" cy="338554"/>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36" name="直線コネクタ 385"/>
            <p:cNvCxnSpPr>
              <a:cxnSpLocks noChangeShapeType="1"/>
            </p:cNvCxnSpPr>
            <p:nvPr/>
          </p:nvCxnSpPr>
          <p:spPr bwMode="auto">
            <a:xfrm flipH="1">
              <a:off x="4483461" y="2308334"/>
              <a:ext cx="979" cy="558542"/>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86"/>
            <p:cNvCxnSpPr>
              <a:cxnSpLocks noChangeShapeType="1"/>
            </p:cNvCxnSpPr>
            <p:nvPr/>
          </p:nvCxnSpPr>
          <p:spPr bwMode="auto">
            <a:xfrm flipH="1">
              <a:off x="4512840" y="2264321"/>
              <a:ext cx="979" cy="55854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コネクタ 34"/>
            <p:cNvCxnSpPr>
              <a:cxnSpLocks noChangeShapeType="1"/>
            </p:cNvCxnSpPr>
            <p:nvPr/>
          </p:nvCxnSpPr>
          <p:spPr bwMode="auto">
            <a:xfrm>
              <a:off x="3220159" y="1756224"/>
              <a:ext cx="2938" cy="146589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コネクタ 391"/>
            <p:cNvCxnSpPr>
              <a:cxnSpLocks noChangeShapeType="1"/>
            </p:cNvCxnSpPr>
            <p:nvPr/>
          </p:nvCxnSpPr>
          <p:spPr bwMode="auto">
            <a:xfrm flipH="1">
              <a:off x="3221997" y="1440656"/>
              <a:ext cx="296644" cy="31556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正方形/長方形 39"/>
            <p:cNvSpPr/>
            <p:nvPr/>
          </p:nvSpPr>
          <p:spPr bwMode="auto">
            <a:xfrm>
              <a:off x="558801" y="2882341"/>
              <a:ext cx="3925730" cy="1122125"/>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0" name="グループ化 69"/>
          <p:cNvGrpSpPr/>
          <p:nvPr/>
        </p:nvGrpSpPr>
        <p:grpSpPr>
          <a:xfrm>
            <a:off x="3764351" y="1555009"/>
            <a:ext cx="2542671" cy="2557554"/>
            <a:chOff x="5028518" y="2191336"/>
            <a:chExt cx="2870991" cy="3846473"/>
          </a:xfrm>
        </p:grpSpPr>
        <p:sp>
          <p:nvSpPr>
            <p:cNvPr id="71" name="直方体 70"/>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正方形/長方形 71"/>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3" name="グループ化 72"/>
            <p:cNvGrpSpPr/>
            <p:nvPr/>
          </p:nvGrpSpPr>
          <p:grpSpPr>
            <a:xfrm>
              <a:off x="5059850" y="2201134"/>
              <a:ext cx="2839659" cy="3836675"/>
              <a:chOff x="5059850" y="2201134"/>
              <a:chExt cx="2839659" cy="3836675"/>
            </a:xfrm>
          </p:grpSpPr>
          <p:sp>
            <p:nvSpPr>
              <p:cNvPr id="88" name="正方形/長方形 87"/>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 name="正方形/長方形 88"/>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 name="正方形/長方形 89"/>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 name="平行四辺形 90"/>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 name="正方形/長方形 91"/>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 name="正方形/長方形 92"/>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 name="正方形/長方形 93"/>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 name="正方形/長方形 94"/>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4" name="正方形/長方形 73"/>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6" name="平行四辺形 75"/>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7" name="正方形/長方形 76"/>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正方形/長方形 77"/>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 name="正方形/長方形 78"/>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正方形/長方形 79"/>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 name="正方形/長方形 80"/>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 name="直方体 81"/>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正方形/長方形 82"/>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 name="平行四辺形 83"/>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 name="直方体 84"/>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 name="直方体 85"/>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フローチャート : 直接アクセス記憶 86"/>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413" name="グループ化 412"/>
          <p:cNvGrpSpPr/>
          <p:nvPr/>
        </p:nvGrpSpPr>
        <p:grpSpPr>
          <a:xfrm>
            <a:off x="8246939" y="2254676"/>
            <a:ext cx="1870663" cy="1446896"/>
            <a:chOff x="9588614" y="44624"/>
            <a:chExt cx="1870663" cy="1446896"/>
          </a:xfrm>
        </p:grpSpPr>
        <p:sp>
          <p:nvSpPr>
            <p:cNvPr id="209" name="正方形/長方形 208"/>
            <p:cNvSpPr/>
            <p:nvPr/>
          </p:nvSpPr>
          <p:spPr>
            <a:xfrm rot="8040868">
              <a:off x="9590374" y="1161910"/>
              <a:ext cx="314694" cy="3776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0" name="正方形/長方形 209"/>
            <p:cNvSpPr/>
            <p:nvPr/>
          </p:nvSpPr>
          <p:spPr>
            <a:xfrm rot="8040868">
              <a:off x="9876800" y="117214"/>
              <a:ext cx="133795" cy="3776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11" name="グループ化 210"/>
            <p:cNvGrpSpPr/>
            <p:nvPr/>
          </p:nvGrpSpPr>
          <p:grpSpPr>
            <a:xfrm>
              <a:off x="11082754" y="1131251"/>
              <a:ext cx="249260" cy="190452"/>
              <a:chOff x="3910224" y="5138394"/>
              <a:chExt cx="301728" cy="315212"/>
            </a:xfrm>
          </p:grpSpPr>
          <p:sp>
            <p:nvSpPr>
              <p:cNvPr id="212" name="フローチャート : 結合子 211"/>
              <p:cNvSpPr/>
              <p:nvPr/>
            </p:nvSpPr>
            <p:spPr>
              <a:xfrm>
                <a:off x="3910224" y="5139286"/>
                <a:ext cx="301728"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3" name="フローチャート : 結合子 212"/>
              <p:cNvSpPr/>
              <p:nvPr/>
            </p:nvSpPr>
            <p:spPr>
              <a:xfrm>
                <a:off x="3978858"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4" name="フローチャート : 結合子 213"/>
              <p:cNvSpPr/>
              <p:nvPr/>
            </p:nvSpPr>
            <p:spPr>
              <a:xfrm>
                <a:off x="4040157" y="525127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5" name="フローチャート: 手作業 214"/>
              <p:cNvSpPr/>
              <p:nvPr/>
            </p:nvSpPr>
            <p:spPr>
              <a:xfrm>
                <a:off x="4023680" y="5138394"/>
                <a:ext cx="88473" cy="163248"/>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16" name="正方形/長方形 215"/>
            <p:cNvSpPr/>
            <p:nvPr/>
          </p:nvSpPr>
          <p:spPr>
            <a:xfrm rot="8040868">
              <a:off x="11357806" y="116957"/>
              <a:ext cx="133795" cy="3776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17" name="グループ化 216"/>
            <p:cNvGrpSpPr/>
            <p:nvPr/>
          </p:nvGrpSpPr>
          <p:grpSpPr>
            <a:xfrm>
              <a:off x="9668167" y="1298713"/>
              <a:ext cx="249260" cy="192807"/>
              <a:chOff x="999803" y="4983409"/>
              <a:chExt cx="301729" cy="319110"/>
            </a:xfrm>
          </p:grpSpPr>
          <p:grpSp>
            <p:nvGrpSpPr>
              <p:cNvPr id="218" name="グループ化 217"/>
              <p:cNvGrpSpPr/>
              <p:nvPr/>
            </p:nvGrpSpPr>
            <p:grpSpPr>
              <a:xfrm>
                <a:off x="999803" y="4988199"/>
                <a:ext cx="301729" cy="314320"/>
                <a:chOff x="2792769" y="4986888"/>
                <a:chExt cx="301729" cy="314320"/>
              </a:xfrm>
            </p:grpSpPr>
            <p:sp>
              <p:nvSpPr>
                <p:cNvPr id="220" name="フローチャート : 結合子 219"/>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1" name="フローチャート : 結合子 220"/>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2" name="フローチャート : 結合子 221"/>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19" name="フローチャート: 手作業 218"/>
              <p:cNvSpPr/>
              <p:nvPr/>
            </p:nvSpPr>
            <p:spPr>
              <a:xfrm>
                <a:off x="1113544" y="4983409"/>
                <a:ext cx="88473" cy="163250"/>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23" name="正方形/長方形 222"/>
            <p:cNvSpPr/>
            <p:nvPr/>
          </p:nvSpPr>
          <p:spPr>
            <a:xfrm>
              <a:off x="9705292" y="1206370"/>
              <a:ext cx="1440192" cy="2820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4" name="正方形/長方形 223"/>
            <p:cNvSpPr/>
            <p:nvPr/>
          </p:nvSpPr>
          <p:spPr>
            <a:xfrm rot="5400000">
              <a:off x="10909545" y="601396"/>
              <a:ext cx="913815" cy="377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5" name="正方形/長方形 224"/>
            <p:cNvSpPr/>
            <p:nvPr/>
          </p:nvSpPr>
          <p:spPr>
            <a:xfrm>
              <a:off x="9622126" y="1279573"/>
              <a:ext cx="1482659" cy="2762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6" name="平行四辺形 225"/>
            <p:cNvSpPr/>
            <p:nvPr/>
          </p:nvSpPr>
          <p:spPr>
            <a:xfrm>
              <a:off x="10879269" y="1204199"/>
              <a:ext cx="317261" cy="9393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7" name="平行四辺形 226"/>
            <p:cNvSpPr/>
            <p:nvPr/>
          </p:nvSpPr>
          <p:spPr>
            <a:xfrm>
              <a:off x="9658788" y="1209784"/>
              <a:ext cx="317261" cy="9393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8" name="平行四辺形 227"/>
            <p:cNvSpPr/>
            <p:nvPr/>
          </p:nvSpPr>
          <p:spPr>
            <a:xfrm>
              <a:off x="11062456" y="1060067"/>
              <a:ext cx="317261" cy="9393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29" name="グループ化 228"/>
            <p:cNvGrpSpPr/>
            <p:nvPr/>
          </p:nvGrpSpPr>
          <p:grpSpPr>
            <a:xfrm>
              <a:off x="10953567" y="1170232"/>
              <a:ext cx="494146" cy="196359"/>
              <a:chOff x="3148620" y="4589298"/>
              <a:chExt cx="598163" cy="324989"/>
            </a:xfrm>
          </p:grpSpPr>
          <p:sp>
            <p:nvSpPr>
              <p:cNvPr id="230" name="円柱 229"/>
              <p:cNvSpPr/>
              <p:nvPr/>
            </p:nvSpPr>
            <p:spPr>
              <a:xfrm>
                <a:off x="3331265" y="467167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1" name="円柱 230"/>
              <p:cNvSpPr/>
              <p:nvPr/>
            </p:nvSpPr>
            <p:spPr>
              <a:xfrm>
                <a:off x="3311717" y="4831687"/>
                <a:ext cx="176571" cy="82600"/>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2" name="直方体 231"/>
              <p:cNvSpPr/>
              <p:nvPr/>
            </p:nvSpPr>
            <p:spPr>
              <a:xfrm rot="667446">
                <a:off x="3316734" y="4693075"/>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3" name="平行四辺形 232"/>
              <p:cNvSpPr/>
              <p:nvPr/>
            </p:nvSpPr>
            <p:spPr>
              <a:xfrm>
                <a:off x="3148620" y="4589298"/>
                <a:ext cx="384044" cy="155468"/>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34" name="正方形/長方形 233"/>
            <p:cNvSpPr/>
            <p:nvPr/>
          </p:nvSpPr>
          <p:spPr>
            <a:xfrm rot="8040868" flipV="1">
              <a:off x="11048346" y="1144105"/>
              <a:ext cx="323011" cy="3776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5" name="正方形/長方形 234"/>
            <p:cNvSpPr/>
            <p:nvPr/>
          </p:nvSpPr>
          <p:spPr>
            <a:xfrm rot="5400000">
              <a:off x="9434560" y="605955"/>
              <a:ext cx="913815" cy="377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6" name="正方形/長方形 235"/>
            <p:cNvSpPr/>
            <p:nvPr/>
          </p:nvSpPr>
          <p:spPr>
            <a:xfrm>
              <a:off x="9881690" y="886518"/>
              <a:ext cx="1465879" cy="2762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7" name="正方形/長方形 236"/>
            <p:cNvSpPr/>
            <p:nvPr/>
          </p:nvSpPr>
          <p:spPr>
            <a:xfrm>
              <a:off x="9881690" y="169161"/>
              <a:ext cx="1465879" cy="2762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8" name="正方形/長方形 237"/>
            <p:cNvSpPr/>
            <p:nvPr/>
          </p:nvSpPr>
          <p:spPr>
            <a:xfrm>
              <a:off x="9993398" y="82311"/>
              <a:ext cx="1465879" cy="2762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39" name="グループ化 238"/>
            <p:cNvGrpSpPr/>
            <p:nvPr/>
          </p:nvGrpSpPr>
          <p:grpSpPr>
            <a:xfrm>
              <a:off x="10879270" y="1301067"/>
              <a:ext cx="249260" cy="190447"/>
              <a:chOff x="2792770" y="4985994"/>
              <a:chExt cx="301729" cy="315204"/>
            </a:xfrm>
          </p:grpSpPr>
          <p:grpSp>
            <p:nvGrpSpPr>
              <p:cNvPr id="240" name="グループ化 239"/>
              <p:cNvGrpSpPr/>
              <p:nvPr/>
            </p:nvGrpSpPr>
            <p:grpSpPr>
              <a:xfrm>
                <a:off x="2792770" y="4986878"/>
                <a:ext cx="301729" cy="314320"/>
                <a:chOff x="2792769" y="4986888"/>
                <a:chExt cx="301729" cy="314320"/>
              </a:xfrm>
            </p:grpSpPr>
            <p:sp>
              <p:nvSpPr>
                <p:cNvPr id="242" name="フローチャート : 結合子 241"/>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3" name="フローチャート : 結合子 242"/>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4" name="フローチャート : 結合子 243"/>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41" name="フローチャート: 手作業 240"/>
              <p:cNvSpPr/>
              <p:nvPr/>
            </p:nvSpPr>
            <p:spPr>
              <a:xfrm>
                <a:off x="2906218" y="4985994"/>
                <a:ext cx="88473" cy="163248"/>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45" name="グループ化 244"/>
            <p:cNvGrpSpPr/>
            <p:nvPr/>
          </p:nvGrpSpPr>
          <p:grpSpPr>
            <a:xfrm>
              <a:off x="9637463" y="1083557"/>
              <a:ext cx="1659126" cy="196018"/>
              <a:chOff x="962635" y="4616735"/>
              <a:chExt cx="2008365" cy="324424"/>
            </a:xfrm>
          </p:grpSpPr>
          <p:grpSp>
            <p:nvGrpSpPr>
              <p:cNvPr id="246" name="グループ化 245"/>
              <p:cNvGrpSpPr/>
              <p:nvPr/>
            </p:nvGrpSpPr>
            <p:grpSpPr>
              <a:xfrm>
                <a:off x="962635" y="4787742"/>
                <a:ext cx="1866457" cy="153417"/>
                <a:chOff x="5575944" y="5070012"/>
                <a:chExt cx="1866457" cy="153418"/>
              </a:xfrm>
            </p:grpSpPr>
            <p:sp>
              <p:nvSpPr>
                <p:cNvPr id="275" name="直方体 274"/>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6" name="フローチャート : 直接アクセス記憶 275"/>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7" name="フローチャート : 直接アクセス記憶 276"/>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8" name="フローチャート : 直接アクセス記憶 277"/>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9" name="フローチャート : 直接アクセス記憶 278"/>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0" name="フローチャート : 直接アクセス記憶 279"/>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1" name="フローチャート : 直接アクセス記憶 280"/>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2" name="フローチャート : 直接アクセス記憶 281"/>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3" name="フローチャート : 直接アクセス記憶 282"/>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4" name="フローチャート : 直接アクセス記憶 283"/>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5" name="フローチャート : 直接アクセス記憶 284"/>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6" name="フローチャート : 直接アクセス記憶 285"/>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7" name="フローチャート : 直接アクセス記憶 286"/>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8" name="フローチャート : 直接アクセス記憶 287"/>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9" name="フローチャート : 直接アクセス記憶 288"/>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0" name="フローチャート : 直接アクセス記憶 289"/>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1" name="フローチャート : 直接アクセス記憶 290"/>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2" name="フローチャート : 直接アクセス記憶 291"/>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3" name="フローチャート : 直接アクセス記憶 292"/>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4" name="フローチャート : 直接アクセス記憶 293"/>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5" name="フローチャート : 直接アクセス記憶 294"/>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6" name="フローチャート : 直接アクセス記憶 295"/>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7" name="フローチャート : 直接アクセス記憶 296"/>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8" name="フローチャート : 直接アクセス記憶 297"/>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9" name="正方形/長方形 298"/>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47" name="グループ化 246"/>
              <p:cNvGrpSpPr/>
              <p:nvPr/>
            </p:nvGrpSpPr>
            <p:grpSpPr>
              <a:xfrm>
                <a:off x="1104543" y="4616735"/>
                <a:ext cx="1866457" cy="153417"/>
                <a:chOff x="5575944" y="5070012"/>
                <a:chExt cx="1866457" cy="153418"/>
              </a:xfrm>
            </p:grpSpPr>
            <p:sp>
              <p:nvSpPr>
                <p:cNvPr id="248" name="直方体 247"/>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9" name="フローチャート : 直接アクセス記憶 248"/>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0" name="フローチャート : 直接アクセス記憶 249"/>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1" name="フローチャート : 直接アクセス記憶 250"/>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2" name="フローチャート : 直接アクセス記憶 251"/>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3" name="フローチャート : 直接アクセス記憶 252"/>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4" name="フローチャート : 直接アクセス記憶 253"/>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5" name="フローチャート : 直接アクセス記憶 254"/>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6" name="フローチャート : 直接アクセス記憶 255"/>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7" name="フローチャート : 直接アクセス記憶 256"/>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8" name="フローチャート : 直接アクセス記憶 257"/>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9" name="フローチャート : 直接アクセス記憶 258"/>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0" name="フローチャート : 直接アクセス記憶 259"/>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1" name="フローチャート : 直接アクセス記憶 260"/>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2" name="フローチャート : 直接アクセス記憶 261"/>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3" name="フローチャート : 直接アクセス記憶 262"/>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4" name="フローチャート : 直接アクセス記憶 263"/>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6" name="フローチャート : 直接アクセス記憶 265"/>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8" name="フローチャート : 直接アクセス記憶 267"/>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9" name="フローチャート : 直接アクセス記憶 268"/>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0" name="フローチャート : 直接アクセス記憶 269"/>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1" name="フローチャート : 直接アクセス記憶 270"/>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2" name="フローチャート : 直接アクセス記憶 271"/>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3" name="フローチャート : 直接アクセス記憶 272"/>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4" name="正方形/長方形 273"/>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301" name="直方体 300"/>
            <p:cNvSpPr/>
            <p:nvPr/>
          </p:nvSpPr>
          <p:spPr>
            <a:xfrm>
              <a:off x="9805141" y="801163"/>
              <a:ext cx="1329185" cy="415102"/>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2" name="直方体 301"/>
            <p:cNvSpPr/>
            <p:nvPr/>
          </p:nvSpPr>
          <p:spPr>
            <a:xfrm>
              <a:off x="9759152" y="743322"/>
              <a:ext cx="1421480" cy="173735"/>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3" name="直方体 302"/>
            <p:cNvSpPr/>
            <p:nvPr/>
          </p:nvSpPr>
          <p:spPr>
            <a:xfrm>
              <a:off x="9805141" y="446012"/>
              <a:ext cx="1329185" cy="415102"/>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4" name="直方体 303"/>
            <p:cNvSpPr/>
            <p:nvPr/>
          </p:nvSpPr>
          <p:spPr>
            <a:xfrm>
              <a:off x="9741251" y="396942"/>
              <a:ext cx="1421480" cy="173735"/>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5" name="直方体 304"/>
            <p:cNvSpPr/>
            <p:nvPr/>
          </p:nvSpPr>
          <p:spPr>
            <a:xfrm>
              <a:off x="9792163" y="99139"/>
              <a:ext cx="1329185" cy="415102"/>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06" name="直方体 305"/>
            <p:cNvSpPr/>
            <p:nvPr/>
          </p:nvSpPr>
          <p:spPr>
            <a:xfrm>
              <a:off x="9745655" y="44624"/>
              <a:ext cx="1421480" cy="173735"/>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1" name="正方形/長方形 310"/>
            <p:cNvSpPr/>
            <p:nvPr/>
          </p:nvSpPr>
          <p:spPr>
            <a:xfrm rot="8040868">
              <a:off x="11065625" y="996167"/>
              <a:ext cx="321524" cy="3776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2" name="正方形/長方形 311"/>
            <p:cNvSpPr/>
            <p:nvPr/>
          </p:nvSpPr>
          <p:spPr>
            <a:xfrm rot="5400000">
              <a:off x="10992487" y="1185654"/>
              <a:ext cx="201652" cy="377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3" name="正方形/長方形 312"/>
            <p:cNvSpPr/>
            <p:nvPr/>
          </p:nvSpPr>
          <p:spPr>
            <a:xfrm rot="5400000">
              <a:off x="9506674" y="1187486"/>
              <a:ext cx="201652" cy="377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4" name="正方形/長方形 313"/>
            <p:cNvSpPr/>
            <p:nvPr/>
          </p:nvSpPr>
          <p:spPr>
            <a:xfrm>
              <a:off x="9622126" y="1100128"/>
              <a:ext cx="1520644" cy="2762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cxnSp>
        <p:nvCxnSpPr>
          <p:cNvPr id="4" name="直線矢印コネクタ 3"/>
          <p:cNvCxnSpPr/>
          <p:nvPr/>
        </p:nvCxnSpPr>
        <p:spPr>
          <a:xfrm>
            <a:off x="5565656" y="2783210"/>
            <a:ext cx="0" cy="142263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7824192" y="2781688"/>
            <a:ext cx="0" cy="1164395"/>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4368657" y="2292737"/>
            <a:ext cx="1601914" cy="469617"/>
            <a:chOff x="10059112" y="1104899"/>
            <a:chExt cx="1601914" cy="469617"/>
          </a:xfrm>
        </p:grpSpPr>
        <p:sp>
          <p:nvSpPr>
            <p:cNvPr id="198" name="正方形/長方形 197"/>
            <p:cNvSpPr/>
            <p:nvPr/>
          </p:nvSpPr>
          <p:spPr>
            <a:xfrm rot="8040868">
              <a:off x="10190257" y="1177489"/>
              <a:ext cx="133795" cy="3776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9" name="正方形/長方形 198"/>
            <p:cNvSpPr/>
            <p:nvPr/>
          </p:nvSpPr>
          <p:spPr>
            <a:xfrm>
              <a:off x="10195147" y="1229436"/>
              <a:ext cx="1465879" cy="2762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1" name="直方体 200"/>
            <p:cNvSpPr/>
            <p:nvPr/>
          </p:nvSpPr>
          <p:spPr>
            <a:xfrm>
              <a:off x="10105620" y="1159414"/>
              <a:ext cx="1329185" cy="415102"/>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2" name="直方体 201"/>
            <p:cNvSpPr/>
            <p:nvPr/>
          </p:nvSpPr>
          <p:spPr>
            <a:xfrm>
              <a:off x="10059112" y="1104899"/>
              <a:ext cx="1421480" cy="173735"/>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1" name="テキスト ボックス 20"/>
          <p:cNvSpPr txBox="1"/>
          <p:nvPr/>
        </p:nvSpPr>
        <p:spPr>
          <a:xfrm>
            <a:off x="4031393" y="2924945"/>
            <a:ext cx="1636987" cy="646331"/>
          </a:xfrm>
          <a:prstGeom prst="rect">
            <a:avLst/>
          </a:prstGeom>
          <a:noFill/>
        </p:spPr>
        <p:txBody>
          <a:bodyPr wrap="none" rtlCol="0">
            <a:spAutoFit/>
          </a:bodyPr>
          <a:lstStyle/>
          <a:p>
            <a:r>
              <a:rPr lang="en-US" altLang="ja-JP" sz="3600" b="1" dirty="0"/>
              <a:t>850mm</a:t>
            </a:r>
            <a:endParaRPr lang="ja-JP" altLang="en-US" sz="3600" b="1" dirty="0"/>
          </a:p>
        </p:txBody>
      </p:sp>
      <p:grpSp>
        <p:nvGrpSpPr>
          <p:cNvPr id="14" name="グループ化 13"/>
          <p:cNvGrpSpPr/>
          <p:nvPr/>
        </p:nvGrpSpPr>
        <p:grpSpPr>
          <a:xfrm>
            <a:off x="5879977" y="2780451"/>
            <a:ext cx="1870663" cy="1422575"/>
            <a:chOff x="9741014" y="3806625"/>
            <a:chExt cx="1870663" cy="1422575"/>
          </a:xfrm>
        </p:grpSpPr>
        <p:sp>
          <p:nvSpPr>
            <p:cNvPr id="205" name="正方形/長方形 204"/>
            <p:cNvSpPr/>
            <p:nvPr/>
          </p:nvSpPr>
          <p:spPr>
            <a:xfrm rot="8040868">
              <a:off x="9742774" y="4899591"/>
              <a:ext cx="314694" cy="3776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8" name="正方形/長方形 317"/>
            <p:cNvSpPr/>
            <p:nvPr/>
          </p:nvSpPr>
          <p:spPr>
            <a:xfrm rot="8040868">
              <a:off x="11510206" y="3854638"/>
              <a:ext cx="133795" cy="3776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5" name="正方形/長方形 324"/>
            <p:cNvSpPr/>
            <p:nvPr/>
          </p:nvSpPr>
          <p:spPr>
            <a:xfrm>
              <a:off x="9857692" y="4944051"/>
              <a:ext cx="1440192" cy="2820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6" name="正方形/長方形 325"/>
            <p:cNvSpPr/>
            <p:nvPr/>
          </p:nvSpPr>
          <p:spPr>
            <a:xfrm rot="5400000">
              <a:off x="11061945" y="4339077"/>
              <a:ext cx="913815" cy="377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7" name="正方形/長方形 326"/>
            <p:cNvSpPr/>
            <p:nvPr/>
          </p:nvSpPr>
          <p:spPr>
            <a:xfrm>
              <a:off x="9774526" y="5017254"/>
              <a:ext cx="1482659" cy="2762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8" name="平行四辺形 327"/>
            <p:cNvSpPr/>
            <p:nvPr/>
          </p:nvSpPr>
          <p:spPr>
            <a:xfrm>
              <a:off x="11031669" y="4941880"/>
              <a:ext cx="317261" cy="9393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9" name="平行四辺形 328"/>
            <p:cNvSpPr/>
            <p:nvPr/>
          </p:nvSpPr>
          <p:spPr>
            <a:xfrm>
              <a:off x="9811188" y="4947465"/>
              <a:ext cx="317261" cy="9393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0" name="平行四辺形 329"/>
            <p:cNvSpPr/>
            <p:nvPr/>
          </p:nvSpPr>
          <p:spPr>
            <a:xfrm>
              <a:off x="11214856" y="4797748"/>
              <a:ext cx="317261" cy="9393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6" name="正方形/長方形 335"/>
            <p:cNvSpPr/>
            <p:nvPr/>
          </p:nvSpPr>
          <p:spPr>
            <a:xfrm rot="8040868" flipV="1">
              <a:off x="11200746" y="4881786"/>
              <a:ext cx="323011" cy="3776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7" name="正方形/長方形 336"/>
            <p:cNvSpPr/>
            <p:nvPr/>
          </p:nvSpPr>
          <p:spPr>
            <a:xfrm rot="5400000">
              <a:off x="9586960" y="4343636"/>
              <a:ext cx="913815" cy="377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8" name="正方形/長方形 337"/>
            <p:cNvSpPr/>
            <p:nvPr/>
          </p:nvSpPr>
          <p:spPr>
            <a:xfrm>
              <a:off x="10034090" y="4624199"/>
              <a:ext cx="1465879" cy="2762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9" name="正方形/長方形 338"/>
            <p:cNvSpPr/>
            <p:nvPr/>
          </p:nvSpPr>
          <p:spPr>
            <a:xfrm>
              <a:off x="10034090" y="3906842"/>
              <a:ext cx="1465879" cy="2762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0" name="正方形/長方形 339"/>
            <p:cNvSpPr/>
            <p:nvPr/>
          </p:nvSpPr>
          <p:spPr>
            <a:xfrm>
              <a:off x="10145798" y="3819992"/>
              <a:ext cx="1465879" cy="2762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8" name="フローチャート : 結合子 207"/>
            <p:cNvSpPr/>
            <p:nvPr/>
          </p:nvSpPr>
          <p:spPr>
            <a:xfrm>
              <a:off x="11235149" y="4869469"/>
              <a:ext cx="249260" cy="18991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0" name="フローチャート : 結合子 299"/>
            <p:cNvSpPr/>
            <p:nvPr/>
          </p:nvSpPr>
          <p:spPr>
            <a:xfrm>
              <a:off x="11291840" y="4923269"/>
              <a:ext cx="136344" cy="87015"/>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6" name="フローチャート : 結合子 315"/>
            <p:cNvSpPr/>
            <p:nvPr/>
          </p:nvSpPr>
          <p:spPr>
            <a:xfrm>
              <a:off x="11342480" y="4937138"/>
              <a:ext cx="37769" cy="51449"/>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7" name="フローチャート: 手作業 316"/>
            <p:cNvSpPr/>
            <p:nvPr/>
          </p:nvSpPr>
          <p:spPr>
            <a:xfrm>
              <a:off x="11328870" y="4868929"/>
              <a:ext cx="73088" cy="98635"/>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20" name="グループ化 319"/>
            <p:cNvGrpSpPr/>
            <p:nvPr/>
          </p:nvGrpSpPr>
          <p:grpSpPr>
            <a:xfrm>
              <a:off x="9820567" y="5039287"/>
              <a:ext cx="249260" cy="189913"/>
              <a:chOff x="2792769" y="4986888"/>
              <a:chExt cx="301729" cy="314320"/>
            </a:xfrm>
          </p:grpSpPr>
          <p:sp>
            <p:nvSpPr>
              <p:cNvPr id="322" name="フローチャート : 結合子 321"/>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3" name="フローチャート : 結合子 322"/>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4" name="フローチャート : 結合子 323"/>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21" name="フローチャート: 手作業 320"/>
            <p:cNvSpPr/>
            <p:nvPr/>
          </p:nvSpPr>
          <p:spPr>
            <a:xfrm>
              <a:off x="9914530" y="5036397"/>
              <a:ext cx="73088" cy="98636"/>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2" name="円柱 331"/>
            <p:cNvSpPr/>
            <p:nvPr/>
          </p:nvSpPr>
          <p:spPr>
            <a:xfrm>
              <a:off x="11256851" y="4957683"/>
              <a:ext cx="95391" cy="103265"/>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3" name="円柱 332"/>
            <p:cNvSpPr/>
            <p:nvPr/>
          </p:nvSpPr>
          <p:spPr>
            <a:xfrm>
              <a:off x="11240702" y="5054363"/>
              <a:ext cx="145866" cy="49907"/>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4" name="直方体 333"/>
            <p:cNvSpPr/>
            <p:nvPr/>
          </p:nvSpPr>
          <p:spPr>
            <a:xfrm rot="667446">
              <a:off x="11244847" y="4970612"/>
              <a:ext cx="355266" cy="47421"/>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5" name="平行四辺形 334"/>
            <p:cNvSpPr/>
            <p:nvPr/>
          </p:nvSpPr>
          <p:spPr>
            <a:xfrm>
              <a:off x="11105967" y="4907919"/>
              <a:ext cx="317261" cy="9393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42" name="グループ化 341"/>
            <p:cNvGrpSpPr/>
            <p:nvPr/>
          </p:nvGrpSpPr>
          <p:grpSpPr>
            <a:xfrm>
              <a:off x="11031669" y="5039287"/>
              <a:ext cx="249260" cy="189913"/>
              <a:chOff x="2792769" y="4986888"/>
              <a:chExt cx="301729" cy="314320"/>
            </a:xfrm>
          </p:grpSpPr>
          <p:sp>
            <p:nvSpPr>
              <p:cNvPr id="344" name="フローチャート : 結合子 343"/>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5" name="フローチャート : 結合子 344"/>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6" name="フローチャート : 結合子 345"/>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43" name="フローチャート: 手作業 342"/>
            <p:cNvSpPr/>
            <p:nvPr/>
          </p:nvSpPr>
          <p:spPr>
            <a:xfrm>
              <a:off x="11125390" y="5038747"/>
              <a:ext cx="73088" cy="98635"/>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48" name="グループ化 347"/>
            <p:cNvGrpSpPr/>
            <p:nvPr/>
          </p:nvGrpSpPr>
          <p:grpSpPr>
            <a:xfrm>
              <a:off x="9789863" y="4924560"/>
              <a:ext cx="1541895" cy="92695"/>
              <a:chOff x="5575944" y="5070012"/>
              <a:chExt cx="1866457" cy="153418"/>
            </a:xfrm>
          </p:grpSpPr>
          <p:sp>
            <p:nvSpPr>
              <p:cNvPr id="375" name="直方体 374"/>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6" name="フローチャート : 直接アクセス記憶 375"/>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7" name="フローチャート : 直接アクセス記憶 376"/>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8" name="フローチャート : 直接アクセス記憶 377"/>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9" name="フローチャート : 直接アクセス記憶 378"/>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0" name="フローチャート : 直接アクセス記憶 379"/>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1" name="フローチャート : 直接アクセス記憶 380"/>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2" name="フローチャート : 直接アクセス記憶 381"/>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3" name="フローチャート : 直接アクセス記憶 382"/>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4" name="フローチャート : 直接アクセス記憶 383"/>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5" name="フローチャート : 直接アクセス記憶 384"/>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6" name="フローチャート : 直接アクセス記憶 385"/>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7" name="フローチャート : 直接アクセス記憶 386"/>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8" name="フローチャート : 直接アクセス記憶 387"/>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9" name="フローチャート : 直接アクセス記憶 388"/>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0" name="フローチャート : 直接アクセス記憶 389"/>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1" name="フローチャート : 直接アクセス記憶 390"/>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2" name="フローチャート : 直接アクセス記憶 391"/>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3" name="フローチャート : 直接アクセス記憶 392"/>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4" name="フローチャート : 直接アクセス記憶 393"/>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5" name="フローチャート : 直接アクセス記憶 394"/>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6" name="フローチャート : 直接アクセス記憶 395"/>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7" name="フローチャート : 直接アクセス記憶 396"/>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8" name="フローチャート : 直接アクセス記憶 397"/>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9" name="正方形/長方形 398"/>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49" name="グループ化 348"/>
            <p:cNvGrpSpPr/>
            <p:nvPr/>
          </p:nvGrpSpPr>
          <p:grpSpPr>
            <a:xfrm>
              <a:off x="9907094" y="4821232"/>
              <a:ext cx="1541895" cy="92695"/>
              <a:chOff x="5575944" y="5070012"/>
              <a:chExt cx="1866457" cy="153418"/>
            </a:xfrm>
          </p:grpSpPr>
          <p:sp>
            <p:nvSpPr>
              <p:cNvPr id="350" name="直方体 349"/>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1" name="フローチャート : 直接アクセス記憶 350"/>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2" name="フローチャート : 直接アクセス記憶 351"/>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3" name="フローチャート : 直接アクセス記憶 352"/>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4" name="フローチャート : 直接アクセス記憶 353"/>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5" name="フローチャート : 直接アクセス記憶 354"/>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6" name="フローチャート : 直接アクセス記憶 355"/>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7" name="フローチャート : 直接アクセス記憶 356"/>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8" name="フローチャート : 直接アクセス記憶 357"/>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9" name="フローチャート : 直接アクセス記憶 358"/>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0" name="フローチャート : 直接アクセス記憶 359"/>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1" name="フローチャート : 直接アクセス記憶 360"/>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2" name="フローチャート : 直接アクセス記憶 361"/>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3" name="フローチャート : 直接アクセス記憶 362"/>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4" name="フローチャート : 直接アクセス記憶 363"/>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5" name="フローチャート : 直接アクセス記憶 364"/>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6" name="フローチャート : 直接アクセス記憶 365"/>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7" name="フローチャート : 直接アクセス記憶 366"/>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8" name="フローチャート : 直接アクセス記憶 367"/>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9" name="フローチャート : 直接アクセス記憶 368"/>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0" name="フローチャート : 直接アクセス記憶 369"/>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1" name="フローチャート : 直接アクセス記憶 370"/>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2" name="フローチャート : 直接アクセス記憶 371"/>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3" name="フローチャート : 直接アクセス記憶 372"/>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4" name="正方形/長方形 373"/>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00" name="直方体 399"/>
            <p:cNvSpPr/>
            <p:nvPr/>
          </p:nvSpPr>
          <p:spPr>
            <a:xfrm>
              <a:off x="9957541" y="4538844"/>
              <a:ext cx="1329185" cy="415102"/>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1" name="直方体 400"/>
            <p:cNvSpPr/>
            <p:nvPr/>
          </p:nvSpPr>
          <p:spPr>
            <a:xfrm>
              <a:off x="9911552" y="4481003"/>
              <a:ext cx="1421480" cy="173735"/>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9" name="正方形/長方形 408"/>
            <p:cNvSpPr/>
            <p:nvPr/>
          </p:nvSpPr>
          <p:spPr>
            <a:xfrm rot="8040868">
              <a:off x="11218025" y="4733848"/>
              <a:ext cx="321524" cy="3776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0" name="正方形/長方形 409"/>
            <p:cNvSpPr/>
            <p:nvPr/>
          </p:nvSpPr>
          <p:spPr>
            <a:xfrm rot="5400000">
              <a:off x="11144887" y="4923335"/>
              <a:ext cx="201652" cy="377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1" name="正方形/長方形 410"/>
            <p:cNvSpPr/>
            <p:nvPr/>
          </p:nvSpPr>
          <p:spPr>
            <a:xfrm rot="5400000">
              <a:off x="9659074" y="4925167"/>
              <a:ext cx="201652" cy="377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2" name="正方形/長方形 411"/>
            <p:cNvSpPr/>
            <p:nvPr/>
          </p:nvSpPr>
          <p:spPr>
            <a:xfrm>
              <a:off x="9774526" y="4837809"/>
              <a:ext cx="1520644" cy="2762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cxnSp>
        <p:nvCxnSpPr>
          <p:cNvPr id="13" name="直線コネクタ 12"/>
          <p:cNvCxnSpPr/>
          <p:nvPr/>
        </p:nvCxnSpPr>
        <p:spPr>
          <a:xfrm>
            <a:off x="5299967" y="2792444"/>
            <a:ext cx="284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下矢印 17"/>
          <p:cNvSpPr/>
          <p:nvPr/>
        </p:nvSpPr>
        <p:spPr>
          <a:xfrm rot="10800000">
            <a:off x="5951985" y="2564904"/>
            <a:ext cx="486130" cy="79850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5" name="下矢印 414"/>
          <p:cNvSpPr/>
          <p:nvPr/>
        </p:nvSpPr>
        <p:spPr>
          <a:xfrm rot="16200000">
            <a:off x="7975089" y="2880724"/>
            <a:ext cx="486130" cy="4664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雲形吹き出し 8"/>
          <p:cNvSpPr/>
          <p:nvPr/>
        </p:nvSpPr>
        <p:spPr>
          <a:xfrm>
            <a:off x="8383182" y="4127301"/>
            <a:ext cx="3663194" cy="1925051"/>
          </a:xfrm>
          <a:prstGeom prst="cloudCallout">
            <a:avLst>
              <a:gd name="adj1" fmla="val -60323"/>
              <a:gd name="adj2" fmla="val 224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角丸四角形吹き出し 11"/>
          <p:cNvSpPr/>
          <p:nvPr/>
        </p:nvSpPr>
        <p:spPr>
          <a:xfrm>
            <a:off x="3649469" y="4950818"/>
            <a:ext cx="1766504" cy="894106"/>
          </a:xfrm>
          <a:prstGeom prst="wedgeRoundRectCallout">
            <a:avLst>
              <a:gd name="adj1" fmla="val 65200"/>
              <a:gd name="adj2" fmla="val -1071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3" name="テキスト ボックス 532"/>
          <p:cNvSpPr txBox="1"/>
          <p:nvPr/>
        </p:nvSpPr>
        <p:spPr>
          <a:xfrm>
            <a:off x="6693552" y="2285004"/>
            <a:ext cx="1261884" cy="523220"/>
          </a:xfrm>
          <a:prstGeom prst="rect">
            <a:avLst/>
          </a:prstGeom>
          <a:noFill/>
        </p:spPr>
        <p:txBody>
          <a:bodyPr wrap="none" rtlCol="0">
            <a:spAutoFit/>
          </a:bodyPr>
          <a:lstStyle/>
          <a:p>
            <a:r>
              <a:rPr lang="ja-JP" altLang="en-US" sz="2800" dirty="0"/>
              <a:t>排出口</a:t>
            </a:r>
          </a:p>
        </p:txBody>
      </p:sp>
      <p:sp>
        <p:nvSpPr>
          <p:cNvPr id="315" name="テキスト ボックス 314"/>
          <p:cNvSpPr txBox="1"/>
          <p:nvPr/>
        </p:nvSpPr>
        <p:spPr>
          <a:xfrm>
            <a:off x="6575525" y="2922761"/>
            <a:ext cx="1306768" cy="523220"/>
          </a:xfrm>
          <a:prstGeom prst="rect">
            <a:avLst/>
          </a:prstGeom>
          <a:noFill/>
        </p:spPr>
        <p:txBody>
          <a:bodyPr wrap="none" rtlCol="0">
            <a:spAutoFit/>
          </a:bodyPr>
          <a:lstStyle/>
          <a:p>
            <a:r>
              <a:rPr lang="en-US" altLang="ja-JP" sz="2800" dirty="0">
                <a:solidFill>
                  <a:srgbClr val="FF0000"/>
                </a:solidFill>
              </a:rPr>
              <a:t>540mm</a:t>
            </a:r>
            <a:endParaRPr lang="ja-JP" altLang="en-US" sz="2800" dirty="0">
              <a:solidFill>
                <a:srgbClr val="FF0000"/>
              </a:solidFill>
            </a:endParaRPr>
          </a:p>
        </p:txBody>
      </p:sp>
      <p:sp>
        <p:nvSpPr>
          <p:cNvPr id="5" name="テキスト ボックス 4"/>
          <p:cNvSpPr txBox="1"/>
          <p:nvPr/>
        </p:nvSpPr>
        <p:spPr>
          <a:xfrm>
            <a:off x="10376050" y="4384313"/>
            <a:ext cx="1912638" cy="1200329"/>
          </a:xfrm>
          <a:prstGeom prst="rect">
            <a:avLst/>
          </a:prstGeom>
          <a:noFill/>
          <a:ln>
            <a:noFill/>
          </a:ln>
        </p:spPr>
        <p:txBody>
          <a:bodyPr wrap="square" rtlCol="0">
            <a:spAutoFit/>
          </a:bodyPr>
          <a:lstStyle/>
          <a:p>
            <a:r>
              <a:rPr lang="ja-JP" altLang="en-US" sz="2400" dirty="0">
                <a:latin typeface="HGP創英角ﾎﾟｯﾌﾟ体" panose="040B0A00000000000000" pitchFamily="50" charset="-128"/>
                <a:ea typeface="HGP創英角ﾎﾟｯﾌﾟ体" panose="040B0A00000000000000" pitchFamily="50" charset="-128"/>
              </a:rPr>
              <a:t>筋トレ</a:t>
            </a:r>
            <a:endParaRPr lang="en-US" altLang="ja-JP" sz="2400" dirty="0">
              <a:latin typeface="HGP創英角ﾎﾟｯﾌﾟ体" panose="040B0A00000000000000" pitchFamily="50" charset="-128"/>
              <a:ea typeface="HGP創英角ﾎﾟｯﾌﾟ体" panose="040B0A00000000000000" pitchFamily="50" charset="-128"/>
            </a:endParaRPr>
          </a:p>
          <a:p>
            <a:r>
              <a:rPr lang="ja-JP" altLang="en-US" sz="2400" dirty="0">
                <a:latin typeface="HGP創英角ﾎﾟｯﾌﾟ体" panose="040B0A00000000000000" pitchFamily="50" charset="-128"/>
                <a:ea typeface="HGP創英角ﾎﾟｯﾌﾟ体" panose="040B0A00000000000000" pitchFamily="50" charset="-128"/>
              </a:rPr>
              <a:t>している</a:t>
            </a:r>
            <a:endParaRPr lang="en-US" altLang="ja-JP" sz="2400" dirty="0">
              <a:latin typeface="HGP創英角ﾎﾟｯﾌﾟ体" panose="040B0A00000000000000" pitchFamily="50" charset="-128"/>
              <a:ea typeface="HGP創英角ﾎﾟｯﾌﾟ体" panose="040B0A00000000000000" pitchFamily="50" charset="-128"/>
            </a:endParaRPr>
          </a:p>
          <a:p>
            <a:r>
              <a:rPr lang="ja-JP" altLang="en-US" sz="2400" dirty="0">
                <a:latin typeface="HGP創英角ﾎﾟｯﾌﾟ体" panose="040B0A00000000000000" pitchFamily="50" charset="-128"/>
                <a:ea typeface="HGP創英角ﾎﾟｯﾌﾟ体" panose="040B0A00000000000000" pitchFamily="50" charset="-128"/>
              </a:rPr>
              <a:t>みたい</a:t>
            </a:r>
          </a:p>
        </p:txBody>
      </p:sp>
      <p:sp>
        <p:nvSpPr>
          <p:cNvPr id="535" name="テキスト ボックス 534"/>
          <p:cNvSpPr txBox="1"/>
          <p:nvPr/>
        </p:nvSpPr>
        <p:spPr>
          <a:xfrm>
            <a:off x="3891810" y="4985313"/>
            <a:ext cx="1844151" cy="830997"/>
          </a:xfrm>
          <a:prstGeom prst="rect">
            <a:avLst/>
          </a:prstGeom>
          <a:noFill/>
        </p:spPr>
        <p:txBody>
          <a:bodyPr wrap="square" rtlCol="0">
            <a:spAutoFit/>
          </a:bodyPr>
          <a:lstStyle/>
          <a:p>
            <a:r>
              <a:rPr lang="ja-JP" altLang="en-US" sz="2400" dirty="0">
                <a:latin typeface="HGP創英角ﾎﾟｯﾌﾟ体" panose="040B0A00000000000000" pitchFamily="50" charset="-128"/>
                <a:ea typeface="HGP創英角ﾎﾟｯﾌﾟ体" panose="040B0A00000000000000" pitchFamily="50" charset="-128"/>
              </a:rPr>
              <a:t>腕と腰が</a:t>
            </a:r>
            <a:endParaRPr lang="en-US" altLang="ja-JP" sz="2400" dirty="0">
              <a:latin typeface="HGP創英角ﾎﾟｯﾌﾟ体" panose="040B0A00000000000000" pitchFamily="50" charset="-128"/>
              <a:ea typeface="HGP創英角ﾎﾟｯﾌﾟ体" panose="040B0A00000000000000" pitchFamily="50" charset="-128"/>
            </a:endParaRPr>
          </a:p>
          <a:p>
            <a:r>
              <a:rPr lang="ja-JP" altLang="en-US" sz="2400" dirty="0">
                <a:latin typeface="HGP創英角ﾎﾟｯﾌﾟ体" panose="040B0A00000000000000" pitchFamily="50" charset="-128"/>
                <a:ea typeface="HGP創英角ﾎﾟｯﾌﾟ体" panose="040B0A00000000000000" pitchFamily="50" charset="-128"/>
              </a:rPr>
              <a:t>パンパン</a:t>
            </a:r>
            <a:endParaRPr lang="en-US" altLang="ja-JP" sz="2400" dirty="0">
              <a:latin typeface="HGP創英角ﾎﾟｯﾌﾟ体" panose="040B0A00000000000000" pitchFamily="50" charset="-128"/>
              <a:ea typeface="HGP創英角ﾎﾟｯﾌﾟ体" panose="040B0A00000000000000" pitchFamily="50" charset="-128"/>
            </a:endParaRPr>
          </a:p>
        </p:txBody>
      </p:sp>
      <p:pic>
        <p:nvPicPr>
          <p:cNvPr id="30724"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032904" y="4523882"/>
            <a:ext cx="1311568"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1" name="テキスト ボックス 700"/>
          <p:cNvSpPr txBox="1"/>
          <p:nvPr/>
        </p:nvSpPr>
        <p:spPr>
          <a:xfrm>
            <a:off x="3719737" y="4005065"/>
            <a:ext cx="4144083" cy="830997"/>
          </a:xfrm>
          <a:prstGeom prst="rect">
            <a:avLst/>
          </a:prstGeom>
          <a:noFill/>
        </p:spPr>
        <p:txBody>
          <a:bodyPr wrap="none" rtlCol="0">
            <a:spAutoFit/>
          </a:bodyPr>
          <a:lstStyle/>
          <a:p>
            <a:r>
              <a:rPr lang="en-US" altLang="ja-JP" sz="2400" b="1"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sz="2400" b="1" dirty="0">
                <a:solidFill>
                  <a:srgbClr val="FF0000"/>
                </a:solidFill>
                <a:latin typeface="HGP創英角ﾎﾟｯﾌﾟ体" panose="040B0A00000000000000" pitchFamily="50" charset="-128"/>
                <a:ea typeface="HGP創英角ﾎﾟｯﾌﾟ体" panose="040B0A00000000000000" pitchFamily="50" charset="-128"/>
              </a:rPr>
              <a:t>本音</a:t>
            </a:r>
            <a:r>
              <a:rPr lang="en-US" altLang="ja-JP" sz="2400" b="1" dirty="0">
                <a:solidFill>
                  <a:srgbClr val="FF0000"/>
                </a:solidFill>
                <a:latin typeface="HGP創英角ﾎﾟｯﾌﾟ体" panose="040B0A00000000000000" pitchFamily="50" charset="-128"/>
                <a:ea typeface="HGP創英角ﾎﾟｯﾌﾟ体" panose="040B0A00000000000000" pitchFamily="50" charset="-128"/>
              </a:rPr>
              <a:t>)</a:t>
            </a:r>
          </a:p>
          <a:p>
            <a:r>
              <a:rPr lang="ja-JP" altLang="en-US" sz="2400" b="1" dirty="0">
                <a:solidFill>
                  <a:srgbClr val="FF0000"/>
                </a:solidFill>
                <a:latin typeface="HGP創英角ﾎﾟｯﾌﾟ体" panose="040B0A00000000000000" pitchFamily="50" charset="-128"/>
                <a:ea typeface="HGP創英角ﾎﾟｯﾌﾟ体" panose="040B0A00000000000000" pitchFamily="50" charset="-128"/>
              </a:rPr>
              <a:t>仕事だから仕方なくやっている</a:t>
            </a:r>
            <a:endParaRPr lang="en-US" altLang="ja-JP" sz="2400" b="1" dirty="0">
              <a:solidFill>
                <a:srgbClr val="FF0000"/>
              </a:solidFill>
              <a:latin typeface="HGP創英角ﾎﾟｯﾌﾟ体" panose="040B0A00000000000000" pitchFamily="50" charset="-128"/>
              <a:ea typeface="HGP創英角ﾎﾟｯﾌﾟ体" panose="040B0A00000000000000" pitchFamily="50" charset="-128"/>
            </a:endParaRPr>
          </a:p>
        </p:txBody>
      </p:sp>
      <p:cxnSp>
        <p:nvCxnSpPr>
          <p:cNvPr id="197" name="直線コネクタ 196"/>
          <p:cNvCxnSpPr/>
          <p:nvPr/>
        </p:nvCxnSpPr>
        <p:spPr>
          <a:xfrm flipV="1">
            <a:off x="6950550" y="3926943"/>
            <a:ext cx="1188000" cy="129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8567896" y="777333"/>
            <a:ext cx="1350082" cy="1258445"/>
            <a:chOff x="5315704" y="777332"/>
            <a:chExt cx="1350082" cy="1258445"/>
          </a:xfrm>
        </p:grpSpPr>
        <p:grpSp>
          <p:nvGrpSpPr>
            <p:cNvPr id="16" name="グループ化 15"/>
            <p:cNvGrpSpPr/>
            <p:nvPr/>
          </p:nvGrpSpPr>
          <p:grpSpPr>
            <a:xfrm>
              <a:off x="5315704" y="777332"/>
              <a:ext cx="1350082" cy="1258445"/>
              <a:chOff x="11658737" y="733519"/>
              <a:chExt cx="750298" cy="748483"/>
            </a:xfrm>
          </p:grpSpPr>
          <p:sp>
            <p:nvSpPr>
              <p:cNvPr id="481" name="Freeform 851"/>
              <p:cNvSpPr>
                <a:spLocks/>
              </p:cNvSpPr>
              <p:nvPr/>
            </p:nvSpPr>
            <p:spPr bwMode="auto">
              <a:xfrm>
                <a:off x="11709398" y="1146981"/>
                <a:ext cx="660355" cy="317578"/>
              </a:xfrm>
              <a:custGeom>
                <a:avLst/>
                <a:gdLst>
                  <a:gd name="T0" fmla="*/ 475 w 419"/>
                  <a:gd name="T1" fmla="*/ 72 h 233"/>
                  <a:gd name="T2" fmla="*/ 289 w 419"/>
                  <a:gd name="T3" fmla="*/ 66 h 233"/>
                  <a:gd name="T4" fmla="*/ 172 w 419"/>
                  <a:gd name="T5" fmla="*/ 37 h 233"/>
                  <a:gd name="T6" fmla="*/ 114 w 419"/>
                  <a:gd name="T7" fmla="*/ 29 h 233"/>
                  <a:gd name="T8" fmla="*/ 113 w 419"/>
                  <a:gd name="T9" fmla="*/ 31 h 233"/>
                  <a:gd name="T10" fmla="*/ 102 w 419"/>
                  <a:gd name="T11" fmla="*/ 44 h 233"/>
                  <a:gd name="T12" fmla="*/ 81 w 419"/>
                  <a:gd name="T13" fmla="*/ 67 h 233"/>
                  <a:gd name="T14" fmla="*/ 65 w 419"/>
                  <a:gd name="T15" fmla="*/ 98 h 233"/>
                  <a:gd name="T16" fmla="*/ 0 w 419"/>
                  <a:gd name="T17" fmla="*/ 95 h 233"/>
                  <a:gd name="T18" fmla="*/ 57 w 419"/>
                  <a:gd name="T19" fmla="*/ 199 h 233"/>
                  <a:gd name="T20" fmla="*/ 140 w 419"/>
                  <a:gd name="T21" fmla="*/ 202 h 233"/>
                  <a:gd name="T22" fmla="*/ 135 w 419"/>
                  <a:gd name="T23" fmla="*/ 285 h 233"/>
                  <a:gd name="T24" fmla="*/ 430 w 419"/>
                  <a:gd name="T25" fmla="*/ 285 h 233"/>
                  <a:gd name="T26" fmla="*/ 503 w 419"/>
                  <a:gd name="T27" fmla="*/ 212 h 233"/>
                  <a:gd name="T28" fmla="*/ 475 w 419"/>
                  <a:gd name="T29" fmla="*/ 72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9" h="233">
                    <a:moveTo>
                      <a:pt x="391" y="60"/>
                    </a:moveTo>
                    <a:cubicBezTo>
                      <a:pt x="347" y="0"/>
                      <a:pt x="276" y="52"/>
                      <a:pt x="238" y="54"/>
                    </a:cubicBezTo>
                    <a:cubicBezTo>
                      <a:pt x="200" y="56"/>
                      <a:pt x="141" y="31"/>
                      <a:pt x="141" y="31"/>
                    </a:cubicBezTo>
                    <a:cubicBezTo>
                      <a:pt x="123" y="22"/>
                      <a:pt x="107" y="21"/>
                      <a:pt x="94" y="23"/>
                    </a:cubicBezTo>
                    <a:cubicBezTo>
                      <a:pt x="94" y="24"/>
                      <a:pt x="93" y="24"/>
                      <a:pt x="93" y="25"/>
                    </a:cubicBezTo>
                    <a:cubicBezTo>
                      <a:pt x="93" y="25"/>
                      <a:pt x="95" y="37"/>
                      <a:pt x="84" y="38"/>
                    </a:cubicBezTo>
                    <a:cubicBezTo>
                      <a:pt x="84" y="38"/>
                      <a:pt x="87" y="56"/>
                      <a:pt x="67" y="55"/>
                    </a:cubicBezTo>
                    <a:cubicBezTo>
                      <a:pt x="67" y="55"/>
                      <a:pt x="81" y="79"/>
                      <a:pt x="53" y="80"/>
                    </a:cubicBezTo>
                    <a:cubicBezTo>
                      <a:pt x="30" y="82"/>
                      <a:pt x="7" y="78"/>
                      <a:pt x="0" y="77"/>
                    </a:cubicBezTo>
                    <a:cubicBezTo>
                      <a:pt x="1" y="138"/>
                      <a:pt x="45" y="162"/>
                      <a:pt x="45" y="162"/>
                    </a:cubicBezTo>
                    <a:cubicBezTo>
                      <a:pt x="71" y="183"/>
                      <a:pt x="115" y="165"/>
                      <a:pt x="115" y="165"/>
                    </a:cubicBezTo>
                    <a:cubicBezTo>
                      <a:pt x="108" y="182"/>
                      <a:pt x="111" y="233"/>
                      <a:pt x="111" y="233"/>
                    </a:cubicBezTo>
                    <a:cubicBezTo>
                      <a:pt x="353" y="233"/>
                      <a:pt x="353" y="233"/>
                      <a:pt x="353" y="233"/>
                    </a:cubicBezTo>
                    <a:cubicBezTo>
                      <a:pt x="353" y="233"/>
                      <a:pt x="407" y="202"/>
                      <a:pt x="413" y="173"/>
                    </a:cubicBezTo>
                    <a:cubicBezTo>
                      <a:pt x="419" y="144"/>
                      <a:pt x="391" y="60"/>
                      <a:pt x="391" y="60"/>
                    </a:cubicBezTo>
                    <a:close/>
                  </a:path>
                </a:pathLst>
              </a:custGeom>
              <a:solidFill>
                <a:srgbClr val="CCFFFF"/>
              </a:solidFill>
              <a:ln w="22225" cap="rnd">
                <a:solidFill>
                  <a:srgbClr val="000000"/>
                </a:solidFill>
                <a:prstDash val="solid"/>
                <a:round/>
                <a:headEnd/>
                <a:tailEnd/>
              </a:ln>
            </p:spPr>
            <p:txBody>
              <a:bodyPr/>
              <a:lstStyle/>
              <a:p>
                <a:endParaRPr lang="ja-JP" altLang="en-US" dirty="0"/>
              </a:p>
            </p:txBody>
          </p:sp>
          <p:sp>
            <p:nvSpPr>
              <p:cNvPr id="482" name="Line 852"/>
              <p:cNvSpPr>
                <a:spLocks noChangeShapeType="1"/>
              </p:cNvSpPr>
              <p:nvPr/>
            </p:nvSpPr>
            <p:spPr bwMode="auto">
              <a:xfrm rot="677720">
                <a:off x="12249273" y="1349915"/>
                <a:ext cx="16776" cy="114644"/>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83" name="Freeform 853"/>
              <p:cNvSpPr>
                <a:spLocks/>
              </p:cNvSpPr>
              <p:nvPr/>
            </p:nvSpPr>
            <p:spPr bwMode="auto">
              <a:xfrm>
                <a:off x="11890881" y="1338055"/>
                <a:ext cx="28976" cy="34262"/>
              </a:xfrm>
              <a:custGeom>
                <a:avLst/>
                <a:gdLst>
                  <a:gd name="T0" fmla="*/ 19 w 19"/>
                  <a:gd name="T1" fmla="*/ 0 h 25"/>
                  <a:gd name="T2" fmla="*/ 0 w 19"/>
                  <a:gd name="T3" fmla="*/ 31 h 25"/>
                  <a:gd name="T4" fmla="*/ 0 60000 65536"/>
                  <a:gd name="T5" fmla="*/ 0 60000 65536"/>
                </a:gdLst>
                <a:ahLst/>
                <a:cxnLst>
                  <a:cxn ang="T4">
                    <a:pos x="T0" y="T1"/>
                  </a:cxn>
                  <a:cxn ang="T5">
                    <a:pos x="T2" y="T3"/>
                  </a:cxn>
                </a:cxnLst>
                <a:rect l="0" t="0" r="r" b="b"/>
                <a:pathLst>
                  <a:path w="19" h="25">
                    <a:moveTo>
                      <a:pt x="19" y="0"/>
                    </a:moveTo>
                    <a:cubicBezTo>
                      <a:pt x="19" y="0"/>
                      <a:pt x="8" y="20"/>
                      <a:pt x="0"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84" name="Freeform 854"/>
              <p:cNvSpPr>
                <a:spLocks/>
              </p:cNvSpPr>
              <p:nvPr/>
            </p:nvSpPr>
            <p:spPr bwMode="auto">
              <a:xfrm>
                <a:off x="11971710" y="1249765"/>
                <a:ext cx="89979" cy="75112"/>
              </a:xfrm>
              <a:custGeom>
                <a:avLst/>
                <a:gdLst>
                  <a:gd name="T0" fmla="*/ 15 w 58"/>
                  <a:gd name="T1" fmla="*/ 0 h 54"/>
                  <a:gd name="T2" fmla="*/ 0 w 58"/>
                  <a:gd name="T3" fmla="*/ 45 h 54"/>
                  <a:gd name="T4" fmla="*/ 64 w 58"/>
                  <a:gd name="T5" fmla="*/ 75 h 54"/>
                  <a:gd name="T6" fmla="*/ 0 60000 65536"/>
                  <a:gd name="T7" fmla="*/ 0 60000 65536"/>
                  <a:gd name="T8" fmla="*/ 0 60000 65536"/>
                </a:gdLst>
                <a:ahLst/>
                <a:cxnLst>
                  <a:cxn ang="T6">
                    <a:pos x="T0" y="T1"/>
                  </a:cxn>
                  <a:cxn ang="T7">
                    <a:pos x="T2" y="T3"/>
                  </a:cxn>
                  <a:cxn ang="T8">
                    <a:pos x="T4" y="T5"/>
                  </a:cxn>
                </a:cxnLst>
                <a:rect l="0" t="0" r="r" b="b"/>
                <a:pathLst>
                  <a:path w="58" h="54">
                    <a:moveTo>
                      <a:pt x="15" y="0"/>
                    </a:moveTo>
                    <a:cubicBezTo>
                      <a:pt x="0" y="33"/>
                      <a:pt x="0" y="33"/>
                      <a:pt x="0" y="33"/>
                    </a:cubicBezTo>
                    <a:cubicBezTo>
                      <a:pt x="0" y="33"/>
                      <a:pt x="29" y="31"/>
                      <a:pt x="58" y="5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85" name="Freeform 855"/>
              <p:cNvSpPr>
                <a:spLocks/>
              </p:cNvSpPr>
              <p:nvPr/>
            </p:nvSpPr>
            <p:spPr bwMode="auto">
              <a:xfrm>
                <a:off x="12119642" y="1235270"/>
                <a:ext cx="91504" cy="90925"/>
              </a:xfrm>
              <a:custGeom>
                <a:avLst/>
                <a:gdLst>
                  <a:gd name="T0" fmla="*/ 0 w 58"/>
                  <a:gd name="T1" fmla="*/ 79 h 67"/>
                  <a:gd name="T2" fmla="*/ 70 w 58"/>
                  <a:gd name="T3" fmla="*/ 63 h 67"/>
                  <a:gd name="T4" fmla="*/ 48 w 58"/>
                  <a:gd name="T5" fmla="*/ 0 h 67"/>
                  <a:gd name="T6" fmla="*/ 0 60000 65536"/>
                  <a:gd name="T7" fmla="*/ 0 60000 65536"/>
                  <a:gd name="T8" fmla="*/ 0 60000 65536"/>
                </a:gdLst>
                <a:ahLst/>
                <a:cxnLst>
                  <a:cxn ang="T6">
                    <a:pos x="T0" y="T1"/>
                  </a:cxn>
                  <a:cxn ang="T7">
                    <a:pos x="T2" y="T3"/>
                  </a:cxn>
                  <a:cxn ang="T8">
                    <a:pos x="T4" y="T5"/>
                  </a:cxn>
                </a:cxnLst>
                <a:rect l="0" t="0" r="r" b="b"/>
                <a:pathLst>
                  <a:path w="58" h="67">
                    <a:moveTo>
                      <a:pt x="0" y="67"/>
                    </a:moveTo>
                    <a:cubicBezTo>
                      <a:pt x="0" y="67"/>
                      <a:pt x="38" y="45"/>
                      <a:pt x="58" y="51"/>
                    </a:cubicBezTo>
                    <a:cubicBezTo>
                      <a:pt x="58" y="51"/>
                      <a:pt x="38" y="14"/>
                      <a:pt x="4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86" name="Freeform 856"/>
              <p:cNvSpPr>
                <a:spLocks/>
              </p:cNvSpPr>
              <p:nvPr/>
            </p:nvSpPr>
            <p:spPr bwMode="auto">
              <a:xfrm>
                <a:off x="11898507" y="1182560"/>
                <a:ext cx="18301" cy="52710"/>
              </a:xfrm>
              <a:custGeom>
                <a:avLst/>
                <a:gdLst>
                  <a:gd name="T0" fmla="*/ 15 w 11"/>
                  <a:gd name="T1" fmla="*/ 45 h 39"/>
                  <a:gd name="T2" fmla="*/ 0 w 11"/>
                  <a:gd name="T3" fmla="*/ 0 h 39"/>
                  <a:gd name="T4" fmla="*/ 0 60000 65536"/>
                  <a:gd name="T5" fmla="*/ 0 60000 65536"/>
                </a:gdLst>
                <a:ahLst/>
                <a:cxnLst>
                  <a:cxn ang="T4">
                    <a:pos x="T0" y="T1"/>
                  </a:cxn>
                  <a:cxn ang="T5">
                    <a:pos x="T2" y="T3"/>
                  </a:cxn>
                </a:cxnLst>
                <a:rect l="0" t="0" r="r" b="b"/>
                <a:pathLst>
                  <a:path w="11" h="39">
                    <a:moveTo>
                      <a:pt x="9" y="39"/>
                    </a:moveTo>
                    <a:cubicBezTo>
                      <a:pt x="9" y="39"/>
                      <a:pt x="11" y="6"/>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87" name="Freeform 857"/>
              <p:cNvSpPr>
                <a:spLocks/>
              </p:cNvSpPr>
              <p:nvPr/>
            </p:nvSpPr>
            <p:spPr bwMode="auto">
              <a:xfrm>
                <a:off x="11739899" y="1175701"/>
                <a:ext cx="100655" cy="83018"/>
              </a:xfrm>
              <a:custGeom>
                <a:avLst/>
                <a:gdLst>
                  <a:gd name="T0" fmla="*/ 34 w 64"/>
                  <a:gd name="T1" fmla="*/ 13 h 61"/>
                  <a:gd name="T2" fmla="*/ 0 w 64"/>
                  <a:gd name="T3" fmla="*/ 9 h 61"/>
                  <a:gd name="T4" fmla="*/ 39 w 64"/>
                  <a:gd name="T5" fmla="*/ 72 h 61"/>
                  <a:gd name="T6" fmla="*/ 76 w 64"/>
                  <a:gd name="T7" fmla="*/ 0 h 61"/>
                  <a:gd name="T8" fmla="*/ 34 w 64"/>
                  <a:gd name="T9" fmla="*/ 13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1">
                    <a:moveTo>
                      <a:pt x="28" y="13"/>
                    </a:moveTo>
                    <a:cubicBezTo>
                      <a:pt x="18" y="13"/>
                      <a:pt x="9" y="12"/>
                      <a:pt x="0" y="9"/>
                    </a:cubicBezTo>
                    <a:cubicBezTo>
                      <a:pt x="4" y="27"/>
                      <a:pt x="13" y="58"/>
                      <a:pt x="33" y="60"/>
                    </a:cubicBezTo>
                    <a:cubicBezTo>
                      <a:pt x="54" y="61"/>
                      <a:pt x="62" y="20"/>
                      <a:pt x="64" y="0"/>
                    </a:cubicBezTo>
                    <a:cubicBezTo>
                      <a:pt x="50" y="7"/>
                      <a:pt x="37" y="12"/>
                      <a:pt x="28" y="13"/>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91" name="Freeform 861"/>
              <p:cNvSpPr>
                <a:spLocks/>
              </p:cNvSpPr>
              <p:nvPr/>
            </p:nvSpPr>
            <p:spPr bwMode="auto">
              <a:xfrm>
                <a:off x="11808528" y="944047"/>
                <a:ext cx="77779" cy="143635"/>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97" name="Freeform 867"/>
              <p:cNvSpPr>
                <a:spLocks/>
              </p:cNvSpPr>
              <p:nvPr/>
            </p:nvSpPr>
            <p:spPr bwMode="auto">
              <a:xfrm>
                <a:off x="11834454" y="991486"/>
                <a:ext cx="18301" cy="68523"/>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8" name="Freeform 868"/>
              <p:cNvSpPr>
                <a:spLocks/>
              </p:cNvSpPr>
              <p:nvPr/>
            </p:nvSpPr>
            <p:spPr bwMode="auto">
              <a:xfrm rot="677720">
                <a:off x="12282455" y="1371311"/>
                <a:ext cx="126580" cy="110691"/>
              </a:xfrm>
              <a:custGeom>
                <a:avLst/>
                <a:gdLst>
                  <a:gd name="T0" fmla="*/ 140 w 160"/>
                  <a:gd name="T1" fmla="*/ 168 h 162"/>
                  <a:gd name="T2" fmla="*/ 122 w 160"/>
                  <a:gd name="T3" fmla="*/ 199 h 162"/>
                  <a:gd name="T4" fmla="*/ 55 w 160"/>
                  <a:gd name="T5" fmla="*/ 195 h 162"/>
                  <a:gd name="T6" fmla="*/ 3 w 160"/>
                  <a:gd name="T7" fmla="*/ 117 h 162"/>
                  <a:gd name="T8" fmla="*/ 77 w 160"/>
                  <a:gd name="T9" fmla="*/ 2 h 162"/>
                  <a:gd name="T10" fmla="*/ 168 w 160"/>
                  <a:gd name="T11" fmla="*/ 36 h 162"/>
                  <a:gd name="T12" fmla="*/ 179 w 160"/>
                  <a:gd name="T13" fmla="*/ 112 h 162"/>
                  <a:gd name="T14" fmla="*/ 172 w 160"/>
                  <a:gd name="T15" fmla="*/ 130 h 162"/>
                  <a:gd name="T16" fmla="*/ 161 w 160"/>
                  <a:gd name="T17" fmla="*/ 147 h 162"/>
                  <a:gd name="T18" fmla="*/ 140 w 160"/>
                  <a:gd name="T19" fmla="*/ 168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62">
                    <a:moveTo>
                      <a:pt x="112" y="135"/>
                    </a:moveTo>
                    <a:cubicBezTo>
                      <a:pt x="112" y="135"/>
                      <a:pt x="126" y="159"/>
                      <a:pt x="98" y="160"/>
                    </a:cubicBezTo>
                    <a:cubicBezTo>
                      <a:pt x="71" y="162"/>
                      <a:pt x="43" y="157"/>
                      <a:pt x="43" y="157"/>
                    </a:cubicBezTo>
                    <a:cubicBezTo>
                      <a:pt x="43" y="157"/>
                      <a:pt x="0" y="114"/>
                      <a:pt x="3" y="94"/>
                    </a:cubicBezTo>
                    <a:cubicBezTo>
                      <a:pt x="6" y="74"/>
                      <a:pt x="44" y="3"/>
                      <a:pt x="62" y="2"/>
                    </a:cubicBezTo>
                    <a:cubicBezTo>
                      <a:pt x="80" y="1"/>
                      <a:pt x="111" y="0"/>
                      <a:pt x="135" y="30"/>
                    </a:cubicBezTo>
                    <a:cubicBezTo>
                      <a:pt x="160" y="60"/>
                      <a:pt x="153" y="83"/>
                      <a:pt x="144" y="90"/>
                    </a:cubicBezTo>
                    <a:cubicBezTo>
                      <a:pt x="144" y="90"/>
                      <a:pt x="144" y="100"/>
                      <a:pt x="138" y="105"/>
                    </a:cubicBezTo>
                    <a:cubicBezTo>
                      <a:pt x="138" y="105"/>
                      <a:pt x="140" y="117"/>
                      <a:pt x="129" y="118"/>
                    </a:cubicBezTo>
                    <a:cubicBezTo>
                      <a:pt x="129" y="118"/>
                      <a:pt x="132" y="136"/>
                      <a:pt x="112" y="135"/>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99" name="Freeform 869"/>
              <p:cNvSpPr>
                <a:spLocks/>
              </p:cNvSpPr>
              <p:nvPr/>
            </p:nvSpPr>
            <p:spPr bwMode="auto">
              <a:xfrm>
                <a:off x="11750575" y="996757"/>
                <a:ext cx="79304" cy="63252"/>
              </a:xfrm>
              <a:custGeom>
                <a:avLst/>
                <a:gdLst>
                  <a:gd name="T0" fmla="*/ 56 w 51"/>
                  <a:gd name="T1" fmla="*/ 58 h 46"/>
                  <a:gd name="T2" fmla="*/ 46 w 51"/>
                  <a:gd name="T3" fmla="*/ 3 h 46"/>
                  <a:gd name="T4" fmla="*/ 0 w 51"/>
                  <a:gd name="T5" fmla="*/ 39 h 46"/>
                  <a:gd name="T6" fmla="*/ 56 w 51"/>
                  <a:gd name="T7" fmla="*/ 58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6">
                    <a:moveTo>
                      <a:pt x="50" y="46"/>
                    </a:moveTo>
                    <a:cubicBezTo>
                      <a:pt x="51" y="32"/>
                      <a:pt x="51" y="7"/>
                      <a:pt x="40" y="3"/>
                    </a:cubicBezTo>
                    <a:cubicBezTo>
                      <a:pt x="29" y="0"/>
                      <a:pt x="9" y="20"/>
                      <a:pt x="0" y="31"/>
                    </a:cubicBezTo>
                    <a:cubicBezTo>
                      <a:pt x="14" y="31"/>
                      <a:pt x="32" y="33"/>
                      <a:pt x="50" y="46"/>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506" name="Freeform 539"/>
              <p:cNvSpPr>
                <a:spLocks/>
              </p:cNvSpPr>
              <p:nvPr/>
            </p:nvSpPr>
            <p:spPr bwMode="auto">
              <a:xfrm>
                <a:off x="11709398" y="733519"/>
                <a:ext cx="597078" cy="266331"/>
              </a:xfrm>
              <a:custGeom>
                <a:avLst/>
                <a:gdLst>
                  <a:gd name="T0" fmla="*/ 507 w 373"/>
                  <a:gd name="T1" fmla="*/ 1150 h 236"/>
                  <a:gd name="T2" fmla="*/ 940 w 373"/>
                  <a:gd name="T3" fmla="*/ 1363 h 236"/>
                  <a:gd name="T4" fmla="*/ 1132 w 373"/>
                  <a:gd name="T5" fmla="*/ 968 h 236"/>
                  <a:gd name="T6" fmla="*/ 1236 w 373"/>
                  <a:gd name="T7" fmla="*/ 1029 h 236"/>
                  <a:gd name="T8" fmla="*/ 1308 w 373"/>
                  <a:gd name="T9" fmla="*/ 713 h 236"/>
                  <a:gd name="T10" fmla="*/ 1408 w 373"/>
                  <a:gd name="T11" fmla="*/ 946 h 236"/>
                  <a:gd name="T12" fmla="*/ 1563 w 373"/>
                  <a:gd name="T13" fmla="*/ 637 h 236"/>
                  <a:gd name="T14" fmla="*/ 1622 w 373"/>
                  <a:gd name="T15" fmla="*/ 842 h 236"/>
                  <a:gd name="T16" fmla="*/ 1730 w 373"/>
                  <a:gd name="T17" fmla="*/ 622 h 236"/>
                  <a:gd name="T18" fmla="*/ 1921 w 373"/>
                  <a:gd name="T19" fmla="*/ 748 h 236"/>
                  <a:gd name="T20" fmla="*/ 1977 w 373"/>
                  <a:gd name="T21" fmla="*/ 524 h 236"/>
                  <a:gd name="T22" fmla="*/ 2094 w 373"/>
                  <a:gd name="T23" fmla="*/ 768 h 236"/>
                  <a:gd name="T24" fmla="*/ 2298 w 373"/>
                  <a:gd name="T25" fmla="*/ 570 h 236"/>
                  <a:gd name="T26" fmla="*/ 2575 w 373"/>
                  <a:gd name="T27" fmla="*/ 1032 h 236"/>
                  <a:gd name="T28" fmla="*/ 2544 w 373"/>
                  <a:gd name="T29" fmla="*/ 1163 h 236"/>
                  <a:gd name="T30" fmla="*/ 2805 w 373"/>
                  <a:gd name="T31" fmla="*/ 1032 h 236"/>
                  <a:gd name="T32" fmla="*/ 2221 w 373"/>
                  <a:gd name="T33" fmla="*/ 75 h 236"/>
                  <a:gd name="T34" fmla="*/ 1907 w 373"/>
                  <a:gd name="T35" fmla="*/ 169 h 236"/>
                  <a:gd name="T36" fmla="*/ 1563 w 373"/>
                  <a:gd name="T37" fmla="*/ 28 h 236"/>
                  <a:gd name="T38" fmla="*/ 1545 w 373"/>
                  <a:gd name="T39" fmla="*/ 156 h 236"/>
                  <a:gd name="T40" fmla="*/ 1159 w 373"/>
                  <a:gd name="T41" fmla="*/ 85 h 236"/>
                  <a:gd name="T42" fmla="*/ 94 w 373"/>
                  <a:gd name="T43" fmla="*/ 927 h 236"/>
                  <a:gd name="T44" fmla="*/ 280 w 373"/>
                  <a:gd name="T45" fmla="*/ 1386 h 236"/>
                  <a:gd name="T46" fmla="*/ 507 w 373"/>
                  <a:gd name="T47" fmla="*/ 1150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3" h="236">
                    <a:moveTo>
                      <a:pt x="67" y="196"/>
                    </a:moveTo>
                    <a:cubicBezTo>
                      <a:pt x="92" y="181"/>
                      <a:pt x="125" y="232"/>
                      <a:pt x="125" y="232"/>
                    </a:cubicBezTo>
                    <a:cubicBezTo>
                      <a:pt x="125" y="190"/>
                      <a:pt x="151" y="165"/>
                      <a:pt x="151" y="165"/>
                    </a:cubicBezTo>
                    <a:cubicBezTo>
                      <a:pt x="164" y="175"/>
                      <a:pt x="164" y="175"/>
                      <a:pt x="164" y="175"/>
                    </a:cubicBezTo>
                    <a:cubicBezTo>
                      <a:pt x="160" y="160"/>
                      <a:pt x="174" y="121"/>
                      <a:pt x="174" y="121"/>
                    </a:cubicBezTo>
                    <a:cubicBezTo>
                      <a:pt x="187" y="161"/>
                      <a:pt x="187" y="161"/>
                      <a:pt x="187" y="161"/>
                    </a:cubicBezTo>
                    <a:cubicBezTo>
                      <a:pt x="208" y="109"/>
                      <a:pt x="208" y="109"/>
                      <a:pt x="208" y="109"/>
                    </a:cubicBezTo>
                    <a:cubicBezTo>
                      <a:pt x="216" y="144"/>
                      <a:pt x="216" y="144"/>
                      <a:pt x="216" y="144"/>
                    </a:cubicBezTo>
                    <a:cubicBezTo>
                      <a:pt x="230" y="106"/>
                      <a:pt x="230" y="106"/>
                      <a:pt x="230" y="106"/>
                    </a:cubicBezTo>
                    <a:cubicBezTo>
                      <a:pt x="256" y="127"/>
                      <a:pt x="256" y="127"/>
                      <a:pt x="256" y="127"/>
                    </a:cubicBezTo>
                    <a:cubicBezTo>
                      <a:pt x="264" y="89"/>
                      <a:pt x="264" y="89"/>
                      <a:pt x="264" y="89"/>
                    </a:cubicBezTo>
                    <a:cubicBezTo>
                      <a:pt x="288" y="96"/>
                      <a:pt x="279" y="131"/>
                      <a:pt x="279" y="131"/>
                    </a:cubicBezTo>
                    <a:cubicBezTo>
                      <a:pt x="292" y="126"/>
                      <a:pt x="306" y="97"/>
                      <a:pt x="306" y="97"/>
                    </a:cubicBezTo>
                    <a:cubicBezTo>
                      <a:pt x="343" y="176"/>
                      <a:pt x="343" y="176"/>
                      <a:pt x="343" y="176"/>
                    </a:cubicBezTo>
                    <a:cubicBezTo>
                      <a:pt x="339" y="198"/>
                      <a:pt x="339" y="198"/>
                      <a:pt x="339" y="198"/>
                    </a:cubicBezTo>
                    <a:cubicBezTo>
                      <a:pt x="373" y="176"/>
                      <a:pt x="373" y="176"/>
                      <a:pt x="373" y="176"/>
                    </a:cubicBezTo>
                    <a:cubicBezTo>
                      <a:pt x="373" y="176"/>
                      <a:pt x="321" y="26"/>
                      <a:pt x="296" y="13"/>
                    </a:cubicBezTo>
                    <a:cubicBezTo>
                      <a:pt x="271" y="0"/>
                      <a:pt x="254" y="29"/>
                      <a:pt x="254" y="29"/>
                    </a:cubicBezTo>
                    <a:cubicBezTo>
                      <a:pt x="247" y="10"/>
                      <a:pt x="208" y="5"/>
                      <a:pt x="208" y="5"/>
                    </a:cubicBezTo>
                    <a:cubicBezTo>
                      <a:pt x="206" y="27"/>
                      <a:pt x="206" y="27"/>
                      <a:pt x="206" y="27"/>
                    </a:cubicBezTo>
                    <a:cubicBezTo>
                      <a:pt x="206" y="27"/>
                      <a:pt x="198" y="18"/>
                      <a:pt x="154" y="14"/>
                    </a:cubicBezTo>
                    <a:cubicBezTo>
                      <a:pt x="109" y="10"/>
                      <a:pt x="24" y="130"/>
                      <a:pt x="12" y="158"/>
                    </a:cubicBezTo>
                    <a:cubicBezTo>
                      <a:pt x="0" y="185"/>
                      <a:pt x="37" y="236"/>
                      <a:pt x="37" y="236"/>
                    </a:cubicBezTo>
                    <a:cubicBezTo>
                      <a:pt x="37" y="236"/>
                      <a:pt x="42" y="210"/>
                      <a:pt x="67" y="196"/>
                    </a:cubicBez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507" name="Freeform 540"/>
              <p:cNvSpPr>
                <a:spLocks/>
              </p:cNvSpPr>
              <p:nvPr/>
            </p:nvSpPr>
            <p:spPr bwMode="auto">
              <a:xfrm>
                <a:off x="11768877" y="834338"/>
                <a:ext cx="489558" cy="385634"/>
              </a:xfrm>
              <a:custGeom>
                <a:avLst/>
                <a:gdLst>
                  <a:gd name="T0" fmla="*/ 2257 w 306"/>
                  <a:gd name="T1" fmla="*/ 636 h 342"/>
                  <a:gd name="T2" fmla="*/ 2292 w 306"/>
                  <a:gd name="T3" fmla="*/ 510 h 342"/>
                  <a:gd name="T4" fmla="*/ 2013 w 306"/>
                  <a:gd name="T5" fmla="*/ 48 h 342"/>
                  <a:gd name="T6" fmla="*/ 1811 w 306"/>
                  <a:gd name="T7" fmla="*/ 246 h 342"/>
                  <a:gd name="T8" fmla="*/ 1702 w 306"/>
                  <a:gd name="T9" fmla="*/ 0 h 342"/>
                  <a:gd name="T10" fmla="*/ 1639 w 306"/>
                  <a:gd name="T11" fmla="*/ 220 h 342"/>
                  <a:gd name="T12" fmla="*/ 1448 w 306"/>
                  <a:gd name="T13" fmla="*/ 101 h 342"/>
                  <a:gd name="T14" fmla="*/ 1340 w 306"/>
                  <a:gd name="T15" fmla="*/ 322 h 342"/>
                  <a:gd name="T16" fmla="*/ 1277 w 306"/>
                  <a:gd name="T17" fmla="*/ 115 h 342"/>
                  <a:gd name="T18" fmla="*/ 1125 w 306"/>
                  <a:gd name="T19" fmla="*/ 421 h 342"/>
                  <a:gd name="T20" fmla="*/ 1029 w 306"/>
                  <a:gd name="T21" fmla="*/ 189 h 342"/>
                  <a:gd name="T22" fmla="*/ 953 w 306"/>
                  <a:gd name="T23" fmla="*/ 501 h 342"/>
                  <a:gd name="T24" fmla="*/ 850 w 306"/>
                  <a:gd name="T25" fmla="*/ 446 h 342"/>
                  <a:gd name="T26" fmla="*/ 659 w 306"/>
                  <a:gd name="T27" fmla="*/ 836 h 342"/>
                  <a:gd name="T28" fmla="*/ 227 w 306"/>
                  <a:gd name="T29" fmla="*/ 627 h 342"/>
                  <a:gd name="T30" fmla="*/ 0 w 306"/>
                  <a:gd name="T31" fmla="*/ 856 h 342"/>
                  <a:gd name="T32" fmla="*/ 501 w 306"/>
                  <a:gd name="T33" fmla="*/ 1365 h 342"/>
                  <a:gd name="T34" fmla="*/ 824 w 306"/>
                  <a:gd name="T35" fmla="*/ 1811 h 342"/>
                  <a:gd name="T36" fmla="*/ 1574 w 306"/>
                  <a:gd name="T37" fmla="*/ 1970 h 342"/>
                  <a:gd name="T38" fmla="*/ 2292 w 306"/>
                  <a:gd name="T39" fmla="*/ 1542 h 342"/>
                  <a:gd name="T40" fmla="*/ 2257 w 306"/>
                  <a:gd name="T41" fmla="*/ 63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42">
                    <a:moveTo>
                      <a:pt x="302" y="109"/>
                    </a:moveTo>
                    <a:cubicBezTo>
                      <a:pt x="306" y="87"/>
                      <a:pt x="306" y="87"/>
                      <a:pt x="306" y="87"/>
                    </a:cubicBezTo>
                    <a:cubicBezTo>
                      <a:pt x="269" y="8"/>
                      <a:pt x="269" y="8"/>
                      <a:pt x="269" y="8"/>
                    </a:cubicBezTo>
                    <a:cubicBezTo>
                      <a:pt x="269" y="8"/>
                      <a:pt x="255" y="37"/>
                      <a:pt x="242" y="42"/>
                    </a:cubicBezTo>
                    <a:cubicBezTo>
                      <a:pt x="242" y="42"/>
                      <a:pt x="251" y="7"/>
                      <a:pt x="227" y="0"/>
                    </a:cubicBezTo>
                    <a:cubicBezTo>
                      <a:pt x="219" y="38"/>
                      <a:pt x="219" y="38"/>
                      <a:pt x="219" y="38"/>
                    </a:cubicBezTo>
                    <a:cubicBezTo>
                      <a:pt x="193" y="17"/>
                      <a:pt x="193" y="17"/>
                      <a:pt x="193" y="17"/>
                    </a:cubicBezTo>
                    <a:cubicBezTo>
                      <a:pt x="179" y="55"/>
                      <a:pt x="179" y="55"/>
                      <a:pt x="179" y="55"/>
                    </a:cubicBezTo>
                    <a:cubicBezTo>
                      <a:pt x="171" y="20"/>
                      <a:pt x="171" y="20"/>
                      <a:pt x="171" y="20"/>
                    </a:cubicBezTo>
                    <a:cubicBezTo>
                      <a:pt x="150" y="72"/>
                      <a:pt x="150" y="72"/>
                      <a:pt x="150" y="72"/>
                    </a:cubicBezTo>
                    <a:cubicBezTo>
                      <a:pt x="137" y="32"/>
                      <a:pt x="137" y="32"/>
                      <a:pt x="137" y="32"/>
                    </a:cubicBezTo>
                    <a:cubicBezTo>
                      <a:pt x="137" y="32"/>
                      <a:pt x="123" y="71"/>
                      <a:pt x="127" y="86"/>
                    </a:cubicBezTo>
                    <a:cubicBezTo>
                      <a:pt x="114" y="76"/>
                      <a:pt x="114" y="76"/>
                      <a:pt x="114" y="76"/>
                    </a:cubicBezTo>
                    <a:cubicBezTo>
                      <a:pt x="114" y="76"/>
                      <a:pt x="88" y="101"/>
                      <a:pt x="88" y="143"/>
                    </a:cubicBezTo>
                    <a:cubicBezTo>
                      <a:pt x="88" y="143"/>
                      <a:pt x="55" y="92"/>
                      <a:pt x="30" y="107"/>
                    </a:cubicBezTo>
                    <a:cubicBezTo>
                      <a:pt x="5" y="121"/>
                      <a:pt x="0" y="147"/>
                      <a:pt x="0" y="147"/>
                    </a:cubicBezTo>
                    <a:cubicBezTo>
                      <a:pt x="0" y="238"/>
                      <a:pt x="67" y="234"/>
                      <a:pt x="67" y="234"/>
                    </a:cubicBezTo>
                    <a:cubicBezTo>
                      <a:pt x="110" y="310"/>
                      <a:pt x="110" y="310"/>
                      <a:pt x="110" y="310"/>
                    </a:cubicBezTo>
                    <a:cubicBezTo>
                      <a:pt x="210" y="337"/>
                      <a:pt x="210" y="337"/>
                      <a:pt x="210" y="337"/>
                    </a:cubicBezTo>
                    <a:cubicBezTo>
                      <a:pt x="289" y="342"/>
                      <a:pt x="306" y="264"/>
                      <a:pt x="306" y="264"/>
                    </a:cubicBezTo>
                    <a:cubicBezTo>
                      <a:pt x="293" y="234"/>
                      <a:pt x="302" y="109"/>
                      <a:pt x="302" y="10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08" name="Freeform 541"/>
              <p:cNvSpPr>
                <a:spLocks/>
              </p:cNvSpPr>
              <p:nvPr/>
            </p:nvSpPr>
            <p:spPr bwMode="auto">
              <a:xfrm>
                <a:off x="11795185" y="989768"/>
                <a:ext cx="50328" cy="74774"/>
              </a:xfrm>
              <a:custGeom>
                <a:avLst/>
                <a:gdLst>
                  <a:gd name="T0" fmla="*/ 231 w 31"/>
                  <a:gd name="T1" fmla="*/ 0 h 66"/>
                  <a:gd name="T2" fmla="*/ 251 w 31"/>
                  <a:gd name="T3" fmla="*/ 396 h 66"/>
                  <a:gd name="T4" fmla="*/ 0 60000 65536"/>
                  <a:gd name="T5" fmla="*/ 0 60000 65536"/>
                </a:gdLst>
                <a:ahLst/>
                <a:cxnLst>
                  <a:cxn ang="T4">
                    <a:pos x="T0" y="T1"/>
                  </a:cxn>
                  <a:cxn ang="T5">
                    <a:pos x="T2" y="T3"/>
                  </a:cxn>
                </a:cxnLst>
                <a:rect l="0" t="0" r="r" b="b"/>
                <a:pathLst>
                  <a:path w="31" h="66">
                    <a:moveTo>
                      <a:pt x="28" y="0"/>
                    </a:moveTo>
                    <a:cubicBezTo>
                      <a:pt x="28" y="0"/>
                      <a:pt x="0" y="38"/>
                      <a:pt x="31" y="6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9" name="Freeform 542"/>
              <p:cNvSpPr>
                <a:spLocks/>
              </p:cNvSpPr>
              <p:nvPr/>
            </p:nvSpPr>
            <p:spPr bwMode="auto">
              <a:xfrm>
                <a:off x="11950745" y="1027576"/>
                <a:ext cx="266512" cy="176434"/>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510" name="Oval 543"/>
              <p:cNvSpPr>
                <a:spLocks noChangeArrowheads="1"/>
              </p:cNvSpPr>
              <p:nvPr/>
            </p:nvSpPr>
            <p:spPr bwMode="auto">
              <a:xfrm>
                <a:off x="12069703" y="979687"/>
                <a:ext cx="21733" cy="2436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11" name="Oval 544"/>
              <p:cNvSpPr>
                <a:spLocks noChangeArrowheads="1"/>
              </p:cNvSpPr>
              <p:nvPr/>
            </p:nvSpPr>
            <p:spPr bwMode="auto">
              <a:xfrm>
                <a:off x="12165785" y="987248"/>
                <a:ext cx="24020" cy="2520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12" name="Freeform 545"/>
              <p:cNvSpPr>
                <a:spLocks/>
              </p:cNvSpPr>
              <p:nvPr/>
            </p:nvSpPr>
            <p:spPr bwMode="auto">
              <a:xfrm>
                <a:off x="12246997" y="941039"/>
                <a:ext cx="70917" cy="110901"/>
              </a:xfrm>
              <a:custGeom>
                <a:avLst/>
                <a:gdLst>
                  <a:gd name="T0" fmla="*/ 261 w 44"/>
                  <a:gd name="T1" fmla="*/ 85 h 98"/>
                  <a:gd name="T2" fmla="*/ 23 w 44"/>
                  <a:gd name="T3" fmla="*/ 78 h 98"/>
                  <a:gd name="T4" fmla="*/ 23 w 44"/>
                  <a:gd name="T5" fmla="*/ 85 h 98"/>
                  <a:gd name="T6" fmla="*/ 0 w 44"/>
                  <a:gd name="T7" fmla="*/ 537 h 98"/>
                  <a:gd name="T8" fmla="*/ 261 w 44"/>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8">
                    <a:moveTo>
                      <a:pt x="33" y="14"/>
                    </a:moveTo>
                    <a:cubicBezTo>
                      <a:pt x="26" y="0"/>
                      <a:pt x="13" y="6"/>
                      <a:pt x="3" y="13"/>
                    </a:cubicBezTo>
                    <a:cubicBezTo>
                      <a:pt x="3" y="14"/>
                      <a:pt x="3" y="14"/>
                      <a:pt x="3" y="14"/>
                    </a:cubicBezTo>
                    <a:cubicBezTo>
                      <a:pt x="3" y="14"/>
                      <a:pt x="0" y="51"/>
                      <a:pt x="0" y="90"/>
                    </a:cubicBezTo>
                    <a:cubicBezTo>
                      <a:pt x="33" y="98"/>
                      <a:pt x="44" y="35"/>
                      <a:pt x="33" y="14"/>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13" name="Freeform 546"/>
              <p:cNvSpPr>
                <a:spLocks/>
              </p:cNvSpPr>
              <p:nvPr/>
            </p:nvSpPr>
            <p:spPr bwMode="auto">
              <a:xfrm>
                <a:off x="11918718" y="823416"/>
                <a:ext cx="187588" cy="116783"/>
              </a:xfrm>
              <a:custGeom>
                <a:avLst/>
                <a:gdLst>
                  <a:gd name="T0" fmla="*/ 23 w 244"/>
                  <a:gd name="T1" fmla="*/ 12 h 215"/>
                  <a:gd name="T2" fmla="*/ 11 w 244"/>
                  <a:gd name="T3" fmla="*/ 0 h 215"/>
                  <a:gd name="T4" fmla="*/ 0 w 244"/>
                  <a:gd name="T5" fmla="*/ 1 h 215"/>
                  <a:gd name="T6" fmla="*/ 18 w 244"/>
                  <a:gd name="T7" fmla="*/ 16 h 215"/>
                  <a:gd name="T8" fmla="*/ 23 w 244"/>
                  <a:gd name="T9" fmla="*/ 12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5">
                    <a:moveTo>
                      <a:pt x="244" y="169"/>
                    </a:moveTo>
                    <a:lnTo>
                      <a:pt x="119" y="0"/>
                    </a:lnTo>
                    <a:lnTo>
                      <a:pt x="0" y="2"/>
                    </a:lnTo>
                    <a:lnTo>
                      <a:pt x="196" y="215"/>
                    </a:lnTo>
                    <a:lnTo>
                      <a:pt x="244" y="169"/>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514" name="Freeform 547"/>
              <p:cNvSpPr>
                <a:spLocks/>
              </p:cNvSpPr>
              <p:nvPr/>
            </p:nvSpPr>
            <p:spPr bwMode="auto">
              <a:xfrm>
                <a:off x="12153203" y="843580"/>
                <a:ext cx="142978" cy="93258"/>
              </a:xfrm>
              <a:custGeom>
                <a:avLst/>
                <a:gdLst>
                  <a:gd name="T0" fmla="*/ 0 w 90"/>
                  <a:gd name="T1" fmla="*/ 368 h 83"/>
                  <a:gd name="T2" fmla="*/ 164 w 90"/>
                  <a:gd name="T3" fmla="*/ 473 h 83"/>
                  <a:gd name="T4" fmla="*/ 649 w 90"/>
                  <a:gd name="T5" fmla="*/ 206 h 83"/>
                  <a:gd name="T6" fmla="*/ 303 w 90"/>
                  <a:gd name="T7" fmla="*/ 0 h 83"/>
                  <a:gd name="T8" fmla="*/ 0 w 90"/>
                  <a:gd name="T9" fmla="*/ 36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83">
                    <a:moveTo>
                      <a:pt x="0" y="64"/>
                    </a:moveTo>
                    <a:cubicBezTo>
                      <a:pt x="23" y="83"/>
                      <a:pt x="23" y="83"/>
                      <a:pt x="23" y="83"/>
                    </a:cubicBezTo>
                    <a:cubicBezTo>
                      <a:pt x="23" y="83"/>
                      <a:pt x="54" y="38"/>
                      <a:pt x="90" y="36"/>
                    </a:cubicBezTo>
                    <a:cubicBezTo>
                      <a:pt x="42" y="0"/>
                      <a:pt x="42" y="0"/>
                      <a:pt x="42" y="0"/>
                    </a:cubicBezTo>
                    <a:lnTo>
                      <a:pt x="0" y="64"/>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475" name="Freeform 560"/>
              <p:cNvSpPr>
                <a:spLocks/>
              </p:cNvSpPr>
              <p:nvPr/>
            </p:nvSpPr>
            <p:spPr bwMode="auto">
              <a:xfrm rot="15335672">
                <a:off x="11610214" y="995962"/>
                <a:ext cx="266331" cy="169286"/>
              </a:xfrm>
              <a:custGeom>
                <a:avLst/>
                <a:gdLst>
                  <a:gd name="T0" fmla="*/ 191 w 167"/>
                  <a:gd name="T1" fmla="*/ 530 h 151"/>
                  <a:gd name="T2" fmla="*/ 442 w 167"/>
                  <a:gd name="T3" fmla="*/ 809 h 151"/>
                  <a:gd name="T4" fmla="*/ 617 w 167"/>
                  <a:gd name="T5" fmla="*/ 852 h 151"/>
                  <a:gd name="T6" fmla="*/ 1113 w 167"/>
                  <a:gd name="T7" fmla="*/ 333 h 151"/>
                  <a:gd name="T8" fmla="*/ 640 w 167"/>
                  <a:gd name="T9" fmla="*/ 48 h 151"/>
                  <a:gd name="T10" fmla="*/ 260 w 167"/>
                  <a:gd name="T11" fmla="*/ 218 h 151"/>
                  <a:gd name="T12" fmla="*/ 191 w 167"/>
                  <a:gd name="T13" fmla="*/ 53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51">
                    <a:moveTo>
                      <a:pt x="26" y="92"/>
                    </a:moveTo>
                    <a:cubicBezTo>
                      <a:pt x="26" y="92"/>
                      <a:pt x="0" y="145"/>
                      <a:pt x="60" y="141"/>
                    </a:cubicBezTo>
                    <a:cubicBezTo>
                      <a:pt x="60" y="141"/>
                      <a:pt x="72" y="151"/>
                      <a:pt x="84" y="149"/>
                    </a:cubicBezTo>
                    <a:cubicBezTo>
                      <a:pt x="96" y="146"/>
                      <a:pt x="167" y="92"/>
                      <a:pt x="151" y="58"/>
                    </a:cubicBezTo>
                    <a:cubicBezTo>
                      <a:pt x="135" y="24"/>
                      <a:pt x="111" y="0"/>
                      <a:pt x="87" y="8"/>
                    </a:cubicBezTo>
                    <a:cubicBezTo>
                      <a:pt x="62" y="16"/>
                      <a:pt x="35" y="38"/>
                      <a:pt x="35" y="38"/>
                    </a:cubicBezTo>
                    <a:cubicBezTo>
                      <a:pt x="35" y="38"/>
                      <a:pt x="12" y="72"/>
                      <a:pt x="26" y="9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77" name="Freeform 562"/>
              <p:cNvSpPr>
                <a:spLocks/>
              </p:cNvSpPr>
              <p:nvPr/>
            </p:nvSpPr>
            <p:spPr bwMode="auto">
              <a:xfrm rot="1323604" flipV="1">
                <a:off x="12344916" y="1412736"/>
                <a:ext cx="45719" cy="45719"/>
              </a:xfrm>
              <a:custGeom>
                <a:avLst/>
                <a:gdLst>
                  <a:gd name="T0" fmla="*/ 0 w 30"/>
                  <a:gd name="T1" fmla="*/ 131 h 18"/>
                  <a:gd name="T2" fmla="*/ 197 w 30"/>
                  <a:gd name="T3" fmla="*/ 0 h 18"/>
                  <a:gd name="T4" fmla="*/ 0 60000 65536"/>
                  <a:gd name="T5" fmla="*/ 0 60000 65536"/>
                </a:gdLst>
                <a:ahLst/>
                <a:cxnLst>
                  <a:cxn ang="T4">
                    <a:pos x="T0" y="T1"/>
                  </a:cxn>
                  <a:cxn ang="T5">
                    <a:pos x="T2" y="T3"/>
                  </a:cxn>
                </a:cxnLst>
                <a:rect l="0" t="0" r="r" b="b"/>
                <a:pathLst>
                  <a:path w="30" h="18">
                    <a:moveTo>
                      <a:pt x="0" y="18"/>
                    </a:moveTo>
                    <a:cubicBezTo>
                      <a:pt x="0" y="18"/>
                      <a:pt x="23" y="16"/>
                      <a:pt x="30"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7" name="Freeform 562"/>
              <p:cNvSpPr>
                <a:spLocks/>
              </p:cNvSpPr>
              <p:nvPr/>
            </p:nvSpPr>
            <p:spPr bwMode="auto">
              <a:xfrm rot="1323604" flipV="1">
                <a:off x="12321782" y="1435412"/>
                <a:ext cx="45719" cy="45719"/>
              </a:xfrm>
              <a:custGeom>
                <a:avLst/>
                <a:gdLst>
                  <a:gd name="T0" fmla="*/ 0 w 30"/>
                  <a:gd name="T1" fmla="*/ 131 h 18"/>
                  <a:gd name="T2" fmla="*/ 197 w 30"/>
                  <a:gd name="T3" fmla="*/ 0 h 18"/>
                  <a:gd name="T4" fmla="*/ 0 60000 65536"/>
                  <a:gd name="T5" fmla="*/ 0 60000 65536"/>
                </a:gdLst>
                <a:ahLst/>
                <a:cxnLst>
                  <a:cxn ang="T4">
                    <a:pos x="T0" y="T1"/>
                  </a:cxn>
                  <a:cxn ang="T5">
                    <a:pos x="T2" y="T3"/>
                  </a:cxn>
                </a:cxnLst>
                <a:rect l="0" t="0" r="r" b="b"/>
                <a:pathLst>
                  <a:path w="30" h="18">
                    <a:moveTo>
                      <a:pt x="0" y="18"/>
                    </a:moveTo>
                    <a:cubicBezTo>
                      <a:pt x="0" y="18"/>
                      <a:pt x="23" y="16"/>
                      <a:pt x="30"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cxnSp>
          <p:nvCxnSpPr>
            <p:cNvPr id="8" name="直線コネクタ 7"/>
            <p:cNvCxnSpPr/>
            <p:nvPr/>
          </p:nvCxnSpPr>
          <p:spPr>
            <a:xfrm>
              <a:off x="5529244" y="1246312"/>
              <a:ext cx="50868" cy="124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直線コネクタ 416"/>
            <p:cNvCxnSpPr>
              <a:cxnSpLocks noChangeAspect="1"/>
            </p:cNvCxnSpPr>
            <p:nvPr/>
          </p:nvCxnSpPr>
          <p:spPr>
            <a:xfrm>
              <a:off x="5326953" y="1308364"/>
              <a:ext cx="82587" cy="86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直線コネクタ 420"/>
            <p:cNvCxnSpPr>
              <a:cxnSpLocks noChangeAspect="1"/>
            </p:cNvCxnSpPr>
            <p:nvPr/>
          </p:nvCxnSpPr>
          <p:spPr>
            <a:xfrm>
              <a:off x="5347567" y="1252879"/>
              <a:ext cx="82587" cy="86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直線コネクタ 452"/>
            <p:cNvCxnSpPr>
              <a:cxnSpLocks noChangeAspect="1"/>
            </p:cNvCxnSpPr>
            <p:nvPr/>
          </p:nvCxnSpPr>
          <p:spPr>
            <a:xfrm>
              <a:off x="5375748" y="1218332"/>
              <a:ext cx="82587" cy="86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5" name="直線コネクタ 454"/>
          <p:cNvCxnSpPr/>
          <p:nvPr/>
        </p:nvCxnSpPr>
        <p:spPr>
          <a:xfrm flipV="1">
            <a:off x="5365123" y="4221088"/>
            <a:ext cx="2628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6" name="直線コネクタ 455"/>
          <p:cNvCxnSpPr/>
          <p:nvPr/>
        </p:nvCxnSpPr>
        <p:spPr>
          <a:xfrm flipV="1">
            <a:off x="8243430" y="3701566"/>
            <a:ext cx="2628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7" name="直線コネクタ 456"/>
          <p:cNvCxnSpPr/>
          <p:nvPr/>
        </p:nvCxnSpPr>
        <p:spPr>
          <a:xfrm flipV="1">
            <a:off x="8295787" y="2390418"/>
            <a:ext cx="2628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8" name="直線矢印コネクタ 457"/>
          <p:cNvCxnSpPr/>
          <p:nvPr/>
        </p:nvCxnSpPr>
        <p:spPr>
          <a:xfrm>
            <a:off x="10344472" y="2388505"/>
            <a:ext cx="0" cy="130638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9" name="テキスト ボックス 458"/>
          <p:cNvSpPr txBox="1"/>
          <p:nvPr/>
        </p:nvSpPr>
        <p:spPr>
          <a:xfrm>
            <a:off x="10346724" y="2752111"/>
            <a:ext cx="1636987" cy="646331"/>
          </a:xfrm>
          <a:prstGeom prst="rect">
            <a:avLst/>
          </a:prstGeom>
          <a:noFill/>
        </p:spPr>
        <p:txBody>
          <a:bodyPr wrap="none" rtlCol="0">
            <a:spAutoFit/>
          </a:bodyPr>
          <a:lstStyle/>
          <a:p>
            <a:r>
              <a:rPr lang="en-US" altLang="ja-JP" sz="3600" b="1" dirty="0"/>
              <a:t>850mm</a:t>
            </a:r>
            <a:endParaRPr lang="ja-JP" altLang="en-US" sz="3600" b="1" dirty="0"/>
          </a:p>
        </p:txBody>
      </p:sp>
      <p:sp>
        <p:nvSpPr>
          <p:cNvPr id="6" name="下矢印 5"/>
          <p:cNvSpPr/>
          <p:nvPr/>
        </p:nvSpPr>
        <p:spPr>
          <a:xfrm rot="2163477">
            <a:off x="8757330" y="3621822"/>
            <a:ext cx="432048" cy="3954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2" name="下矢印 401"/>
          <p:cNvSpPr/>
          <p:nvPr/>
        </p:nvSpPr>
        <p:spPr>
          <a:xfrm rot="5400000">
            <a:off x="8206711" y="3787575"/>
            <a:ext cx="432048" cy="3954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6" name="テキスト ボックス 405"/>
          <p:cNvSpPr txBox="1"/>
          <p:nvPr/>
        </p:nvSpPr>
        <p:spPr>
          <a:xfrm>
            <a:off x="11194280" y="42083"/>
            <a:ext cx="1094408" cy="369332"/>
          </a:xfrm>
          <a:prstGeom prst="rect">
            <a:avLst/>
          </a:prstGeom>
          <a:noFill/>
        </p:spPr>
        <p:txBody>
          <a:bodyPr wrap="square" rtlCol="0">
            <a:spAutoFit/>
          </a:bodyPr>
          <a:lstStyle/>
          <a:p>
            <a:r>
              <a:rPr lang="ja-JP" altLang="en-US" b="1" dirty="0"/>
              <a:t>１３</a:t>
            </a:r>
            <a:r>
              <a:rPr lang="en-US" altLang="ja-JP" b="1" dirty="0"/>
              <a:t>/</a:t>
            </a:r>
            <a:r>
              <a:rPr lang="ja-JP" altLang="en-US" b="1" dirty="0"/>
              <a:t>３０</a:t>
            </a:r>
          </a:p>
        </p:txBody>
      </p:sp>
      <p:sp>
        <p:nvSpPr>
          <p:cNvPr id="404" name="Text Box 882"/>
          <p:cNvSpPr txBox="1">
            <a:spLocks noChangeArrowheads="1"/>
          </p:cNvSpPr>
          <p:nvPr/>
        </p:nvSpPr>
        <p:spPr bwMode="auto">
          <a:xfrm>
            <a:off x="8888573" y="2003786"/>
            <a:ext cx="135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t>内藤（リーダー）</a:t>
            </a:r>
          </a:p>
        </p:txBody>
      </p:sp>
      <p:grpSp>
        <p:nvGrpSpPr>
          <p:cNvPr id="7" name="グループ化 6"/>
          <p:cNvGrpSpPr/>
          <p:nvPr/>
        </p:nvGrpSpPr>
        <p:grpSpPr>
          <a:xfrm>
            <a:off x="5699851" y="5402259"/>
            <a:ext cx="1217960" cy="734255"/>
            <a:chOff x="-2332067" y="4415079"/>
            <a:chExt cx="1217960" cy="734255"/>
          </a:xfrm>
        </p:grpSpPr>
        <p:grpSp>
          <p:nvGrpSpPr>
            <p:cNvPr id="424" name="グループ化 423"/>
            <p:cNvGrpSpPr/>
            <p:nvPr/>
          </p:nvGrpSpPr>
          <p:grpSpPr>
            <a:xfrm>
              <a:off x="-2332067" y="4415079"/>
              <a:ext cx="1217960" cy="684787"/>
              <a:chOff x="3603193" y="3820739"/>
              <a:chExt cx="881567" cy="569957"/>
            </a:xfrm>
          </p:grpSpPr>
          <p:sp>
            <p:nvSpPr>
              <p:cNvPr id="433" name="Freeform 1376"/>
              <p:cNvSpPr>
                <a:spLocks/>
              </p:cNvSpPr>
              <p:nvPr/>
            </p:nvSpPr>
            <p:spPr bwMode="auto">
              <a:xfrm flipH="1">
                <a:off x="4176722" y="3820739"/>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434" name="Freeform 1362"/>
              <p:cNvSpPr>
                <a:spLocks/>
              </p:cNvSpPr>
              <p:nvPr/>
            </p:nvSpPr>
            <p:spPr bwMode="auto">
              <a:xfrm flipH="1">
                <a:off x="3603193" y="3910632"/>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dirty="0"/>
              </a:p>
            </p:txBody>
          </p:sp>
          <p:sp>
            <p:nvSpPr>
              <p:cNvPr id="435" name="Freeform 1372"/>
              <p:cNvSpPr>
                <a:spLocks/>
              </p:cNvSpPr>
              <p:nvPr/>
            </p:nvSpPr>
            <p:spPr bwMode="auto">
              <a:xfrm flipH="1">
                <a:off x="3868685" y="3966097"/>
                <a:ext cx="148062" cy="93718"/>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436" name="Freeform 1373"/>
              <p:cNvSpPr>
                <a:spLocks/>
              </p:cNvSpPr>
              <p:nvPr/>
            </p:nvSpPr>
            <p:spPr bwMode="auto">
              <a:xfrm flipH="1">
                <a:off x="3795505" y="3964185"/>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7" name="Freeform 1374"/>
              <p:cNvSpPr>
                <a:spLocks/>
              </p:cNvSpPr>
              <p:nvPr/>
            </p:nvSpPr>
            <p:spPr bwMode="auto">
              <a:xfrm flipH="1">
                <a:off x="4020151" y="3954622"/>
                <a:ext cx="83392" cy="95630"/>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8" name="Freeform 1375"/>
              <p:cNvSpPr>
                <a:spLocks/>
              </p:cNvSpPr>
              <p:nvPr/>
            </p:nvSpPr>
            <p:spPr bwMode="auto">
              <a:xfrm flipH="1">
                <a:off x="4043977" y="4088504"/>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9" name="Freeform 1377"/>
              <p:cNvSpPr>
                <a:spLocks/>
              </p:cNvSpPr>
              <p:nvPr/>
            </p:nvSpPr>
            <p:spPr bwMode="auto">
              <a:xfrm flipH="1">
                <a:off x="4387753" y="3933583"/>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0" name="Freeform 1378"/>
              <p:cNvSpPr>
                <a:spLocks/>
              </p:cNvSpPr>
              <p:nvPr/>
            </p:nvSpPr>
            <p:spPr bwMode="auto">
              <a:xfrm flipH="1">
                <a:off x="4295852" y="3910632"/>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1" name="Line 1379"/>
              <p:cNvSpPr>
                <a:spLocks noChangeShapeType="1"/>
              </p:cNvSpPr>
              <p:nvPr/>
            </p:nvSpPr>
            <p:spPr bwMode="auto">
              <a:xfrm>
                <a:off x="4346908" y="3956535"/>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432" name="Text Box 880"/>
            <p:cNvSpPr txBox="1">
              <a:spLocks noChangeArrowheads="1"/>
            </p:cNvSpPr>
            <p:nvPr/>
          </p:nvSpPr>
          <p:spPr bwMode="auto">
            <a:xfrm>
              <a:off x="-1853463" y="4810780"/>
              <a:ext cx="5978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solidFill>
                    <a:srgbClr val="FF0000"/>
                  </a:solidFill>
                </a:rPr>
                <a:t>白井</a:t>
              </a:r>
            </a:p>
          </p:txBody>
        </p:sp>
      </p:grpSp>
      <p:grpSp>
        <p:nvGrpSpPr>
          <p:cNvPr id="407" name="グループ化 406"/>
          <p:cNvGrpSpPr/>
          <p:nvPr/>
        </p:nvGrpSpPr>
        <p:grpSpPr>
          <a:xfrm>
            <a:off x="5753850" y="4783183"/>
            <a:ext cx="838457" cy="856430"/>
            <a:chOff x="4183830" y="2182830"/>
            <a:chExt cx="706003" cy="659031"/>
          </a:xfrm>
        </p:grpSpPr>
        <p:sp>
          <p:nvSpPr>
            <p:cNvPr id="408" name="Freeform 696"/>
            <p:cNvSpPr>
              <a:spLocks/>
            </p:cNvSpPr>
            <p:nvPr/>
          </p:nvSpPr>
          <p:spPr bwMode="auto">
            <a:xfrm>
              <a:off x="4183830" y="2182830"/>
              <a:ext cx="706003" cy="616965"/>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414" name="Freeform 697"/>
            <p:cNvSpPr>
              <a:spLocks/>
            </p:cNvSpPr>
            <p:nvPr/>
          </p:nvSpPr>
          <p:spPr bwMode="auto">
            <a:xfrm flipH="1">
              <a:off x="4308861" y="2295005"/>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416" name="Freeform 701"/>
            <p:cNvSpPr>
              <a:spLocks/>
            </p:cNvSpPr>
            <p:nvPr/>
          </p:nvSpPr>
          <p:spPr bwMode="auto">
            <a:xfrm flipH="1">
              <a:off x="4469616" y="2360441"/>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8" name="Freeform 702"/>
            <p:cNvSpPr>
              <a:spLocks/>
            </p:cNvSpPr>
            <p:nvPr/>
          </p:nvSpPr>
          <p:spPr bwMode="auto">
            <a:xfrm flipH="1">
              <a:off x="4634130" y="2377969"/>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9" name="Oval 1371"/>
            <p:cNvSpPr>
              <a:spLocks noChangeArrowheads="1"/>
            </p:cNvSpPr>
            <p:nvPr/>
          </p:nvSpPr>
          <p:spPr bwMode="auto">
            <a:xfrm flipH="1">
              <a:off x="4525563" y="2689941"/>
              <a:ext cx="83392" cy="80330"/>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420" name="Oval 1366"/>
            <p:cNvSpPr>
              <a:spLocks noChangeArrowheads="1"/>
            </p:cNvSpPr>
            <p:nvPr/>
          </p:nvSpPr>
          <p:spPr bwMode="auto">
            <a:xfrm flipH="1">
              <a:off x="4547335" y="2517908"/>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2" name="Oval 1366"/>
            <p:cNvSpPr>
              <a:spLocks noChangeArrowheads="1"/>
            </p:cNvSpPr>
            <p:nvPr/>
          </p:nvSpPr>
          <p:spPr bwMode="auto">
            <a:xfrm flipH="1">
              <a:off x="4665385" y="2525500"/>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5" name="グループ化 14"/>
          <p:cNvGrpSpPr/>
          <p:nvPr/>
        </p:nvGrpSpPr>
        <p:grpSpPr>
          <a:xfrm>
            <a:off x="5743158" y="4777127"/>
            <a:ext cx="907295" cy="879514"/>
            <a:chOff x="-2327386" y="3855294"/>
            <a:chExt cx="975403" cy="793383"/>
          </a:xfrm>
        </p:grpSpPr>
        <p:sp>
          <p:nvSpPr>
            <p:cNvPr id="425" name="Freeform 696"/>
            <p:cNvSpPr>
              <a:spLocks/>
            </p:cNvSpPr>
            <p:nvPr/>
          </p:nvSpPr>
          <p:spPr bwMode="auto">
            <a:xfrm rot="1178630">
              <a:off x="-2327386" y="3855294"/>
              <a:ext cx="975403" cy="741265"/>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426" name="Freeform 697"/>
            <p:cNvSpPr>
              <a:spLocks/>
            </p:cNvSpPr>
            <p:nvPr/>
          </p:nvSpPr>
          <p:spPr bwMode="auto">
            <a:xfrm rot="1178630" flipH="1">
              <a:off x="-2189106" y="3991646"/>
              <a:ext cx="674082" cy="657031"/>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427" name="Freeform 701"/>
            <p:cNvSpPr>
              <a:spLocks/>
            </p:cNvSpPr>
            <p:nvPr/>
          </p:nvSpPr>
          <p:spPr bwMode="auto">
            <a:xfrm rot="1178630" flipV="1">
              <a:off x="-1699521" y="4243328"/>
              <a:ext cx="115593" cy="7300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 name="Freeform 702"/>
            <p:cNvSpPr>
              <a:spLocks/>
            </p:cNvSpPr>
            <p:nvPr/>
          </p:nvSpPr>
          <p:spPr bwMode="auto">
            <a:xfrm rot="20421370" flipH="1" flipV="1">
              <a:off x="-1896205" y="4187334"/>
              <a:ext cx="111697" cy="53349"/>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 name="Oval 1366"/>
            <p:cNvSpPr>
              <a:spLocks noChangeArrowheads="1"/>
            </p:cNvSpPr>
            <p:nvPr/>
          </p:nvSpPr>
          <p:spPr bwMode="auto">
            <a:xfrm rot="1178630" flipH="1">
              <a:off x="-1846163" y="4264155"/>
              <a:ext cx="30568" cy="4366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430" name="Oval 1366"/>
            <p:cNvSpPr>
              <a:spLocks noChangeArrowheads="1"/>
            </p:cNvSpPr>
            <p:nvPr/>
          </p:nvSpPr>
          <p:spPr bwMode="auto">
            <a:xfrm rot="1178630" flipH="1">
              <a:off x="-1695826" y="4324226"/>
              <a:ext cx="30568" cy="4366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431" name="フリーフォーム 430"/>
            <p:cNvSpPr/>
            <p:nvPr/>
          </p:nvSpPr>
          <p:spPr>
            <a:xfrm>
              <a:off x="-1860784" y="4449844"/>
              <a:ext cx="88391" cy="105001"/>
            </a:xfrm>
            <a:custGeom>
              <a:avLst/>
              <a:gdLst>
                <a:gd name="connsiteX0" fmla="*/ 38100 w 285750"/>
                <a:gd name="connsiteY0" fmla="*/ 19050 h 323850"/>
                <a:gd name="connsiteX1" fmla="*/ 85725 w 285750"/>
                <a:gd name="connsiteY1" fmla="*/ 9525 h 323850"/>
                <a:gd name="connsiteX2" fmla="*/ 114300 w 285750"/>
                <a:gd name="connsiteY2" fmla="*/ 0 h 323850"/>
                <a:gd name="connsiteX3" fmla="*/ 238125 w 285750"/>
                <a:gd name="connsiteY3" fmla="*/ 9525 h 323850"/>
                <a:gd name="connsiteX4" fmla="*/ 266700 w 285750"/>
                <a:gd name="connsiteY4" fmla="*/ 19050 h 323850"/>
                <a:gd name="connsiteX5" fmla="*/ 285750 w 285750"/>
                <a:gd name="connsiteY5" fmla="*/ 76200 h 323850"/>
                <a:gd name="connsiteX6" fmla="*/ 276225 w 285750"/>
                <a:gd name="connsiteY6" fmla="*/ 104775 h 323850"/>
                <a:gd name="connsiteX7" fmla="*/ 257175 w 285750"/>
                <a:gd name="connsiteY7" fmla="*/ 133350 h 323850"/>
                <a:gd name="connsiteX8" fmla="*/ 200025 w 285750"/>
                <a:gd name="connsiteY8" fmla="*/ 161925 h 323850"/>
                <a:gd name="connsiteX9" fmla="*/ 104775 w 285750"/>
                <a:gd name="connsiteY9" fmla="*/ 152400 h 323850"/>
                <a:gd name="connsiteX10" fmla="*/ 76200 w 285750"/>
                <a:gd name="connsiteY10" fmla="*/ 142875 h 323850"/>
                <a:gd name="connsiteX11" fmla="*/ 104775 w 285750"/>
                <a:gd name="connsiteY11" fmla="*/ 133350 h 323850"/>
                <a:gd name="connsiteX12" fmla="*/ 133350 w 285750"/>
                <a:gd name="connsiteY12" fmla="*/ 142875 h 323850"/>
                <a:gd name="connsiteX13" fmla="*/ 190500 w 285750"/>
                <a:gd name="connsiteY13" fmla="*/ 180975 h 323850"/>
                <a:gd name="connsiteX14" fmla="*/ 219075 w 285750"/>
                <a:gd name="connsiteY14" fmla="*/ 295275 h 323850"/>
                <a:gd name="connsiteX15" fmla="*/ 180975 w 285750"/>
                <a:gd name="connsiteY15" fmla="*/ 304800 h 323850"/>
                <a:gd name="connsiteX16" fmla="*/ 114300 w 285750"/>
                <a:gd name="connsiteY16" fmla="*/ 323850 h 323850"/>
                <a:gd name="connsiteX17" fmla="*/ 66675 w 285750"/>
                <a:gd name="connsiteY17" fmla="*/ 314325 h 323850"/>
                <a:gd name="connsiteX18" fmla="*/ 38100 w 285750"/>
                <a:gd name="connsiteY18" fmla="*/ 285750 h 323850"/>
                <a:gd name="connsiteX19" fmla="*/ 0 w 285750"/>
                <a:gd name="connsiteY19" fmla="*/ 25717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 h="323850">
                  <a:moveTo>
                    <a:pt x="38100" y="19050"/>
                  </a:moveTo>
                  <a:cubicBezTo>
                    <a:pt x="53975" y="15875"/>
                    <a:pt x="70019" y="13452"/>
                    <a:pt x="85725" y="9525"/>
                  </a:cubicBezTo>
                  <a:cubicBezTo>
                    <a:pt x="95465" y="7090"/>
                    <a:pt x="104260" y="0"/>
                    <a:pt x="114300" y="0"/>
                  </a:cubicBezTo>
                  <a:cubicBezTo>
                    <a:pt x="155697" y="0"/>
                    <a:pt x="196850" y="6350"/>
                    <a:pt x="238125" y="9525"/>
                  </a:cubicBezTo>
                  <a:cubicBezTo>
                    <a:pt x="247650" y="12700"/>
                    <a:pt x="260864" y="10880"/>
                    <a:pt x="266700" y="19050"/>
                  </a:cubicBezTo>
                  <a:cubicBezTo>
                    <a:pt x="278372" y="35390"/>
                    <a:pt x="285750" y="76200"/>
                    <a:pt x="285750" y="76200"/>
                  </a:cubicBezTo>
                  <a:cubicBezTo>
                    <a:pt x="282575" y="85725"/>
                    <a:pt x="280715" y="95795"/>
                    <a:pt x="276225" y="104775"/>
                  </a:cubicBezTo>
                  <a:cubicBezTo>
                    <a:pt x="271105" y="115014"/>
                    <a:pt x="265270" y="125255"/>
                    <a:pt x="257175" y="133350"/>
                  </a:cubicBezTo>
                  <a:cubicBezTo>
                    <a:pt x="238711" y="151814"/>
                    <a:pt x="223266" y="154178"/>
                    <a:pt x="200025" y="161925"/>
                  </a:cubicBezTo>
                  <a:cubicBezTo>
                    <a:pt x="168275" y="158750"/>
                    <a:pt x="136312" y="157252"/>
                    <a:pt x="104775" y="152400"/>
                  </a:cubicBezTo>
                  <a:cubicBezTo>
                    <a:pt x="94852" y="150873"/>
                    <a:pt x="76200" y="152915"/>
                    <a:pt x="76200" y="142875"/>
                  </a:cubicBezTo>
                  <a:cubicBezTo>
                    <a:pt x="76200" y="132835"/>
                    <a:pt x="95250" y="136525"/>
                    <a:pt x="104775" y="133350"/>
                  </a:cubicBezTo>
                  <a:cubicBezTo>
                    <a:pt x="114300" y="136525"/>
                    <a:pt x="124573" y="137999"/>
                    <a:pt x="133350" y="142875"/>
                  </a:cubicBezTo>
                  <a:cubicBezTo>
                    <a:pt x="153364" y="153994"/>
                    <a:pt x="190500" y="180975"/>
                    <a:pt x="190500" y="180975"/>
                  </a:cubicBezTo>
                  <a:cubicBezTo>
                    <a:pt x="214324" y="216710"/>
                    <a:pt x="253443" y="247160"/>
                    <a:pt x="219075" y="295275"/>
                  </a:cubicBezTo>
                  <a:cubicBezTo>
                    <a:pt x="211466" y="305927"/>
                    <a:pt x="193562" y="301204"/>
                    <a:pt x="180975" y="304800"/>
                  </a:cubicBezTo>
                  <a:cubicBezTo>
                    <a:pt x="85322" y="332129"/>
                    <a:pt x="233407" y="294073"/>
                    <a:pt x="114300" y="323850"/>
                  </a:cubicBezTo>
                  <a:cubicBezTo>
                    <a:pt x="98425" y="320675"/>
                    <a:pt x="81155" y="321565"/>
                    <a:pt x="66675" y="314325"/>
                  </a:cubicBezTo>
                  <a:cubicBezTo>
                    <a:pt x="54627" y="308301"/>
                    <a:pt x="48448" y="294374"/>
                    <a:pt x="38100" y="285750"/>
                  </a:cubicBezTo>
                  <a:cubicBezTo>
                    <a:pt x="-26522" y="231898"/>
                    <a:pt x="30293" y="287468"/>
                    <a:pt x="0" y="25717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45" name="グループ化 44"/>
          <p:cNvGrpSpPr/>
          <p:nvPr/>
        </p:nvGrpSpPr>
        <p:grpSpPr>
          <a:xfrm>
            <a:off x="6878209" y="5620745"/>
            <a:ext cx="896801" cy="327133"/>
            <a:chOff x="10260323" y="3600941"/>
            <a:chExt cx="896801" cy="327133"/>
          </a:xfrm>
        </p:grpSpPr>
        <p:sp>
          <p:nvSpPr>
            <p:cNvPr id="467" name="Freeform 526"/>
            <p:cNvSpPr>
              <a:spLocks/>
            </p:cNvSpPr>
            <p:nvPr/>
          </p:nvSpPr>
          <p:spPr bwMode="auto">
            <a:xfrm flipH="1">
              <a:off x="10260323" y="3600941"/>
              <a:ext cx="896801" cy="327133"/>
            </a:xfrm>
            <a:custGeom>
              <a:avLst/>
              <a:gdLst>
                <a:gd name="T0" fmla="*/ 347386 w 175"/>
                <a:gd name="T1" fmla="*/ 0 h 52"/>
                <a:gd name="T2" fmla="*/ 240487 w 175"/>
                <a:gd name="T3" fmla="*/ 1535 h 52"/>
                <a:gd name="T4" fmla="*/ 104052 w 175"/>
                <a:gd name="T5" fmla="*/ 97 h 52"/>
                <a:gd name="T6" fmla="*/ 13699 w 175"/>
                <a:gd name="T7" fmla="*/ 6080 h 52"/>
                <a:gd name="T8" fmla="*/ 465137 w 175"/>
                <a:gd name="T9" fmla="*/ 6080 h 52"/>
                <a:gd name="T10" fmla="*/ 347386 w 175"/>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52">
                  <a:moveTo>
                    <a:pt x="130" y="0"/>
                  </a:moveTo>
                  <a:cubicBezTo>
                    <a:pt x="122" y="7"/>
                    <a:pt x="109" y="13"/>
                    <a:pt x="90" y="13"/>
                  </a:cubicBezTo>
                  <a:cubicBezTo>
                    <a:pt x="69" y="13"/>
                    <a:pt x="52" y="8"/>
                    <a:pt x="39" y="1"/>
                  </a:cubicBezTo>
                  <a:cubicBezTo>
                    <a:pt x="27" y="11"/>
                    <a:pt x="0" y="36"/>
                    <a:pt x="5" y="52"/>
                  </a:cubicBezTo>
                  <a:cubicBezTo>
                    <a:pt x="174" y="52"/>
                    <a:pt x="174" y="52"/>
                    <a:pt x="174" y="52"/>
                  </a:cubicBezTo>
                  <a:cubicBezTo>
                    <a:pt x="174" y="52"/>
                    <a:pt x="175" y="22"/>
                    <a:pt x="130" y="0"/>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468" name="Freeform 529"/>
            <p:cNvSpPr>
              <a:spLocks/>
            </p:cNvSpPr>
            <p:nvPr/>
          </p:nvSpPr>
          <p:spPr bwMode="auto">
            <a:xfrm flipH="1">
              <a:off x="10593185" y="3663517"/>
              <a:ext cx="206319" cy="164990"/>
            </a:xfrm>
            <a:custGeom>
              <a:avLst/>
              <a:gdLst>
                <a:gd name="T0" fmla="*/ 0 w 40"/>
                <a:gd name="T1" fmla="*/ 100 h 26"/>
                <a:gd name="T2" fmla="*/ 69821 w 40"/>
                <a:gd name="T3" fmla="*/ 3194 h 26"/>
                <a:gd name="T4" fmla="*/ 111319 w 40"/>
                <a:gd name="T5" fmla="*/ 0 h 26"/>
                <a:gd name="T6" fmla="*/ 55590 w 40"/>
                <a:gd name="T7" fmla="*/ 397 h 26"/>
                <a:gd name="T8" fmla="*/ 0 w 40"/>
                <a:gd name="T9" fmla="*/ 10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6">
                  <a:moveTo>
                    <a:pt x="0" y="1"/>
                  </a:moveTo>
                  <a:cubicBezTo>
                    <a:pt x="25" y="26"/>
                    <a:pt x="25" y="26"/>
                    <a:pt x="25" y="26"/>
                  </a:cubicBezTo>
                  <a:cubicBezTo>
                    <a:pt x="40" y="0"/>
                    <a:pt x="40" y="0"/>
                    <a:pt x="40" y="0"/>
                  </a:cubicBezTo>
                  <a:cubicBezTo>
                    <a:pt x="35" y="2"/>
                    <a:pt x="28" y="3"/>
                    <a:pt x="20" y="3"/>
                  </a:cubicBezTo>
                  <a:cubicBezTo>
                    <a:pt x="13" y="3"/>
                    <a:pt x="6" y="2"/>
                    <a:pt x="0" y="1"/>
                  </a:cubicBezTo>
                  <a:close/>
                </a:path>
              </a:pathLst>
            </a:custGeom>
            <a:solidFill>
              <a:srgbClr val="FFDD9F"/>
            </a:solidFill>
            <a:ln w="20638" cap="rnd">
              <a:solidFill>
                <a:schemeClr val="tx1"/>
              </a:solidFill>
              <a:prstDash val="solid"/>
              <a:round/>
              <a:headEnd/>
              <a:tailEnd/>
            </a:ln>
          </p:spPr>
          <p:txBody>
            <a:bodyPr/>
            <a:lstStyle/>
            <a:p>
              <a:endParaRPr lang="ja-JP" altLang="en-US" dirty="0"/>
            </a:p>
          </p:txBody>
        </p:sp>
        <p:sp>
          <p:nvSpPr>
            <p:cNvPr id="469" name="Freeform 530"/>
            <p:cNvSpPr>
              <a:spLocks/>
            </p:cNvSpPr>
            <p:nvPr/>
          </p:nvSpPr>
          <p:spPr bwMode="auto">
            <a:xfrm flipH="1">
              <a:off x="10718353" y="3657824"/>
              <a:ext cx="147175" cy="130853"/>
            </a:xfrm>
            <a:custGeom>
              <a:avLst/>
              <a:gdLst>
                <a:gd name="T0" fmla="*/ 0 w 60"/>
                <a:gd name="T1" fmla="*/ 0 h 43"/>
                <a:gd name="T2" fmla="*/ 325 w 60"/>
                <a:gd name="T3" fmla="*/ 64 h 43"/>
                <a:gd name="T4" fmla="*/ 1933 w 60"/>
                <a:gd name="T5" fmla="*/ 61 h 43"/>
                <a:gd name="T6" fmla="*/ 0 60000 65536"/>
                <a:gd name="T7" fmla="*/ 0 60000 65536"/>
                <a:gd name="T8" fmla="*/ 0 60000 65536"/>
              </a:gdLst>
              <a:ahLst/>
              <a:cxnLst>
                <a:cxn ang="T6">
                  <a:pos x="T0" y="T1"/>
                </a:cxn>
                <a:cxn ang="T7">
                  <a:pos x="T2" y="T3"/>
                </a:cxn>
                <a:cxn ang="T8">
                  <a:pos x="T4" y="T5"/>
                </a:cxn>
              </a:cxnLst>
              <a:rect l="0" t="0" r="r" b="b"/>
              <a:pathLst>
                <a:path w="60" h="43">
                  <a:moveTo>
                    <a:pt x="0" y="0"/>
                  </a:moveTo>
                  <a:lnTo>
                    <a:pt x="10" y="43"/>
                  </a:lnTo>
                  <a:lnTo>
                    <a:pt x="60" y="41"/>
                  </a:ln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70" name="Freeform 531"/>
            <p:cNvSpPr>
              <a:spLocks/>
            </p:cNvSpPr>
            <p:nvPr/>
          </p:nvSpPr>
          <p:spPr bwMode="auto">
            <a:xfrm flipH="1">
              <a:off x="10502419" y="3629385"/>
              <a:ext cx="118291" cy="128008"/>
            </a:xfrm>
            <a:custGeom>
              <a:avLst/>
              <a:gdLst>
                <a:gd name="T0" fmla="*/ 0 w 48"/>
                <a:gd name="T1" fmla="*/ 63 h 42"/>
                <a:gd name="T2" fmla="*/ 1589 w 48"/>
                <a:gd name="T3" fmla="*/ 61 h 42"/>
                <a:gd name="T4" fmla="*/ 1329 w 48"/>
                <a:gd name="T5" fmla="*/ 0 h 42"/>
                <a:gd name="T6" fmla="*/ 0 60000 65536"/>
                <a:gd name="T7" fmla="*/ 0 60000 65536"/>
                <a:gd name="T8" fmla="*/ 0 60000 65536"/>
              </a:gdLst>
              <a:ahLst/>
              <a:cxnLst>
                <a:cxn ang="T6">
                  <a:pos x="T0" y="T1"/>
                </a:cxn>
                <a:cxn ang="T7">
                  <a:pos x="T2" y="T3"/>
                </a:cxn>
                <a:cxn ang="T8">
                  <a:pos x="T4" y="T5"/>
                </a:cxn>
              </a:cxnLst>
              <a:rect l="0" t="0" r="r" b="b"/>
              <a:pathLst>
                <a:path w="48" h="42">
                  <a:moveTo>
                    <a:pt x="0" y="42"/>
                  </a:moveTo>
                  <a:lnTo>
                    <a:pt x="48" y="40"/>
                  </a:lnTo>
                  <a:lnTo>
                    <a:pt x="40" y="0"/>
                  </a:ln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493" name="グループ化 492"/>
          <p:cNvGrpSpPr/>
          <p:nvPr/>
        </p:nvGrpSpPr>
        <p:grpSpPr>
          <a:xfrm>
            <a:off x="6906909" y="4800286"/>
            <a:ext cx="1020960" cy="937943"/>
            <a:chOff x="7055343" y="2385725"/>
            <a:chExt cx="765743" cy="724798"/>
          </a:xfrm>
        </p:grpSpPr>
        <p:sp>
          <p:nvSpPr>
            <p:cNvPr id="494" name="月 493"/>
            <p:cNvSpPr/>
            <p:nvPr/>
          </p:nvSpPr>
          <p:spPr>
            <a:xfrm rot="20529866" flipH="1">
              <a:off x="7528571" y="2454163"/>
              <a:ext cx="292515" cy="642303"/>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95" name="グループ化 494"/>
            <p:cNvGrpSpPr/>
            <p:nvPr/>
          </p:nvGrpSpPr>
          <p:grpSpPr>
            <a:xfrm rot="245351">
              <a:off x="7055343" y="2385725"/>
              <a:ext cx="678239" cy="724798"/>
              <a:chOff x="10721363" y="466040"/>
              <a:chExt cx="659498" cy="669672"/>
            </a:xfrm>
          </p:grpSpPr>
          <p:sp>
            <p:nvSpPr>
              <p:cNvPr id="502"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503"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504"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5"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496" name="Oval 1365"/>
            <p:cNvSpPr>
              <a:spLocks noChangeArrowheads="1"/>
            </p:cNvSpPr>
            <p:nvPr/>
          </p:nvSpPr>
          <p:spPr bwMode="auto">
            <a:xfrm rot="245351">
              <a:off x="7255006" y="2738641"/>
              <a:ext cx="20050" cy="324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0" name="Oval 1366"/>
            <p:cNvSpPr>
              <a:spLocks noChangeArrowheads="1"/>
            </p:cNvSpPr>
            <p:nvPr/>
          </p:nvSpPr>
          <p:spPr bwMode="auto">
            <a:xfrm rot="245351">
              <a:off x="7361299" y="2735297"/>
              <a:ext cx="20051" cy="32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1" name="Oval 1371"/>
            <p:cNvSpPr>
              <a:spLocks noChangeArrowheads="1"/>
            </p:cNvSpPr>
            <p:nvPr/>
          </p:nvSpPr>
          <p:spPr bwMode="auto">
            <a:xfrm rot="245351">
              <a:off x="7282414" y="2934795"/>
              <a:ext cx="75576" cy="71816"/>
            </a:xfrm>
            <a:prstGeom prst="ellipse">
              <a:avLst/>
            </a:prstGeom>
            <a:solidFill>
              <a:srgbClr val="CC0000"/>
            </a:solidFill>
            <a:ln w="17463">
              <a:solidFill>
                <a:srgbClr val="000000"/>
              </a:solidFill>
              <a:miter lim="800000"/>
              <a:headEnd/>
              <a:tailEnd/>
            </a:ln>
          </p:spPr>
          <p:txBody>
            <a:bodyPr/>
            <a:lstStyle/>
            <a:p>
              <a:endParaRPr lang="ja-JP" altLang="en-US"/>
            </a:p>
          </p:txBody>
        </p:sp>
      </p:grpSp>
      <p:grpSp>
        <p:nvGrpSpPr>
          <p:cNvPr id="17" name="グループ化 16"/>
          <p:cNvGrpSpPr/>
          <p:nvPr/>
        </p:nvGrpSpPr>
        <p:grpSpPr>
          <a:xfrm rot="21041337">
            <a:off x="6873704" y="4769470"/>
            <a:ext cx="1042689" cy="1036104"/>
            <a:chOff x="10314913" y="2739701"/>
            <a:chExt cx="996489" cy="1036104"/>
          </a:xfrm>
        </p:grpSpPr>
        <p:grpSp>
          <p:nvGrpSpPr>
            <p:cNvPr id="465" name="グループ化 464"/>
            <p:cNvGrpSpPr/>
            <p:nvPr/>
          </p:nvGrpSpPr>
          <p:grpSpPr>
            <a:xfrm rot="868310">
              <a:off x="10314913" y="2739701"/>
              <a:ext cx="996489" cy="985396"/>
              <a:chOff x="4327729" y="3945399"/>
              <a:chExt cx="943630" cy="937863"/>
            </a:xfrm>
          </p:grpSpPr>
          <p:sp>
            <p:nvSpPr>
              <p:cNvPr id="471" name="月 470"/>
              <p:cNvSpPr/>
              <p:nvPr/>
            </p:nvSpPr>
            <p:spPr>
              <a:xfrm rot="19090368" flipH="1">
                <a:off x="4920571" y="3945399"/>
                <a:ext cx="350788" cy="802586"/>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2" name="Freeform 696"/>
              <p:cNvSpPr>
                <a:spLocks/>
              </p:cNvSpPr>
              <p:nvPr/>
            </p:nvSpPr>
            <p:spPr bwMode="auto">
              <a:xfrm rot="20405853">
                <a:off x="4327729" y="3990209"/>
                <a:ext cx="813355" cy="806800"/>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473" name="Freeform 697"/>
              <p:cNvSpPr>
                <a:spLocks/>
              </p:cNvSpPr>
              <p:nvPr/>
            </p:nvSpPr>
            <p:spPr bwMode="auto">
              <a:xfrm rot="20405853">
                <a:off x="4396804" y="4143692"/>
                <a:ext cx="601728" cy="73957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474" name="Freeform 701"/>
              <p:cNvSpPr>
                <a:spLocks/>
              </p:cNvSpPr>
              <p:nvPr/>
            </p:nvSpPr>
            <p:spPr bwMode="auto">
              <a:xfrm rot="19915151" flipV="1">
                <a:off x="4680300" y="4354081"/>
                <a:ext cx="103187" cy="82175"/>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6" name="Freeform 702"/>
              <p:cNvSpPr>
                <a:spLocks/>
              </p:cNvSpPr>
              <p:nvPr/>
            </p:nvSpPr>
            <p:spPr bwMode="auto">
              <a:xfrm rot="19915151" flipV="1">
                <a:off x="4493532" y="4443923"/>
                <a:ext cx="99708" cy="60050"/>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8" name="Oval 1366"/>
              <p:cNvSpPr>
                <a:spLocks noChangeArrowheads="1"/>
              </p:cNvSpPr>
              <p:nvPr/>
            </p:nvSpPr>
            <p:spPr bwMode="auto">
              <a:xfrm rot="21247896" flipH="1">
                <a:off x="4702294" y="4428318"/>
                <a:ext cx="49748" cy="6794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9" name="Oval 1366"/>
              <p:cNvSpPr>
                <a:spLocks noChangeArrowheads="1"/>
              </p:cNvSpPr>
              <p:nvPr/>
            </p:nvSpPr>
            <p:spPr bwMode="auto">
              <a:xfrm rot="395196" flipH="1">
                <a:off x="4557902" y="4483996"/>
                <a:ext cx="49748" cy="6794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66" name="円弧 465"/>
            <p:cNvSpPr/>
            <p:nvPr/>
          </p:nvSpPr>
          <p:spPr>
            <a:xfrm rot="19220437">
              <a:off x="10424727" y="3527916"/>
              <a:ext cx="401372" cy="247889"/>
            </a:xfrm>
            <a:prstGeom prst="arc">
              <a:avLst>
                <a:gd name="adj1" fmla="val 17329912"/>
                <a:gd name="adj2" fmla="val 2116547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sp>
        <p:nvSpPr>
          <p:cNvPr id="2" name="テキスト ボックス 1">
            <a:extLst>
              <a:ext uri="{FF2B5EF4-FFF2-40B4-BE49-F238E27FC236}">
                <a16:creationId xmlns:a16="http://schemas.microsoft.com/office/drawing/2014/main" id="{FF102F7F-54C2-005F-AA42-F3B2FBA9DE85}"/>
              </a:ext>
            </a:extLst>
          </p:cNvPr>
          <p:cNvSpPr txBox="1"/>
          <p:nvPr/>
        </p:nvSpPr>
        <p:spPr>
          <a:xfrm>
            <a:off x="438111" y="1053769"/>
            <a:ext cx="2905934" cy="1477328"/>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・改善をやる自動排出工程の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説明をしないと社外の人には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理解できません。</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・現状の説明がほしい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4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04"/>
                                        </p:tgtEl>
                                        <p:attrNameLst>
                                          <p:attrName>style.visibility</p:attrName>
                                        </p:attrNameLst>
                                      </p:cBhvr>
                                      <p:to>
                                        <p:strVal val="visible"/>
                                      </p:to>
                                    </p:set>
                                    <p:animEffect transition="in" filter="randombar(horizontal)">
                                      <p:cBhvr>
                                        <p:cTn id="10" dur="500"/>
                                        <p:tgtEl>
                                          <p:spTgt spid="40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701"/>
                                        </p:tgtEl>
                                        <p:attrNameLst>
                                          <p:attrName>style.visibility</p:attrName>
                                        </p:attrNameLst>
                                      </p:cBhvr>
                                      <p:to>
                                        <p:strVal val="visible"/>
                                      </p:to>
                                    </p:set>
                                    <p:animEffect transition="in" filter="fade">
                                      <p:cBhvr>
                                        <p:cTn id="17" dur="500"/>
                                        <p:tgtEl>
                                          <p:spTgt spid="701"/>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407"/>
                                        </p:tgtEl>
                                        <p:attrNameLst>
                                          <p:attrName>style.visibility</p:attrName>
                                        </p:attrNameLst>
                                      </p:cBhvr>
                                      <p:to>
                                        <p:strVal val="visible"/>
                                      </p:to>
                                    </p:set>
                                    <p:animEffect transition="in" filter="fade">
                                      <p:cBhvr>
                                        <p:cTn id="23" dur="500"/>
                                        <p:tgtEl>
                                          <p:spTgt spid="407"/>
                                        </p:tgtEl>
                                      </p:cBhvr>
                                    </p:animEffect>
                                  </p:childTnLst>
                                </p:cTn>
                              </p:par>
                              <p:par>
                                <p:cTn id="24" presetID="10"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nodeType="withEffect">
                                  <p:stCondLst>
                                    <p:cond delay="0"/>
                                  </p:stCondLst>
                                  <p:childTnLst>
                                    <p:set>
                                      <p:cBhvr>
                                        <p:cTn id="28" dur="1" fill="hold">
                                          <p:stCondLst>
                                            <p:cond delay="0"/>
                                          </p:stCondLst>
                                        </p:cTn>
                                        <p:tgtEl>
                                          <p:spTgt spid="493"/>
                                        </p:tgtEl>
                                        <p:attrNameLst>
                                          <p:attrName>style.visibility</p:attrName>
                                        </p:attrNameLst>
                                      </p:cBhvr>
                                      <p:to>
                                        <p:strVal val="visible"/>
                                      </p:to>
                                    </p:set>
                                    <p:animEffect transition="in" filter="fade">
                                      <p:cBhvr>
                                        <p:cTn id="29" dur="500"/>
                                        <p:tgtEl>
                                          <p:spTgt spid="49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407"/>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35"/>
                                        </p:tgtEl>
                                        <p:attrNameLst>
                                          <p:attrName>style.visibility</p:attrName>
                                        </p:attrNameLst>
                                      </p:cBhvr>
                                      <p:to>
                                        <p:strVal val="visible"/>
                                      </p:to>
                                    </p:set>
                                    <p:animEffect transition="in" filter="wipe(right)">
                                      <p:cBhvr>
                                        <p:cTn id="39" dur="500"/>
                                        <p:tgtEl>
                                          <p:spTgt spid="535"/>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par>
                          <p:cTn id="43" fill="hold">
                            <p:stCondLst>
                              <p:cond delay="500"/>
                            </p:stCondLst>
                            <p:childTnLst>
                              <p:par>
                                <p:cTn id="44" presetID="1" presetClass="exit" presetSubtype="0" fill="hold" nodeType="afterEffect">
                                  <p:stCondLst>
                                    <p:cond delay="0"/>
                                  </p:stCondLst>
                                  <p:childTnLst>
                                    <p:set>
                                      <p:cBhvr>
                                        <p:cTn id="45" dur="1" fill="hold">
                                          <p:stCondLst>
                                            <p:cond delay="0"/>
                                          </p:stCondLst>
                                        </p:cTn>
                                        <p:tgtEl>
                                          <p:spTgt spid="493"/>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par>
                                <p:cTn id="52" presetID="22" presetClass="entr" presetSubtype="8" fill="hold" nodeType="withEffect">
                                  <p:stCondLst>
                                    <p:cond delay="0"/>
                                  </p:stCondLst>
                                  <p:childTnLst>
                                    <p:set>
                                      <p:cBhvr>
                                        <p:cTn id="53" dur="1" fill="hold">
                                          <p:stCondLst>
                                            <p:cond delay="0"/>
                                          </p:stCondLst>
                                        </p:cTn>
                                        <p:tgtEl>
                                          <p:spTgt spid="30724"/>
                                        </p:tgtEl>
                                        <p:attrNameLst>
                                          <p:attrName>style.visibility</p:attrName>
                                        </p:attrNameLst>
                                      </p:cBhvr>
                                      <p:to>
                                        <p:strVal val="visible"/>
                                      </p:to>
                                    </p:set>
                                    <p:animEffect transition="in" filter="wipe(left)">
                                      <p:cBhvr>
                                        <p:cTn id="54" dur="500"/>
                                        <p:tgtEl>
                                          <p:spTgt spid="3072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42" fill="hold" grpId="0" nodeType="clickEffect">
                                  <p:stCondLst>
                                    <p:cond delay="0"/>
                                  </p:stCondLst>
                                  <p:childTnLst>
                                    <p:set>
                                      <p:cBhvr>
                                        <p:cTn id="61" dur="1" fill="hold">
                                          <p:stCondLst>
                                            <p:cond delay="0"/>
                                          </p:stCondLst>
                                        </p:cTn>
                                        <p:tgtEl>
                                          <p:spTgt spid="308"/>
                                        </p:tgtEl>
                                        <p:attrNameLst>
                                          <p:attrName>style.visibility</p:attrName>
                                        </p:attrNameLst>
                                      </p:cBhvr>
                                      <p:to>
                                        <p:strVal val="visible"/>
                                      </p:to>
                                    </p:set>
                                    <p:animEffect transition="in" filter="barn(outHorizontal)">
                                      <p:cBhvr>
                                        <p:cTn id="62"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20" grpId="0"/>
      <p:bldP spid="9" grpId="0" animBg="1"/>
      <p:bldP spid="12" grpId="0" animBg="1"/>
      <p:bldP spid="5" grpId="0"/>
      <p:bldP spid="535" grpId="0"/>
      <p:bldP spid="701" grpId="0"/>
      <p:bldP spid="4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2"/>
          <p:cNvSpPr>
            <a:spLocks noChangeArrowheads="1"/>
          </p:cNvSpPr>
          <p:nvPr/>
        </p:nvSpPr>
        <p:spPr bwMode="auto">
          <a:xfrm>
            <a:off x="3602690"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265" name="Rectangle 5"/>
          <p:cNvSpPr>
            <a:spLocks noChangeArrowheads="1"/>
          </p:cNvSpPr>
          <p:nvPr/>
        </p:nvSpPr>
        <p:spPr bwMode="auto">
          <a:xfrm>
            <a:off x="3678087" y="132156"/>
            <a:ext cx="4236618"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１４</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現状把握のまとめ　</a:t>
            </a:r>
            <a:endParaRPr lang="ja-JP" altLang="en-US" sz="2800" dirty="0">
              <a:solidFill>
                <a:srgbClr val="FF0000"/>
              </a:solidFill>
              <a:latin typeface="HG創英角ﾎﾟｯﾌﾟ体" pitchFamily="49" charset="-128"/>
              <a:ea typeface="HG創英角ﾎﾟｯﾌﾟ体" pitchFamily="49" charset="-128"/>
            </a:endParaRPr>
          </a:p>
        </p:txBody>
      </p:sp>
      <p:grpSp>
        <p:nvGrpSpPr>
          <p:cNvPr id="4" name="グループ化 3"/>
          <p:cNvGrpSpPr/>
          <p:nvPr/>
        </p:nvGrpSpPr>
        <p:grpSpPr>
          <a:xfrm>
            <a:off x="3770537" y="836712"/>
            <a:ext cx="8316115" cy="2674044"/>
            <a:chOff x="971600" y="836712"/>
            <a:chExt cx="7206979" cy="2232248"/>
          </a:xfrm>
        </p:grpSpPr>
        <p:sp>
          <p:nvSpPr>
            <p:cNvPr id="12" name="Rectangle 193"/>
            <p:cNvSpPr>
              <a:spLocks noChangeArrowheads="1"/>
            </p:cNvSpPr>
            <p:nvPr/>
          </p:nvSpPr>
          <p:spPr bwMode="auto">
            <a:xfrm flipH="1">
              <a:off x="971600" y="836712"/>
              <a:ext cx="7206979" cy="2232248"/>
            </a:xfrm>
            <a:prstGeom prst="rect">
              <a:avLst/>
            </a:prstGeom>
            <a:solidFill>
              <a:srgbClr val="999999"/>
            </a:solidFill>
            <a:ln w="23813" cap="rnd">
              <a:solidFill>
                <a:srgbClr val="000000"/>
              </a:solidFill>
              <a:round/>
              <a:headEnd/>
              <a:tailEnd/>
            </a:ln>
          </p:spPr>
          <p:txBody>
            <a:bodyPr/>
            <a:lstStyle/>
            <a:p>
              <a:endParaRPr lang="ja-JP" altLang="en-US" sz="1600" b="1" dirty="0"/>
            </a:p>
          </p:txBody>
        </p:sp>
        <p:sp>
          <p:nvSpPr>
            <p:cNvPr id="13" name="Rectangle 194"/>
            <p:cNvSpPr>
              <a:spLocks noChangeArrowheads="1"/>
            </p:cNvSpPr>
            <p:nvPr/>
          </p:nvSpPr>
          <p:spPr bwMode="auto">
            <a:xfrm flipH="1">
              <a:off x="1140806" y="1044118"/>
              <a:ext cx="6846826" cy="1880826"/>
            </a:xfrm>
            <a:prstGeom prst="rect">
              <a:avLst/>
            </a:prstGeom>
            <a:solidFill>
              <a:srgbClr val="FFFFFF"/>
            </a:solidFill>
            <a:ln w="23813">
              <a:solidFill>
                <a:srgbClr val="000000"/>
              </a:solidFill>
              <a:miter lim="800000"/>
              <a:headEnd/>
              <a:tailEnd/>
            </a:ln>
          </p:spPr>
          <p:txBody>
            <a:bodyPr/>
            <a:lstStyle/>
            <a:p>
              <a:endParaRPr lang="ja-JP" altLang="en-US" sz="1600" b="1" dirty="0"/>
            </a:p>
          </p:txBody>
        </p:sp>
        <p:sp>
          <p:nvSpPr>
            <p:cNvPr id="138" name="テキスト ボックス 137"/>
            <p:cNvSpPr txBox="1"/>
            <p:nvPr/>
          </p:nvSpPr>
          <p:spPr>
            <a:xfrm>
              <a:off x="1706689" y="1052736"/>
              <a:ext cx="1844541" cy="308312"/>
            </a:xfrm>
            <a:prstGeom prst="rect">
              <a:avLst/>
            </a:prstGeom>
            <a:noFill/>
          </p:spPr>
          <p:txBody>
            <a:bodyPr wrap="square" rtlCol="0">
              <a:spAutoFit/>
            </a:bodyPr>
            <a:lstStyle/>
            <a:p>
              <a:r>
                <a:rPr lang="ja-JP" altLang="en-US" b="1" dirty="0"/>
                <a:t>現状把握まとめ</a:t>
              </a:r>
            </a:p>
          </p:txBody>
        </p:sp>
        <p:sp>
          <p:nvSpPr>
            <p:cNvPr id="139" name="テキスト ボックス 138"/>
            <p:cNvSpPr txBox="1"/>
            <p:nvPr/>
          </p:nvSpPr>
          <p:spPr>
            <a:xfrm>
              <a:off x="1217674" y="1475492"/>
              <a:ext cx="6777335" cy="385390"/>
            </a:xfrm>
            <a:prstGeom prst="rect">
              <a:avLst/>
            </a:prstGeom>
            <a:noFill/>
          </p:spPr>
          <p:txBody>
            <a:bodyPr wrap="square" rtlCol="0">
              <a:spAutoFit/>
            </a:bodyPr>
            <a:lstStyle/>
            <a:p>
              <a:r>
                <a:rPr lang="ja-JP" altLang="en-US" sz="2000" b="1" dirty="0"/>
                <a:t>現状把握１　</a:t>
              </a:r>
              <a:r>
                <a:rPr lang="ja-JP" altLang="en-US" sz="2400" b="1" dirty="0">
                  <a:latin typeface="HGP創英角ｺﾞｼｯｸUB" panose="020B0900000000000000" pitchFamily="50" charset="-128"/>
                  <a:ea typeface="HGP創英角ｺﾞｼｯｸUB" panose="020B0900000000000000" pitchFamily="50" charset="-128"/>
                </a:rPr>
                <a:t>女性は</a:t>
              </a: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回数を重ねるごとに作業が遅く</a:t>
              </a:r>
              <a:r>
                <a:rPr lang="ja-JP" altLang="en-US" sz="2400" b="1" dirty="0">
                  <a:latin typeface="HGP創英角ｺﾞｼｯｸUB" panose="020B0900000000000000" pitchFamily="50" charset="-128"/>
                  <a:ea typeface="HGP創英角ｺﾞｼｯｸUB" panose="020B0900000000000000" pitchFamily="50" charset="-128"/>
                </a:rPr>
                <a:t>なっている</a:t>
              </a:r>
            </a:p>
          </p:txBody>
        </p:sp>
        <p:sp>
          <p:nvSpPr>
            <p:cNvPr id="140" name="テキスト ボックス 139"/>
            <p:cNvSpPr txBox="1"/>
            <p:nvPr/>
          </p:nvSpPr>
          <p:spPr>
            <a:xfrm>
              <a:off x="1218688" y="1939420"/>
              <a:ext cx="6777335" cy="385390"/>
            </a:xfrm>
            <a:prstGeom prst="rect">
              <a:avLst/>
            </a:prstGeom>
            <a:noFill/>
          </p:spPr>
          <p:txBody>
            <a:bodyPr wrap="square" rtlCol="0">
              <a:spAutoFit/>
            </a:bodyPr>
            <a:lstStyle/>
            <a:p>
              <a:r>
                <a:rPr lang="ja-JP" altLang="en-US" sz="2000" b="1" dirty="0"/>
                <a:t>現状把握２　</a:t>
              </a: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２４０回の繰り返し</a:t>
              </a:r>
              <a:r>
                <a:rPr lang="ja-JP" altLang="en-US" sz="2400" b="1" dirty="0">
                  <a:latin typeface="HGP創英角ｺﾞｼｯｸUB" panose="020B0900000000000000" pitchFamily="50" charset="-128"/>
                  <a:ea typeface="HGP創英角ｺﾞｼｯｸUB" panose="020B0900000000000000" pitchFamily="50" charset="-128"/>
                </a:rPr>
                <a:t>の持ち上げ作業をしている　</a:t>
              </a:r>
              <a:r>
                <a:rPr lang="ja-JP" altLang="en-US" sz="2000" b="1" dirty="0"/>
                <a:t>　　</a:t>
              </a:r>
            </a:p>
          </p:txBody>
        </p:sp>
        <p:sp>
          <p:nvSpPr>
            <p:cNvPr id="141" name="テキスト ボックス 140"/>
            <p:cNvSpPr txBox="1"/>
            <p:nvPr/>
          </p:nvSpPr>
          <p:spPr>
            <a:xfrm>
              <a:off x="1218688" y="2405091"/>
              <a:ext cx="6777335" cy="642317"/>
            </a:xfrm>
            <a:prstGeom prst="rect">
              <a:avLst/>
            </a:prstGeom>
            <a:noFill/>
          </p:spPr>
          <p:txBody>
            <a:bodyPr wrap="square" rtlCol="0">
              <a:spAutoFit/>
            </a:bodyPr>
            <a:lstStyle/>
            <a:p>
              <a:r>
                <a:rPr lang="ja-JP" altLang="en-US" sz="2000" b="1" dirty="0"/>
                <a:t>現状把握３　</a:t>
              </a: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１２㎏</a:t>
              </a:r>
              <a:r>
                <a:rPr lang="ja-JP" altLang="en-US" sz="2400" b="1" dirty="0">
                  <a:latin typeface="HGP創英角ｺﾞｼｯｸUB" panose="020B0900000000000000" pitchFamily="50" charset="-128"/>
                  <a:ea typeface="HGP創英角ｺﾞｼｯｸUB" panose="020B0900000000000000" pitchFamily="50" charset="-128"/>
                </a:rPr>
                <a:t>の完成品を</a:t>
              </a: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５４０</a:t>
              </a:r>
              <a:r>
                <a:rPr lang="en-US" altLang="ja-JP" sz="2400" b="1" dirty="0">
                  <a:solidFill>
                    <a:srgbClr val="FF0000"/>
                  </a:solidFill>
                  <a:latin typeface="HGP創英角ｺﾞｼｯｸUB" panose="020B0900000000000000" pitchFamily="50" charset="-128"/>
                  <a:ea typeface="HGP創英角ｺﾞｼｯｸUB" panose="020B0900000000000000" pitchFamily="50" charset="-128"/>
                </a:rPr>
                <a:t>mm</a:t>
              </a:r>
              <a:r>
                <a:rPr lang="ja-JP" altLang="en-US" sz="2400" b="1" dirty="0">
                  <a:solidFill>
                    <a:srgbClr val="FF0000"/>
                  </a:solidFill>
                  <a:latin typeface="HGP創英角ｺﾞｼｯｸUB" panose="020B0900000000000000" pitchFamily="50" charset="-128"/>
                  <a:ea typeface="HGP創英角ｺﾞｼｯｸUB" panose="020B0900000000000000" pitchFamily="50" charset="-128"/>
                </a:rPr>
                <a:t>以上持ち上げ</a:t>
              </a:r>
              <a:r>
                <a:rPr lang="ja-JP" altLang="en-US" sz="2400" b="1" dirty="0">
                  <a:latin typeface="HGP創英角ｺﾞｼｯｸUB" panose="020B0900000000000000" pitchFamily="50" charset="-128"/>
                  <a:ea typeface="HGP創英角ｺﾞｼｯｸUB" panose="020B0900000000000000" pitchFamily="50" charset="-128"/>
                </a:rPr>
                <a:t>ている</a:t>
              </a:r>
              <a:endParaRPr lang="ja-JP" altLang="en-US" sz="2000" b="1" dirty="0">
                <a:latin typeface="HGP創英角ｺﾞｼｯｸUB" panose="020B0900000000000000" pitchFamily="50" charset="-128"/>
                <a:ea typeface="HGP創英角ｺﾞｼｯｸUB" panose="020B0900000000000000" pitchFamily="50" charset="-128"/>
              </a:endParaRPr>
            </a:p>
            <a:p>
              <a:r>
                <a:rPr lang="ja-JP" altLang="en-US" sz="2000" b="1" dirty="0"/>
                <a:t>　　　　　</a:t>
              </a:r>
            </a:p>
          </p:txBody>
        </p:sp>
      </p:grpSp>
      <p:grpSp>
        <p:nvGrpSpPr>
          <p:cNvPr id="144" name="グループ化 143"/>
          <p:cNvGrpSpPr/>
          <p:nvPr/>
        </p:nvGrpSpPr>
        <p:grpSpPr>
          <a:xfrm>
            <a:off x="9723370" y="4312919"/>
            <a:ext cx="2489225" cy="2016679"/>
            <a:chOff x="5032015" y="1708242"/>
            <a:chExt cx="2058747" cy="1304778"/>
          </a:xfrm>
        </p:grpSpPr>
        <p:sp>
          <p:nvSpPr>
            <p:cNvPr id="145" name="Freeform 219"/>
            <p:cNvSpPr>
              <a:spLocks/>
            </p:cNvSpPr>
            <p:nvPr/>
          </p:nvSpPr>
          <p:spPr bwMode="auto">
            <a:xfrm flipH="1">
              <a:off x="5776626" y="1866230"/>
              <a:ext cx="1043670" cy="456285"/>
            </a:xfrm>
            <a:custGeom>
              <a:avLst/>
              <a:gdLst>
                <a:gd name="T0" fmla="*/ 69397 w 140"/>
                <a:gd name="T1" fmla="*/ 0 h 125"/>
                <a:gd name="T2" fmla="*/ 734 w 140"/>
                <a:gd name="T3" fmla="*/ 25609 h 125"/>
                <a:gd name="T4" fmla="*/ 3891 w 140"/>
                <a:gd name="T5" fmla="*/ 36209 h 125"/>
                <a:gd name="T6" fmla="*/ 24659 w 140"/>
                <a:gd name="T7" fmla="*/ 42562 h 125"/>
                <a:gd name="T8" fmla="*/ 52516 w 140"/>
                <a:gd name="T9" fmla="*/ 48043 h 125"/>
                <a:gd name="T10" fmla="*/ 73821 w 140"/>
                <a:gd name="T11" fmla="*/ 37401 h 125"/>
                <a:gd name="T12" fmla="*/ 72595 w 140"/>
                <a:gd name="T13" fmla="*/ 11429 h 125"/>
                <a:gd name="T14" fmla="*/ 69397 w 140"/>
                <a:gd name="T15" fmla="*/ 0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25">
                  <a:moveTo>
                    <a:pt x="107" y="0"/>
                  </a:moveTo>
                  <a:cubicBezTo>
                    <a:pt x="1" y="65"/>
                    <a:pt x="1" y="65"/>
                    <a:pt x="1" y="65"/>
                  </a:cubicBezTo>
                  <a:cubicBezTo>
                    <a:pt x="0" y="73"/>
                    <a:pt x="1" y="81"/>
                    <a:pt x="6" y="92"/>
                  </a:cubicBezTo>
                  <a:cubicBezTo>
                    <a:pt x="19" y="125"/>
                    <a:pt x="38" y="108"/>
                    <a:pt x="38" y="108"/>
                  </a:cubicBezTo>
                  <a:cubicBezTo>
                    <a:pt x="38" y="108"/>
                    <a:pt x="66" y="122"/>
                    <a:pt x="81" y="122"/>
                  </a:cubicBezTo>
                  <a:cubicBezTo>
                    <a:pt x="96" y="122"/>
                    <a:pt x="114" y="95"/>
                    <a:pt x="114" y="95"/>
                  </a:cubicBezTo>
                  <a:cubicBezTo>
                    <a:pt x="140" y="67"/>
                    <a:pt x="120" y="42"/>
                    <a:pt x="112" y="29"/>
                  </a:cubicBezTo>
                  <a:cubicBezTo>
                    <a:pt x="107" y="21"/>
                    <a:pt x="106" y="8"/>
                    <a:pt x="10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46" name="Freeform 220"/>
            <p:cNvSpPr>
              <a:spLocks/>
            </p:cNvSpPr>
            <p:nvPr/>
          </p:nvSpPr>
          <p:spPr bwMode="auto">
            <a:xfrm flipH="1">
              <a:off x="5844893" y="1708242"/>
              <a:ext cx="1245869" cy="405464"/>
            </a:xfrm>
            <a:custGeom>
              <a:avLst/>
              <a:gdLst>
                <a:gd name="T0" fmla="*/ 19586 w 167"/>
                <a:gd name="T1" fmla="*/ 43848 h 111"/>
                <a:gd name="T2" fmla="*/ 108580 w 167"/>
                <a:gd name="T3" fmla="*/ 10266 h 111"/>
                <a:gd name="T4" fmla="*/ 99518 w 167"/>
                <a:gd name="T5" fmla="*/ 5968 h 111"/>
                <a:gd name="T6" fmla="*/ 75490 w 167"/>
                <a:gd name="T7" fmla="*/ 5498 h 111"/>
                <a:gd name="T8" fmla="*/ 48778 w 167"/>
                <a:gd name="T9" fmla="*/ 3105 h 111"/>
                <a:gd name="T10" fmla="*/ 6579 w 167"/>
                <a:gd name="T11" fmla="*/ 26893 h 111"/>
                <a:gd name="T12" fmla="*/ 19586 w 167"/>
                <a:gd name="T13" fmla="*/ 43848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11">
                  <a:moveTo>
                    <a:pt x="30" y="111"/>
                  </a:moveTo>
                  <a:cubicBezTo>
                    <a:pt x="167" y="26"/>
                    <a:pt x="167" y="26"/>
                    <a:pt x="167" y="26"/>
                  </a:cubicBezTo>
                  <a:cubicBezTo>
                    <a:pt x="167" y="26"/>
                    <a:pt x="167" y="8"/>
                    <a:pt x="153" y="15"/>
                  </a:cubicBezTo>
                  <a:cubicBezTo>
                    <a:pt x="139" y="22"/>
                    <a:pt x="125" y="20"/>
                    <a:pt x="116" y="14"/>
                  </a:cubicBezTo>
                  <a:cubicBezTo>
                    <a:pt x="107" y="9"/>
                    <a:pt x="95" y="0"/>
                    <a:pt x="75" y="8"/>
                  </a:cubicBezTo>
                  <a:cubicBezTo>
                    <a:pt x="55" y="16"/>
                    <a:pt x="0" y="40"/>
                    <a:pt x="10" y="68"/>
                  </a:cubicBezTo>
                  <a:cubicBezTo>
                    <a:pt x="20" y="97"/>
                    <a:pt x="30" y="111"/>
                    <a:pt x="30" y="111"/>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147" name="Freeform 221"/>
            <p:cNvSpPr>
              <a:spLocks/>
            </p:cNvSpPr>
            <p:nvPr/>
          </p:nvSpPr>
          <p:spPr bwMode="auto">
            <a:xfrm flipH="1">
              <a:off x="6567037" y="2045209"/>
              <a:ext cx="134798" cy="72917"/>
            </a:xfrm>
            <a:custGeom>
              <a:avLst/>
              <a:gdLst>
                <a:gd name="T0" fmla="*/ 10648 w 18"/>
                <a:gd name="T1" fmla="*/ 7831 h 20"/>
                <a:gd name="T2" fmla="*/ 7245 w 18"/>
                <a:gd name="T3" fmla="*/ 0 h 20"/>
                <a:gd name="T4" fmla="*/ 0 w 18"/>
                <a:gd name="T5" fmla="*/ 2732 h 20"/>
                <a:gd name="T6" fmla="*/ 10648 w 18"/>
                <a:gd name="T7" fmla="*/ 783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0">
                  <a:moveTo>
                    <a:pt x="16" y="20"/>
                  </a:moveTo>
                  <a:cubicBezTo>
                    <a:pt x="18" y="14"/>
                    <a:pt x="14" y="6"/>
                    <a:pt x="11" y="0"/>
                  </a:cubicBezTo>
                  <a:cubicBezTo>
                    <a:pt x="0" y="7"/>
                    <a:pt x="0" y="7"/>
                    <a:pt x="0" y="7"/>
                  </a:cubicBezTo>
                  <a:cubicBezTo>
                    <a:pt x="9" y="11"/>
                    <a:pt x="16" y="20"/>
                    <a:pt x="16" y="2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148" name="Freeform 222"/>
            <p:cNvSpPr>
              <a:spLocks/>
            </p:cNvSpPr>
            <p:nvPr/>
          </p:nvSpPr>
          <p:spPr bwMode="auto">
            <a:xfrm flipH="1">
              <a:off x="6626268" y="2146851"/>
              <a:ext cx="112332" cy="80651"/>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49" name="Freeform 223"/>
            <p:cNvSpPr>
              <a:spLocks/>
            </p:cNvSpPr>
            <p:nvPr/>
          </p:nvSpPr>
          <p:spPr bwMode="auto">
            <a:xfrm flipH="1">
              <a:off x="6328077" y="1986654"/>
              <a:ext cx="149096" cy="87280"/>
            </a:xfrm>
            <a:custGeom>
              <a:avLst/>
              <a:gdLst>
                <a:gd name="T0" fmla="*/ 0 w 20"/>
                <a:gd name="T1" fmla="*/ 9276 h 24"/>
                <a:gd name="T2" fmla="*/ 12936 w 20"/>
                <a:gd name="T3" fmla="*/ 0 h 24"/>
                <a:gd name="T4" fmla="*/ 0 60000 65536"/>
                <a:gd name="T5" fmla="*/ 0 60000 65536"/>
              </a:gdLst>
              <a:ahLst/>
              <a:cxnLst>
                <a:cxn ang="T4">
                  <a:pos x="T0" y="T1"/>
                </a:cxn>
                <a:cxn ang="T5">
                  <a:pos x="T2" y="T3"/>
                </a:cxn>
              </a:cxnLst>
              <a:rect l="0" t="0" r="r" b="b"/>
              <a:pathLst>
                <a:path w="20" h="24">
                  <a:moveTo>
                    <a:pt x="0" y="24"/>
                  </a:moveTo>
                  <a:cubicBezTo>
                    <a:pt x="0" y="24"/>
                    <a:pt x="7" y="2"/>
                    <a:pt x="20"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0" name="Freeform 224"/>
            <p:cNvSpPr>
              <a:spLocks/>
            </p:cNvSpPr>
            <p:nvPr/>
          </p:nvSpPr>
          <p:spPr bwMode="auto">
            <a:xfrm flipH="1">
              <a:off x="6089114" y="1917051"/>
              <a:ext cx="112332" cy="36459"/>
            </a:xfrm>
            <a:custGeom>
              <a:avLst/>
              <a:gdLst>
                <a:gd name="T0" fmla="*/ 0 w 15"/>
                <a:gd name="T1" fmla="*/ 3920 h 10"/>
                <a:gd name="T2" fmla="*/ 9962 w 15"/>
                <a:gd name="T3" fmla="*/ 1188 h 10"/>
                <a:gd name="T4" fmla="*/ 0 60000 65536"/>
                <a:gd name="T5" fmla="*/ 0 60000 65536"/>
              </a:gdLst>
              <a:ahLst/>
              <a:cxnLst>
                <a:cxn ang="T4">
                  <a:pos x="T0" y="T1"/>
                </a:cxn>
                <a:cxn ang="T5">
                  <a:pos x="T2" y="T3"/>
                </a:cxn>
              </a:cxnLst>
              <a:rect l="0" t="0" r="r" b="b"/>
              <a:pathLst>
                <a:path w="15" h="10">
                  <a:moveTo>
                    <a:pt x="0" y="10"/>
                  </a:moveTo>
                  <a:cubicBezTo>
                    <a:pt x="0" y="10"/>
                    <a:pt x="7" y="0"/>
                    <a:pt x="15"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1" name="Oval 225"/>
            <p:cNvSpPr>
              <a:spLocks noChangeArrowheads="1"/>
            </p:cNvSpPr>
            <p:nvPr/>
          </p:nvSpPr>
          <p:spPr bwMode="auto">
            <a:xfrm flipH="1">
              <a:off x="6201446" y="2023113"/>
              <a:ext cx="53103" cy="475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52" name="Oval 226"/>
            <p:cNvSpPr>
              <a:spLocks noChangeArrowheads="1"/>
            </p:cNvSpPr>
            <p:nvPr/>
          </p:nvSpPr>
          <p:spPr bwMode="auto">
            <a:xfrm flipH="1">
              <a:off x="6082986" y="2004331"/>
              <a:ext cx="51060" cy="475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53" name="Freeform 227"/>
            <p:cNvSpPr>
              <a:spLocks/>
            </p:cNvSpPr>
            <p:nvPr/>
          </p:nvSpPr>
          <p:spPr bwMode="auto">
            <a:xfrm flipH="1">
              <a:off x="6454705" y="2146851"/>
              <a:ext cx="44933" cy="36459"/>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4" name="Line 228"/>
            <p:cNvSpPr>
              <a:spLocks noChangeShapeType="1"/>
            </p:cNvSpPr>
            <p:nvPr/>
          </p:nvSpPr>
          <p:spPr bwMode="auto">
            <a:xfrm>
              <a:off x="6381178" y="2140222"/>
              <a:ext cx="22466" cy="20991"/>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5" name="Oval 229"/>
            <p:cNvSpPr>
              <a:spLocks noChangeArrowheads="1"/>
            </p:cNvSpPr>
            <p:nvPr/>
          </p:nvSpPr>
          <p:spPr bwMode="auto">
            <a:xfrm flipH="1">
              <a:off x="6119752" y="2157900"/>
              <a:ext cx="112332" cy="87280"/>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156" name="Freeform 230"/>
            <p:cNvSpPr>
              <a:spLocks/>
            </p:cNvSpPr>
            <p:nvPr/>
          </p:nvSpPr>
          <p:spPr bwMode="auto">
            <a:xfrm flipH="1">
              <a:off x="5315910" y="2191044"/>
              <a:ext cx="1558357" cy="821976"/>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solidFill>
              <a:srgbClr val="CCECFF"/>
            </a:solidFill>
            <a:ln>
              <a:noFill/>
            </a:ln>
          </p:spPr>
          <p:txBody>
            <a:bodyPr/>
            <a:lstStyle/>
            <a:p>
              <a:endParaRPr lang="ja-JP" altLang="en-US" dirty="0"/>
            </a:p>
          </p:txBody>
        </p:sp>
        <p:sp>
          <p:nvSpPr>
            <p:cNvPr id="157" name="Freeform 231"/>
            <p:cNvSpPr>
              <a:spLocks/>
            </p:cNvSpPr>
            <p:nvPr/>
          </p:nvSpPr>
          <p:spPr bwMode="auto">
            <a:xfrm flipH="1">
              <a:off x="5032015" y="2051838"/>
              <a:ext cx="596383" cy="193341"/>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158" name="Freeform 232"/>
            <p:cNvSpPr>
              <a:spLocks/>
            </p:cNvSpPr>
            <p:nvPr/>
          </p:nvSpPr>
          <p:spPr bwMode="auto">
            <a:xfrm flipH="1">
              <a:off x="5315910" y="2191044"/>
              <a:ext cx="1558357" cy="821976"/>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9" name="Freeform 233"/>
            <p:cNvSpPr>
              <a:spLocks/>
            </p:cNvSpPr>
            <p:nvPr/>
          </p:nvSpPr>
          <p:spPr bwMode="auto">
            <a:xfrm flipH="1">
              <a:off x="5032015" y="2051838"/>
              <a:ext cx="596383" cy="193341"/>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60" name="Freeform 234"/>
            <p:cNvSpPr>
              <a:spLocks/>
            </p:cNvSpPr>
            <p:nvPr/>
          </p:nvSpPr>
          <p:spPr bwMode="auto">
            <a:xfrm flipH="1">
              <a:off x="5315910" y="2191044"/>
              <a:ext cx="1558357" cy="821976"/>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1" name="Freeform 235"/>
            <p:cNvSpPr>
              <a:spLocks/>
            </p:cNvSpPr>
            <p:nvPr/>
          </p:nvSpPr>
          <p:spPr bwMode="auto">
            <a:xfrm flipH="1">
              <a:off x="5032015" y="2051838"/>
              <a:ext cx="596383" cy="193341"/>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2" name="Freeform 236"/>
            <p:cNvSpPr>
              <a:spLocks/>
            </p:cNvSpPr>
            <p:nvPr/>
          </p:nvSpPr>
          <p:spPr bwMode="auto">
            <a:xfrm flipH="1">
              <a:off x="6553608" y="2297105"/>
              <a:ext cx="432991" cy="306032"/>
            </a:xfrm>
            <a:custGeom>
              <a:avLst/>
              <a:gdLst>
                <a:gd name="T0" fmla="*/ 31932 w 58"/>
                <a:gd name="T1" fmla="*/ 24956 h 84"/>
                <a:gd name="T2" fmla="*/ 25546 w 58"/>
                <a:gd name="T3" fmla="*/ 8646 h 84"/>
                <a:gd name="T4" fmla="*/ 12303 w 58"/>
                <a:gd name="T5" fmla="*/ 2730 h 84"/>
                <a:gd name="T6" fmla="*/ 15725 w 58"/>
                <a:gd name="T7" fmla="*/ 12874 h 84"/>
                <a:gd name="T8" fmla="*/ 3220 w 58"/>
                <a:gd name="T9" fmla="*/ 20693 h 84"/>
                <a:gd name="T10" fmla="*/ 13722 w 58"/>
                <a:gd name="T11" fmla="*/ 20693 h 84"/>
                <a:gd name="T12" fmla="*/ 7135 w 58"/>
                <a:gd name="T13" fmla="*/ 27327 h 84"/>
                <a:gd name="T14" fmla="*/ 16942 w 58"/>
                <a:gd name="T15" fmla="*/ 24129 h 84"/>
                <a:gd name="T16" fmla="*/ 15725 w 58"/>
                <a:gd name="T17" fmla="*/ 31558 h 84"/>
                <a:gd name="T18" fmla="*/ 22859 w 58"/>
                <a:gd name="T19" fmla="*/ 26968 h 84"/>
                <a:gd name="T20" fmla="*/ 25546 w 58"/>
                <a:gd name="T21" fmla="*/ 32416 h 84"/>
                <a:gd name="T22" fmla="*/ 31932 w 58"/>
                <a:gd name="T23" fmla="*/ 2495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4">
                  <a:moveTo>
                    <a:pt x="49" y="64"/>
                  </a:moveTo>
                  <a:cubicBezTo>
                    <a:pt x="49" y="64"/>
                    <a:pt x="58" y="21"/>
                    <a:pt x="39" y="22"/>
                  </a:cubicBezTo>
                  <a:cubicBezTo>
                    <a:pt x="39" y="22"/>
                    <a:pt x="30" y="0"/>
                    <a:pt x="19" y="7"/>
                  </a:cubicBezTo>
                  <a:cubicBezTo>
                    <a:pt x="8" y="14"/>
                    <a:pt x="24" y="33"/>
                    <a:pt x="24" y="33"/>
                  </a:cubicBezTo>
                  <a:cubicBezTo>
                    <a:pt x="24" y="33"/>
                    <a:pt x="0" y="44"/>
                    <a:pt x="5" y="53"/>
                  </a:cubicBezTo>
                  <a:cubicBezTo>
                    <a:pt x="11" y="61"/>
                    <a:pt x="21" y="53"/>
                    <a:pt x="21" y="53"/>
                  </a:cubicBezTo>
                  <a:cubicBezTo>
                    <a:pt x="21" y="53"/>
                    <a:pt x="3" y="64"/>
                    <a:pt x="11" y="70"/>
                  </a:cubicBezTo>
                  <a:cubicBezTo>
                    <a:pt x="18" y="75"/>
                    <a:pt x="26" y="62"/>
                    <a:pt x="26" y="62"/>
                  </a:cubicBezTo>
                  <a:cubicBezTo>
                    <a:pt x="26" y="62"/>
                    <a:pt x="14" y="79"/>
                    <a:pt x="24" y="81"/>
                  </a:cubicBezTo>
                  <a:cubicBezTo>
                    <a:pt x="34" y="84"/>
                    <a:pt x="35" y="69"/>
                    <a:pt x="35" y="69"/>
                  </a:cubicBezTo>
                  <a:cubicBezTo>
                    <a:pt x="35" y="69"/>
                    <a:pt x="32" y="83"/>
                    <a:pt x="39" y="83"/>
                  </a:cubicBezTo>
                  <a:cubicBezTo>
                    <a:pt x="47" y="83"/>
                    <a:pt x="49" y="64"/>
                    <a:pt x="49" y="64"/>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63" name="Freeform 237"/>
            <p:cNvSpPr>
              <a:spLocks/>
            </p:cNvSpPr>
            <p:nvPr/>
          </p:nvSpPr>
          <p:spPr bwMode="auto">
            <a:xfrm flipH="1">
              <a:off x="6679371" y="2435206"/>
              <a:ext cx="89867" cy="72917"/>
            </a:xfrm>
            <a:custGeom>
              <a:avLst/>
              <a:gdLst>
                <a:gd name="T0" fmla="*/ 3993 w 12"/>
                <a:gd name="T1" fmla="*/ 0 h 20"/>
                <a:gd name="T2" fmla="*/ 7931 w 12"/>
                <a:gd name="T3" fmla="*/ 7831 h 20"/>
                <a:gd name="T4" fmla="*/ 0 60000 65536"/>
                <a:gd name="T5" fmla="*/ 0 60000 65536"/>
              </a:gdLst>
              <a:ahLst/>
              <a:cxnLst>
                <a:cxn ang="T4">
                  <a:pos x="T0" y="T1"/>
                </a:cxn>
                <a:cxn ang="T5">
                  <a:pos x="T2" y="T3"/>
                </a:cxn>
              </a:cxnLst>
              <a:rect l="0" t="0" r="r" b="b"/>
              <a:pathLst>
                <a:path w="12" h="20">
                  <a:moveTo>
                    <a:pt x="6" y="0"/>
                  </a:moveTo>
                  <a:cubicBezTo>
                    <a:pt x="6" y="0"/>
                    <a:pt x="0" y="15"/>
                    <a:pt x="12" y="2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4" name="Freeform 238"/>
            <p:cNvSpPr>
              <a:spLocks/>
            </p:cNvSpPr>
            <p:nvPr/>
          </p:nvSpPr>
          <p:spPr bwMode="auto">
            <a:xfrm flipH="1">
              <a:off x="6209617" y="2297105"/>
              <a:ext cx="185859" cy="116005"/>
            </a:xfrm>
            <a:custGeom>
              <a:avLst/>
              <a:gdLst>
                <a:gd name="T0" fmla="*/ 728 w 25"/>
                <a:gd name="T1" fmla="*/ 0 h 32"/>
                <a:gd name="T2" fmla="*/ 0 w 25"/>
                <a:gd name="T3" fmla="*/ 12187 h 32"/>
                <a:gd name="T4" fmla="*/ 15965 w 25"/>
                <a:gd name="T5" fmla="*/ 9151 h 32"/>
                <a:gd name="T6" fmla="*/ 0 60000 65536"/>
                <a:gd name="T7" fmla="*/ 0 60000 65536"/>
                <a:gd name="T8" fmla="*/ 0 60000 65536"/>
              </a:gdLst>
              <a:ahLst/>
              <a:cxnLst>
                <a:cxn ang="T6">
                  <a:pos x="T0" y="T1"/>
                </a:cxn>
                <a:cxn ang="T7">
                  <a:pos x="T2" y="T3"/>
                </a:cxn>
                <a:cxn ang="T8">
                  <a:pos x="T4" y="T5"/>
                </a:cxn>
              </a:cxnLst>
              <a:rect l="0" t="0" r="r" b="b"/>
              <a:pathLst>
                <a:path w="25" h="32">
                  <a:moveTo>
                    <a:pt x="1" y="0"/>
                  </a:moveTo>
                  <a:cubicBezTo>
                    <a:pt x="0" y="32"/>
                    <a:pt x="0" y="32"/>
                    <a:pt x="0" y="32"/>
                  </a:cubicBezTo>
                  <a:cubicBezTo>
                    <a:pt x="0" y="32"/>
                    <a:pt x="12" y="20"/>
                    <a:pt x="25" y="2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5" name="Freeform 239"/>
            <p:cNvSpPr>
              <a:spLocks/>
            </p:cNvSpPr>
            <p:nvPr/>
          </p:nvSpPr>
          <p:spPr bwMode="auto">
            <a:xfrm flipH="1">
              <a:off x="5993121" y="2275009"/>
              <a:ext cx="134798" cy="87280"/>
            </a:xfrm>
            <a:custGeom>
              <a:avLst/>
              <a:gdLst>
                <a:gd name="T0" fmla="*/ 0 w 18"/>
                <a:gd name="T1" fmla="*/ 9276 h 24"/>
                <a:gd name="T2" fmla="*/ 11924 w 18"/>
                <a:gd name="T3" fmla="*/ 7380 h 24"/>
                <a:gd name="T4" fmla="*/ 4679 w 18"/>
                <a:gd name="T5" fmla="*/ 0 h 24"/>
                <a:gd name="T6" fmla="*/ 0 60000 65536"/>
                <a:gd name="T7" fmla="*/ 0 60000 65536"/>
                <a:gd name="T8" fmla="*/ 0 60000 65536"/>
              </a:gdLst>
              <a:ahLst/>
              <a:cxnLst>
                <a:cxn ang="T6">
                  <a:pos x="T0" y="T1"/>
                </a:cxn>
                <a:cxn ang="T7">
                  <a:pos x="T2" y="T3"/>
                </a:cxn>
                <a:cxn ang="T8">
                  <a:pos x="T4" y="T5"/>
                </a:cxn>
              </a:cxnLst>
              <a:rect l="0" t="0" r="r" b="b"/>
              <a:pathLst>
                <a:path w="18" h="24">
                  <a:moveTo>
                    <a:pt x="0" y="24"/>
                  </a:moveTo>
                  <a:cubicBezTo>
                    <a:pt x="0" y="24"/>
                    <a:pt x="10" y="16"/>
                    <a:pt x="18" y="19"/>
                  </a:cubicBezTo>
                  <a:cubicBezTo>
                    <a:pt x="7" y="0"/>
                    <a:pt x="7" y="0"/>
                    <a:pt x="7"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6" name="Freeform 240"/>
            <p:cNvSpPr>
              <a:spLocks/>
            </p:cNvSpPr>
            <p:nvPr/>
          </p:nvSpPr>
          <p:spPr bwMode="auto">
            <a:xfrm flipH="1">
              <a:off x="6134048" y="2300419"/>
              <a:ext cx="187902" cy="83965"/>
            </a:xfrm>
            <a:custGeom>
              <a:avLst/>
              <a:gdLst>
                <a:gd name="T0" fmla="*/ 9520 w 25"/>
                <a:gd name="T1" fmla="*/ 1190 h 23"/>
                <a:gd name="T2" fmla="*/ 0 w 25"/>
                <a:gd name="T3" fmla="*/ 0 h 23"/>
                <a:gd name="T4" fmla="*/ 13557 w 25"/>
                <a:gd name="T5" fmla="*/ 8690 h 23"/>
                <a:gd name="T6" fmla="*/ 16144 w 25"/>
                <a:gd name="T7" fmla="*/ 0 h 23"/>
                <a:gd name="T8" fmla="*/ 9520 w 2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14" y="3"/>
                  </a:moveTo>
                  <a:cubicBezTo>
                    <a:pt x="10" y="3"/>
                    <a:pt x="5" y="2"/>
                    <a:pt x="0" y="0"/>
                  </a:cubicBezTo>
                  <a:cubicBezTo>
                    <a:pt x="6" y="10"/>
                    <a:pt x="16" y="23"/>
                    <a:pt x="20" y="22"/>
                  </a:cubicBezTo>
                  <a:cubicBezTo>
                    <a:pt x="25" y="22"/>
                    <a:pt x="24" y="8"/>
                    <a:pt x="24" y="0"/>
                  </a:cubicBezTo>
                  <a:cubicBezTo>
                    <a:pt x="21" y="2"/>
                    <a:pt x="17" y="3"/>
                    <a:pt x="14" y="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67" name="Freeform 241"/>
            <p:cNvSpPr>
              <a:spLocks/>
            </p:cNvSpPr>
            <p:nvPr/>
          </p:nvSpPr>
          <p:spPr bwMode="auto">
            <a:xfrm flipH="1">
              <a:off x="5232171" y="2110392"/>
              <a:ext cx="89867" cy="18782"/>
            </a:xfrm>
            <a:custGeom>
              <a:avLst/>
              <a:gdLst>
                <a:gd name="T0" fmla="*/ 0 w 12"/>
                <a:gd name="T1" fmla="*/ 2278 h 5"/>
                <a:gd name="T2" fmla="*/ 7931 w 12"/>
                <a:gd name="T3" fmla="*/ 0 h 5"/>
                <a:gd name="T4" fmla="*/ 0 60000 65536"/>
                <a:gd name="T5" fmla="*/ 0 60000 65536"/>
              </a:gdLst>
              <a:ahLst/>
              <a:cxnLst>
                <a:cxn ang="T4">
                  <a:pos x="T0" y="T1"/>
                </a:cxn>
                <a:cxn ang="T5">
                  <a:pos x="T2" y="T3"/>
                </a:cxn>
              </a:cxnLst>
              <a:rect l="0" t="0" r="r" b="b"/>
              <a:pathLst>
                <a:path w="12" h="5">
                  <a:moveTo>
                    <a:pt x="0" y="5"/>
                  </a:moveTo>
                  <a:cubicBezTo>
                    <a:pt x="0" y="5"/>
                    <a:pt x="5" y="1"/>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8" name="Freeform 242"/>
            <p:cNvSpPr>
              <a:spLocks/>
            </p:cNvSpPr>
            <p:nvPr/>
          </p:nvSpPr>
          <p:spPr bwMode="auto">
            <a:xfrm flipH="1">
              <a:off x="5172940" y="2150165"/>
              <a:ext cx="98035" cy="15467"/>
            </a:xfrm>
            <a:custGeom>
              <a:avLst/>
              <a:gdLst>
                <a:gd name="T0" fmla="*/ 0 w 13"/>
                <a:gd name="T1" fmla="*/ 2107 h 4"/>
                <a:gd name="T2" fmla="*/ 8917 w 13"/>
                <a:gd name="T3" fmla="*/ 602 h 4"/>
                <a:gd name="T4" fmla="*/ 0 60000 65536"/>
                <a:gd name="T5" fmla="*/ 0 60000 65536"/>
              </a:gdLst>
              <a:ahLst/>
              <a:cxnLst>
                <a:cxn ang="T4">
                  <a:pos x="T0" y="T1"/>
                </a:cxn>
                <a:cxn ang="T5">
                  <a:pos x="T2" y="T3"/>
                </a:cxn>
              </a:cxnLst>
              <a:rect l="0" t="0" r="r" b="b"/>
              <a:pathLst>
                <a:path w="13" h="4">
                  <a:moveTo>
                    <a:pt x="0" y="4"/>
                  </a:moveTo>
                  <a:cubicBezTo>
                    <a:pt x="0" y="4"/>
                    <a:pt x="7" y="0"/>
                    <a:pt x="13"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9" name="Freeform 243"/>
            <p:cNvSpPr>
              <a:spLocks/>
            </p:cNvSpPr>
            <p:nvPr/>
          </p:nvSpPr>
          <p:spPr bwMode="auto">
            <a:xfrm flipH="1">
              <a:off x="5307739" y="2135803"/>
              <a:ext cx="112332" cy="47506"/>
            </a:xfrm>
            <a:custGeom>
              <a:avLst/>
              <a:gdLst>
                <a:gd name="T0" fmla="*/ 0 w 15"/>
                <a:gd name="T1" fmla="*/ 0 h 13"/>
                <a:gd name="T2" fmla="*/ 9962 w 15"/>
                <a:gd name="T3" fmla="*/ 5143 h 13"/>
                <a:gd name="T4" fmla="*/ 0 60000 65536"/>
                <a:gd name="T5" fmla="*/ 0 60000 65536"/>
              </a:gdLst>
              <a:ahLst/>
              <a:cxnLst>
                <a:cxn ang="T4">
                  <a:pos x="T0" y="T1"/>
                </a:cxn>
                <a:cxn ang="T5">
                  <a:pos x="T2" y="T3"/>
                </a:cxn>
              </a:cxnLst>
              <a:rect l="0" t="0" r="r" b="b"/>
              <a:pathLst>
                <a:path w="15" h="13">
                  <a:moveTo>
                    <a:pt x="0" y="0"/>
                  </a:moveTo>
                  <a:cubicBezTo>
                    <a:pt x="0" y="0"/>
                    <a:pt x="11" y="6"/>
                    <a:pt x="15"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0" name="Line 293"/>
            <p:cNvSpPr>
              <a:spLocks noChangeShapeType="1"/>
            </p:cNvSpPr>
            <p:nvPr/>
          </p:nvSpPr>
          <p:spPr bwMode="auto">
            <a:xfrm flipH="1">
              <a:off x="5768457" y="2471665"/>
              <a:ext cx="8169" cy="47506"/>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5" name="角丸四角形吹き出し 4"/>
          <p:cNvSpPr/>
          <p:nvPr/>
        </p:nvSpPr>
        <p:spPr>
          <a:xfrm>
            <a:off x="3770536" y="3717032"/>
            <a:ext cx="5736810" cy="2736304"/>
          </a:xfrm>
          <a:prstGeom prst="wedgeRoundRectCallout">
            <a:avLst>
              <a:gd name="adj1" fmla="val 62444"/>
              <a:gd name="adj2" fmla="val -1337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p:cNvSpPr/>
          <p:nvPr/>
        </p:nvSpPr>
        <p:spPr>
          <a:xfrm>
            <a:off x="5771034" y="3697275"/>
            <a:ext cx="1576073" cy="923330"/>
          </a:xfrm>
          <a:prstGeom prst="rect">
            <a:avLst/>
          </a:prstGeom>
          <a:noFill/>
          <a:ln>
            <a:noFill/>
          </a:ln>
        </p:spPr>
        <p:txBody>
          <a:bodyPr wrap="none" lIns="91440" tIns="45720" rIns="91440" bIns="45720">
            <a:spAutoFit/>
          </a:bodyPr>
          <a:lstStyle/>
          <a:p>
            <a:pPr algn="ctr"/>
            <a:r>
              <a:rPr lang="ja-JP" altLang="en-US" sz="5400" b="1" dirty="0">
                <a:ln w="12700">
                  <a:solidFill>
                    <a:schemeClr val="tx2">
                      <a:satMod val="155000"/>
                    </a:schemeClr>
                  </a:solidFill>
                  <a:prstDash val="solid"/>
                </a:ln>
              </a:rPr>
              <a:t>結論</a:t>
            </a:r>
          </a:p>
        </p:txBody>
      </p:sp>
      <p:sp>
        <p:nvSpPr>
          <p:cNvPr id="173" name="正方形/長方形 172"/>
          <p:cNvSpPr/>
          <p:nvPr/>
        </p:nvSpPr>
        <p:spPr>
          <a:xfrm>
            <a:off x="3890722" y="4509119"/>
            <a:ext cx="5641288" cy="1754326"/>
          </a:xfrm>
          <a:prstGeom prst="rect">
            <a:avLst/>
          </a:prstGeom>
          <a:noFill/>
        </p:spPr>
        <p:txBody>
          <a:bodyPr wrap="none" lIns="91440" tIns="45720" rIns="91440" bIns="45720">
            <a:spAutoFit/>
          </a:bodyPr>
          <a:lstStyle/>
          <a:p>
            <a:pPr algn="ctr"/>
            <a:r>
              <a:rPr lang="ja-JP" altLang="en-US" sz="5400" b="1" dirty="0">
                <a:ln w="12700">
                  <a:solidFill>
                    <a:schemeClr val="tx2">
                      <a:satMod val="155000"/>
                    </a:schemeClr>
                  </a:solidFill>
                  <a:prstDash val="solid"/>
                </a:ln>
              </a:rPr>
              <a:t>女性には高負荷な</a:t>
            </a:r>
            <a:endParaRPr lang="en-US" altLang="ja-JP" sz="5400" b="1" dirty="0">
              <a:ln w="12700">
                <a:solidFill>
                  <a:schemeClr val="tx2">
                    <a:satMod val="155000"/>
                  </a:schemeClr>
                </a:solidFill>
                <a:prstDash val="solid"/>
              </a:ln>
            </a:endParaRPr>
          </a:p>
          <a:p>
            <a:pPr algn="ctr"/>
            <a:r>
              <a:rPr lang="ja-JP" altLang="en-US" sz="5400" b="1" dirty="0">
                <a:ln w="12700">
                  <a:solidFill>
                    <a:schemeClr val="tx2">
                      <a:satMod val="155000"/>
                    </a:schemeClr>
                  </a:solidFill>
                  <a:prstDash val="solid"/>
                </a:ln>
              </a:rPr>
              <a:t>作業になっていた</a:t>
            </a:r>
            <a:endParaRPr lang="en-US" altLang="ja-JP" sz="5400" b="1" dirty="0">
              <a:ln w="12700">
                <a:solidFill>
                  <a:schemeClr val="tx2">
                    <a:satMod val="155000"/>
                  </a:schemeClr>
                </a:solidFill>
                <a:prstDash val="solid"/>
              </a:ln>
            </a:endParaRPr>
          </a:p>
        </p:txBody>
      </p:sp>
      <p:sp>
        <p:nvSpPr>
          <p:cNvPr id="44" name="テキスト ボックス 43"/>
          <p:cNvSpPr txBox="1"/>
          <p:nvPr/>
        </p:nvSpPr>
        <p:spPr>
          <a:xfrm>
            <a:off x="11293259" y="42083"/>
            <a:ext cx="995429" cy="369332"/>
          </a:xfrm>
          <a:prstGeom prst="rect">
            <a:avLst/>
          </a:prstGeom>
          <a:noFill/>
        </p:spPr>
        <p:txBody>
          <a:bodyPr wrap="square" rtlCol="0">
            <a:spAutoFit/>
          </a:bodyPr>
          <a:lstStyle/>
          <a:p>
            <a:r>
              <a:rPr lang="ja-JP" altLang="en-US" b="1" dirty="0"/>
              <a:t>１４</a:t>
            </a:r>
            <a:r>
              <a:rPr lang="en-US" altLang="ja-JP" b="1" dirty="0"/>
              <a:t>/</a:t>
            </a:r>
            <a:r>
              <a:rPr lang="ja-JP" altLang="en-US" b="1" dirty="0"/>
              <a:t>３０</a:t>
            </a:r>
          </a:p>
        </p:txBody>
      </p:sp>
      <p:sp>
        <p:nvSpPr>
          <p:cNvPr id="2" name="テキスト ボックス 1">
            <a:extLst>
              <a:ext uri="{FF2B5EF4-FFF2-40B4-BE49-F238E27FC236}">
                <a16:creationId xmlns:a16="http://schemas.microsoft.com/office/drawing/2014/main" id="{83B1328C-55FA-C141-4214-5E2EFC075531}"/>
              </a:ext>
            </a:extLst>
          </p:cNvPr>
          <p:cNvSpPr txBox="1"/>
          <p:nvPr/>
        </p:nvSpPr>
        <p:spPr>
          <a:xfrm>
            <a:off x="438111" y="1053769"/>
            <a:ext cx="2905934" cy="646331"/>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・事実の結論</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630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randombar(horizontal)">
                                      <p:cBhvr>
                                        <p:cTn id="7" dur="500"/>
                                        <p:tgtEl>
                                          <p:spTgt spid="1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fade">
                                      <p:cBhvr>
                                        <p:cTn id="17"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3363996" y="1206884"/>
            <a:ext cx="375424" cy="1288365"/>
            <a:chOff x="5364088" y="1206883"/>
            <a:chExt cx="375424" cy="1288365"/>
          </a:xfrm>
        </p:grpSpPr>
        <p:sp>
          <p:nvSpPr>
            <p:cNvPr id="16" name="正方形/長方形 15"/>
            <p:cNvSpPr/>
            <p:nvPr/>
          </p:nvSpPr>
          <p:spPr>
            <a:xfrm>
              <a:off x="5364088" y="1206883"/>
              <a:ext cx="375424" cy="23978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 name="正方形/長方形 106"/>
            <p:cNvSpPr/>
            <p:nvPr/>
          </p:nvSpPr>
          <p:spPr>
            <a:xfrm>
              <a:off x="5364088" y="1473898"/>
              <a:ext cx="375424" cy="46262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正方形/長方形 107"/>
            <p:cNvSpPr/>
            <p:nvPr/>
          </p:nvSpPr>
          <p:spPr>
            <a:xfrm>
              <a:off x="5364088" y="1956182"/>
              <a:ext cx="375424" cy="53906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243" name="AutoShape 3"/>
          <p:cNvSpPr>
            <a:spLocks noChangeArrowheads="1"/>
          </p:cNvSpPr>
          <p:nvPr/>
        </p:nvSpPr>
        <p:spPr bwMode="auto">
          <a:xfrm>
            <a:off x="3215680" y="3358049"/>
            <a:ext cx="3703637" cy="345103"/>
          </a:xfrm>
          <a:prstGeom prst="roundRect">
            <a:avLst>
              <a:gd name="adj" fmla="val 4519"/>
            </a:avLst>
          </a:prstGeom>
          <a:noFill/>
          <a:ln w="9525">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sz="1600"/>
          </a:p>
        </p:txBody>
      </p:sp>
      <p:sp>
        <p:nvSpPr>
          <p:cNvPr id="10244" name="AutoShape 5"/>
          <p:cNvSpPr>
            <a:spLocks noChangeArrowheads="1"/>
          </p:cNvSpPr>
          <p:nvPr/>
        </p:nvSpPr>
        <p:spPr bwMode="auto">
          <a:xfrm>
            <a:off x="3363997" y="4977801"/>
            <a:ext cx="3436677" cy="1752110"/>
          </a:xfrm>
          <a:prstGeom prst="horizontalScroll">
            <a:avLst>
              <a:gd name="adj" fmla="val 5662"/>
            </a:avLst>
          </a:prstGeom>
          <a:solidFill>
            <a:schemeClr val="bg1"/>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10247" name="Text Box 8"/>
          <p:cNvSpPr txBox="1">
            <a:spLocks noChangeArrowheads="1"/>
          </p:cNvSpPr>
          <p:nvPr/>
        </p:nvSpPr>
        <p:spPr bwMode="auto">
          <a:xfrm>
            <a:off x="3692609" y="6164717"/>
            <a:ext cx="1606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sz="1600">
                <a:latin typeface="Times New Roman" pitchFamily="18" charset="0"/>
              </a:rPr>
              <a:t>どうする：</a:t>
            </a:r>
          </a:p>
        </p:txBody>
      </p:sp>
      <p:sp>
        <p:nvSpPr>
          <p:cNvPr id="10250" name="Text Box 11"/>
          <p:cNvSpPr txBox="1">
            <a:spLocks noChangeArrowheads="1"/>
          </p:cNvSpPr>
          <p:nvPr/>
        </p:nvSpPr>
        <p:spPr bwMode="auto">
          <a:xfrm>
            <a:off x="4673684" y="6093281"/>
            <a:ext cx="1892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2400" b="1" dirty="0">
                <a:latin typeface="HGP創英角ﾎﾟｯﾌﾟ体" pitchFamily="50" charset="-128"/>
              </a:rPr>
              <a:t>平均６にする</a:t>
            </a:r>
          </a:p>
        </p:txBody>
      </p:sp>
      <p:sp>
        <p:nvSpPr>
          <p:cNvPr id="10245" name="Text Box 6"/>
          <p:cNvSpPr txBox="1">
            <a:spLocks noChangeArrowheads="1"/>
          </p:cNvSpPr>
          <p:nvPr/>
        </p:nvSpPr>
        <p:spPr bwMode="auto">
          <a:xfrm>
            <a:off x="3959544" y="5213807"/>
            <a:ext cx="944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sz="1600" dirty="0">
                <a:latin typeface="Times New Roman" pitchFamily="18" charset="0"/>
              </a:rPr>
              <a:t>何を：</a:t>
            </a:r>
          </a:p>
        </p:txBody>
      </p:sp>
      <p:sp>
        <p:nvSpPr>
          <p:cNvPr id="10246" name="Text Box 7"/>
          <p:cNvSpPr txBox="1">
            <a:spLocks noChangeArrowheads="1"/>
          </p:cNvSpPr>
          <p:nvPr/>
        </p:nvSpPr>
        <p:spPr bwMode="auto">
          <a:xfrm>
            <a:off x="3472172" y="5803224"/>
            <a:ext cx="1890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algn="l" eaLnBrk="1" hangingPunct="1"/>
            <a:r>
              <a:rPr lang="ja-JP" altLang="en-US" sz="1600" dirty="0">
                <a:latin typeface="Times New Roman" pitchFamily="18" charset="0"/>
              </a:rPr>
              <a:t>いつまでに：</a:t>
            </a:r>
          </a:p>
        </p:txBody>
      </p:sp>
      <p:sp>
        <p:nvSpPr>
          <p:cNvPr id="10248" name="Text Box 9"/>
          <p:cNvSpPr txBox="1">
            <a:spLocks noChangeArrowheads="1"/>
          </p:cNvSpPr>
          <p:nvPr/>
        </p:nvSpPr>
        <p:spPr bwMode="auto">
          <a:xfrm>
            <a:off x="4606845" y="5096269"/>
            <a:ext cx="22779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b="1" dirty="0">
                <a:latin typeface="HGP創英角ﾎﾟｯﾌﾟ体" pitchFamily="50" charset="-128"/>
              </a:rPr>
              <a:t>女性の負荷レベル</a:t>
            </a:r>
          </a:p>
        </p:txBody>
      </p:sp>
      <p:sp>
        <p:nvSpPr>
          <p:cNvPr id="10249" name="Text Box 10"/>
          <p:cNvSpPr txBox="1">
            <a:spLocks noChangeArrowheads="1"/>
          </p:cNvSpPr>
          <p:nvPr/>
        </p:nvSpPr>
        <p:spPr bwMode="auto">
          <a:xfrm>
            <a:off x="4602247" y="5708416"/>
            <a:ext cx="21002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2400" b="1" dirty="0">
                <a:latin typeface="HGP創英角ﾎﾟｯﾌﾟ体" pitchFamily="50" charset="-128"/>
              </a:rPr>
              <a:t>７月末までに</a:t>
            </a:r>
          </a:p>
        </p:txBody>
      </p:sp>
      <p:sp>
        <p:nvSpPr>
          <p:cNvPr id="273" name="Text Box 9"/>
          <p:cNvSpPr txBox="1">
            <a:spLocks noChangeArrowheads="1"/>
          </p:cNvSpPr>
          <p:nvPr/>
        </p:nvSpPr>
        <p:spPr bwMode="auto">
          <a:xfrm>
            <a:off x="4606845" y="5378392"/>
            <a:ext cx="19416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b="1" dirty="0">
                <a:latin typeface="HGP創英角ﾎﾟｯﾌﾟ体" pitchFamily="50" charset="-128"/>
              </a:rPr>
              <a:t>平均９．３を</a:t>
            </a:r>
          </a:p>
        </p:txBody>
      </p:sp>
      <p:sp>
        <p:nvSpPr>
          <p:cNvPr id="316" name="Text Box 14"/>
          <p:cNvSpPr txBox="1">
            <a:spLocks noChangeArrowheads="1"/>
          </p:cNvSpPr>
          <p:nvPr/>
        </p:nvSpPr>
        <p:spPr bwMode="auto">
          <a:xfrm>
            <a:off x="6100300" y="590393"/>
            <a:ext cx="10517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mj-ea"/>
                <a:ea typeface="+mj-ea"/>
              </a:rPr>
              <a:t>内藤　白井</a:t>
            </a:r>
          </a:p>
        </p:txBody>
      </p:sp>
      <p:sp>
        <p:nvSpPr>
          <p:cNvPr id="73" name="Rectangle 5"/>
          <p:cNvSpPr>
            <a:spLocks noChangeArrowheads="1"/>
          </p:cNvSpPr>
          <p:nvPr/>
        </p:nvSpPr>
        <p:spPr bwMode="auto">
          <a:xfrm>
            <a:off x="3294756"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１５</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目標設定</a:t>
            </a:r>
          </a:p>
        </p:txBody>
      </p:sp>
      <p:sp>
        <p:nvSpPr>
          <p:cNvPr id="10288" name="Text Box 66"/>
          <p:cNvSpPr txBox="1">
            <a:spLocks noChangeArrowheads="1"/>
          </p:cNvSpPr>
          <p:nvPr/>
        </p:nvSpPr>
        <p:spPr bwMode="auto">
          <a:xfrm>
            <a:off x="3574122" y="801244"/>
            <a:ext cx="9074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（レベル）</a:t>
            </a:r>
          </a:p>
        </p:txBody>
      </p:sp>
      <p:sp>
        <p:nvSpPr>
          <p:cNvPr id="10290" name="Text Box 68"/>
          <p:cNvSpPr txBox="1">
            <a:spLocks noChangeArrowheads="1"/>
          </p:cNvSpPr>
          <p:nvPr/>
        </p:nvSpPr>
        <p:spPr bwMode="auto">
          <a:xfrm>
            <a:off x="6506646" y="2614321"/>
            <a:ext cx="7381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（月）</a:t>
            </a:r>
          </a:p>
        </p:txBody>
      </p:sp>
      <p:sp>
        <p:nvSpPr>
          <p:cNvPr id="90" name="Text Box 13"/>
          <p:cNvSpPr txBox="1">
            <a:spLocks noChangeArrowheads="1"/>
          </p:cNvSpPr>
          <p:nvPr/>
        </p:nvSpPr>
        <p:spPr bwMode="auto">
          <a:xfrm>
            <a:off x="6073438" y="404665"/>
            <a:ext cx="8458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mj-ea"/>
                <a:ea typeface="+mj-ea"/>
              </a:rPr>
              <a:t>’</a:t>
            </a:r>
            <a:r>
              <a:rPr lang="en-US" altLang="ja-JP" sz="1200" dirty="0">
                <a:latin typeface="+mj-ea"/>
                <a:ea typeface="+mj-ea"/>
              </a:rPr>
              <a:t>18.4.22</a:t>
            </a:r>
          </a:p>
        </p:txBody>
      </p:sp>
      <p:graphicFrame>
        <p:nvGraphicFramePr>
          <p:cNvPr id="89" name="グラフ 88"/>
          <p:cNvGraphicFramePr/>
          <p:nvPr>
            <p:extLst>
              <p:ext uri="{D42A27DB-BD31-4B8C-83A1-F6EECF244321}">
                <p14:modId xmlns:p14="http://schemas.microsoft.com/office/powerpoint/2010/main" val="2751808195"/>
              </p:ext>
            </p:extLst>
          </p:nvPr>
        </p:nvGraphicFramePr>
        <p:xfrm>
          <a:off x="3745904" y="1009231"/>
          <a:ext cx="3192204" cy="1961434"/>
        </p:xfrm>
        <a:graphic>
          <a:graphicData uri="http://schemas.openxmlformats.org/drawingml/2006/chart">
            <c:chart xmlns:c="http://schemas.openxmlformats.org/drawingml/2006/chart" xmlns:r="http://schemas.openxmlformats.org/officeDocument/2006/relationships" r:id="rId3"/>
          </a:graphicData>
        </a:graphic>
      </p:graphicFrame>
      <p:sp>
        <p:nvSpPr>
          <p:cNvPr id="56" name="テキスト ボックス 55"/>
          <p:cNvSpPr txBox="1"/>
          <p:nvPr/>
        </p:nvSpPr>
        <p:spPr>
          <a:xfrm>
            <a:off x="3363996" y="1949490"/>
            <a:ext cx="402674" cy="523220"/>
          </a:xfrm>
          <a:prstGeom prst="rect">
            <a:avLst/>
          </a:prstGeom>
          <a:noFill/>
        </p:spPr>
        <p:txBody>
          <a:bodyPr wrap="none" rtlCol="0">
            <a:spAutoFit/>
          </a:bodyPr>
          <a:lstStyle/>
          <a:p>
            <a:r>
              <a:rPr lang="en-US" altLang="ja-JP" sz="2800" b="1" dirty="0"/>
              <a:t>A</a:t>
            </a:r>
            <a:endParaRPr lang="ja-JP" altLang="en-US" sz="2800" b="1" dirty="0"/>
          </a:p>
        </p:txBody>
      </p:sp>
      <p:sp>
        <p:nvSpPr>
          <p:cNvPr id="57" name="テキスト ボックス 56"/>
          <p:cNvSpPr txBox="1"/>
          <p:nvPr/>
        </p:nvSpPr>
        <p:spPr>
          <a:xfrm>
            <a:off x="3363996" y="1434548"/>
            <a:ext cx="386644" cy="523220"/>
          </a:xfrm>
          <a:prstGeom prst="rect">
            <a:avLst/>
          </a:prstGeom>
          <a:noFill/>
        </p:spPr>
        <p:txBody>
          <a:bodyPr wrap="none" rtlCol="0">
            <a:spAutoFit/>
          </a:bodyPr>
          <a:lstStyle/>
          <a:p>
            <a:r>
              <a:rPr lang="en-US" altLang="ja-JP" sz="2800" b="1" dirty="0"/>
              <a:t>B</a:t>
            </a:r>
            <a:endParaRPr lang="ja-JP" altLang="en-US" sz="2800" b="1" dirty="0"/>
          </a:p>
        </p:txBody>
      </p:sp>
      <p:sp>
        <p:nvSpPr>
          <p:cNvPr id="58" name="テキスト ボックス 57"/>
          <p:cNvSpPr txBox="1"/>
          <p:nvPr/>
        </p:nvSpPr>
        <p:spPr>
          <a:xfrm>
            <a:off x="3359498" y="1065754"/>
            <a:ext cx="375424" cy="523220"/>
          </a:xfrm>
          <a:prstGeom prst="rect">
            <a:avLst/>
          </a:prstGeom>
          <a:noFill/>
        </p:spPr>
        <p:txBody>
          <a:bodyPr wrap="none" rtlCol="0">
            <a:spAutoFit/>
          </a:bodyPr>
          <a:lstStyle/>
          <a:p>
            <a:r>
              <a:rPr lang="en-US" altLang="ja-JP" sz="2800" b="1" dirty="0"/>
              <a:t>C</a:t>
            </a:r>
            <a:endParaRPr lang="ja-JP" altLang="en-US" sz="2800" b="1" dirty="0"/>
          </a:p>
        </p:txBody>
      </p:sp>
      <p:cxnSp>
        <p:nvCxnSpPr>
          <p:cNvPr id="4" name="直線矢印コネクタ 3"/>
          <p:cNvCxnSpPr/>
          <p:nvPr/>
        </p:nvCxnSpPr>
        <p:spPr>
          <a:xfrm>
            <a:off x="4774441" y="1340768"/>
            <a:ext cx="1570113" cy="32440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0" name="Text Box 69"/>
          <p:cNvSpPr txBox="1">
            <a:spLocks noChangeArrowheads="1"/>
          </p:cNvSpPr>
          <p:nvPr/>
        </p:nvSpPr>
        <p:spPr bwMode="auto">
          <a:xfrm>
            <a:off x="3270737" y="2604255"/>
            <a:ext cx="6407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ランク</a:t>
            </a:r>
          </a:p>
        </p:txBody>
      </p:sp>
      <p:sp>
        <p:nvSpPr>
          <p:cNvPr id="65" name="テキスト ボックス 64"/>
          <p:cNvSpPr txBox="1"/>
          <p:nvPr/>
        </p:nvSpPr>
        <p:spPr>
          <a:xfrm>
            <a:off x="4266021" y="893282"/>
            <a:ext cx="2605200" cy="338554"/>
          </a:xfrm>
          <a:prstGeom prst="rect">
            <a:avLst/>
          </a:prstGeom>
          <a:noFill/>
        </p:spPr>
        <p:txBody>
          <a:bodyPr wrap="none" rtlCol="0">
            <a:spAutoFit/>
          </a:bodyPr>
          <a:lstStyle/>
          <a:p>
            <a:r>
              <a:rPr lang="ja-JP" altLang="en-US" sz="1600" dirty="0"/>
              <a:t>女性の作業負荷レベル推移</a:t>
            </a:r>
            <a:endParaRPr lang="en-US" altLang="ja-JP" sz="1600" dirty="0"/>
          </a:p>
        </p:txBody>
      </p:sp>
      <p:sp>
        <p:nvSpPr>
          <p:cNvPr id="3" name="テキスト ボックス 2"/>
          <p:cNvSpPr txBox="1"/>
          <p:nvPr/>
        </p:nvSpPr>
        <p:spPr>
          <a:xfrm>
            <a:off x="4228093" y="1362254"/>
            <a:ext cx="700649" cy="338554"/>
          </a:xfrm>
          <a:prstGeom prst="rect">
            <a:avLst/>
          </a:prstGeom>
          <a:noFill/>
        </p:spPr>
        <p:txBody>
          <a:bodyPr wrap="square" rtlCol="0">
            <a:spAutoFit/>
          </a:bodyPr>
          <a:lstStyle/>
          <a:p>
            <a:r>
              <a:rPr lang="ja-JP" altLang="en-US" sz="1600" b="1" dirty="0"/>
              <a:t>９．３</a:t>
            </a:r>
          </a:p>
        </p:txBody>
      </p:sp>
      <p:sp>
        <p:nvSpPr>
          <p:cNvPr id="67" name="テキスト ボックス 66"/>
          <p:cNvSpPr txBox="1"/>
          <p:nvPr/>
        </p:nvSpPr>
        <p:spPr>
          <a:xfrm>
            <a:off x="6403149" y="1761930"/>
            <a:ext cx="452501" cy="338554"/>
          </a:xfrm>
          <a:prstGeom prst="rect">
            <a:avLst/>
          </a:prstGeom>
          <a:noFill/>
        </p:spPr>
        <p:txBody>
          <a:bodyPr wrap="square" rtlCol="0">
            <a:spAutoFit/>
          </a:bodyPr>
          <a:lstStyle/>
          <a:p>
            <a:r>
              <a:rPr lang="ja-JP" altLang="en-US" sz="1600" b="1" dirty="0"/>
              <a:t>６</a:t>
            </a:r>
          </a:p>
        </p:txBody>
      </p:sp>
      <p:sp>
        <p:nvSpPr>
          <p:cNvPr id="79" name="テキスト ボックス 78"/>
          <p:cNvSpPr txBox="1"/>
          <p:nvPr/>
        </p:nvSpPr>
        <p:spPr>
          <a:xfrm>
            <a:off x="4481619" y="2874709"/>
            <a:ext cx="1225015" cy="307777"/>
          </a:xfrm>
          <a:prstGeom prst="rect">
            <a:avLst/>
          </a:prstGeom>
          <a:noFill/>
        </p:spPr>
        <p:txBody>
          <a:bodyPr wrap="none" rtlCol="0">
            <a:spAutoFit/>
          </a:bodyPr>
          <a:lstStyle/>
          <a:p>
            <a:r>
              <a:rPr lang="ja-JP" altLang="en-US" sz="1400" dirty="0"/>
              <a:t>疲労レベル表</a:t>
            </a:r>
          </a:p>
        </p:txBody>
      </p:sp>
      <p:pic>
        <p:nvPicPr>
          <p:cNvPr id="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128" y="3138942"/>
            <a:ext cx="3506412" cy="174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3301540" y="3624218"/>
            <a:ext cx="3532110" cy="884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17" name="表 16"/>
          <p:cNvGraphicFramePr>
            <a:graphicFrameLocks noGrp="1"/>
          </p:cNvGraphicFramePr>
          <p:nvPr>
            <p:extLst>
              <p:ext uri="{D42A27DB-BD31-4B8C-83A1-F6EECF244321}">
                <p14:modId xmlns:p14="http://schemas.microsoft.com/office/powerpoint/2010/main" val="3074699035"/>
              </p:ext>
            </p:extLst>
          </p:nvPr>
        </p:nvGraphicFramePr>
        <p:xfrm>
          <a:off x="3323591" y="3841222"/>
          <a:ext cx="3477082" cy="370840"/>
        </p:xfrm>
        <a:graphic>
          <a:graphicData uri="http://schemas.openxmlformats.org/drawingml/2006/table">
            <a:tbl>
              <a:tblPr firstRow="1" bandRow="1">
                <a:tableStyleId>{21E4AEA4-8DFA-4A89-87EB-49C32662AFE0}</a:tableStyleId>
              </a:tblPr>
              <a:tblGrid>
                <a:gridCol w="246537">
                  <a:extLst>
                    <a:ext uri="{9D8B030D-6E8A-4147-A177-3AD203B41FA5}">
                      <a16:colId xmlns:a16="http://schemas.microsoft.com/office/drawing/2014/main" val="20000"/>
                    </a:ext>
                  </a:extLst>
                </a:gridCol>
                <a:gridCol w="3230545">
                  <a:extLst>
                    <a:ext uri="{9D8B030D-6E8A-4147-A177-3AD203B41FA5}">
                      <a16:colId xmlns:a16="http://schemas.microsoft.com/office/drawing/2014/main" val="20001"/>
                    </a:ext>
                  </a:extLst>
                </a:gridCol>
              </a:tblGrid>
              <a:tr h="370840">
                <a:tc>
                  <a:txBody>
                    <a:bodyPr/>
                    <a:lstStyle/>
                    <a:p>
                      <a:pPr algn="r"/>
                      <a:r>
                        <a:rPr kumimoji="1" lang="en-US" altLang="ja-JP" sz="1500" dirty="0">
                          <a:latin typeface="+mn-ea"/>
                          <a:ea typeface="+mn-ea"/>
                        </a:rPr>
                        <a:t>6</a:t>
                      </a:r>
                      <a:endParaRPr kumimoji="1" lang="ja-JP" altLang="en-US" sz="1500" dirty="0">
                        <a:latin typeface="+mn-ea"/>
                        <a:ea typeface="+mn-ea"/>
                      </a:endParaRPr>
                    </a:p>
                  </a:txBody>
                  <a:tcPr anchor="ctr"/>
                </a:tc>
                <a:tc>
                  <a:txBody>
                    <a:bodyPr/>
                    <a:lstStyle/>
                    <a:p>
                      <a:r>
                        <a:rPr kumimoji="1" lang="ja-JP" altLang="en-US" sz="1500" dirty="0"/>
                        <a:t>一日作業して少し疲れを感じるレベル</a:t>
                      </a:r>
                    </a:p>
                  </a:txBody>
                  <a:tcPr anchor="ctr"/>
                </a:tc>
                <a:extLst>
                  <a:ext uri="{0D108BD9-81ED-4DB2-BD59-A6C34878D82A}">
                    <a16:rowId xmlns:a16="http://schemas.microsoft.com/office/drawing/2014/main" val="10000"/>
                  </a:ext>
                </a:extLst>
              </a:tr>
            </a:tbl>
          </a:graphicData>
        </a:graphic>
      </p:graphicFrame>
      <p:sp>
        <p:nvSpPr>
          <p:cNvPr id="95" name="フローチャート: 処理 94"/>
          <p:cNvSpPr/>
          <p:nvPr/>
        </p:nvSpPr>
        <p:spPr>
          <a:xfrm>
            <a:off x="3264464" y="4211274"/>
            <a:ext cx="45719" cy="242447"/>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 name="フローチャート: 処理 95"/>
          <p:cNvSpPr/>
          <p:nvPr/>
        </p:nvSpPr>
        <p:spPr>
          <a:xfrm>
            <a:off x="6803828" y="4183324"/>
            <a:ext cx="45719" cy="242447"/>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2" name="フリーフォーム 221"/>
          <p:cNvSpPr/>
          <p:nvPr/>
        </p:nvSpPr>
        <p:spPr>
          <a:xfrm>
            <a:off x="3284885" y="4243279"/>
            <a:ext cx="3591401" cy="270015"/>
          </a:xfrm>
          <a:custGeom>
            <a:avLst/>
            <a:gdLst>
              <a:gd name="connsiteX0" fmla="*/ 0 w 3318387"/>
              <a:gd name="connsiteY0" fmla="*/ 118817 h 252176"/>
              <a:gd name="connsiteX1" fmla="*/ 235974 w 3318387"/>
              <a:gd name="connsiteY1" fmla="*/ 177811 h 252176"/>
              <a:gd name="connsiteX2" fmla="*/ 471949 w 3318387"/>
              <a:gd name="connsiteY2" fmla="*/ 207307 h 252176"/>
              <a:gd name="connsiteX3" fmla="*/ 693174 w 3318387"/>
              <a:gd name="connsiteY3" fmla="*/ 177811 h 252176"/>
              <a:gd name="connsiteX4" fmla="*/ 1091381 w 3318387"/>
              <a:gd name="connsiteY4" fmla="*/ 74572 h 252176"/>
              <a:gd name="connsiteX5" fmla="*/ 1297858 w 3318387"/>
              <a:gd name="connsiteY5" fmla="*/ 15578 h 252176"/>
              <a:gd name="connsiteX6" fmla="*/ 1607574 w 3318387"/>
              <a:gd name="connsiteY6" fmla="*/ 15578 h 252176"/>
              <a:gd name="connsiteX7" fmla="*/ 2050026 w 3318387"/>
              <a:gd name="connsiteY7" fmla="*/ 192559 h 252176"/>
              <a:gd name="connsiteX8" fmla="*/ 2507226 w 3318387"/>
              <a:gd name="connsiteY8" fmla="*/ 251553 h 252176"/>
              <a:gd name="connsiteX9" fmla="*/ 3067665 w 3318387"/>
              <a:gd name="connsiteY9" fmla="*/ 163062 h 252176"/>
              <a:gd name="connsiteX10" fmla="*/ 3274142 w 3318387"/>
              <a:gd name="connsiteY10" fmla="*/ 74572 h 252176"/>
              <a:gd name="connsiteX11" fmla="*/ 3318387 w 3318387"/>
              <a:gd name="connsiteY11" fmla="*/ 59824 h 25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8387" h="252176">
                <a:moveTo>
                  <a:pt x="0" y="118817"/>
                </a:moveTo>
                <a:cubicBezTo>
                  <a:pt x="78658" y="140940"/>
                  <a:pt x="157316" y="163063"/>
                  <a:pt x="235974" y="177811"/>
                </a:cubicBezTo>
                <a:cubicBezTo>
                  <a:pt x="314632" y="192559"/>
                  <a:pt x="395749" y="207307"/>
                  <a:pt x="471949" y="207307"/>
                </a:cubicBezTo>
                <a:cubicBezTo>
                  <a:pt x="548149" y="207307"/>
                  <a:pt x="589935" y="199933"/>
                  <a:pt x="693174" y="177811"/>
                </a:cubicBezTo>
                <a:cubicBezTo>
                  <a:pt x="796413" y="155689"/>
                  <a:pt x="990600" y="101611"/>
                  <a:pt x="1091381" y="74572"/>
                </a:cubicBezTo>
                <a:cubicBezTo>
                  <a:pt x="1192162" y="47533"/>
                  <a:pt x="1211826" y="25410"/>
                  <a:pt x="1297858" y="15578"/>
                </a:cubicBezTo>
                <a:cubicBezTo>
                  <a:pt x="1383890" y="5746"/>
                  <a:pt x="1482213" y="-13919"/>
                  <a:pt x="1607574" y="15578"/>
                </a:cubicBezTo>
                <a:cubicBezTo>
                  <a:pt x="1732935" y="45075"/>
                  <a:pt x="1900084" y="153230"/>
                  <a:pt x="2050026" y="192559"/>
                </a:cubicBezTo>
                <a:cubicBezTo>
                  <a:pt x="2199968" y="231888"/>
                  <a:pt x="2337620" y="256469"/>
                  <a:pt x="2507226" y="251553"/>
                </a:cubicBezTo>
                <a:cubicBezTo>
                  <a:pt x="2676832" y="246637"/>
                  <a:pt x="2939846" y="192559"/>
                  <a:pt x="3067665" y="163062"/>
                </a:cubicBezTo>
                <a:cubicBezTo>
                  <a:pt x="3195484" y="133565"/>
                  <a:pt x="3232355" y="91778"/>
                  <a:pt x="3274142" y="74572"/>
                </a:cubicBezTo>
                <a:cubicBezTo>
                  <a:pt x="3315929" y="57366"/>
                  <a:pt x="3317158" y="58595"/>
                  <a:pt x="3318387" y="5982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3" name="フリーフォーム 222"/>
          <p:cNvSpPr/>
          <p:nvPr/>
        </p:nvSpPr>
        <p:spPr>
          <a:xfrm>
            <a:off x="3284885" y="4329795"/>
            <a:ext cx="3591401" cy="270015"/>
          </a:xfrm>
          <a:custGeom>
            <a:avLst/>
            <a:gdLst>
              <a:gd name="connsiteX0" fmla="*/ 0 w 3318387"/>
              <a:gd name="connsiteY0" fmla="*/ 118817 h 252176"/>
              <a:gd name="connsiteX1" fmla="*/ 235974 w 3318387"/>
              <a:gd name="connsiteY1" fmla="*/ 177811 h 252176"/>
              <a:gd name="connsiteX2" fmla="*/ 471949 w 3318387"/>
              <a:gd name="connsiteY2" fmla="*/ 207307 h 252176"/>
              <a:gd name="connsiteX3" fmla="*/ 693174 w 3318387"/>
              <a:gd name="connsiteY3" fmla="*/ 177811 h 252176"/>
              <a:gd name="connsiteX4" fmla="*/ 1091381 w 3318387"/>
              <a:gd name="connsiteY4" fmla="*/ 74572 h 252176"/>
              <a:gd name="connsiteX5" fmla="*/ 1297858 w 3318387"/>
              <a:gd name="connsiteY5" fmla="*/ 15578 h 252176"/>
              <a:gd name="connsiteX6" fmla="*/ 1607574 w 3318387"/>
              <a:gd name="connsiteY6" fmla="*/ 15578 h 252176"/>
              <a:gd name="connsiteX7" fmla="*/ 2050026 w 3318387"/>
              <a:gd name="connsiteY7" fmla="*/ 192559 h 252176"/>
              <a:gd name="connsiteX8" fmla="*/ 2507226 w 3318387"/>
              <a:gd name="connsiteY8" fmla="*/ 251553 h 252176"/>
              <a:gd name="connsiteX9" fmla="*/ 3067665 w 3318387"/>
              <a:gd name="connsiteY9" fmla="*/ 163062 h 252176"/>
              <a:gd name="connsiteX10" fmla="*/ 3274142 w 3318387"/>
              <a:gd name="connsiteY10" fmla="*/ 74572 h 252176"/>
              <a:gd name="connsiteX11" fmla="*/ 3318387 w 3318387"/>
              <a:gd name="connsiteY11" fmla="*/ 59824 h 25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8387" h="252176">
                <a:moveTo>
                  <a:pt x="0" y="118817"/>
                </a:moveTo>
                <a:cubicBezTo>
                  <a:pt x="78658" y="140940"/>
                  <a:pt x="157316" y="163063"/>
                  <a:pt x="235974" y="177811"/>
                </a:cubicBezTo>
                <a:cubicBezTo>
                  <a:pt x="314632" y="192559"/>
                  <a:pt x="395749" y="207307"/>
                  <a:pt x="471949" y="207307"/>
                </a:cubicBezTo>
                <a:cubicBezTo>
                  <a:pt x="548149" y="207307"/>
                  <a:pt x="589935" y="199933"/>
                  <a:pt x="693174" y="177811"/>
                </a:cubicBezTo>
                <a:cubicBezTo>
                  <a:pt x="796413" y="155689"/>
                  <a:pt x="990600" y="101611"/>
                  <a:pt x="1091381" y="74572"/>
                </a:cubicBezTo>
                <a:cubicBezTo>
                  <a:pt x="1192162" y="47533"/>
                  <a:pt x="1211826" y="25410"/>
                  <a:pt x="1297858" y="15578"/>
                </a:cubicBezTo>
                <a:cubicBezTo>
                  <a:pt x="1383890" y="5746"/>
                  <a:pt x="1482213" y="-13919"/>
                  <a:pt x="1607574" y="15578"/>
                </a:cubicBezTo>
                <a:cubicBezTo>
                  <a:pt x="1732935" y="45075"/>
                  <a:pt x="1900084" y="153230"/>
                  <a:pt x="2050026" y="192559"/>
                </a:cubicBezTo>
                <a:cubicBezTo>
                  <a:pt x="2199968" y="231888"/>
                  <a:pt x="2337620" y="256469"/>
                  <a:pt x="2507226" y="251553"/>
                </a:cubicBezTo>
                <a:cubicBezTo>
                  <a:pt x="2676832" y="246637"/>
                  <a:pt x="2939846" y="192559"/>
                  <a:pt x="3067665" y="163062"/>
                </a:cubicBezTo>
                <a:cubicBezTo>
                  <a:pt x="3195484" y="133565"/>
                  <a:pt x="3232355" y="91778"/>
                  <a:pt x="3274142" y="74572"/>
                </a:cubicBezTo>
                <a:cubicBezTo>
                  <a:pt x="3315929" y="57366"/>
                  <a:pt x="3317158" y="58595"/>
                  <a:pt x="3318387" y="5982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円/楕円 11"/>
          <p:cNvSpPr/>
          <p:nvPr/>
        </p:nvSpPr>
        <p:spPr>
          <a:xfrm>
            <a:off x="4308834" y="3509074"/>
            <a:ext cx="1033138" cy="3009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フローチャート: 処理 19"/>
          <p:cNvSpPr/>
          <p:nvPr/>
        </p:nvSpPr>
        <p:spPr>
          <a:xfrm>
            <a:off x="6845339" y="3628392"/>
            <a:ext cx="45719" cy="242447"/>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 name="フローチャート: 処理 93"/>
          <p:cNvSpPr/>
          <p:nvPr/>
        </p:nvSpPr>
        <p:spPr>
          <a:xfrm>
            <a:off x="3250752" y="3589083"/>
            <a:ext cx="45719" cy="242447"/>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 name="フローチャート: 処理 145"/>
          <p:cNvSpPr/>
          <p:nvPr/>
        </p:nvSpPr>
        <p:spPr>
          <a:xfrm>
            <a:off x="6783437" y="3533572"/>
            <a:ext cx="45719" cy="242447"/>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フリーフォーム 4"/>
          <p:cNvSpPr/>
          <p:nvPr/>
        </p:nvSpPr>
        <p:spPr>
          <a:xfrm>
            <a:off x="3284340" y="3457450"/>
            <a:ext cx="3591401" cy="270015"/>
          </a:xfrm>
          <a:custGeom>
            <a:avLst/>
            <a:gdLst>
              <a:gd name="connsiteX0" fmla="*/ 0 w 3318387"/>
              <a:gd name="connsiteY0" fmla="*/ 118817 h 252176"/>
              <a:gd name="connsiteX1" fmla="*/ 235974 w 3318387"/>
              <a:gd name="connsiteY1" fmla="*/ 177811 h 252176"/>
              <a:gd name="connsiteX2" fmla="*/ 471949 w 3318387"/>
              <a:gd name="connsiteY2" fmla="*/ 207307 h 252176"/>
              <a:gd name="connsiteX3" fmla="*/ 693174 w 3318387"/>
              <a:gd name="connsiteY3" fmla="*/ 177811 h 252176"/>
              <a:gd name="connsiteX4" fmla="*/ 1091381 w 3318387"/>
              <a:gd name="connsiteY4" fmla="*/ 74572 h 252176"/>
              <a:gd name="connsiteX5" fmla="*/ 1297858 w 3318387"/>
              <a:gd name="connsiteY5" fmla="*/ 15578 h 252176"/>
              <a:gd name="connsiteX6" fmla="*/ 1607574 w 3318387"/>
              <a:gd name="connsiteY6" fmla="*/ 15578 h 252176"/>
              <a:gd name="connsiteX7" fmla="*/ 2050026 w 3318387"/>
              <a:gd name="connsiteY7" fmla="*/ 192559 h 252176"/>
              <a:gd name="connsiteX8" fmla="*/ 2507226 w 3318387"/>
              <a:gd name="connsiteY8" fmla="*/ 251553 h 252176"/>
              <a:gd name="connsiteX9" fmla="*/ 3067665 w 3318387"/>
              <a:gd name="connsiteY9" fmla="*/ 163062 h 252176"/>
              <a:gd name="connsiteX10" fmla="*/ 3274142 w 3318387"/>
              <a:gd name="connsiteY10" fmla="*/ 74572 h 252176"/>
              <a:gd name="connsiteX11" fmla="*/ 3318387 w 3318387"/>
              <a:gd name="connsiteY11" fmla="*/ 59824 h 25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8387" h="252176">
                <a:moveTo>
                  <a:pt x="0" y="118817"/>
                </a:moveTo>
                <a:cubicBezTo>
                  <a:pt x="78658" y="140940"/>
                  <a:pt x="157316" y="163063"/>
                  <a:pt x="235974" y="177811"/>
                </a:cubicBezTo>
                <a:cubicBezTo>
                  <a:pt x="314632" y="192559"/>
                  <a:pt x="395749" y="207307"/>
                  <a:pt x="471949" y="207307"/>
                </a:cubicBezTo>
                <a:cubicBezTo>
                  <a:pt x="548149" y="207307"/>
                  <a:pt x="589935" y="199933"/>
                  <a:pt x="693174" y="177811"/>
                </a:cubicBezTo>
                <a:cubicBezTo>
                  <a:pt x="796413" y="155689"/>
                  <a:pt x="990600" y="101611"/>
                  <a:pt x="1091381" y="74572"/>
                </a:cubicBezTo>
                <a:cubicBezTo>
                  <a:pt x="1192162" y="47533"/>
                  <a:pt x="1211826" y="25410"/>
                  <a:pt x="1297858" y="15578"/>
                </a:cubicBezTo>
                <a:cubicBezTo>
                  <a:pt x="1383890" y="5746"/>
                  <a:pt x="1482213" y="-13919"/>
                  <a:pt x="1607574" y="15578"/>
                </a:cubicBezTo>
                <a:cubicBezTo>
                  <a:pt x="1732935" y="45075"/>
                  <a:pt x="1900084" y="153230"/>
                  <a:pt x="2050026" y="192559"/>
                </a:cubicBezTo>
                <a:cubicBezTo>
                  <a:pt x="2199968" y="231888"/>
                  <a:pt x="2337620" y="256469"/>
                  <a:pt x="2507226" y="251553"/>
                </a:cubicBezTo>
                <a:cubicBezTo>
                  <a:pt x="2676832" y="246637"/>
                  <a:pt x="2939846" y="192559"/>
                  <a:pt x="3067665" y="163062"/>
                </a:cubicBezTo>
                <a:cubicBezTo>
                  <a:pt x="3195484" y="133565"/>
                  <a:pt x="3232355" y="91778"/>
                  <a:pt x="3274142" y="74572"/>
                </a:cubicBezTo>
                <a:cubicBezTo>
                  <a:pt x="3315929" y="57366"/>
                  <a:pt x="3317158" y="58595"/>
                  <a:pt x="3318387" y="5982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1" name="フリーフォーム 220"/>
          <p:cNvSpPr/>
          <p:nvPr/>
        </p:nvSpPr>
        <p:spPr>
          <a:xfrm>
            <a:off x="3284340" y="3543966"/>
            <a:ext cx="3591401" cy="270015"/>
          </a:xfrm>
          <a:custGeom>
            <a:avLst/>
            <a:gdLst>
              <a:gd name="connsiteX0" fmla="*/ 0 w 3318387"/>
              <a:gd name="connsiteY0" fmla="*/ 118817 h 252176"/>
              <a:gd name="connsiteX1" fmla="*/ 235974 w 3318387"/>
              <a:gd name="connsiteY1" fmla="*/ 177811 h 252176"/>
              <a:gd name="connsiteX2" fmla="*/ 471949 w 3318387"/>
              <a:gd name="connsiteY2" fmla="*/ 207307 h 252176"/>
              <a:gd name="connsiteX3" fmla="*/ 693174 w 3318387"/>
              <a:gd name="connsiteY3" fmla="*/ 177811 h 252176"/>
              <a:gd name="connsiteX4" fmla="*/ 1091381 w 3318387"/>
              <a:gd name="connsiteY4" fmla="*/ 74572 h 252176"/>
              <a:gd name="connsiteX5" fmla="*/ 1297858 w 3318387"/>
              <a:gd name="connsiteY5" fmla="*/ 15578 h 252176"/>
              <a:gd name="connsiteX6" fmla="*/ 1607574 w 3318387"/>
              <a:gd name="connsiteY6" fmla="*/ 15578 h 252176"/>
              <a:gd name="connsiteX7" fmla="*/ 2050026 w 3318387"/>
              <a:gd name="connsiteY7" fmla="*/ 192559 h 252176"/>
              <a:gd name="connsiteX8" fmla="*/ 2507226 w 3318387"/>
              <a:gd name="connsiteY8" fmla="*/ 251553 h 252176"/>
              <a:gd name="connsiteX9" fmla="*/ 3067665 w 3318387"/>
              <a:gd name="connsiteY9" fmla="*/ 163062 h 252176"/>
              <a:gd name="connsiteX10" fmla="*/ 3274142 w 3318387"/>
              <a:gd name="connsiteY10" fmla="*/ 74572 h 252176"/>
              <a:gd name="connsiteX11" fmla="*/ 3318387 w 3318387"/>
              <a:gd name="connsiteY11" fmla="*/ 59824 h 25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8387" h="252176">
                <a:moveTo>
                  <a:pt x="0" y="118817"/>
                </a:moveTo>
                <a:cubicBezTo>
                  <a:pt x="78658" y="140940"/>
                  <a:pt x="157316" y="163063"/>
                  <a:pt x="235974" y="177811"/>
                </a:cubicBezTo>
                <a:cubicBezTo>
                  <a:pt x="314632" y="192559"/>
                  <a:pt x="395749" y="207307"/>
                  <a:pt x="471949" y="207307"/>
                </a:cubicBezTo>
                <a:cubicBezTo>
                  <a:pt x="548149" y="207307"/>
                  <a:pt x="589935" y="199933"/>
                  <a:pt x="693174" y="177811"/>
                </a:cubicBezTo>
                <a:cubicBezTo>
                  <a:pt x="796413" y="155689"/>
                  <a:pt x="990600" y="101611"/>
                  <a:pt x="1091381" y="74572"/>
                </a:cubicBezTo>
                <a:cubicBezTo>
                  <a:pt x="1192162" y="47533"/>
                  <a:pt x="1211826" y="25410"/>
                  <a:pt x="1297858" y="15578"/>
                </a:cubicBezTo>
                <a:cubicBezTo>
                  <a:pt x="1383890" y="5746"/>
                  <a:pt x="1482213" y="-13919"/>
                  <a:pt x="1607574" y="15578"/>
                </a:cubicBezTo>
                <a:cubicBezTo>
                  <a:pt x="1732935" y="45075"/>
                  <a:pt x="1900084" y="153230"/>
                  <a:pt x="2050026" y="192559"/>
                </a:cubicBezTo>
                <a:cubicBezTo>
                  <a:pt x="2199968" y="231888"/>
                  <a:pt x="2337620" y="256469"/>
                  <a:pt x="2507226" y="251553"/>
                </a:cubicBezTo>
                <a:cubicBezTo>
                  <a:pt x="2676832" y="246637"/>
                  <a:pt x="2939846" y="192559"/>
                  <a:pt x="3067665" y="163062"/>
                </a:cubicBezTo>
                <a:cubicBezTo>
                  <a:pt x="3195484" y="133565"/>
                  <a:pt x="3232355" y="91778"/>
                  <a:pt x="3274142" y="74572"/>
                </a:cubicBezTo>
                <a:cubicBezTo>
                  <a:pt x="3315929" y="57366"/>
                  <a:pt x="3317158" y="58595"/>
                  <a:pt x="3318387" y="5982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 name="テキスト ボックス 147"/>
          <p:cNvSpPr txBox="1"/>
          <p:nvPr/>
        </p:nvSpPr>
        <p:spPr>
          <a:xfrm>
            <a:off x="10931741" y="22656"/>
            <a:ext cx="1056397" cy="369332"/>
          </a:xfrm>
          <a:prstGeom prst="rect">
            <a:avLst/>
          </a:prstGeom>
          <a:noFill/>
        </p:spPr>
        <p:txBody>
          <a:bodyPr wrap="square" rtlCol="0">
            <a:spAutoFit/>
          </a:bodyPr>
          <a:lstStyle/>
          <a:p>
            <a:r>
              <a:rPr lang="ja-JP" altLang="en-US" b="1" dirty="0"/>
              <a:t>１５</a:t>
            </a:r>
            <a:r>
              <a:rPr lang="en-US" altLang="ja-JP" b="1" dirty="0"/>
              <a:t>/</a:t>
            </a:r>
            <a:r>
              <a:rPr lang="ja-JP" altLang="en-US" b="1" dirty="0"/>
              <a:t>３０</a:t>
            </a:r>
          </a:p>
        </p:txBody>
      </p:sp>
      <p:sp>
        <p:nvSpPr>
          <p:cNvPr id="149" name="AutoShape 2"/>
          <p:cNvSpPr>
            <a:spLocks noChangeArrowheads="1"/>
          </p:cNvSpPr>
          <p:nvPr/>
        </p:nvSpPr>
        <p:spPr bwMode="auto">
          <a:xfrm>
            <a:off x="7100375" y="357313"/>
            <a:ext cx="4897438" cy="6372599"/>
          </a:xfrm>
          <a:prstGeom prst="roundRect">
            <a:avLst>
              <a:gd name="adj" fmla="val 3722"/>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a:p>
        </p:txBody>
      </p:sp>
      <p:sp>
        <p:nvSpPr>
          <p:cNvPr id="150" name="Line 12"/>
          <p:cNvSpPr>
            <a:spLocks noChangeShapeType="1"/>
          </p:cNvSpPr>
          <p:nvPr/>
        </p:nvSpPr>
        <p:spPr bwMode="auto">
          <a:xfrm>
            <a:off x="7531287" y="82427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13"/>
          <p:cNvSpPr>
            <a:spLocks noChangeShapeType="1"/>
          </p:cNvSpPr>
          <p:nvPr/>
        </p:nvSpPr>
        <p:spPr bwMode="auto">
          <a:xfrm>
            <a:off x="9065202" y="815601"/>
            <a:ext cx="838200" cy="0"/>
          </a:xfrm>
          <a:prstGeom prst="line">
            <a:avLst/>
          </a:prstGeom>
          <a:noFill/>
          <a:ln w="127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Text Box 14"/>
          <p:cNvSpPr txBox="1">
            <a:spLocks noChangeArrowheads="1"/>
          </p:cNvSpPr>
          <p:nvPr/>
        </p:nvSpPr>
        <p:spPr bwMode="auto">
          <a:xfrm>
            <a:off x="9827202" y="647961"/>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latin typeface="Times New Roman" pitchFamily="18" charset="0"/>
              </a:rPr>
              <a:t>計画</a:t>
            </a:r>
          </a:p>
        </p:txBody>
      </p:sp>
      <p:sp>
        <p:nvSpPr>
          <p:cNvPr id="153" name="Text Box 15"/>
          <p:cNvSpPr txBox="1">
            <a:spLocks noChangeArrowheads="1"/>
          </p:cNvSpPr>
          <p:nvPr/>
        </p:nvSpPr>
        <p:spPr bwMode="auto">
          <a:xfrm>
            <a:off x="8293287" y="65917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latin typeface="Times New Roman" pitchFamily="18" charset="0"/>
              </a:rPr>
              <a:t>実施</a:t>
            </a:r>
          </a:p>
        </p:txBody>
      </p:sp>
      <p:sp>
        <p:nvSpPr>
          <p:cNvPr id="154" name="Rectangle 5"/>
          <p:cNvSpPr>
            <a:spLocks noChangeArrowheads="1"/>
          </p:cNvSpPr>
          <p:nvPr/>
        </p:nvSpPr>
        <p:spPr bwMode="auto">
          <a:xfrm>
            <a:off x="7179510" y="132156"/>
            <a:ext cx="2980225"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１６</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活動計画表</a:t>
            </a:r>
          </a:p>
        </p:txBody>
      </p:sp>
      <p:graphicFrame>
        <p:nvGraphicFramePr>
          <p:cNvPr id="155" name="表 154"/>
          <p:cNvGraphicFramePr>
            <a:graphicFrameLocks noGrp="1"/>
          </p:cNvGraphicFramePr>
          <p:nvPr>
            <p:extLst>
              <p:ext uri="{D42A27DB-BD31-4B8C-83A1-F6EECF244321}">
                <p14:modId xmlns:p14="http://schemas.microsoft.com/office/powerpoint/2010/main" val="1440627683"/>
              </p:ext>
            </p:extLst>
          </p:nvPr>
        </p:nvGraphicFramePr>
        <p:xfrm>
          <a:off x="7162471" y="928969"/>
          <a:ext cx="4789806" cy="4206240"/>
        </p:xfrm>
        <a:graphic>
          <a:graphicData uri="http://schemas.openxmlformats.org/drawingml/2006/table">
            <a:tbl>
              <a:tblPr firstRow="1" bandRow="1">
                <a:tableStyleId>{5940675A-B579-460E-94D1-54222C63F5DA}</a:tableStyleId>
              </a:tblPr>
              <a:tblGrid>
                <a:gridCol w="1778318">
                  <a:extLst>
                    <a:ext uri="{9D8B030D-6E8A-4147-A177-3AD203B41FA5}">
                      <a16:colId xmlns:a16="http://schemas.microsoft.com/office/drawing/2014/main" val="20000"/>
                    </a:ext>
                  </a:extLst>
                </a:gridCol>
                <a:gridCol w="692468">
                  <a:extLst>
                    <a:ext uri="{9D8B030D-6E8A-4147-A177-3AD203B41FA5}">
                      <a16:colId xmlns:a16="http://schemas.microsoft.com/office/drawing/2014/main" val="20001"/>
                    </a:ext>
                  </a:extLst>
                </a:gridCol>
                <a:gridCol w="579755">
                  <a:extLst>
                    <a:ext uri="{9D8B030D-6E8A-4147-A177-3AD203B41FA5}">
                      <a16:colId xmlns:a16="http://schemas.microsoft.com/office/drawing/2014/main" val="20002"/>
                    </a:ext>
                  </a:extLst>
                </a:gridCol>
                <a:gridCol w="579755">
                  <a:extLst>
                    <a:ext uri="{9D8B030D-6E8A-4147-A177-3AD203B41FA5}">
                      <a16:colId xmlns:a16="http://schemas.microsoft.com/office/drawing/2014/main" val="20003"/>
                    </a:ext>
                  </a:extLst>
                </a:gridCol>
                <a:gridCol w="579755">
                  <a:extLst>
                    <a:ext uri="{9D8B030D-6E8A-4147-A177-3AD203B41FA5}">
                      <a16:colId xmlns:a16="http://schemas.microsoft.com/office/drawing/2014/main" val="20004"/>
                    </a:ext>
                  </a:extLst>
                </a:gridCol>
                <a:gridCol w="579755">
                  <a:extLst>
                    <a:ext uri="{9D8B030D-6E8A-4147-A177-3AD203B41FA5}">
                      <a16:colId xmlns:a16="http://schemas.microsoft.com/office/drawing/2014/main" val="20005"/>
                    </a:ext>
                  </a:extLst>
                </a:gridCol>
              </a:tblGrid>
              <a:tr h="248673">
                <a:tc>
                  <a:txBody>
                    <a:bodyPr/>
                    <a:lstStyle/>
                    <a:p>
                      <a:pPr algn="ctr"/>
                      <a:r>
                        <a:rPr lang="ja-JP" altLang="en-US" sz="1800" b="1" dirty="0"/>
                        <a:t>活動項目</a:t>
                      </a:r>
                    </a:p>
                  </a:txBody>
                  <a:tcPr anchor="ctr"/>
                </a:tc>
                <a:tc>
                  <a:txBody>
                    <a:bodyPr/>
                    <a:lstStyle/>
                    <a:p>
                      <a:pPr algn="ctr"/>
                      <a:r>
                        <a:rPr kumimoji="1" lang="ja-JP" altLang="en-US" sz="1800" b="1" dirty="0"/>
                        <a:t>担当</a:t>
                      </a:r>
                    </a:p>
                  </a:txBody>
                  <a:tcPr anchor="ctr"/>
                </a:tc>
                <a:tc>
                  <a:txBody>
                    <a:bodyPr/>
                    <a:lstStyle/>
                    <a:p>
                      <a:pPr algn="ctr"/>
                      <a:r>
                        <a:rPr kumimoji="1" lang="en-US" altLang="ja-JP" sz="1800" b="1" dirty="0"/>
                        <a:t>4</a:t>
                      </a:r>
                      <a:r>
                        <a:rPr kumimoji="1" lang="ja-JP" altLang="en-US" sz="1800" b="1" dirty="0"/>
                        <a:t>月</a:t>
                      </a:r>
                    </a:p>
                  </a:txBody>
                  <a:tcPr anchor="ctr"/>
                </a:tc>
                <a:tc>
                  <a:txBody>
                    <a:bodyPr/>
                    <a:lstStyle/>
                    <a:p>
                      <a:pPr algn="ctr"/>
                      <a:r>
                        <a:rPr kumimoji="1" lang="en-US" altLang="ja-JP" sz="1800" b="1" dirty="0"/>
                        <a:t>5</a:t>
                      </a:r>
                      <a:r>
                        <a:rPr kumimoji="1" lang="ja-JP" altLang="en-US" sz="1800" b="1" dirty="0"/>
                        <a:t>月</a:t>
                      </a:r>
                    </a:p>
                  </a:txBody>
                  <a:tcPr anchor="ctr"/>
                </a:tc>
                <a:tc>
                  <a:txBody>
                    <a:bodyPr/>
                    <a:lstStyle/>
                    <a:p>
                      <a:pPr algn="ctr"/>
                      <a:r>
                        <a:rPr kumimoji="1" lang="en-US" altLang="ja-JP" sz="1800" b="1" dirty="0"/>
                        <a:t>6</a:t>
                      </a:r>
                      <a:r>
                        <a:rPr kumimoji="1" lang="ja-JP" altLang="en-US" sz="1800" b="1" dirty="0"/>
                        <a:t>月</a:t>
                      </a:r>
                    </a:p>
                  </a:txBody>
                  <a:tcPr anchor="ctr"/>
                </a:tc>
                <a:tc>
                  <a:txBody>
                    <a:bodyPr/>
                    <a:lstStyle/>
                    <a:p>
                      <a:pPr algn="ctr"/>
                      <a:r>
                        <a:rPr kumimoji="1" lang="en-US" altLang="ja-JP" sz="1800" b="1" dirty="0"/>
                        <a:t>7</a:t>
                      </a:r>
                      <a:r>
                        <a:rPr kumimoji="1" lang="ja-JP" altLang="en-US" sz="1800" b="1" dirty="0"/>
                        <a:t>月</a:t>
                      </a:r>
                    </a:p>
                  </a:txBody>
                  <a:tcPr anchor="ctr"/>
                </a:tc>
                <a:extLst>
                  <a:ext uri="{0D108BD9-81ED-4DB2-BD59-A6C34878D82A}">
                    <a16:rowId xmlns:a16="http://schemas.microsoft.com/office/drawing/2014/main" val="10000"/>
                  </a:ext>
                </a:extLst>
              </a:tr>
              <a:tr h="435178">
                <a:tc>
                  <a:txBody>
                    <a:bodyPr/>
                    <a:lstStyle/>
                    <a:p>
                      <a:pPr algn="l"/>
                      <a:r>
                        <a:rPr kumimoji="1" lang="ja-JP" altLang="en-US" sz="1800" b="1" dirty="0"/>
                        <a:t>テーマ選定理由</a:t>
                      </a:r>
                    </a:p>
                  </a:txBody>
                  <a:tcPr anchor="ctr"/>
                </a:tc>
                <a:tc>
                  <a:txBody>
                    <a:bodyPr/>
                    <a:lstStyle/>
                    <a:p>
                      <a:pPr algn="ctr"/>
                      <a:r>
                        <a:rPr kumimoji="1" lang="ja-JP" altLang="en-US" sz="1200" b="1" dirty="0"/>
                        <a:t>鈴木　</a:t>
                      </a:r>
                      <a:r>
                        <a:rPr kumimoji="1" lang="ja-JP" altLang="en-US" sz="1200" b="1" dirty="0">
                          <a:solidFill>
                            <a:srgbClr val="FF0000"/>
                          </a:solidFill>
                        </a:rPr>
                        <a:t>白井</a:t>
                      </a:r>
                    </a:p>
                  </a:txBody>
                  <a:tcPr anchor="ctr"/>
                </a:tc>
                <a:tc>
                  <a:txBody>
                    <a:bodyPr/>
                    <a:lstStyle/>
                    <a:p>
                      <a:endParaRPr kumimoji="1" lang="ja-JP" altLang="en-US" sz="1800" b="1" dirty="0"/>
                    </a:p>
                  </a:txBody>
                  <a:tcPr/>
                </a:tc>
                <a:tc>
                  <a:txBody>
                    <a:bodyPr/>
                    <a:lstStyle/>
                    <a:p>
                      <a:endParaRPr kumimoji="1" lang="ja-JP" altLang="en-US" sz="1800" b="1" dirty="0"/>
                    </a:p>
                  </a:txBody>
                  <a:tcPr/>
                </a:tc>
                <a:tc>
                  <a:txBody>
                    <a:bodyPr/>
                    <a:lstStyle/>
                    <a:p>
                      <a:endParaRPr kumimoji="1" lang="ja-JP" altLang="en-US" sz="1800" b="1" dirty="0"/>
                    </a:p>
                  </a:txBody>
                  <a:tcPr/>
                </a:tc>
                <a:tc>
                  <a:txBody>
                    <a:bodyPr/>
                    <a:lstStyle/>
                    <a:p>
                      <a:endParaRPr kumimoji="1" lang="ja-JP" altLang="en-US" sz="1800" b="1" dirty="0"/>
                    </a:p>
                  </a:txBody>
                  <a:tcPr/>
                </a:tc>
                <a:extLst>
                  <a:ext uri="{0D108BD9-81ED-4DB2-BD59-A6C34878D82A}">
                    <a16:rowId xmlns:a16="http://schemas.microsoft.com/office/drawing/2014/main" val="10001"/>
                  </a:ext>
                </a:extLst>
              </a:tr>
              <a:tr h="435178">
                <a:tc>
                  <a:txBody>
                    <a:bodyPr/>
                    <a:lstStyle/>
                    <a:p>
                      <a:r>
                        <a:rPr kumimoji="1" lang="ja-JP" altLang="en-US" sz="1800" b="1" dirty="0"/>
                        <a:t>現状把握</a:t>
                      </a:r>
                    </a:p>
                  </a:txBody>
                  <a:tcPr anchor="ctr"/>
                </a:tc>
                <a:tc>
                  <a:txBody>
                    <a:bodyPr/>
                    <a:lstStyle/>
                    <a:p>
                      <a:pPr algn="ctr"/>
                      <a:r>
                        <a:rPr kumimoji="1" lang="ja-JP" altLang="en-US" sz="1200" b="1" dirty="0"/>
                        <a:t>原田</a:t>
                      </a:r>
                      <a:endParaRPr kumimoji="1" lang="en-US" altLang="ja-JP" sz="1200" b="1" dirty="0"/>
                    </a:p>
                    <a:p>
                      <a:pPr algn="ctr"/>
                      <a:r>
                        <a:rPr kumimoji="1" lang="ja-JP" altLang="en-US" sz="1200" b="1" dirty="0">
                          <a:solidFill>
                            <a:srgbClr val="FF0000"/>
                          </a:solidFill>
                        </a:rPr>
                        <a:t>中村</a:t>
                      </a:r>
                    </a:p>
                  </a:txBody>
                  <a:tcPr anchor="ctr"/>
                </a:tc>
                <a:tc>
                  <a:txBody>
                    <a:bodyPr/>
                    <a:lstStyle/>
                    <a:p>
                      <a:endParaRPr kumimoji="1" lang="ja-JP" altLang="en-US" sz="1800" b="1" dirty="0"/>
                    </a:p>
                  </a:txBody>
                  <a:tcPr/>
                </a:tc>
                <a:tc>
                  <a:txBody>
                    <a:bodyPr/>
                    <a:lstStyle/>
                    <a:p>
                      <a:endParaRPr kumimoji="1" lang="ja-JP" altLang="en-US" sz="1800" b="1" dirty="0"/>
                    </a:p>
                  </a:txBody>
                  <a:tcPr/>
                </a:tc>
                <a:tc>
                  <a:txBody>
                    <a:bodyPr/>
                    <a:lstStyle/>
                    <a:p>
                      <a:endParaRPr kumimoji="1" lang="ja-JP" altLang="en-US" sz="1800" b="1"/>
                    </a:p>
                  </a:txBody>
                  <a:tcPr/>
                </a:tc>
                <a:tc>
                  <a:txBody>
                    <a:bodyPr/>
                    <a:lstStyle/>
                    <a:p>
                      <a:endParaRPr kumimoji="1" lang="ja-JP" altLang="en-US" sz="1800" b="1" dirty="0"/>
                    </a:p>
                  </a:txBody>
                  <a:tcPr/>
                </a:tc>
                <a:extLst>
                  <a:ext uri="{0D108BD9-81ED-4DB2-BD59-A6C34878D82A}">
                    <a16:rowId xmlns:a16="http://schemas.microsoft.com/office/drawing/2014/main" val="10002"/>
                  </a:ext>
                </a:extLst>
              </a:tr>
              <a:tr h="435178">
                <a:tc>
                  <a:txBody>
                    <a:bodyPr/>
                    <a:lstStyle/>
                    <a:p>
                      <a:r>
                        <a:rPr kumimoji="1" lang="ja-JP" altLang="en-US" sz="1800" b="1" dirty="0"/>
                        <a:t>目標設定</a:t>
                      </a:r>
                    </a:p>
                  </a:txBody>
                  <a:tcPr anchor="ctr"/>
                </a:tc>
                <a:tc>
                  <a:txBody>
                    <a:bodyPr/>
                    <a:lstStyle/>
                    <a:p>
                      <a:pPr algn="ctr"/>
                      <a:r>
                        <a:rPr kumimoji="1" lang="ja-JP" altLang="en-US" sz="1200" b="1" dirty="0"/>
                        <a:t>内藤　</a:t>
                      </a:r>
                      <a:r>
                        <a:rPr kumimoji="1" lang="ja-JP" altLang="en-US" sz="1200" b="1" dirty="0">
                          <a:solidFill>
                            <a:srgbClr val="FF0000"/>
                          </a:solidFill>
                        </a:rPr>
                        <a:t>白井</a:t>
                      </a:r>
                    </a:p>
                  </a:txBody>
                  <a:tcPr anchor="ctr"/>
                </a:tc>
                <a:tc>
                  <a:txBody>
                    <a:bodyPr/>
                    <a:lstStyle/>
                    <a:p>
                      <a:endParaRPr kumimoji="1" lang="ja-JP" altLang="en-US" sz="1800" b="1"/>
                    </a:p>
                  </a:txBody>
                  <a:tcPr/>
                </a:tc>
                <a:tc>
                  <a:txBody>
                    <a:bodyPr/>
                    <a:lstStyle/>
                    <a:p>
                      <a:endParaRPr kumimoji="1" lang="ja-JP" altLang="en-US" sz="1800" b="1" dirty="0"/>
                    </a:p>
                  </a:txBody>
                  <a:tcPr/>
                </a:tc>
                <a:tc>
                  <a:txBody>
                    <a:bodyPr/>
                    <a:lstStyle/>
                    <a:p>
                      <a:endParaRPr kumimoji="1" lang="ja-JP" altLang="en-US" sz="1800" b="1"/>
                    </a:p>
                  </a:txBody>
                  <a:tcPr/>
                </a:tc>
                <a:tc>
                  <a:txBody>
                    <a:bodyPr/>
                    <a:lstStyle/>
                    <a:p>
                      <a:endParaRPr kumimoji="1" lang="ja-JP" altLang="en-US" sz="1800" b="1" dirty="0"/>
                    </a:p>
                  </a:txBody>
                  <a:tcPr/>
                </a:tc>
                <a:extLst>
                  <a:ext uri="{0D108BD9-81ED-4DB2-BD59-A6C34878D82A}">
                    <a16:rowId xmlns:a16="http://schemas.microsoft.com/office/drawing/2014/main" val="10003"/>
                  </a:ext>
                </a:extLst>
              </a:tr>
              <a:tr h="435178">
                <a:tc>
                  <a:txBody>
                    <a:bodyPr/>
                    <a:lstStyle/>
                    <a:p>
                      <a:r>
                        <a:rPr kumimoji="1" lang="ja-JP" altLang="en-US" sz="1800" b="1" dirty="0"/>
                        <a:t>要因解析</a:t>
                      </a:r>
                    </a:p>
                  </a:txBody>
                  <a:tcPr anchor="ctr"/>
                </a:tc>
                <a:tc>
                  <a:txBody>
                    <a:bodyPr/>
                    <a:lstStyle/>
                    <a:p>
                      <a:pPr algn="ctr"/>
                      <a:r>
                        <a:rPr kumimoji="1" lang="ja-JP" altLang="en-US" sz="1200" b="1" dirty="0"/>
                        <a:t>木村</a:t>
                      </a:r>
                      <a:endParaRPr kumimoji="1" lang="en-US" altLang="ja-JP" sz="1200" b="1" dirty="0"/>
                    </a:p>
                    <a:p>
                      <a:pPr algn="ctr"/>
                      <a:r>
                        <a:rPr kumimoji="1" lang="ja-JP" altLang="en-US" sz="1200" b="1" dirty="0">
                          <a:solidFill>
                            <a:srgbClr val="FF0000"/>
                          </a:solidFill>
                        </a:rPr>
                        <a:t>中村</a:t>
                      </a:r>
                      <a:endParaRPr kumimoji="1" lang="en-US" altLang="ja-JP" sz="1200" b="1" dirty="0">
                        <a:solidFill>
                          <a:srgbClr val="FF0000"/>
                        </a:solidFill>
                      </a:endParaRPr>
                    </a:p>
                  </a:txBody>
                  <a:tcPr anchor="ctr"/>
                </a:tc>
                <a:tc>
                  <a:txBody>
                    <a:bodyPr/>
                    <a:lstStyle/>
                    <a:p>
                      <a:endParaRPr kumimoji="1" lang="ja-JP" altLang="en-US" sz="1800" b="1"/>
                    </a:p>
                  </a:txBody>
                  <a:tcPr/>
                </a:tc>
                <a:tc>
                  <a:txBody>
                    <a:bodyPr/>
                    <a:lstStyle/>
                    <a:p>
                      <a:endParaRPr kumimoji="1" lang="ja-JP" altLang="en-US" sz="1800" b="1" dirty="0"/>
                    </a:p>
                  </a:txBody>
                  <a:tcPr/>
                </a:tc>
                <a:tc>
                  <a:txBody>
                    <a:bodyPr/>
                    <a:lstStyle/>
                    <a:p>
                      <a:endParaRPr kumimoji="1" lang="ja-JP" altLang="en-US" sz="1800" b="1" dirty="0"/>
                    </a:p>
                  </a:txBody>
                  <a:tcPr/>
                </a:tc>
                <a:tc>
                  <a:txBody>
                    <a:bodyPr/>
                    <a:lstStyle/>
                    <a:p>
                      <a:endParaRPr kumimoji="1" lang="ja-JP" altLang="en-US" sz="1800" b="1" dirty="0"/>
                    </a:p>
                  </a:txBody>
                  <a:tcPr/>
                </a:tc>
                <a:extLst>
                  <a:ext uri="{0D108BD9-81ED-4DB2-BD59-A6C34878D82A}">
                    <a16:rowId xmlns:a16="http://schemas.microsoft.com/office/drawing/2014/main" val="10004"/>
                  </a:ext>
                </a:extLst>
              </a:tr>
              <a:tr h="435178">
                <a:tc>
                  <a:txBody>
                    <a:bodyPr/>
                    <a:lstStyle/>
                    <a:p>
                      <a:r>
                        <a:rPr kumimoji="1" lang="ja-JP" altLang="en-US" sz="1800" b="1" dirty="0"/>
                        <a:t>対策立案</a:t>
                      </a:r>
                    </a:p>
                  </a:txBody>
                  <a:tcPr anchor="ctr"/>
                </a:tc>
                <a:tc>
                  <a:txBody>
                    <a:bodyPr/>
                    <a:lstStyle/>
                    <a:p>
                      <a:pPr algn="ctr"/>
                      <a:r>
                        <a:rPr kumimoji="1" lang="ja-JP" altLang="en-US" sz="1200" b="1" dirty="0"/>
                        <a:t>原田</a:t>
                      </a:r>
                      <a:endParaRPr kumimoji="1" lang="en-US" altLang="ja-JP" sz="1200" b="1" dirty="0"/>
                    </a:p>
                    <a:p>
                      <a:pPr algn="ctr"/>
                      <a:r>
                        <a:rPr kumimoji="1" lang="ja-JP" altLang="en-US" sz="1200" b="1" dirty="0">
                          <a:solidFill>
                            <a:srgbClr val="FF0000"/>
                          </a:solidFill>
                        </a:rPr>
                        <a:t>清水</a:t>
                      </a:r>
                    </a:p>
                  </a:txBody>
                  <a:tcPr anchor="ctr"/>
                </a:tc>
                <a:tc>
                  <a:txBody>
                    <a:bodyPr/>
                    <a:lstStyle/>
                    <a:p>
                      <a:endParaRPr kumimoji="1" lang="ja-JP" altLang="en-US" sz="1800" b="1" dirty="0"/>
                    </a:p>
                  </a:txBody>
                  <a:tcPr/>
                </a:tc>
                <a:tc>
                  <a:txBody>
                    <a:bodyPr/>
                    <a:lstStyle/>
                    <a:p>
                      <a:endParaRPr kumimoji="1" lang="ja-JP" altLang="en-US" sz="1800" b="1" dirty="0"/>
                    </a:p>
                  </a:txBody>
                  <a:tcPr/>
                </a:tc>
                <a:tc>
                  <a:txBody>
                    <a:bodyPr/>
                    <a:lstStyle/>
                    <a:p>
                      <a:endParaRPr kumimoji="1" lang="ja-JP" altLang="en-US" sz="1800" b="1" dirty="0"/>
                    </a:p>
                  </a:txBody>
                  <a:tcPr/>
                </a:tc>
                <a:tc>
                  <a:txBody>
                    <a:bodyPr/>
                    <a:lstStyle/>
                    <a:p>
                      <a:endParaRPr kumimoji="1" lang="ja-JP" altLang="en-US" sz="1800" b="1"/>
                    </a:p>
                  </a:txBody>
                  <a:tcPr/>
                </a:tc>
                <a:extLst>
                  <a:ext uri="{0D108BD9-81ED-4DB2-BD59-A6C34878D82A}">
                    <a16:rowId xmlns:a16="http://schemas.microsoft.com/office/drawing/2014/main" val="10005"/>
                  </a:ext>
                </a:extLst>
              </a:tr>
              <a:tr h="435178">
                <a:tc>
                  <a:txBody>
                    <a:bodyPr/>
                    <a:lstStyle/>
                    <a:p>
                      <a:r>
                        <a:rPr kumimoji="1" lang="ja-JP" altLang="en-US" sz="1800" b="1" dirty="0"/>
                        <a:t>効果の確認</a:t>
                      </a:r>
                    </a:p>
                  </a:txBody>
                  <a:tcPr anchor="ctr"/>
                </a:tc>
                <a:tc>
                  <a:txBody>
                    <a:bodyPr/>
                    <a:lstStyle/>
                    <a:p>
                      <a:pPr algn="ctr"/>
                      <a:r>
                        <a:rPr kumimoji="1" lang="ja-JP" altLang="en-US" sz="1200" b="1" dirty="0"/>
                        <a:t>辻</a:t>
                      </a:r>
                      <a:endParaRPr kumimoji="1" lang="en-US" altLang="ja-JP" sz="1200" b="1" dirty="0"/>
                    </a:p>
                    <a:p>
                      <a:pPr algn="ctr"/>
                      <a:r>
                        <a:rPr kumimoji="1" lang="ja-JP" altLang="en-US" sz="1200" b="1" dirty="0">
                          <a:solidFill>
                            <a:srgbClr val="FF0000"/>
                          </a:solidFill>
                        </a:rPr>
                        <a:t>芦木</a:t>
                      </a:r>
                    </a:p>
                  </a:txBody>
                  <a:tcPr anchor="ctr"/>
                </a:tc>
                <a:tc>
                  <a:txBody>
                    <a:bodyPr/>
                    <a:lstStyle/>
                    <a:p>
                      <a:endParaRPr kumimoji="1" lang="ja-JP" altLang="en-US" sz="1800" b="1"/>
                    </a:p>
                  </a:txBody>
                  <a:tcPr/>
                </a:tc>
                <a:tc>
                  <a:txBody>
                    <a:bodyPr/>
                    <a:lstStyle/>
                    <a:p>
                      <a:endParaRPr kumimoji="1" lang="ja-JP" altLang="en-US" sz="1800" b="1"/>
                    </a:p>
                  </a:txBody>
                  <a:tcPr/>
                </a:tc>
                <a:tc>
                  <a:txBody>
                    <a:bodyPr/>
                    <a:lstStyle/>
                    <a:p>
                      <a:endParaRPr kumimoji="1" lang="ja-JP" altLang="en-US" sz="1800" b="1" dirty="0"/>
                    </a:p>
                  </a:txBody>
                  <a:tcPr/>
                </a:tc>
                <a:tc>
                  <a:txBody>
                    <a:bodyPr/>
                    <a:lstStyle/>
                    <a:p>
                      <a:endParaRPr kumimoji="1" lang="ja-JP" altLang="en-US" sz="1800" b="1"/>
                    </a:p>
                  </a:txBody>
                  <a:tcPr/>
                </a:tc>
                <a:extLst>
                  <a:ext uri="{0D108BD9-81ED-4DB2-BD59-A6C34878D82A}">
                    <a16:rowId xmlns:a16="http://schemas.microsoft.com/office/drawing/2014/main" val="10006"/>
                  </a:ext>
                </a:extLst>
              </a:tr>
              <a:tr h="435178">
                <a:tc>
                  <a:txBody>
                    <a:bodyPr/>
                    <a:lstStyle/>
                    <a:p>
                      <a:r>
                        <a:rPr kumimoji="1" lang="ja-JP" altLang="en-US" sz="1800" b="1" dirty="0"/>
                        <a:t>標準化と</a:t>
                      </a:r>
                      <a:endParaRPr kumimoji="1" lang="en-US" altLang="ja-JP" sz="1800" b="1" dirty="0"/>
                    </a:p>
                    <a:p>
                      <a:r>
                        <a:rPr kumimoji="1" lang="ja-JP" altLang="en-US" sz="1800" b="1" dirty="0"/>
                        <a:t>管理の定着</a:t>
                      </a:r>
                    </a:p>
                  </a:txBody>
                  <a:tcPr anchor="ctr"/>
                </a:tc>
                <a:tc>
                  <a:txBody>
                    <a:bodyPr/>
                    <a:lstStyle/>
                    <a:p>
                      <a:pPr algn="ctr"/>
                      <a:r>
                        <a:rPr kumimoji="1" lang="ja-JP" altLang="en-US" sz="1200" b="1" dirty="0"/>
                        <a:t>鈴木</a:t>
                      </a:r>
                      <a:endParaRPr kumimoji="1" lang="en-US" altLang="ja-JP" sz="1200" b="1" dirty="0"/>
                    </a:p>
                    <a:p>
                      <a:pPr algn="ctr"/>
                      <a:r>
                        <a:rPr kumimoji="1" lang="ja-JP" altLang="en-US" sz="1200" b="1" dirty="0">
                          <a:solidFill>
                            <a:srgbClr val="FF0000"/>
                          </a:solidFill>
                        </a:rPr>
                        <a:t>佐原</a:t>
                      </a:r>
                    </a:p>
                  </a:txBody>
                  <a:tcPr anchor="ctr"/>
                </a:tc>
                <a:tc>
                  <a:txBody>
                    <a:bodyPr/>
                    <a:lstStyle/>
                    <a:p>
                      <a:endParaRPr kumimoji="1" lang="ja-JP" altLang="en-US" sz="1800" b="1"/>
                    </a:p>
                  </a:txBody>
                  <a:tcPr/>
                </a:tc>
                <a:tc>
                  <a:txBody>
                    <a:bodyPr/>
                    <a:lstStyle/>
                    <a:p>
                      <a:endParaRPr kumimoji="1" lang="ja-JP" altLang="en-US" sz="1800" b="1" dirty="0"/>
                    </a:p>
                  </a:txBody>
                  <a:tcPr/>
                </a:tc>
                <a:tc>
                  <a:txBody>
                    <a:bodyPr/>
                    <a:lstStyle/>
                    <a:p>
                      <a:endParaRPr kumimoji="1" lang="ja-JP" altLang="en-US" sz="1800" b="1" dirty="0"/>
                    </a:p>
                  </a:txBody>
                  <a:tcPr/>
                </a:tc>
                <a:tc>
                  <a:txBody>
                    <a:bodyPr/>
                    <a:lstStyle/>
                    <a:p>
                      <a:endParaRPr kumimoji="1" lang="ja-JP" altLang="en-US" sz="1800" b="1" dirty="0"/>
                    </a:p>
                  </a:txBody>
                  <a:tcPr/>
                </a:tc>
                <a:extLst>
                  <a:ext uri="{0D108BD9-81ED-4DB2-BD59-A6C34878D82A}">
                    <a16:rowId xmlns:a16="http://schemas.microsoft.com/office/drawing/2014/main" val="10007"/>
                  </a:ext>
                </a:extLst>
              </a:tr>
              <a:tr h="435178">
                <a:tc>
                  <a:txBody>
                    <a:bodyPr/>
                    <a:lstStyle/>
                    <a:p>
                      <a:r>
                        <a:rPr kumimoji="1" lang="ja-JP" altLang="en-US" sz="1800" b="1" dirty="0"/>
                        <a:t>まとめ　反省</a:t>
                      </a:r>
                    </a:p>
                  </a:txBody>
                  <a:tcPr anchor="ctr"/>
                </a:tc>
                <a:tc>
                  <a:txBody>
                    <a:bodyPr/>
                    <a:lstStyle/>
                    <a:p>
                      <a:pPr algn="ctr"/>
                      <a:r>
                        <a:rPr kumimoji="1" lang="ja-JP" altLang="en-US" sz="1200" b="1" dirty="0"/>
                        <a:t>毛利</a:t>
                      </a:r>
                      <a:endParaRPr kumimoji="1" lang="en-US" altLang="ja-JP" sz="1200" b="1" dirty="0"/>
                    </a:p>
                    <a:p>
                      <a:pPr algn="ctr"/>
                      <a:r>
                        <a:rPr kumimoji="1" lang="ja-JP" altLang="en-US" sz="1200" b="1" dirty="0">
                          <a:solidFill>
                            <a:srgbClr val="FF0000"/>
                          </a:solidFill>
                        </a:rPr>
                        <a:t>瀧元</a:t>
                      </a:r>
                    </a:p>
                  </a:txBody>
                  <a:tcPr anchor="ctr"/>
                </a:tc>
                <a:tc>
                  <a:txBody>
                    <a:bodyPr/>
                    <a:lstStyle/>
                    <a:p>
                      <a:endParaRPr kumimoji="1" lang="ja-JP" altLang="en-US" sz="1800" b="1" dirty="0"/>
                    </a:p>
                  </a:txBody>
                  <a:tcPr/>
                </a:tc>
                <a:tc>
                  <a:txBody>
                    <a:bodyPr/>
                    <a:lstStyle/>
                    <a:p>
                      <a:endParaRPr kumimoji="1" lang="ja-JP" altLang="en-US" sz="1800" b="1" dirty="0"/>
                    </a:p>
                  </a:txBody>
                  <a:tcPr/>
                </a:tc>
                <a:tc>
                  <a:txBody>
                    <a:bodyPr/>
                    <a:lstStyle/>
                    <a:p>
                      <a:endParaRPr kumimoji="1" lang="ja-JP" altLang="en-US" sz="1800" b="1" dirty="0"/>
                    </a:p>
                  </a:txBody>
                  <a:tcPr/>
                </a:tc>
                <a:tc>
                  <a:txBody>
                    <a:bodyPr/>
                    <a:lstStyle/>
                    <a:p>
                      <a:endParaRPr kumimoji="1" lang="ja-JP" altLang="en-US" sz="1800" b="1" dirty="0"/>
                    </a:p>
                  </a:txBody>
                  <a:tcPr/>
                </a:tc>
                <a:extLst>
                  <a:ext uri="{0D108BD9-81ED-4DB2-BD59-A6C34878D82A}">
                    <a16:rowId xmlns:a16="http://schemas.microsoft.com/office/drawing/2014/main" val="10008"/>
                  </a:ext>
                </a:extLst>
              </a:tr>
            </a:tbl>
          </a:graphicData>
        </a:graphic>
      </p:graphicFrame>
      <p:grpSp>
        <p:nvGrpSpPr>
          <p:cNvPr id="156" name="グループ化 155"/>
          <p:cNvGrpSpPr/>
          <p:nvPr/>
        </p:nvGrpSpPr>
        <p:grpSpPr>
          <a:xfrm>
            <a:off x="9624391" y="1397536"/>
            <a:ext cx="587548" cy="290346"/>
            <a:chOff x="2771800" y="1865156"/>
            <a:chExt cx="587548" cy="290346"/>
          </a:xfrm>
        </p:grpSpPr>
        <p:sp>
          <p:nvSpPr>
            <p:cNvPr id="157" name="Line 232"/>
            <p:cNvSpPr>
              <a:spLocks noChangeShapeType="1"/>
            </p:cNvSpPr>
            <p:nvPr/>
          </p:nvSpPr>
          <p:spPr bwMode="auto">
            <a:xfrm>
              <a:off x="2771800" y="1914286"/>
              <a:ext cx="2159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8" name="Line 233"/>
            <p:cNvSpPr>
              <a:spLocks noChangeShapeType="1"/>
            </p:cNvSpPr>
            <p:nvPr/>
          </p:nvSpPr>
          <p:spPr bwMode="auto">
            <a:xfrm>
              <a:off x="2771800" y="2057161"/>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9" name="Oval 176"/>
            <p:cNvSpPr>
              <a:spLocks noChangeArrowheads="1"/>
            </p:cNvSpPr>
            <p:nvPr/>
          </p:nvSpPr>
          <p:spPr bwMode="auto">
            <a:xfrm>
              <a:off x="3091835" y="1865156"/>
              <a:ext cx="267513" cy="290346"/>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grpSp>
      <p:grpSp>
        <p:nvGrpSpPr>
          <p:cNvPr id="160" name="グループ化 159"/>
          <p:cNvGrpSpPr/>
          <p:nvPr/>
        </p:nvGrpSpPr>
        <p:grpSpPr>
          <a:xfrm>
            <a:off x="9777734" y="1844907"/>
            <a:ext cx="573900" cy="290346"/>
            <a:chOff x="2925143" y="2377527"/>
            <a:chExt cx="573900" cy="290346"/>
          </a:xfrm>
        </p:grpSpPr>
        <p:sp>
          <p:nvSpPr>
            <p:cNvPr id="161" name="Line 232"/>
            <p:cNvSpPr>
              <a:spLocks noChangeShapeType="1"/>
            </p:cNvSpPr>
            <p:nvPr/>
          </p:nvSpPr>
          <p:spPr bwMode="auto">
            <a:xfrm>
              <a:off x="2925143" y="2426657"/>
              <a:ext cx="2159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2" name="Line 233"/>
            <p:cNvSpPr>
              <a:spLocks noChangeShapeType="1"/>
            </p:cNvSpPr>
            <p:nvPr/>
          </p:nvSpPr>
          <p:spPr bwMode="auto">
            <a:xfrm>
              <a:off x="2925143" y="2569532"/>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3" name="Oval 176"/>
            <p:cNvSpPr>
              <a:spLocks noChangeArrowheads="1"/>
            </p:cNvSpPr>
            <p:nvPr/>
          </p:nvSpPr>
          <p:spPr bwMode="auto">
            <a:xfrm>
              <a:off x="3231530" y="2377527"/>
              <a:ext cx="267513" cy="290346"/>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grpSp>
      <p:grpSp>
        <p:nvGrpSpPr>
          <p:cNvPr id="164" name="グループ化 163"/>
          <p:cNvGrpSpPr/>
          <p:nvPr/>
        </p:nvGrpSpPr>
        <p:grpSpPr>
          <a:xfrm>
            <a:off x="9912423" y="2303243"/>
            <a:ext cx="573900" cy="290346"/>
            <a:chOff x="3059832" y="3035207"/>
            <a:chExt cx="573900" cy="290346"/>
          </a:xfrm>
        </p:grpSpPr>
        <p:sp>
          <p:nvSpPr>
            <p:cNvPr id="165" name="Line 232"/>
            <p:cNvSpPr>
              <a:spLocks noChangeShapeType="1"/>
            </p:cNvSpPr>
            <p:nvPr/>
          </p:nvSpPr>
          <p:spPr bwMode="auto">
            <a:xfrm>
              <a:off x="3059832" y="3084337"/>
              <a:ext cx="2159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6" name="Line 233"/>
            <p:cNvSpPr>
              <a:spLocks noChangeShapeType="1"/>
            </p:cNvSpPr>
            <p:nvPr/>
          </p:nvSpPr>
          <p:spPr bwMode="auto">
            <a:xfrm>
              <a:off x="3059832" y="3227212"/>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7" name="Oval 176"/>
            <p:cNvSpPr>
              <a:spLocks noChangeArrowheads="1"/>
            </p:cNvSpPr>
            <p:nvPr/>
          </p:nvSpPr>
          <p:spPr bwMode="auto">
            <a:xfrm>
              <a:off x="3366219" y="3035207"/>
              <a:ext cx="267513" cy="290346"/>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grpSp>
      <p:sp>
        <p:nvSpPr>
          <p:cNvPr id="168" name="Line 232"/>
          <p:cNvSpPr>
            <a:spLocks noChangeShapeType="1"/>
          </p:cNvSpPr>
          <p:nvPr/>
        </p:nvSpPr>
        <p:spPr bwMode="auto">
          <a:xfrm flipV="1">
            <a:off x="10149364" y="2822456"/>
            <a:ext cx="39949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9" name="Line 233"/>
          <p:cNvSpPr>
            <a:spLocks noChangeShapeType="1"/>
          </p:cNvSpPr>
          <p:nvPr/>
        </p:nvSpPr>
        <p:spPr bwMode="auto">
          <a:xfrm>
            <a:off x="10155953" y="2970664"/>
            <a:ext cx="4765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0" name="Oval 176"/>
          <p:cNvSpPr>
            <a:spLocks noChangeArrowheads="1"/>
          </p:cNvSpPr>
          <p:nvPr/>
        </p:nvSpPr>
        <p:spPr bwMode="auto">
          <a:xfrm>
            <a:off x="10660186" y="2750531"/>
            <a:ext cx="267513" cy="290346"/>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171" name="Line 232"/>
          <p:cNvSpPr>
            <a:spLocks noChangeShapeType="1"/>
          </p:cNvSpPr>
          <p:nvPr/>
        </p:nvSpPr>
        <p:spPr bwMode="auto">
          <a:xfrm flipV="1">
            <a:off x="10560496" y="3255393"/>
            <a:ext cx="384959"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2" name="Line 233"/>
          <p:cNvSpPr>
            <a:spLocks noChangeShapeType="1"/>
          </p:cNvSpPr>
          <p:nvPr/>
        </p:nvSpPr>
        <p:spPr bwMode="auto">
          <a:xfrm>
            <a:off x="10632503" y="3410457"/>
            <a:ext cx="45596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 name="Oval 176"/>
          <p:cNvSpPr>
            <a:spLocks noChangeArrowheads="1"/>
          </p:cNvSpPr>
          <p:nvPr/>
        </p:nvSpPr>
        <p:spPr bwMode="auto">
          <a:xfrm>
            <a:off x="11078200" y="3193627"/>
            <a:ext cx="267513" cy="290346"/>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174" name="Oval 176"/>
          <p:cNvSpPr>
            <a:spLocks noChangeArrowheads="1"/>
          </p:cNvSpPr>
          <p:nvPr/>
        </p:nvSpPr>
        <p:spPr bwMode="auto">
          <a:xfrm>
            <a:off x="11509353" y="3660347"/>
            <a:ext cx="267513" cy="290346"/>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175" name="Line 232"/>
          <p:cNvSpPr>
            <a:spLocks noChangeShapeType="1"/>
          </p:cNvSpPr>
          <p:nvPr/>
        </p:nvSpPr>
        <p:spPr bwMode="auto">
          <a:xfrm flipV="1">
            <a:off x="10865943" y="3726504"/>
            <a:ext cx="563618"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6" name="Line 233"/>
          <p:cNvSpPr>
            <a:spLocks noChangeShapeType="1"/>
          </p:cNvSpPr>
          <p:nvPr/>
        </p:nvSpPr>
        <p:spPr bwMode="auto">
          <a:xfrm>
            <a:off x="11071183" y="3891522"/>
            <a:ext cx="45129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7" name="Line 232"/>
          <p:cNvSpPr>
            <a:spLocks noChangeShapeType="1"/>
          </p:cNvSpPr>
          <p:nvPr/>
        </p:nvSpPr>
        <p:spPr bwMode="auto">
          <a:xfrm flipV="1">
            <a:off x="11337897" y="4221088"/>
            <a:ext cx="32636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8" name="Line 233"/>
          <p:cNvSpPr>
            <a:spLocks noChangeShapeType="1"/>
          </p:cNvSpPr>
          <p:nvPr/>
        </p:nvSpPr>
        <p:spPr bwMode="auto">
          <a:xfrm>
            <a:off x="11496599" y="4440447"/>
            <a:ext cx="1683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9" name="Oval 176"/>
          <p:cNvSpPr>
            <a:spLocks noChangeArrowheads="1"/>
          </p:cNvSpPr>
          <p:nvPr/>
        </p:nvSpPr>
        <p:spPr bwMode="auto">
          <a:xfrm>
            <a:off x="11668298" y="4212145"/>
            <a:ext cx="267513" cy="290346"/>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180" name="Line 233"/>
          <p:cNvSpPr>
            <a:spLocks noChangeShapeType="1"/>
          </p:cNvSpPr>
          <p:nvPr/>
        </p:nvSpPr>
        <p:spPr bwMode="auto">
          <a:xfrm>
            <a:off x="11616275" y="4977801"/>
            <a:ext cx="1683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1" name="Line 232"/>
          <p:cNvSpPr>
            <a:spLocks noChangeShapeType="1"/>
          </p:cNvSpPr>
          <p:nvPr/>
        </p:nvSpPr>
        <p:spPr bwMode="auto">
          <a:xfrm flipV="1">
            <a:off x="11424591" y="4794185"/>
            <a:ext cx="32636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2" name="Text Box 14"/>
          <p:cNvSpPr txBox="1">
            <a:spLocks noChangeArrowheads="1"/>
          </p:cNvSpPr>
          <p:nvPr/>
        </p:nvSpPr>
        <p:spPr bwMode="auto">
          <a:xfrm>
            <a:off x="11092875" y="617232"/>
            <a:ext cx="10517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mj-ea"/>
                <a:ea typeface="+mj-ea"/>
              </a:rPr>
              <a:t>内藤　白井</a:t>
            </a:r>
          </a:p>
        </p:txBody>
      </p:sp>
      <p:sp>
        <p:nvSpPr>
          <p:cNvPr id="183" name="Text Box 13"/>
          <p:cNvSpPr txBox="1">
            <a:spLocks noChangeArrowheads="1"/>
          </p:cNvSpPr>
          <p:nvPr/>
        </p:nvSpPr>
        <p:spPr bwMode="auto">
          <a:xfrm>
            <a:off x="11082769" y="404665"/>
            <a:ext cx="8458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mj-ea"/>
                <a:ea typeface="+mj-ea"/>
              </a:rPr>
              <a:t>’</a:t>
            </a:r>
            <a:r>
              <a:rPr lang="en-US" altLang="ja-JP" sz="1200" dirty="0">
                <a:latin typeface="+mj-ea"/>
                <a:ea typeface="+mj-ea"/>
              </a:rPr>
              <a:t>18.4.15</a:t>
            </a:r>
          </a:p>
        </p:txBody>
      </p:sp>
      <p:grpSp>
        <p:nvGrpSpPr>
          <p:cNvPr id="184" name="グループ化 183"/>
          <p:cNvGrpSpPr/>
          <p:nvPr/>
        </p:nvGrpSpPr>
        <p:grpSpPr>
          <a:xfrm>
            <a:off x="7196081" y="5849222"/>
            <a:ext cx="929766" cy="809098"/>
            <a:chOff x="-2315343" y="4991136"/>
            <a:chExt cx="929766" cy="809098"/>
          </a:xfrm>
        </p:grpSpPr>
        <p:sp>
          <p:nvSpPr>
            <p:cNvPr id="185" name="Freeform 742"/>
            <p:cNvSpPr>
              <a:spLocks/>
            </p:cNvSpPr>
            <p:nvPr/>
          </p:nvSpPr>
          <p:spPr bwMode="auto">
            <a:xfrm flipH="1">
              <a:off x="-2167746" y="5198720"/>
              <a:ext cx="683578" cy="601514"/>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FFFF"/>
            </a:solidFill>
            <a:ln w="20701" cap="rnd">
              <a:solidFill>
                <a:schemeClr val="tx1"/>
              </a:solidFill>
              <a:prstDash val="solid"/>
              <a:round/>
              <a:headEnd/>
              <a:tailEnd/>
            </a:ln>
          </p:spPr>
          <p:txBody>
            <a:bodyPr/>
            <a:lstStyle/>
            <a:p>
              <a:endParaRPr lang="ja-JP" altLang="en-US" dirty="0"/>
            </a:p>
          </p:txBody>
        </p:sp>
        <p:sp>
          <p:nvSpPr>
            <p:cNvPr id="186" name="月 185"/>
            <p:cNvSpPr/>
            <p:nvPr/>
          </p:nvSpPr>
          <p:spPr>
            <a:xfrm rot="1315485">
              <a:off x="-2315343" y="5312348"/>
              <a:ext cx="266429" cy="430108"/>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87" name="Freeform 696"/>
            <p:cNvSpPr>
              <a:spLocks/>
            </p:cNvSpPr>
            <p:nvPr/>
          </p:nvSpPr>
          <p:spPr bwMode="auto">
            <a:xfrm flipH="1">
              <a:off x="-2215946" y="5104641"/>
              <a:ext cx="617754" cy="432367"/>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188" name="Freeform 697"/>
            <p:cNvSpPr>
              <a:spLocks/>
            </p:cNvSpPr>
            <p:nvPr/>
          </p:nvSpPr>
          <p:spPr bwMode="auto">
            <a:xfrm flipH="1">
              <a:off x="-2091341" y="5193653"/>
              <a:ext cx="457022" cy="396338"/>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89" name="Freeform 699"/>
            <p:cNvSpPr>
              <a:spLocks/>
            </p:cNvSpPr>
            <p:nvPr/>
          </p:nvSpPr>
          <p:spPr bwMode="auto">
            <a:xfrm flipH="1">
              <a:off x="-1787541" y="5291044"/>
              <a:ext cx="62521" cy="32181"/>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0" name="Freeform 701"/>
            <p:cNvSpPr>
              <a:spLocks/>
            </p:cNvSpPr>
            <p:nvPr/>
          </p:nvSpPr>
          <p:spPr bwMode="auto">
            <a:xfrm flipH="1">
              <a:off x="-1940760" y="5271303"/>
              <a:ext cx="78371" cy="44037"/>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1" name="Freeform 702"/>
            <p:cNvSpPr>
              <a:spLocks/>
            </p:cNvSpPr>
            <p:nvPr/>
          </p:nvSpPr>
          <p:spPr bwMode="auto">
            <a:xfrm flipH="1">
              <a:off x="-1786660" y="5253782"/>
              <a:ext cx="75729" cy="32181"/>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2" name="Freeform 573"/>
            <p:cNvSpPr>
              <a:spLocks/>
            </p:cNvSpPr>
            <p:nvPr/>
          </p:nvSpPr>
          <p:spPr bwMode="auto">
            <a:xfrm>
              <a:off x="-2003790" y="5408116"/>
              <a:ext cx="300412" cy="78412"/>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3" name="Freeform 744"/>
            <p:cNvSpPr>
              <a:spLocks/>
            </p:cNvSpPr>
            <p:nvPr/>
          </p:nvSpPr>
          <p:spPr bwMode="auto">
            <a:xfrm flipH="1">
              <a:off x="-1775110" y="5565269"/>
              <a:ext cx="101758" cy="76273"/>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4" name="Freeform 745"/>
            <p:cNvSpPr>
              <a:spLocks/>
            </p:cNvSpPr>
            <p:nvPr/>
          </p:nvSpPr>
          <p:spPr bwMode="auto">
            <a:xfrm flipH="1">
              <a:off x="-1931987" y="5594738"/>
              <a:ext cx="116599" cy="73672"/>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5" name="Freeform 743"/>
            <p:cNvSpPr>
              <a:spLocks/>
            </p:cNvSpPr>
            <p:nvPr/>
          </p:nvSpPr>
          <p:spPr bwMode="auto">
            <a:xfrm flipH="1">
              <a:off x="-1883775" y="5565279"/>
              <a:ext cx="110238" cy="91007"/>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19" name="Freeform 747"/>
            <p:cNvSpPr>
              <a:spLocks/>
            </p:cNvSpPr>
            <p:nvPr/>
          </p:nvSpPr>
          <p:spPr bwMode="auto">
            <a:xfrm flipH="1">
              <a:off x="-1648871" y="4991136"/>
              <a:ext cx="263294" cy="249474"/>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220" name="Freeform 751"/>
            <p:cNvSpPr>
              <a:spLocks/>
            </p:cNvSpPr>
            <p:nvPr/>
          </p:nvSpPr>
          <p:spPr bwMode="auto">
            <a:xfrm flipH="1">
              <a:off x="-1567511" y="5059264"/>
              <a:ext cx="73027" cy="110092"/>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4" name="Freeform 749"/>
            <p:cNvSpPr>
              <a:spLocks/>
            </p:cNvSpPr>
            <p:nvPr/>
          </p:nvSpPr>
          <p:spPr bwMode="auto">
            <a:xfrm flipH="1">
              <a:off x="-1567511" y="5025340"/>
              <a:ext cx="54010" cy="68091"/>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5" name="Freeform 579"/>
            <p:cNvSpPr>
              <a:spLocks/>
            </p:cNvSpPr>
            <p:nvPr/>
          </p:nvSpPr>
          <p:spPr bwMode="auto">
            <a:xfrm>
              <a:off x="-1916619" y="5362895"/>
              <a:ext cx="37625" cy="16111"/>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6" name="Freeform 580"/>
            <p:cNvSpPr>
              <a:spLocks/>
            </p:cNvSpPr>
            <p:nvPr/>
          </p:nvSpPr>
          <p:spPr bwMode="auto">
            <a:xfrm>
              <a:off x="-1787781" y="5362895"/>
              <a:ext cx="35345" cy="16111"/>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227" name="グループ化 226"/>
          <p:cNvGrpSpPr>
            <a:grpSpLocks noChangeAspect="1"/>
          </p:cNvGrpSpPr>
          <p:nvPr/>
        </p:nvGrpSpPr>
        <p:grpSpPr>
          <a:xfrm>
            <a:off x="8159637" y="5805264"/>
            <a:ext cx="700695" cy="900000"/>
            <a:chOff x="6473061" y="2878850"/>
            <a:chExt cx="659189" cy="846689"/>
          </a:xfrm>
        </p:grpSpPr>
        <p:sp>
          <p:nvSpPr>
            <p:cNvPr id="228" name="Freeform 742"/>
            <p:cNvSpPr>
              <a:spLocks/>
            </p:cNvSpPr>
            <p:nvPr/>
          </p:nvSpPr>
          <p:spPr bwMode="auto">
            <a:xfrm>
              <a:off x="6551553" y="3160536"/>
              <a:ext cx="540979" cy="565003"/>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a:p>
          </p:txBody>
        </p:sp>
        <p:sp>
          <p:nvSpPr>
            <p:cNvPr id="229" name="Freeform 743"/>
            <p:cNvSpPr>
              <a:spLocks/>
            </p:cNvSpPr>
            <p:nvPr/>
          </p:nvSpPr>
          <p:spPr bwMode="auto">
            <a:xfrm>
              <a:off x="6773177" y="3508982"/>
              <a:ext cx="80031" cy="85483"/>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230" name="Freeform 744"/>
            <p:cNvSpPr>
              <a:spLocks/>
            </p:cNvSpPr>
            <p:nvPr/>
          </p:nvSpPr>
          <p:spPr bwMode="auto">
            <a:xfrm>
              <a:off x="6717001" y="3506540"/>
              <a:ext cx="73875" cy="71643"/>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1" name="Freeform 745"/>
            <p:cNvSpPr>
              <a:spLocks/>
            </p:cNvSpPr>
            <p:nvPr/>
          </p:nvSpPr>
          <p:spPr bwMode="auto">
            <a:xfrm>
              <a:off x="6820118" y="3534220"/>
              <a:ext cx="84648" cy="6920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2" name="Freeform 746"/>
            <p:cNvSpPr>
              <a:spLocks/>
            </p:cNvSpPr>
            <p:nvPr/>
          </p:nvSpPr>
          <p:spPr bwMode="auto">
            <a:xfrm>
              <a:off x="6667752" y="3522822"/>
              <a:ext cx="42324" cy="23609"/>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3" name="Freeform 747"/>
            <p:cNvSpPr>
              <a:spLocks/>
            </p:cNvSpPr>
            <p:nvPr/>
          </p:nvSpPr>
          <p:spPr bwMode="auto">
            <a:xfrm>
              <a:off x="6473061" y="2878850"/>
              <a:ext cx="238554" cy="327278"/>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234" name="Freeform 750"/>
            <p:cNvSpPr>
              <a:spLocks/>
            </p:cNvSpPr>
            <p:nvPr/>
          </p:nvSpPr>
          <p:spPr bwMode="auto">
            <a:xfrm>
              <a:off x="6635431" y="2915485"/>
              <a:ext cx="56945" cy="75713"/>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5" name="Freeform 751"/>
            <p:cNvSpPr>
              <a:spLocks/>
            </p:cNvSpPr>
            <p:nvPr/>
          </p:nvSpPr>
          <p:spPr bwMode="auto">
            <a:xfrm>
              <a:off x="6610806" y="2940723"/>
              <a:ext cx="73875" cy="140844"/>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236" name="グループ化 235"/>
            <p:cNvGrpSpPr/>
            <p:nvPr/>
          </p:nvGrpSpPr>
          <p:grpSpPr>
            <a:xfrm>
              <a:off x="6526130" y="3039538"/>
              <a:ext cx="606120" cy="530347"/>
              <a:chOff x="10297615" y="1691419"/>
              <a:chExt cx="815667" cy="622062"/>
            </a:xfrm>
          </p:grpSpPr>
          <p:sp>
            <p:nvSpPr>
              <p:cNvPr id="237" name="Freeform 222"/>
              <p:cNvSpPr>
                <a:spLocks/>
              </p:cNvSpPr>
              <p:nvPr/>
            </p:nvSpPr>
            <p:spPr bwMode="auto">
              <a:xfrm flipH="1">
                <a:off x="10935677" y="2187067"/>
                <a:ext cx="68607" cy="76758"/>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 name="Oval 226"/>
              <p:cNvSpPr>
                <a:spLocks noChangeArrowheads="1"/>
              </p:cNvSpPr>
              <p:nvPr/>
            </p:nvSpPr>
            <p:spPr bwMode="auto">
              <a:xfrm flipH="1">
                <a:off x="10603868" y="2051427"/>
                <a:ext cx="31185" cy="45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a:p>
            </p:txBody>
          </p:sp>
          <p:sp>
            <p:nvSpPr>
              <p:cNvPr id="239" name="Freeform 227"/>
              <p:cNvSpPr>
                <a:spLocks/>
              </p:cNvSpPr>
              <p:nvPr/>
            </p:nvSpPr>
            <p:spPr bwMode="auto">
              <a:xfrm flipH="1">
                <a:off x="10830895" y="2187067"/>
                <a:ext cx="27442" cy="34699"/>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0" name="Line 228"/>
              <p:cNvSpPr>
                <a:spLocks noChangeShapeType="1"/>
              </p:cNvSpPr>
              <p:nvPr/>
            </p:nvSpPr>
            <p:spPr bwMode="auto">
              <a:xfrm>
                <a:off x="10785988" y="2180758"/>
                <a:ext cx="13721" cy="19978"/>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1" name="Oval 229"/>
              <p:cNvSpPr>
                <a:spLocks noChangeArrowheads="1"/>
              </p:cNvSpPr>
              <p:nvPr/>
            </p:nvSpPr>
            <p:spPr bwMode="auto">
              <a:xfrm flipH="1">
                <a:off x="10626322" y="2197582"/>
                <a:ext cx="68607" cy="83067"/>
              </a:xfrm>
              <a:prstGeom prst="ellipse">
                <a:avLst/>
              </a:prstGeom>
              <a:solidFill>
                <a:srgbClr val="CC0000"/>
              </a:solidFill>
              <a:ln w="23813" cap="rnd">
                <a:solidFill>
                  <a:srgbClr val="000000"/>
                </a:solidFill>
                <a:round/>
                <a:headEnd/>
                <a:tailEnd/>
              </a:ln>
            </p:spPr>
            <p:txBody>
              <a:bodyPr/>
              <a:lstStyle/>
              <a:p>
                <a:endParaRPr lang="ja-JP" altLang="en-US" sz="1600"/>
              </a:p>
            </p:txBody>
          </p:sp>
          <p:grpSp>
            <p:nvGrpSpPr>
              <p:cNvPr id="242" name="グループ化 241"/>
              <p:cNvGrpSpPr/>
              <p:nvPr/>
            </p:nvGrpSpPr>
            <p:grpSpPr>
              <a:xfrm>
                <a:off x="10297615" y="1691419"/>
                <a:ext cx="815667" cy="622062"/>
                <a:chOff x="10125533" y="1682483"/>
                <a:chExt cx="815667" cy="622062"/>
              </a:xfrm>
            </p:grpSpPr>
            <p:sp>
              <p:nvSpPr>
                <p:cNvPr id="243" name="Line 748"/>
                <p:cNvSpPr>
                  <a:spLocks noChangeShapeType="1"/>
                </p:cNvSpPr>
                <p:nvPr/>
              </p:nvSpPr>
              <p:spPr bwMode="auto">
                <a:xfrm>
                  <a:off x="10125533" y="1843142"/>
                  <a:ext cx="0" cy="98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4" name="Freeform 696"/>
                <p:cNvSpPr>
                  <a:spLocks/>
                </p:cNvSpPr>
                <p:nvPr/>
              </p:nvSpPr>
              <p:spPr bwMode="auto">
                <a:xfrm>
                  <a:off x="10225882" y="1682483"/>
                  <a:ext cx="715318" cy="58235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245" name="Freeform 697"/>
                <p:cNvSpPr>
                  <a:spLocks/>
                </p:cNvSpPr>
                <p:nvPr/>
              </p:nvSpPr>
              <p:spPr bwMode="auto">
                <a:xfrm>
                  <a:off x="10320178" y="1788365"/>
                  <a:ext cx="494341" cy="51618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246" name="Freeform 698"/>
                <p:cNvSpPr>
                  <a:spLocks/>
                </p:cNvSpPr>
                <p:nvPr/>
              </p:nvSpPr>
              <p:spPr bwMode="auto">
                <a:xfrm>
                  <a:off x="10389710" y="2001235"/>
                  <a:ext cx="341943" cy="165442"/>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247" name="Freeform 699"/>
                <p:cNvSpPr>
                  <a:spLocks/>
                </p:cNvSpPr>
                <p:nvPr/>
              </p:nvSpPr>
              <p:spPr bwMode="auto">
                <a:xfrm>
                  <a:off x="10418285" y="1915204"/>
                  <a:ext cx="67627" cy="41912"/>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8" name="Freeform 700"/>
                <p:cNvSpPr>
                  <a:spLocks/>
                </p:cNvSpPr>
                <p:nvPr/>
              </p:nvSpPr>
              <p:spPr bwMode="auto">
                <a:xfrm>
                  <a:off x="10557348" y="1905278"/>
                  <a:ext cx="75247" cy="4301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9" name="Freeform 701"/>
                <p:cNvSpPr>
                  <a:spLocks/>
                </p:cNvSpPr>
                <p:nvPr/>
              </p:nvSpPr>
              <p:spPr bwMode="auto">
                <a:xfrm>
                  <a:off x="10566873" y="1850131"/>
                  <a:ext cx="84771" cy="5735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0" name="Freeform 702"/>
                <p:cNvSpPr>
                  <a:spLocks/>
                </p:cNvSpPr>
                <p:nvPr/>
              </p:nvSpPr>
              <p:spPr bwMode="auto">
                <a:xfrm>
                  <a:off x="10403045" y="1866675"/>
                  <a:ext cx="81914" cy="41912"/>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grpSp>
      <p:grpSp>
        <p:nvGrpSpPr>
          <p:cNvPr id="251" name="グループ化 250"/>
          <p:cNvGrpSpPr/>
          <p:nvPr/>
        </p:nvGrpSpPr>
        <p:grpSpPr>
          <a:xfrm>
            <a:off x="11290475" y="5844760"/>
            <a:ext cx="710180" cy="787295"/>
            <a:chOff x="-2244444" y="5687038"/>
            <a:chExt cx="1150938" cy="936626"/>
          </a:xfrm>
        </p:grpSpPr>
        <p:sp>
          <p:nvSpPr>
            <p:cNvPr id="252" name="Line 608"/>
            <p:cNvSpPr>
              <a:spLocks noChangeShapeType="1"/>
            </p:cNvSpPr>
            <p:nvPr/>
          </p:nvSpPr>
          <p:spPr bwMode="auto">
            <a:xfrm>
              <a:off x="-1255431" y="6082326"/>
              <a:ext cx="3175" cy="158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3" name="Freeform 609"/>
            <p:cNvSpPr>
              <a:spLocks/>
            </p:cNvSpPr>
            <p:nvPr/>
          </p:nvSpPr>
          <p:spPr bwMode="auto">
            <a:xfrm>
              <a:off x="-2095219" y="5836263"/>
              <a:ext cx="858838" cy="585788"/>
            </a:xfrm>
            <a:custGeom>
              <a:avLst/>
              <a:gdLst>
                <a:gd name="T0" fmla="*/ 24777 w 218"/>
                <a:gd name="T1" fmla="*/ 86 h 283"/>
                <a:gd name="T2" fmla="*/ 21734 w 218"/>
                <a:gd name="T3" fmla="*/ 102 h 283"/>
                <a:gd name="T4" fmla="*/ 9780 w 218"/>
                <a:gd name="T5" fmla="*/ 359 h 283"/>
                <a:gd name="T6" fmla="*/ 4249 w 218"/>
                <a:gd name="T7" fmla="*/ 816 h 283"/>
                <a:gd name="T8" fmla="*/ 23139 w 218"/>
                <a:gd name="T9" fmla="*/ 1339 h 283"/>
                <a:gd name="T10" fmla="*/ 40210 w 218"/>
                <a:gd name="T11" fmla="*/ 1103 h 283"/>
                <a:gd name="T12" fmla="*/ 43652 w 218"/>
                <a:gd name="T13" fmla="*/ 767 h 283"/>
                <a:gd name="T14" fmla="*/ 50740 w 218"/>
                <a:gd name="T15" fmla="*/ 533 h 283"/>
                <a:gd name="T16" fmla="*/ 41602 w 218"/>
                <a:gd name="T17" fmla="*/ 554 h 283"/>
                <a:gd name="T18" fmla="*/ 40652 w 218"/>
                <a:gd name="T19" fmla="*/ 451 h 283"/>
                <a:gd name="T20" fmla="*/ 33152 w 218"/>
                <a:gd name="T21" fmla="*/ 257 h 283"/>
                <a:gd name="T22" fmla="*/ 30410 w 218"/>
                <a:gd name="T23" fmla="*/ 351 h 283"/>
                <a:gd name="T24" fmla="*/ 28211 w 218"/>
                <a:gd name="T25" fmla="*/ 96 h 283"/>
                <a:gd name="T26" fmla="*/ 24777 w 218"/>
                <a:gd name="T27" fmla="*/ 86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8" h="283">
                  <a:moveTo>
                    <a:pt x="106" y="18"/>
                  </a:moveTo>
                  <a:cubicBezTo>
                    <a:pt x="106" y="18"/>
                    <a:pt x="101" y="4"/>
                    <a:pt x="93" y="21"/>
                  </a:cubicBezTo>
                  <a:cubicBezTo>
                    <a:pt x="85" y="38"/>
                    <a:pt x="84" y="51"/>
                    <a:pt x="42" y="73"/>
                  </a:cubicBezTo>
                  <a:cubicBezTo>
                    <a:pt x="42" y="73"/>
                    <a:pt x="37" y="132"/>
                    <a:pt x="18" y="166"/>
                  </a:cubicBezTo>
                  <a:cubicBezTo>
                    <a:pt x="18" y="166"/>
                    <a:pt x="0" y="245"/>
                    <a:pt x="99" y="272"/>
                  </a:cubicBezTo>
                  <a:cubicBezTo>
                    <a:pt x="99" y="272"/>
                    <a:pt x="152" y="283"/>
                    <a:pt x="172" y="225"/>
                  </a:cubicBezTo>
                  <a:cubicBezTo>
                    <a:pt x="193" y="166"/>
                    <a:pt x="187" y="156"/>
                    <a:pt x="187" y="156"/>
                  </a:cubicBezTo>
                  <a:cubicBezTo>
                    <a:pt x="187" y="156"/>
                    <a:pt x="218" y="147"/>
                    <a:pt x="217" y="109"/>
                  </a:cubicBezTo>
                  <a:cubicBezTo>
                    <a:pt x="216" y="71"/>
                    <a:pt x="185" y="74"/>
                    <a:pt x="178" y="113"/>
                  </a:cubicBezTo>
                  <a:cubicBezTo>
                    <a:pt x="174" y="92"/>
                    <a:pt x="174" y="92"/>
                    <a:pt x="174" y="92"/>
                  </a:cubicBezTo>
                  <a:cubicBezTo>
                    <a:pt x="174" y="92"/>
                    <a:pt x="146" y="82"/>
                    <a:pt x="142" y="52"/>
                  </a:cubicBezTo>
                  <a:cubicBezTo>
                    <a:pt x="130" y="71"/>
                    <a:pt x="130" y="71"/>
                    <a:pt x="130" y="71"/>
                  </a:cubicBezTo>
                  <a:cubicBezTo>
                    <a:pt x="130" y="71"/>
                    <a:pt x="121" y="36"/>
                    <a:pt x="121" y="20"/>
                  </a:cubicBezTo>
                  <a:cubicBezTo>
                    <a:pt x="121" y="20"/>
                    <a:pt x="117" y="0"/>
                    <a:pt x="106" y="18"/>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54" name="Freeform 610"/>
            <p:cNvSpPr>
              <a:spLocks/>
            </p:cNvSpPr>
            <p:nvPr/>
          </p:nvSpPr>
          <p:spPr bwMode="auto">
            <a:xfrm>
              <a:off x="-2039656" y="5687038"/>
              <a:ext cx="946150" cy="682625"/>
            </a:xfrm>
            <a:custGeom>
              <a:avLst/>
              <a:gdLst>
                <a:gd name="T0" fmla="*/ 45974 w 240"/>
                <a:gd name="T1" fmla="*/ 1270 h 329"/>
                <a:gd name="T2" fmla="*/ 45529 w 240"/>
                <a:gd name="T3" fmla="*/ 1229 h 329"/>
                <a:gd name="T4" fmla="*/ 49483 w 240"/>
                <a:gd name="T5" fmla="*/ 456 h 329"/>
                <a:gd name="T6" fmla="*/ 51075 w 240"/>
                <a:gd name="T7" fmla="*/ 444 h 329"/>
                <a:gd name="T8" fmla="*/ 45254 w 240"/>
                <a:gd name="T9" fmla="*/ 221 h 329"/>
                <a:gd name="T10" fmla="*/ 20875 w 240"/>
                <a:gd name="T11" fmla="*/ 169 h 329"/>
                <a:gd name="T12" fmla="*/ 4902 w 240"/>
                <a:gd name="T13" fmla="*/ 386 h 329"/>
                <a:gd name="T14" fmla="*/ 6618 w 240"/>
                <a:gd name="T15" fmla="*/ 408 h 329"/>
                <a:gd name="T16" fmla="*/ 6124 w 240"/>
                <a:gd name="T17" fmla="*/ 808 h 329"/>
                <a:gd name="T18" fmla="*/ 6618 w 240"/>
                <a:gd name="T19" fmla="*/ 723 h 329"/>
                <a:gd name="T20" fmla="*/ 18513 w 240"/>
                <a:gd name="T21" fmla="*/ 465 h 329"/>
                <a:gd name="T22" fmla="*/ 21535 w 240"/>
                <a:gd name="T23" fmla="*/ 450 h 329"/>
                <a:gd name="T24" fmla="*/ 25131 w 240"/>
                <a:gd name="T25" fmla="*/ 457 h 329"/>
                <a:gd name="T26" fmla="*/ 27197 w 240"/>
                <a:gd name="T27" fmla="*/ 712 h 329"/>
                <a:gd name="T28" fmla="*/ 30046 w 240"/>
                <a:gd name="T29" fmla="*/ 618 h 329"/>
                <a:gd name="T30" fmla="*/ 37508 w 240"/>
                <a:gd name="T31" fmla="*/ 817 h 329"/>
                <a:gd name="T32" fmla="*/ 38457 w 240"/>
                <a:gd name="T33" fmla="*/ 923 h 329"/>
                <a:gd name="T34" fmla="*/ 47615 w 240"/>
                <a:gd name="T35" fmla="*/ 903 h 329"/>
                <a:gd name="T36" fmla="*/ 40615 w 240"/>
                <a:gd name="T37" fmla="*/ 1134 h 329"/>
                <a:gd name="T38" fmla="*/ 37002 w 240"/>
                <a:gd name="T39" fmla="*/ 1481 h 329"/>
                <a:gd name="T40" fmla="*/ 33356 w 240"/>
                <a:gd name="T41" fmla="*/ 1619 h 329"/>
                <a:gd name="T42" fmla="*/ 47121 w 240"/>
                <a:gd name="T43" fmla="*/ 1562 h 329"/>
                <a:gd name="T44" fmla="*/ 43816 w 240"/>
                <a:gd name="T45" fmla="*/ 1446 h 329"/>
                <a:gd name="T46" fmla="*/ 49021 w 240"/>
                <a:gd name="T47" fmla="*/ 1342 h 329"/>
                <a:gd name="T48" fmla="*/ 45974 w 240"/>
                <a:gd name="T49" fmla="*/ 127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329">
                  <a:moveTo>
                    <a:pt x="196" y="255"/>
                  </a:moveTo>
                  <a:cubicBezTo>
                    <a:pt x="194" y="246"/>
                    <a:pt x="194" y="246"/>
                    <a:pt x="194" y="246"/>
                  </a:cubicBezTo>
                  <a:cubicBezTo>
                    <a:pt x="240" y="187"/>
                    <a:pt x="211" y="91"/>
                    <a:pt x="211" y="91"/>
                  </a:cubicBezTo>
                  <a:cubicBezTo>
                    <a:pt x="218" y="89"/>
                    <a:pt x="218" y="89"/>
                    <a:pt x="218" y="89"/>
                  </a:cubicBezTo>
                  <a:cubicBezTo>
                    <a:pt x="216" y="71"/>
                    <a:pt x="193" y="44"/>
                    <a:pt x="193" y="44"/>
                  </a:cubicBezTo>
                  <a:cubicBezTo>
                    <a:pt x="162" y="0"/>
                    <a:pt x="89" y="34"/>
                    <a:pt x="89" y="34"/>
                  </a:cubicBezTo>
                  <a:cubicBezTo>
                    <a:pt x="41" y="32"/>
                    <a:pt x="21" y="77"/>
                    <a:pt x="21" y="77"/>
                  </a:cubicBezTo>
                  <a:cubicBezTo>
                    <a:pt x="28" y="82"/>
                    <a:pt x="28" y="82"/>
                    <a:pt x="28" y="82"/>
                  </a:cubicBezTo>
                  <a:cubicBezTo>
                    <a:pt x="0" y="129"/>
                    <a:pt x="15" y="152"/>
                    <a:pt x="26" y="162"/>
                  </a:cubicBezTo>
                  <a:cubicBezTo>
                    <a:pt x="28" y="152"/>
                    <a:pt x="28" y="145"/>
                    <a:pt x="28" y="145"/>
                  </a:cubicBezTo>
                  <a:cubicBezTo>
                    <a:pt x="70" y="123"/>
                    <a:pt x="71" y="110"/>
                    <a:pt x="79" y="93"/>
                  </a:cubicBezTo>
                  <a:cubicBezTo>
                    <a:pt x="87" y="76"/>
                    <a:pt x="92" y="90"/>
                    <a:pt x="92" y="90"/>
                  </a:cubicBezTo>
                  <a:cubicBezTo>
                    <a:pt x="103" y="72"/>
                    <a:pt x="107" y="92"/>
                    <a:pt x="107" y="92"/>
                  </a:cubicBezTo>
                  <a:cubicBezTo>
                    <a:pt x="107" y="108"/>
                    <a:pt x="116" y="143"/>
                    <a:pt x="116" y="143"/>
                  </a:cubicBezTo>
                  <a:cubicBezTo>
                    <a:pt x="128" y="124"/>
                    <a:pt x="128" y="124"/>
                    <a:pt x="128" y="124"/>
                  </a:cubicBezTo>
                  <a:cubicBezTo>
                    <a:pt x="132" y="154"/>
                    <a:pt x="160" y="164"/>
                    <a:pt x="160" y="164"/>
                  </a:cubicBezTo>
                  <a:cubicBezTo>
                    <a:pt x="164" y="185"/>
                    <a:pt x="164" y="185"/>
                    <a:pt x="164" y="185"/>
                  </a:cubicBezTo>
                  <a:cubicBezTo>
                    <a:pt x="171" y="146"/>
                    <a:pt x="202" y="143"/>
                    <a:pt x="203" y="181"/>
                  </a:cubicBezTo>
                  <a:cubicBezTo>
                    <a:pt x="204" y="219"/>
                    <a:pt x="173" y="228"/>
                    <a:pt x="173" y="228"/>
                  </a:cubicBezTo>
                  <a:cubicBezTo>
                    <a:pt x="173" y="228"/>
                    <a:pt x="179" y="238"/>
                    <a:pt x="158" y="297"/>
                  </a:cubicBezTo>
                  <a:cubicBezTo>
                    <a:pt x="154" y="309"/>
                    <a:pt x="148" y="318"/>
                    <a:pt x="142" y="325"/>
                  </a:cubicBezTo>
                  <a:cubicBezTo>
                    <a:pt x="190" y="329"/>
                    <a:pt x="201" y="313"/>
                    <a:pt x="201" y="313"/>
                  </a:cubicBezTo>
                  <a:cubicBezTo>
                    <a:pt x="187" y="290"/>
                    <a:pt x="187" y="290"/>
                    <a:pt x="187" y="290"/>
                  </a:cubicBezTo>
                  <a:cubicBezTo>
                    <a:pt x="209" y="269"/>
                    <a:pt x="209" y="269"/>
                    <a:pt x="209" y="269"/>
                  </a:cubicBezTo>
                  <a:lnTo>
                    <a:pt x="196" y="255"/>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255" name="Freeform 611"/>
            <p:cNvSpPr>
              <a:spLocks/>
            </p:cNvSpPr>
            <p:nvPr/>
          </p:nvSpPr>
          <p:spPr bwMode="auto">
            <a:xfrm>
              <a:off x="-2042831" y="5977551"/>
              <a:ext cx="112713" cy="130175"/>
            </a:xfrm>
            <a:custGeom>
              <a:avLst/>
              <a:gdLst>
                <a:gd name="T0" fmla="*/ 4135 w 29"/>
                <a:gd name="T1" fmla="*/ 331 h 62"/>
                <a:gd name="T2" fmla="*/ 6253 w 29"/>
                <a:gd name="T3" fmla="*/ 28 h 62"/>
                <a:gd name="T4" fmla="*/ 6253 w 29"/>
                <a:gd name="T5" fmla="*/ 28 h 62"/>
                <a:gd name="T6" fmla="*/ 1337 w 29"/>
                <a:gd name="T7" fmla="*/ 104 h 62"/>
                <a:gd name="T8" fmla="*/ 4135 w 29"/>
                <a:gd name="T9" fmla="*/ 3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2">
                  <a:moveTo>
                    <a:pt x="19" y="62"/>
                  </a:moveTo>
                  <a:cubicBezTo>
                    <a:pt x="27" y="33"/>
                    <a:pt x="29" y="5"/>
                    <a:pt x="29" y="5"/>
                  </a:cubicBezTo>
                  <a:cubicBezTo>
                    <a:pt x="29" y="5"/>
                    <a:pt x="29" y="5"/>
                    <a:pt x="29" y="5"/>
                  </a:cubicBezTo>
                  <a:cubicBezTo>
                    <a:pt x="22" y="1"/>
                    <a:pt x="11" y="0"/>
                    <a:pt x="6" y="20"/>
                  </a:cubicBezTo>
                  <a:cubicBezTo>
                    <a:pt x="0" y="46"/>
                    <a:pt x="6" y="58"/>
                    <a:pt x="19" y="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56" name="Freeform 612"/>
            <p:cNvSpPr>
              <a:spLocks/>
            </p:cNvSpPr>
            <p:nvPr/>
          </p:nvSpPr>
          <p:spPr bwMode="auto">
            <a:xfrm>
              <a:off x="-1849156" y="5914051"/>
              <a:ext cx="138113" cy="133350"/>
            </a:xfrm>
            <a:custGeom>
              <a:avLst/>
              <a:gdLst>
                <a:gd name="T0" fmla="*/ 0 w 35"/>
                <a:gd name="T1" fmla="*/ 180 h 64"/>
                <a:gd name="T2" fmla="*/ 2108 w 35"/>
                <a:gd name="T3" fmla="*/ 326 h 64"/>
                <a:gd name="T4" fmla="*/ 0 60000 65536"/>
                <a:gd name="T5" fmla="*/ 0 60000 65536"/>
              </a:gdLst>
              <a:ahLst/>
              <a:cxnLst>
                <a:cxn ang="T4">
                  <a:pos x="T0" y="T1"/>
                </a:cxn>
                <a:cxn ang="T5">
                  <a:pos x="T2" y="T3"/>
                </a:cxn>
              </a:cxnLst>
              <a:rect l="0" t="0" r="r" b="b"/>
              <a:pathLst>
                <a:path w="35" h="64">
                  <a:moveTo>
                    <a:pt x="0" y="35"/>
                  </a:moveTo>
                  <a:cubicBezTo>
                    <a:pt x="0" y="35"/>
                    <a:pt x="35" y="0"/>
                    <a:pt x="9" y="6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7" name="Freeform 613"/>
            <p:cNvSpPr>
              <a:spLocks/>
            </p:cNvSpPr>
            <p:nvPr/>
          </p:nvSpPr>
          <p:spPr bwMode="auto">
            <a:xfrm>
              <a:off x="-1760256" y="5939451"/>
              <a:ext cx="112713" cy="98425"/>
            </a:xfrm>
            <a:custGeom>
              <a:avLst/>
              <a:gdLst>
                <a:gd name="T0" fmla="*/ 0 w 29"/>
                <a:gd name="T1" fmla="*/ 247 h 47"/>
                <a:gd name="T2" fmla="*/ 6253 w 29"/>
                <a:gd name="T3" fmla="*/ 78 h 47"/>
                <a:gd name="T4" fmla="*/ 0 60000 65536"/>
                <a:gd name="T5" fmla="*/ 0 60000 65536"/>
              </a:gdLst>
              <a:ahLst/>
              <a:cxnLst>
                <a:cxn ang="T4">
                  <a:pos x="T0" y="T1"/>
                </a:cxn>
                <a:cxn ang="T5">
                  <a:pos x="T2" y="T3"/>
                </a:cxn>
              </a:cxnLst>
              <a:rect l="0" t="0" r="r" b="b"/>
              <a:pathLst>
                <a:path w="29" h="47">
                  <a:moveTo>
                    <a:pt x="0" y="47"/>
                  </a:moveTo>
                  <a:cubicBezTo>
                    <a:pt x="0" y="47"/>
                    <a:pt x="9" y="0"/>
                    <a:pt x="29" y="1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8" name="Oval 614"/>
            <p:cNvSpPr>
              <a:spLocks noChangeArrowheads="1"/>
            </p:cNvSpPr>
            <p:nvPr/>
          </p:nvSpPr>
          <p:spPr bwMode="auto">
            <a:xfrm>
              <a:off x="-1766606" y="6068038"/>
              <a:ext cx="31750"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259" name="Freeform 615"/>
            <p:cNvSpPr>
              <a:spLocks/>
            </p:cNvSpPr>
            <p:nvPr/>
          </p:nvSpPr>
          <p:spPr bwMode="auto">
            <a:xfrm>
              <a:off x="-1326869" y="6036288"/>
              <a:ext cx="71438" cy="68263"/>
            </a:xfrm>
            <a:custGeom>
              <a:avLst/>
              <a:gdLst>
                <a:gd name="T0" fmla="*/ 988 w 18"/>
                <a:gd name="T1" fmla="*/ 0 h 33"/>
                <a:gd name="T2" fmla="*/ 0 w 18"/>
                <a:gd name="T3" fmla="*/ 162 h 33"/>
                <a:gd name="T4" fmla="*/ 0 60000 65536"/>
                <a:gd name="T5" fmla="*/ 0 60000 65536"/>
              </a:gdLst>
              <a:ahLst/>
              <a:cxnLst>
                <a:cxn ang="T4">
                  <a:pos x="T0" y="T1"/>
                </a:cxn>
                <a:cxn ang="T5">
                  <a:pos x="T2" y="T3"/>
                </a:cxn>
              </a:cxnLst>
              <a:rect l="0" t="0" r="r" b="b"/>
              <a:pathLst>
                <a:path w="18" h="33">
                  <a:moveTo>
                    <a:pt x="4" y="0"/>
                  </a:moveTo>
                  <a:cubicBezTo>
                    <a:pt x="4" y="0"/>
                    <a:pt x="18" y="15"/>
                    <a:pt x="0"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60" name="Freeform 616"/>
            <p:cNvSpPr>
              <a:spLocks/>
            </p:cNvSpPr>
            <p:nvPr/>
          </p:nvSpPr>
          <p:spPr bwMode="auto">
            <a:xfrm>
              <a:off x="-1969806" y="6134713"/>
              <a:ext cx="506413" cy="254000"/>
            </a:xfrm>
            <a:custGeom>
              <a:avLst/>
              <a:gdLst>
                <a:gd name="T0" fmla="*/ 0 w 128"/>
                <a:gd name="T1" fmla="*/ 161 h 123"/>
                <a:gd name="T2" fmla="*/ 30664 w 128"/>
                <a:gd name="T3" fmla="*/ 64 h 123"/>
                <a:gd name="T4" fmla="*/ 14627 w 128"/>
                <a:gd name="T5" fmla="*/ 558 h 123"/>
                <a:gd name="T6" fmla="*/ 0 w 128"/>
                <a:gd name="T7" fmla="*/ 161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23">
                  <a:moveTo>
                    <a:pt x="0" y="33"/>
                  </a:moveTo>
                  <a:cubicBezTo>
                    <a:pt x="0" y="33"/>
                    <a:pt x="100" y="0"/>
                    <a:pt x="128" y="13"/>
                  </a:cubicBezTo>
                  <a:cubicBezTo>
                    <a:pt x="128" y="13"/>
                    <a:pt x="94" y="107"/>
                    <a:pt x="61" y="115"/>
                  </a:cubicBezTo>
                  <a:cubicBezTo>
                    <a:pt x="28" y="123"/>
                    <a:pt x="0" y="33"/>
                    <a:pt x="0" y="33"/>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261" name="Freeform 617"/>
            <p:cNvSpPr>
              <a:spLocks/>
            </p:cNvSpPr>
            <p:nvPr/>
          </p:nvSpPr>
          <p:spPr bwMode="auto">
            <a:xfrm>
              <a:off x="-2230156" y="6380776"/>
              <a:ext cx="950913" cy="242888"/>
            </a:xfrm>
            <a:custGeom>
              <a:avLst/>
              <a:gdLst>
                <a:gd name="T0" fmla="*/ 42390 w 241"/>
                <a:gd name="T1" fmla="*/ 0 h 117"/>
                <a:gd name="T2" fmla="*/ 31859 w 241"/>
                <a:gd name="T3" fmla="*/ 50 h 117"/>
                <a:gd name="T4" fmla="*/ 17933 w 241"/>
                <a:gd name="T5" fmla="*/ 160 h 117"/>
                <a:gd name="T6" fmla="*/ 7091 w 241"/>
                <a:gd name="T7" fmla="*/ 212 h 117"/>
                <a:gd name="T8" fmla="*/ 7785 w 241"/>
                <a:gd name="T9" fmla="*/ 587 h 117"/>
                <a:gd name="T10" fmla="*/ 56828 w 241"/>
                <a:gd name="T11" fmla="*/ 587 h 117"/>
                <a:gd name="T12" fmla="*/ 50947 w 241"/>
                <a:gd name="T13" fmla="*/ 115 h 117"/>
                <a:gd name="T14" fmla="*/ 42390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FFFF"/>
            </a:solidFill>
            <a:ln w="20701" cap="rnd">
              <a:solidFill>
                <a:srgbClr val="000000"/>
              </a:solidFill>
              <a:prstDash val="solid"/>
              <a:round/>
              <a:headEnd/>
              <a:tailEnd/>
            </a:ln>
          </p:spPr>
          <p:txBody>
            <a:bodyPr/>
            <a:lstStyle/>
            <a:p>
              <a:endParaRPr lang="ja-JP" altLang="en-US" dirty="0"/>
            </a:p>
          </p:txBody>
        </p:sp>
        <p:sp>
          <p:nvSpPr>
            <p:cNvPr id="262" name="Freeform 618"/>
            <p:cNvSpPr>
              <a:spLocks/>
            </p:cNvSpPr>
            <p:nvPr/>
          </p:nvSpPr>
          <p:spPr bwMode="auto">
            <a:xfrm>
              <a:off x="-1699931" y="6398238"/>
              <a:ext cx="95250" cy="101600"/>
            </a:xfrm>
            <a:custGeom>
              <a:avLst/>
              <a:gdLst>
                <a:gd name="T0" fmla="*/ 0 w 24"/>
                <a:gd name="T1" fmla="*/ 1 h 49"/>
                <a:gd name="T2" fmla="*/ 313 w 24"/>
                <a:gd name="T3" fmla="*/ 246 h 49"/>
                <a:gd name="T4" fmla="*/ 5863 w 24"/>
                <a:gd name="T5" fmla="*/ 0 h 49"/>
                <a:gd name="T6" fmla="*/ 0 w 24"/>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63" name="Freeform 619"/>
            <p:cNvSpPr>
              <a:spLocks/>
            </p:cNvSpPr>
            <p:nvPr/>
          </p:nvSpPr>
          <p:spPr bwMode="auto">
            <a:xfrm>
              <a:off x="-1811056" y="6418876"/>
              <a:ext cx="111125" cy="77788"/>
            </a:xfrm>
            <a:custGeom>
              <a:avLst/>
              <a:gdLst>
                <a:gd name="T0" fmla="*/ 4895 w 28"/>
                <a:gd name="T1" fmla="*/ 0 h 38"/>
                <a:gd name="T2" fmla="*/ 0 w 28"/>
                <a:gd name="T3" fmla="*/ 173 h 38"/>
                <a:gd name="T4" fmla="*/ 6845 w 28"/>
                <a:gd name="T5" fmla="*/ 162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64" name="Freeform 620"/>
            <p:cNvSpPr>
              <a:spLocks/>
            </p:cNvSpPr>
            <p:nvPr/>
          </p:nvSpPr>
          <p:spPr bwMode="auto">
            <a:xfrm>
              <a:off x="-1665006" y="6403001"/>
              <a:ext cx="130175" cy="96838"/>
            </a:xfrm>
            <a:custGeom>
              <a:avLst/>
              <a:gdLst>
                <a:gd name="T0" fmla="*/ 0 w 33"/>
                <a:gd name="T1" fmla="*/ 212 h 46"/>
                <a:gd name="T2" fmla="*/ 7780 w 33"/>
                <a:gd name="T3" fmla="*/ 249 h 46"/>
                <a:gd name="T4" fmla="*/ 4927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65" name="Freeform 621"/>
            <p:cNvSpPr>
              <a:spLocks/>
            </p:cNvSpPr>
            <p:nvPr/>
          </p:nvSpPr>
          <p:spPr bwMode="auto">
            <a:xfrm>
              <a:off x="-1853919" y="6582388"/>
              <a:ext cx="58738" cy="41275"/>
            </a:xfrm>
            <a:custGeom>
              <a:avLst/>
              <a:gdLst>
                <a:gd name="T0" fmla="*/ 3365 w 15"/>
                <a:gd name="T1" fmla="*/ 0 h 20"/>
                <a:gd name="T2" fmla="*/ 0 w 15"/>
                <a:gd name="T3" fmla="*/ 96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66" name="Line 622"/>
            <p:cNvSpPr>
              <a:spLocks noChangeShapeType="1"/>
            </p:cNvSpPr>
            <p:nvPr/>
          </p:nvSpPr>
          <p:spPr bwMode="auto">
            <a:xfrm>
              <a:off x="-1944406" y="6447451"/>
              <a:ext cx="69850" cy="3333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7" name="Line 623"/>
            <p:cNvSpPr>
              <a:spLocks noChangeShapeType="1"/>
            </p:cNvSpPr>
            <p:nvPr/>
          </p:nvSpPr>
          <p:spPr bwMode="auto">
            <a:xfrm>
              <a:off x="-2031719" y="6460151"/>
              <a:ext cx="3175" cy="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68" name="Freeform 624"/>
            <p:cNvSpPr>
              <a:spLocks/>
            </p:cNvSpPr>
            <p:nvPr/>
          </p:nvSpPr>
          <p:spPr bwMode="auto">
            <a:xfrm>
              <a:off x="-2244444" y="6361726"/>
              <a:ext cx="295275" cy="184150"/>
            </a:xfrm>
            <a:custGeom>
              <a:avLst/>
              <a:gdLst>
                <a:gd name="T0" fmla="*/ 12750 w 75"/>
                <a:gd name="T1" fmla="*/ 358 h 89"/>
                <a:gd name="T2" fmla="*/ 7232 w 75"/>
                <a:gd name="T3" fmla="*/ 437 h 89"/>
                <a:gd name="T4" fmla="*/ 184 w 75"/>
                <a:gd name="T5" fmla="*/ 231 h 89"/>
                <a:gd name="T6" fmla="*/ 7232 w 75"/>
                <a:gd name="T7" fmla="*/ 0 h 89"/>
                <a:gd name="T8" fmla="*/ 11656 w 75"/>
                <a:gd name="T9" fmla="*/ 78 h 89"/>
                <a:gd name="T10" fmla="*/ 17251 w 75"/>
                <a:gd name="T11" fmla="*/ 225 h 89"/>
                <a:gd name="T12" fmla="*/ 12750 w 75"/>
                <a:gd name="T13" fmla="*/ 358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89">
                  <a:moveTo>
                    <a:pt x="55" y="73"/>
                  </a:moveTo>
                  <a:cubicBezTo>
                    <a:pt x="55" y="73"/>
                    <a:pt x="56" y="89"/>
                    <a:pt x="31" y="89"/>
                  </a:cubicBezTo>
                  <a:cubicBezTo>
                    <a:pt x="6" y="89"/>
                    <a:pt x="0" y="69"/>
                    <a:pt x="1" y="47"/>
                  </a:cubicBezTo>
                  <a:cubicBezTo>
                    <a:pt x="1" y="26"/>
                    <a:pt x="16" y="0"/>
                    <a:pt x="31" y="0"/>
                  </a:cubicBezTo>
                  <a:cubicBezTo>
                    <a:pt x="47" y="0"/>
                    <a:pt x="50" y="16"/>
                    <a:pt x="50" y="16"/>
                  </a:cubicBezTo>
                  <a:cubicBezTo>
                    <a:pt x="50" y="16"/>
                    <a:pt x="75" y="16"/>
                    <a:pt x="74" y="46"/>
                  </a:cubicBezTo>
                  <a:cubicBezTo>
                    <a:pt x="74" y="76"/>
                    <a:pt x="59" y="81"/>
                    <a:pt x="55" y="73"/>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269" name="Freeform 625"/>
            <p:cNvSpPr>
              <a:spLocks/>
            </p:cNvSpPr>
            <p:nvPr/>
          </p:nvSpPr>
          <p:spPr bwMode="auto">
            <a:xfrm>
              <a:off x="-2103156" y="6460151"/>
              <a:ext cx="76200" cy="52388"/>
            </a:xfrm>
            <a:custGeom>
              <a:avLst/>
              <a:gdLst>
                <a:gd name="T0" fmla="*/ 4646 w 19"/>
                <a:gd name="T1" fmla="*/ 0 h 26"/>
                <a:gd name="T2" fmla="*/ 4934 w 19"/>
                <a:gd name="T3" fmla="*/ 10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70" name="Freeform 626"/>
            <p:cNvSpPr>
              <a:spLocks/>
            </p:cNvSpPr>
            <p:nvPr/>
          </p:nvSpPr>
          <p:spPr bwMode="auto">
            <a:xfrm>
              <a:off x="-2238094" y="6377601"/>
              <a:ext cx="190500" cy="63500"/>
            </a:xfrm>
            <a:custGeom>
              <a:avLst/>
              <a:gdLst>
                <a:gd name="T0" fmla="*/ 0 w 48"/>
                <a:gd name="T1" fmla="*/ 143 h 31"/>
                <a:gd name="T2" fmla="*/ 11720 w 48"/>
                <a:gd name="T3" fmla="*/ 41 h 31"/>
                <a:gd name="T4" fmla="*/ 0 60000 65536"/>
                <a:gd name="T5" fmla="*/ 0 60000 65536"/>
              </a:gdLst>
              <a:ahLst/>
              <a:cxnLst>
                <a:cxn ang="T4">
                  <a:pos x="T0" y="T1"/>
                </a:cxn>
                <a:cxn ang="T5">
                  <a:pos x="T2" y="T3"/>
                </a:cxn>
              </a:cxnLst>
              <a:rect l="0" t="0" r="r" b="b"/>
              <a:pathLst>
                <a:path w="48" h="31">
                  <a:moveTo>
                    <a:pt x="0" y="31"/>
                  </a:moveTo>
                  <a:cubicBezTo>
                    <a:pt x="0" y="31"/>
                    <a:pt x="22" y="0"/>
                    <a:pt x="48"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71" name="Oval 627"/>
            <p:cNvSpPr>
              <a:spLocks noChangeArrowheads="1"/>
            </p:cNvSpPr>
            <p:nvPr/>
          </p:nvSpPr>
          <p:spPr bwMode="auto">
            <a:xfrm>
              <a:off x="-1853919" y="6064863"/>
              <a:ext cx="33338"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grpSp>
      <p:sp>
        <p:nvSpPr>
          <p:cNvPr id="272" name="角丸四角形吹き出し 271"/>
          <p:cNvSpPr/>
          <p:nvPr/>
        </p:nvSpPr>
        <p:spPr>
          <a:xfrm>
            <a:off x="7148824" y="5174619"/>
            <a:ext cx="1667301" cy="586654"/>
          </a:xfrm>
          <a:prstGeom prst="wedgeRoundRectCallout">
            <a:avLst>
              <a:gd name="adj1" fmla="val -4413"/>
              <a:gd name="adj2" fmla="val 648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4" name="テキスト ボックス 273"/>
          <p:cNvSpPr txBox="1"/>
          <p:nvPr/>
        </p:nvSpPr>
        <p:spPr>
          <a:xfrm>
            <a:off x="7148825" y="5141952"/>
            <a:ext cx="2088231" cy="646331"/>
          </a:xfrm>
          <a:prstGeom prst="rect">
            <a:avLst/>
          </a:prstGeom>
          <a:noFill/>
        </p:spPr>
        <p:txBody>
          <a:bodyPr wrap="square" rtlCol="0">
            <a:spAutoFit/>
          </a:bodyPr>
          <a:lstStyle/>
          <a:p>
            <a:r>
              <a:rPr lang="ja-JP" altLang="en-US" dirty="0"/>
              <a:t>私達が主体で</a:t>
            </a:r>
            <a:endParaRPr lang="en-US" altLang="ja-JP" dirty="0"/>
          </a:p>
          <a:p>
            <a:r>
              <a:rPr lang="ja-JP" altLang="en-US" dirty="0" err="1"/>
              <a:t>やらな</a:t>
            </a:r>
            <a:r>
              <a:rPr lang="ja-JP" altLang="en-US" dirty="0"/>
              <a:t>くっちゃ！</a:t>
            </a:r>
          </a:p>
        </p:txBody>
      </p:sp>
      <p:sp>
        <p:nvSpPr>
          <p:cNvPr id="275" name="角丸四角形吹き出し 274"/>
          <p:cNvSpPr/>
          <p:nvPr/>
        </p:nvSpPr>
        <p:spPr>
          <a:xfrm>
            <a:off x="8884986" y="5192315"/>
            <a:ext cx="3085227" cy="388916"/>
          </a:xfrm>
          <a:prstGeom prst="wedgeRoundRectCallout">
            <a:avLst>
              <a:gd name="adj1" fmla="val 36452"/>
              <a:gd name="adj2" fmla="val 12897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6" name="テキスト ボックス 275"/>
          <p:cNvSpPr txBox="1"/>
          <p:nvPr/>
        </p:nvSpPr>
        <p:spPr>
          <a:xfrm>
            <a:off x="8816124" y="5211899"/>
            <a:ext cx="3289834" cy="369332"/>
          </a:xfrm>
          <a:prstGeom prst="rect">
            <a:avLst/>
          </a:prstGeom>
          <a:noFill/>
        </p:spPr>
        <p:txBody>
          <a:bodyPr wrap="square" rtlCol="0">
            <a:spAutoFit/>
          </a:bodyPr>
          <a:lstStyle/>
          <a:p>
            <a:r>
              <a:rPr lang="ja-JP" altLang="en-US" dirty="0"/>
              <a:t>俺たちは全力でサポートしよう！</a:t>
            </a:r>
            <a:endParaRPr lang="en-US" altLang="ja-JP" dirty="0"/>
          </a:p>
        </p:txBody>
      </p:sp>
      <p:sp>
        <p:nvSpPr>
          <p:cNvPr id="277" name="正方形/長方形 276"/>
          <p:cNvSpPr/>
          <p:nvPr/>
        </p:nvSpPr>
        <p:spPr>
          <a:xfrm>
            <a:off x="8781935" y="5701869"/>
            <a:ext cx="2669320" cy="95410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800" b="1" spc="50" dirty="0">
                <a:ln w="11430"/>
                <a:gradFill>
                  <a:gsLst>
                    <a:gs pos="25000">
                      <a:schemeClr val="accent2">
                        <a:satMod val="155000"/>
                      </a:schemeClr>
                    </a:gs>
                    <a:gs pos="100000">
                      <a:schemeClr val="accent2">
                        <a:shade val="45000"/>
                        <a:satMod val="165000"/>
                      </a:schemeClr>
                    </a:gs>
                  </a:gsLst>
                  <a:lin ang="5400000"/>
                </a:gradFill>
              </a:rPr>
              <a:t>サークル運営の</a:t>
            </a:r>
            <a:endParaRPr lang="en-US" altLang="ja-JP" sz="2800" b="1" spc="50" dirty="0">
              <a:ln w="11430"/>
              <a:gradFill>
                <a:gsLst>
                  <a:gs pos="25000">
                    <a:schemeClr val="accent2">
                      <a:satMod val="155000"/>
                    </a:schemeClr>
                  </a:gs>
                  <a:gs pos="100000">
                    <a:schemeClr val="accent2">
                      <a:shade val="45000"/>
                      <a:satMod val="165000"/>
                    </a:schemeClr>
                  </a:gs>
                </a:gsLst>
                <a:lin ang="5400000"/>
              </a:gradFill>
            </a:endParaRPr>
          </a:p>
          <a:p>
            <a:pPr algn="ctr"/>
            <a:r>
              <a:rPr lang="ja-JP" altLang="en-US" sz="2800" b="1" spc="50" dirty="0">
                <a:ln w="11430"/>
                <a:gradFill>
                  <a:gsLst>
                    <a:gs pos="25000">
                      <a:schemeClr val="accent2">
                        <a:satMod val="155000"/>
                      </a:schemeClr>
                    </a:gs>
                    <a:gs pos="100000">
                      <a:schemeClr val="accent2">
                        <a:shade val="45000"/>
                        <a:satMod val="165000"/>
                      </a:schemeClr>
                    </a:gs>
                  </a:gsLst>
                  <a:lin ang="5400000"/>
                </a:gradFill>
              </a:rPr>
              <a:t>向上を目指す</a:t>
            </a:r>
          </a:p>
        </p:txBody>
      </p:sp>
      <p:sp>
        <p:nvSpPr>
          <p:cNvPr id="278" name="Oval 176"/>
          <p:cNvSpPr>
            <a:spLocks noChangeArrowheads="1"/>
          </p:cNvSpPr>
          <p:nvPr/>
        </p:nvSpPr>
        <p:spPr bwMode="auto">
          <a:xfrm>
            <a:off x="11812314" y="4751515"/>
            <a:ext cx="267513" cy="290346"/>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279" name="Text Box 880"/>
          <p:cNvSpPr txBox="1">
            <a:spLocks noChangeArrowheads="1"/>
          </p:cNvSpPr>
          <p:nvPr/>
        </p:nvSpPr>
        <p:spPr bwMode="auto">
          <a:xfrm>
            <a:off x="8747233" y="6512577"/>
            <a:ext cx="59786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050" dirty="0">
                <a:solidFill>
                  <a:srgbClr val="FF0000"/>
                </a:solidFill>
              </a:rPr>
              <a:t>白井</a:t>
            </a:r>
          </a:p>
        </p:txBody>
      </p:sp>
      <p:sp>
        <p:nvSpPr>
          <p:cNvPr id="2" name="テキスト ボックス 1">
            <a:extLst>
              <a:ext uri="{FF2B5EF4-FFF2-40B4-BE49-F238E27FC236}">
                <a16:creationId xmlns:a16="http://schemas.microsoft.com/office/drawing/2014/main" id="{B26D3AEB-5195-F5A5-8A8A-F1E2451B9673}"/>
              </a:ext>
            </a:extLst>
          </p:cNvPr>
          <p:cNvSpPr txBox="1"/>
          <p:nvPr/>
        </p:nvSpPr>
        <p:spPr>
          <a:xfrm>
            <a:off x="198004" y="1111382"/>
            <a:ext cx="2905934" cy="1200329"/>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・現状把握が終わったところで</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目標と活動計画と再度</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教育</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53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par>
                                <p:cTn id="8" presetID="14" presetClass="entr" presetSubtype="1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randombar(horizontal)">
                                      <p:cBhvr>
                                        <p:cTn id="10" dur="500"/>
                                        <p:tgtEl>
                                          <p:spTgt spid="80"/>
                                        </p:tgtEl>
                                      </p:cBhvr>
                                    </p:animEffect>
                                  </p:childTnLst>
                                </p:cTn>
                              </p:par>
                            </p:childTnLst>
                          </p:cTn>
                        </p:par>
                        <p:par>
                          <p:cTn id="11" fill="hold">
                            <p:stCondLst>
                              <p:cond delay="500"/>
                            </p:stCondLst>
                            <p:childTnLst>
                              <p:par>
                                <p:cTn id="12" presetID="16" presetClass="entr" presetSubtype="42"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Horizontal)">
                                      <p:cBhvr>
                                        <p:cTn id="14" dur="500"/>
                                        <p:tgtEl>
                                          <p:spTgt spid="11"/>
                                        </p:tgtEl>
                                      </p:cBhvr>
                                    </p:animEffect>
                                  </p:childTnLst>
                                </p:cTn>
                              </p:par>
                              <p:par>
                                <p:cTn id="15" presetID="16" presetClass="entr" presetSubtype="4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Horizontal)">
                                      <p:cBhvr>
                                        <p:cTn id="17" dur="500"/>
                                        <p:tgtEl>
                                          <p:spTgt spid="5"/>
                                        </p:tgtEl>
                                      </p:cBhvr>
                                    </p:animEffect>
                                  </p:childTnLst>
                                </p:cTn>
                              </p:par>
                              <p:par>
                                <p:cTn id="18" presetID="16" presetClass="entr" presetSubtype="42" fill="hold" grpId="0" nodeType="withEffect">
                                  <p:stCondLst>
                                    <p:cond delay="0"/>
                                  </p:stCondLst>
                                  <p:childTnLst>
                                    <p:set>
                                      <p:cBhvr>
                                        <p:cTn id="19" dur="1" fill="hold">
                                          <p:stCondLst>
                                            <p:cond delay="0"/>
                                          </p:stCondLst>
                                        </p:cTn>
                                        <p:tgtEl>
                                          <p:spTgt spid="95"/>
                                        </p:tgtEl>
                                        <p:attrNameLst>
                                          <p:attrName>style.visibility</p:attrName>
                                        </p:attrNameLst>
                                      </p:cBhvr>
                                      <p:to>
                                        <p:strVal val="visible"/>
                                      </p:to>
                                    </p:set>
                                    <p:animEffect transition="in" filter="barn(outHorizontal)">
                                      <p:cBhvr>
                                        <p:cTn id="20" dur="500"/>
                                        <p:tgtEl>
                                          <p:spTgt spid="95"/>
                                        </p:tgtEl>
                                      </p:cBhvr>
                                    </p:animEffect>
                                  </p:childTnLst>
                                </p:cTn>
                              </p:par>
                              <p:par>
                                <p:cTn id="21" presetID="16" presetClass="entr" presetSubtype="42"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barn(outHorizontal)">
                                      <p:cBhvr>
                                        <p:cTn id="23" dur="500"/>
                                        <p:tgtEl>
                                          <p:spTgt spid="96"/>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222"/>
                                        </p:tgtEl>
                                        <p:attrNameLst>
                                          <p:attrName>style.visibility</p:attrName>
                                        </p:attrNameLst>
                                      </p:cBhvr>
                                      <p:to>
                                        <p:strVal val="visible"/>
                                      </p:to>
                                    </p:set>
                                    <p:animEffect transition="in" filter="barn(outHorizontal)">
                                      <p:cBhvr>
                                        <p:cTn id="26" dur="500"/>
                                        <p:tgtEl>
                                          <p:spTgt spid="222"/>
                                        </p:tgtEl>
                                      </p:cBhvr>
                                    </p:animEffect>
                                  </p:childTnLst>
                                </p:cTn>
                              </p:par>
                              <p:par>
                                <p:cTn id="27" presetID="16" presetClass="entr" presetSubtype="42" fill="hold" grpId="0" nodeType="withEffect">
                                  <p:stCondLst>
                                    <p:cond delay="0"/>
                                  </p:stCondLst>
                                  <p:childTnLst>
                                    <p:set>
                                      <p:cBhvr>
                                        <p:cTn id="28" dur="1" fill="hold">
                                          <p:stCondLst>
                                            <p:cond delay="0"/>
                                          </p:stCondLst>
                                        </p:cTn>
                                        <p:tgtEl>
                                          <p:spTgt spid="223"/>
                                        </p:tgtEl>
                                        <p:attrNameLst>
                                          <p:attrName>style.visibility</p:attrName>
                                        </p:attrNameLst>
                                      </p:cBhvr>
                                      <p:to>
                                        <p:strVal val="visible"/>
                                      </p:to>
                                    </p:set>
                                    <p:animEffect transition="in" filter="barn(outHorizontal)">
                                      <p:cBhvr>
                                        <p:cTn id="29" dur="500"/>
                                        <p:tgtEl>
                                          <p:spTgt spid="223"/>
                                        </p:tgtEl>
                                      </p:cBhvr>
                                    </p:animEffect>
                                  </p:childTnLst>
                                </p:cTn>
                              </p:par>
                              <p:par>
                                <p:cTn id="30" presetID="16" presetClass="entr" presetSubtype="4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outHorizontal)">
                                      <p:cBhvr>
                                        <p:cTn id="32" dur="500"/>
                                        <p:tgtEl>
                                          <p:spTgt spid="12"/>
                                        </p:tgtEl>
                                      </p:cBhvr>
                                    </p:animEffect>
                                  </p:childTnLst>
                                </p:cTn>
                              </p:par>
                              <p:par>
                                <p:cTn id="33" presetID="16" presetClass="entr" presetSubtype="4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outHorizontal)">
                                      <p:cBhvr>
                                        <p:cTn id="35" dur="500"/>
                                        <p:tgtEl>
                                          <p:spTgt spid="20"/>
                                        </p:tgtEl>
                                      </p:cBhvr>
                                    </p:animEffect>
                                  </p:childTnLst>
                                </p:cTn>
                              </p:par>
                              <p:par>
                                <p:cTn id="36" presetID="16" presetClass="entr" presetSubtype="42"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barn(outHorizontal)">
                                      <p:cBhvr>
                                        <p:cTn id="38" dur="500"/>
                                        <p:tgtEl>
                                          <p:spTgt spid="94"/>
                                        </p:tgtEl>
                                      </p:cBhvr>
                                    </p:animEffect>
                                  </p:childTnLst>
                                </p:cTn>
                              </p:par>
                              <p:par>
                                <p:cTn id="39" presetID="16" presetClass="entr" presetSubtype="42" fill="hold" grpId="0" nodeType="withEffect">
                                  <p:stCondLst>
                                    <p:cond delay="0"/>
                                  </p:stCondLst>
                                  <p:childTnLst>
                                    <p:set>
                                      <p:cBhvr>
                                        <p:cTn id="40" dur="1" fill="hold">
                                          <p:stCondLst>
                                            <p:cond delay="0"/>
                                          </p:stCondLst>
                                        </p:cTn>
                                        <p:tgtEl>
                                          <p:spTgt spid="221"/>
                                        </p:tgtEl>
                                        <p:attrNameLst>
                                          <p:attrName>style.visibility</p:attrName>
                                        </p:attrNameLst>
                                      </p:cBhvr>
                                      <p:to>
                                        <p:strVal val="visible"/>
                                      </p:to>
                                    </p:set>
                                    <p:animEffect transition="in" filter="barn(outHorizontal)">
                                      <p:cBhvr>
                                        <p:cTn id="41" dur="500"/>
                                        <p:tgtEl>
                                          <p:spTgt spid="221"/>
                                        </p:tgtEl>
                                      </p:cBhvr>
                                    </p:animEffect>
                                  </p:childTnLst>
                                </p:cTn>
                              </p:par>
                              <p:par>
                                <p:cTn id="42" presetID="53" presetClass="entr" presetSubtype="16"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par>
                          <p:cTn id="47" fill="hold">
                            <p:stCondLst>
                              <p:cond delay="1000"/>
                            </p:stCondLst>
                            <p:childTnLst>
                              <p:par>
                                <p:cTn id="48" presetID="16" presetClass="entr" presetSubtype="37" fill="hold" grpId="0" nodeType="afterEffect">
                                  <p:stCondLst>
                                    <p:cond delay="0"/>
                                  </p:stCondLst>
                                  <p:childTnLst>
                                    <p:set>
                                      <p:cBhvr>
                                        <p:cTn id="49" dur="1" fill="hold">
                                          <p:stCondLst>
                                            <p:cond delay="0"/>
                                          </p:stCondLst>
                                        </p:cTn>
                                        <p:tgtEl>
                                          <p:spTgt spid="10244"/>
                                        </p:tgtEl>
                                        <p:attrNameLst>
                                          <p:attrName>style.visibility</p:attrName>
                                        </p:attrNameLst>
                                      </p:cBhvr>
                                      <p:to>
                                        <p:strVal val="visible"/>
                                      </p:to>
                                    </p:set>
                                    <p:animEffect transition="in" filter="barn(outVertical)">
                                      <p:cBhvr>
                                        <p:cTn id="50" dur="500"/>
                                        <p:tgtEl>
                                          <p:spTgt spid="10244"/>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10247"/>
                                        </p:tgtEl>
                                        <p:attrNameLst>
                                          <p:attrName>style.visibility</p:attrName>
                                        </p:attrNameLst>
                                      </p:cBhvr>
                                      <p:to>
                                        <p:strVal val="visible"/>
                                      </p:to>
                                    </p:set>
                                    <p:animEffect transition="in" filter="barn(outVertical)">
                                      <p:cBhvr>
                                        <p:cTn id="53" dur="500"/>
                                        <p:tgtEl>
                                          <p:spTgt spid="10247"/>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10250"/>
                                        </p:tgtEl>
                                        <p:attrNameLst>
                                          <p:attrName>style.visibility</p:attrName>
                                        </p:attrNameLst>
                                      </p:cBhvr>
                                      <p:to>
                                        <p:strVal val="visible"/>
                                      </p:to>
                                    </p:set>
                                    <p:animEffect transition="in" filter="barn(outVertical)">
                                      <p:cBhvr>
                                        <p:cTn id="56" dur="500"/>
                                        <p:tgtEl>
                                          <p:spTgt spid="10250"/>
                                        </p:tgtEl>
                                      </p:cBhvr>
                                    </p:animEffect>
                                  </p:childTnLst>
                                </p:cTn>
                              </p:par>
                              <p:par>
                                <p:cTn id="57" presetID="16" presetClass="entr" presetSubtype="37" fill="hold" grpId="0" nodeType="withEffect">
                                  <p:stCondLst>
                                    <p:cond delay="0"/>
                                  </p:stCondLst>
                                  <p:childTnLst>
                                    <p:set>
                                      <p:cBhvr>
                                        <p:cTn id="58" dur="1" fill="hold">
                                          <p:stCondLst>
                                            <p:cond delay="0"/>
                                          </p:stCondLst>
                                        </p:cTn>
                                        <p:tgtEl>
                                          <p:spTgt spid="10245"/>
                                        </p:tgtEl>
                                        <p:attrNameLst>
                                          <p:attrName>style.visibility</p:attrName>
                                        </p:attrNameLst>
                                      </p:cBhvr>
                                      <p:to>
                                        <p:strVal val="visible"/>
                                      </p:to>
                                    </p:set>
                                    <p:animEffect transition="in" filter="barn(outVertical)">
                                      <p:cBhvr>
                                        <p:cTn id="59" dur="500"/>
                                        <p:tgtEl>
                                          <p:spTgt spid="10245"/>
                                        </p:tgtEl>
                                      </p:cBhvr>
                                    </p:animEffect>
                                  </p:childTnLst>
                                </p:cTn>
                              </p:par>
                              <p:par>
                                <p:cTn id="60" presetID="16" presetClass="entr" presetSubtype="37" fill="hold" grpId="0" nodeType="withEffect">
                                  <p:stCondLst>
                                    <p:cond delay="0"/>
                                  </p:stCondLst>
                                  <p:childTnLst>
                                    <p:set>
                                      <p:cBhvr>
                                        <p:cTn id="61" dur="1" fill="hold">
                                          <p:stCondLst>
                                            <p:cond delay="0"/>
                                          </p:stCondLst>
                                        </p:cTn>
                                        <p:tgtEl>
                                          <p:spTgt spid="10246"/>
                                        </p:tgtEl>
                                        <p:attrNameLst>
                                          <p:attrName>style.visibility</p:attrName>
                                        </p:attrNameLst>
                                      </p:cBhvr>
                                      <p:to>
                                        <p:strVal val="visible"/>
                                      </p:to>
                                    </p:set>
                                    <p:animEffect transition="in" filter="barn(outVertical)">
                                      <p:cBhvr>
                                        <p:cTn id="62" dur="500"/>
                                        <p:tgtEl>
                                          <p:spTgt spid="10246"/>
                                        </p:tgtEl>
                                      </p:cBhvr>
                                    </p:animEffect>
                                  </p:childTnLst>
                                </p:cTn>
                              </p:par>
                              <p:par>
                                <p:cTn id="63" presetID="16" presetClass="entr" presetSubtype="37" fill="hold" grpId="0" nodeType="withEffect">
                                  <p:stCondLst>
                                    <p:cond delay="0"/>
                                  </p:stCondLst>
                                  <p:childTnLst>
                                    <p:set>
                                      <p:cBhvr>
                                        <p:cTn id="64" dur="1" fill="hold">
                                          <p:stCondLst>
                                            <p:cond delay="0"/>
                                          </p:stCondLst>
                                        </p:cTn>
                                        <p:tgtEl>
                                          <p:spTgt spid="10248"/>
                                        </p:tgtEl>
                                        <p:attrNameLst>
                                          <p:attrName>style.visibility</p:attrName>
                                        </p:attrNameLst>
                                      </p:cBhvr>
                                      <p:to>
                                        <p:strVal val="visible"/>
                                      </p:to>
                                    </p:set>
                                    <p:animEffect transition="in" filter="barn(outVertical)">
                                      <p:cBhvr>
                                        <p:cTn id="65" dur="500"/>
                                        <p:tgtEl>
                                          <p:spTgt spid="10248"/>
                                        </p:tgtEl>
                                      </p:cBhvr>
                                    </p:animEffect>
                                  </p:childTnLst>
                                </p:cTn>
                              </p:par>
                              <p:par>
                                <p:cTn id="66" presetID="16" presetClass="entr" presetSubtype="37" fill="hold" grpId="0" nodeType="withEffect">
                                  <p:stCondLst>
                                    <p:cond delay="0"/>
                                  </p:stCondLst>
                                  <p:childTnLst>
                                    <p:set>
                                      <p:cBhvr>
                                        <p:cTn id="67" dur="1" fill="hold">
                                          <p:stCondLst>
                                            <p:cond delay="0"/>
                                          </p:stCondLst>
                                        </p:cTn>
                                        <p:tgtEl>
                                          <p:spTgt spid="10249"/>
                                        </p:tgtEl>
                                        <p:attrNameLst>
                                          <p:attrName>style.visibility</p:attrName>
                                        </p:attrNameLst>
                                      </p:cBhvr>
                                      <p:to>
                                        <p:strVal val="visible"/>
                                      </p:to>
                                    </p:set>
                                    <p:animEffect transition="in" filter="barn(outVertical)">
                                      <p:cBhvr>
                                        <p:cTn id="68" dur="500"/>
                                        <p:tgtEl>
                                          <p:spTgt spid="10249"/>
                                        </p:tgtEl>
                                      </p:cBhvr>
                                    </p:animEffect>
                                  </p:childTnLst>
                                </p:cTn>
                              </p:par>
                              <p:par>
                                <p:cTn id="69" presetID="16" presetClass="entr" presetSubtype="37" fill="hold" grpId="0" nodeType="withEffect">
                                  <p:stCondLst>
                                    <p:cond delay="0"/>
                                  </p:stCondLst>
                                  <p:childTnLst>
                                    <p:set>
                                      <p:cBhvr>
                                        <p:cTn id="70" dur="1" fill="hold">
                                          <p:stCondLst>
                                            <p:cond delay="0"/>
                                          </p:stCondLst>
                                        </p:cTn>
                                        <p:tgtEl>
                                          <p:spTgt spid="273"/>
                                        </p:tgtEl>
                                        <p:attrNameLst>
                                          <p:attrName>style.visibility</p:attrName>
                                        </p:attrNameLst>
                                      </p:cBhvr>
                                      <p:to>
                                        <p:strVal val="visible"/>
                                      </p:to>
                                    </p:set>
                                    <p:animEffect transition="in" filter="barn(outVertical)">
                                      <p:cBhvr>
                                        <p:cTn id="71" dur="500"/>
                                        <p:tgtEl>
                                          <p:spTgt spid="273"/>
                                        </p:tgtEl>
                                      </p:cBhvr>
                                    </p:animEffect>
                                  </p:childTnLst>
                                </p:cTn>
                              </p:par>
                              <p:par>
                                <p:cTn id="72" presetID="16" presetClass="entr" presetSubtype="42" fill="hold" grpId="0" nodeType="withEffect">
                                  <p:stCondLst>
                                    <p:cond delay="0"/>
                                  </p:stCondLst>
                                  <p:childTnLst>
                                    <p:set>
                                      <p:cBhvr>
                                        <p:cTn id="73" dur="1" fill="hold">
                                          <p:stCondLst>
                                            <p:cond delay="0"/>
                                          </p:stCondLst>
                                        </p:cTn>
                                        <p:tgtEl>
                                          <p:spTgt spid="146"/>
                                        </p:tgtEl>
                                        <p:attrNameLst>
                                          <p:attrName>style.visibility</p:attrName>
                                        </p:attrNameLst>
                                      </p:cBhvr>
                                      <p:to>
                                        <p:strVal val="visible"/>
                                      </p:to>
                                    </p:set>
                                    <p:animEffect transition="in" filter="barn(outHorizontal)">
                                      <p:cBhvr>
                                        <p:cTn id="74" dur="500"/>
                                        <p:tgtEl>
                                          <p:spTgt spid="14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27"/>
                                        </p:tgtEl>
                                        <p:attrNameLst>
                                          <p:attrName>style.visibility</p:attrName>
                                        </p:attrNameLst>
                                      </p:cBhvr>
                                      <p:to>
                                        <p:strVal val="visible"/>
                                      </p:to>
                                    </p:set>
                                    <p:animEffect transition="in" filter="fade">
                                      <p:cBhvr>
                                        <p:cTn id="79" dur="500"/>
                                        <p:tgtEl>
                                          <p:spTgt spid="22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9"/>
                                        </p:tgtEl>
                                        <p:attrNameLst>
                                          <p:attrName>style.visibility</p:attrName>
                                        </p:attrNameLst>
                                      </p:cBhvr>
                                      <p:to>
                                        <p:strVal val="visible"/>
                                      </p:to>
                                    </p:set>
                                    <p:animEffect transition="in" filter="fade">
                                      <p:cBhvr>
                                        <p:cTn id="82" dur="500"/>
                                        <p:tgtEl>
                                          <p:spTgt spid="279"/>
                                        </p:tgtEl>
                                      </p:cBhvr>
                                    </p:animEffect>
                                  </p:childTnLst>
                                </p:cTn>
                              </p:par>
                              <p:par>
                                <p:cTn id="83" presetID="10" presetClass="entr" presetSubtype="0" fill="hold" nodeType="withEffect">
                                  <p:stCondLst>
                                    <p:cond delay="0"/>
                                  </p:stCondLst>
                                  <p:childTnLst>
                                    <p:set>
                                      <p:cBhvr>
                                        <p:cTn id="84" dur="1" fill="hold">
                                          <p:stCondLst>
                                            <p:cond delay="0"/>
                                          </p:stCondLst>
                                        </p:cTn>
                                        <p:tgtEl>
                                          <p:spTgt spid="184"/>
                                        </p:tgtEl>
                                        <p:attrNameLst>
                                          <p:attrName>style.visibility</p:attrName>
                                        </p:attrNameLst>
                                      </p:cBhvr>
                                      <p:to>
                                        <p:strVal val="visible"/>
                                      </p:to>
                                    </p:set>
                                    <p:animEffect transition="in" filter="fade">
                                      <p:cBhvr>
                                        <p:cTn id="85" dur="500"/>
                                        <p:tgtEl>
                                          <p:spTgt spid="184"/>
                                        </p:tgtEl>
                                      </p:cBhvr>
                                    </p:animEffect>
                                  </p:childTnLst>
                                </p:cTn>
                              </p:par>
                              <p:par>
                                <p:cTn id="86" presetID="10" presetClass="entr" presetSubtype="0" fill="hold" nodeType="withEffect">
                                  <p:stCondLst>
                                    <p:cond delay="0"/>
                                  </p:stCondLst>
                                  <p:childTnLst>
                                    <p:set>
                                      <p:cBhvr>
                                        <p:cTn id="87" dur="1" fill="hold">
                                          <p:stCondLst>
                                            <p:cond delay="0"/>
                                          </p:stCondLst>
                                        </p:cTn>
                                        <p:tgtEl>
                                          <p:spTgt spid="251"/>
                                        </p:tgtEl>
                                        <p:attrNameLst>
                                          <p:attrName>style.visibility</p:attrName>
                                        </p:attrNameLst>
                                      </p:cBhvr>
                                      <p:to>
                                        <p:strVal val="visible"/>
                                      </p:to>
                                    </p:set>
                                    <p:animEffect transition="in" filter="fade">
                                      <p:cBhvr>
                                        <p:cTn id="88" dur="500"/>
                                        <p:tgtEl>
                                          <p:spTgt spid="251"/>
                                        </p:tgtEl>
                                      </p:cBhvr>
                                    </p:animEffect>
                                  </p:childTnLst>
                                </p:cTn>
                              </p:par>
                            </p:childTnLst>
                          </p:cTn>
                        </p:par>
                        <p:par>
                          <p:cTn id="89" fill="hold">
                            <p:stCondLst>
                              <p:cond delay="500"/>
                            </p:stCondLst>
                            <p:childTnLst>
                              <p:par>
                                <p:cTn id="90" presetID="22" presetClass="entr" presetSubtype="4" fill="hold" grpId="0" nodeType="afterEffect">
                                  <p:stCondLst>
                                    <p:cond delay="0"/>
                                  </p:stCondLst>
                                  <p:childTnLst>
                                    <p:set>
                                      <p:cBhvr>
                                        <p:cTn id="91" dur="1" fill="hold">
                                          <p:stCondLst>
                                            <p:cond delay="0"/>
                                          </p:stCondLst>
                                        </p:cTn>
                                        <p:tgtEl>
                                          <p:spTgt spid="272"/>
                                        </p:tgtEl>
                                        <p:attrNameLst>
                                          <p:attrName>style.visibility</p:attrName>
                                        </p:attrNameLst>
                                      </p:cBhvr>
                                      <p:to>
                                        <p:strVal val="visible"/>
                                      </p:to>
                                    </p:set>
                                    <p:animEffect transition="in" filter="wipe(down)">
                                      <p:cBhvr>
                                        <p:cTn id="92" dur="500"/>
                                        <p:tgtEl>
                                          <p:spTgt spid="272"/>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274"/>
                                        </p:tgtEl>
                                        <p:attrNameLst>
                                          <p:attrName>style.visibility</p:attrName>
                                        </p:attrNameLst>
                                      </p:cBhvr>
                                      <p:to>
                                        <p:strVal val="visible"/>
                                      </p:to>
                                    </p:set>
                                    <p:animEffect transition="in" filter="wipe(down)">
                                      <p:cBhvr>
                                        <p:cTn id="95" dur="500"/>
                                        <p:tgtEl>
                                          <p:spTgt spid="274"/>
                                        </p:tgtEl>
                                      </p:cBhvr>
                                    </p:animEffect>
                                  </p:childTnLst>
                                </p:cTn>
                              </p:par>
                            </p:childTnLst>
                          </p:cTn>
                        </p:par>
                        <p:par>
                          <p:cTn id="96" fill="hold">
                            <p:stCondLst>
                              <p:cond delay="1000"/>
                            </p:stCondLst>
                            <p:childTnLst>
                              <p:par>
                                <p:cTn id="97" presetID="22" presetClass="entr" presetSubtype="4" fill="hold" grpId="0" nodeType="afterEffect">
                                  <p:stCondLst>
                                    <p:cond delay="0"/>
                                  </p:stCondLst>
                                  <p:childTnLst>
                                    <p:set>
                                      <p:cBhvr>
                                        <p:cTn id="98" dur="1" fill="hold">
                                          <p:stCondLst>
                                            <p:cond delay="0"/>
                                          </p:stCondLst>
                                        </p:cTn>
                                        <p:tgtEl>
                                          <p:spTgt spid="276"/>
                                        </p:tgtEl>
                                        <p:attrNameLst>
                                          <p:attrName>style.visibility</p:attrName>
                                        </p:attrNameLst>
                                      </p:cBhvr>
                                      <p:to>
                                        <p:strVal val="visible"/>
                                      </p:to>
                                    </p:set>
                                    <p:animEffect transition="in" filter="wipe(down)">
                                      <p:cBhvr>
                                        <p:cTn id="99" dur="500"/>
                                        <p:tgtEl>
                                          <p:spTgt spid="276"/>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75"/>
                                        </p:tgtEl>
                                        <p:attrNameLst>
                                          <p:attrName>style.visibility</p:attrName>
                                        </p:attrNameLst>
                                      </p:cBhvr>
                                      <p:to>
                                        <p:strVal val="visible"/>
                                      </p:to>
                                    </p:set>
                                    <p:animEffect transition="in" filter="wipe(down)">
                                      <p:cBhvr>
                                        <p:cTn id="102" dur="500"/>
                                        <p:tgtEl>
                                          <p:spTgt spid="275"/>
                                        </p:tgtEl>
                                      </p:cBhvr>
                                    </p:animEffect>
                                  </p:childTnLst>
                                </p:cTn>
                              </p:par>
                            </p:childTnLst>
                          </p:cTn>
                        </p:par>
                        <p:par>
                          <p:cTn id="103" fill="hold">
                            <p:stCondLst>
                              <p:cond delay="1500"/>
                            </p:stCondLst>
                            <p:childTnLst>
                              <p:par>
                                <p:cTn id="104" presetID="53" presetClass="entr" presetSubtype="16" fill="hold" grpId="0" nodeType="afterEffect">
                                  <p:stCondLst>
                                    <p:cond delay="0"/>
                                  </p:stCondLst>
                                  <p:childTnLst>
                                    <p:set>
                                      <p:cBhvr>
                                        <p:cTn id="105" dur="1" fill="hold">
                                          <p:stCondLst>
                                            <p:cond delay="0"/>
                                          </p:stCondLst>
                                        </p:cTn>
                                        <p:tgtEl>
                                          <p:spTgt spid="277"/>
                                        </p:tgtEl>
                                        <p:attrNameLst>
                                          <p:attrName>style.visibility</p:attrName>
                                        </p:attrNameLst>
                                      </p:cBhvr>
                                      <p:to>
                                        <p:strVal val="visible"/>
                                      </p:to>
                                    </p:set>
                                    <p:anim calcmode="lin" valueType="num">
                                      <p:cBhvr>
                                        <p:cTn id="106" dur="500" fill="hold"/>
                                        <p:tgtEl>
                                          <p:spTgt spid="277"/>
                                        </p:tgtEl>
                                        <p:attrNameLst>
                                          <p:attrName>ppt_w</p:attrName>
                                        </p:attrNameLst>
                                      </p:cBhvr>
                                      <p:tavLst>
                                        <p:tav tm="0">
                                          <p:val>
                                            <p:fltVal val="0"/>
                                          </p:val>
                                        </p:tav>
                                        <p:tav tm="100000">
                                          <p:val>
                                            <p:strVal val="#ppt_w"/>
                                          </p:val>
                                        </p:tav>
                                      </p:tavLst>
                                    </p:anim>
                                    <p:anim calcmode="lin" valueType="num">
                                      <p:cBhvr>
                                        <p:cTn id="107" dur="500" fill="hold"/>
                                        <p:tgtEl>
                                          <p:spTgt spid="277"/>
                                        </p:tgtEl>
                                        <p:attrNameLst>
                                          <p:attrName>ppt_h</p:attrName>
                                        </p:attrNameLst>
                                      </p:cBhvr>
                                      <p:tavLst>
                                        <p:tav tm="0">
                                          <p:val>
                                            <p:fltVal val="0"/>
                                          </p:val>
                                        </p:tav>
                                        <p:tav tm="100000">
                                          <p:val>
                                            <p:strVal val="#ppt_h"/>
                                          </p:val>
                                        </p:tav>
                                      </p:tavLst>
                                    </p:anim>
                                    <p:animEffect transition="in" filter="fade">
                                      <p:cBhvr>
                                        <p:cTn id="108"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7" grpId="0"/>
      <p:bldP spid="10250" grpId="0"/>
      <p:bldP spid="10245" grpId="0"/>
      <p:bldP spid="10246" grpId="0"/>
      <p:bldP spid="10248" grpId="0"/>
      <p:bldP spid="10249" grpId="0"/>
      <p:bldP spid="273" grpId="0"/>
      <p:bldP spid="79" grpId="0"/>
      <p:bldP spid="11" grpId="0" animBg="1"/>
      <p:bldP spid="95" grpId="0" animBg="1"/>
      <p:bldP spid="96" grpId="0" animBg="1"/>
      <p:bldP spid="222" grpId="0" animBg="1"/>
      <p:bldP spid="223" grpId="0" animBg="1"/>
      <p:bldP spid="12" grpId="0" animBg="1"/>
      <p:bldP spid="20" grpId="0" animBg="1"/>
      <p:bldP spid="94" grpId="0" animBg="1"/>
      <p:bldP spid="146" grpId="0" animBg="1"/>
      <p:bldP spid="5" grpId="0" animBg="1"/>
      <p:bldP spid="221" grpId="0" animBg="1"/>
      <p:bldP spid="272" grpId="0" animBg="1"/>
      <p:bldP spid="274" grpId="0"/>
      <p:bldP spid="275" grpId="0" animBg="1"/>
      <p:bldP spid="276" grpId="0"/>
      <p:bldP spid="277" grpId="0"/>
      <p:bldP spid="2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AutoShape 2"/>
          <p:cNvSpPr>
            <a:spLocks noChangeArrowheads="1"/>
          </p:cNvSpPr>
          <p:nvPr/>
        </p:nvSpPr>
        <p:spPr bwMode="auto">
          <a:xfrm>
            <a:off x="3503712"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265" name="Rectangle 5"/>
          <p:cNvSpPr>
            <a:spLocks noChangeArrowheads="1"/>
          </p:cNvSpPr>
          <p:nvPr/>
        </p:nvSpPr>
        <p:spPr bwMode="auto">
          <a:xfrm>
            <a:off x="3579110" y="132156"/>
            <a:ext cx="2804923"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１７</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要因解析　</a:t>
            </a:r>
            <a:endParaRPr lang="ja-JP" altLang="en-US" sz="2800" dirty="0">
              <a:solidFill>
                <a:srgbClr val="FF0000"/>
              </a:solidFill>
              <a:latin typeface="HG創英角ﾎﾟｯﾌﾟ体" pitchFamily="49" charset="-128"/>
              <a:ea typeface="HG創英角ﾎﾟｯﾌﾟ体" pitchFamily="49" charset="-128"/>
            </a:endParaRPr>
          </a:p>
        </p:txBody>
      </p:sp>
      <p:sp>
        <p:nvSpPr>
          <p:cNvPr id="308" name="AutoShape 928"/>
          <p:cNvSpPr>
            <a:spLocks noChangeArrowheads="1"/>
          </p:cNvSpPr>
          <p:nvPr/>
        </p:nvSpPr>
        <p:spPr bwMode="auto">
          <a:xfrm>
            <a:off x="3671558" y="6103990"/>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作業台と台車、排出口の高さを検証</a:t>
            </a:r>
            <a:r>
              <a:rPr lang="en-US" altLang="ja-JP" sz="2400" i="1" dirty="0">
                <a:latin typeface="HGP創英角ｺﾞｼｯｸUB" pitchFamily="50" charset="-128"/>
                <a:ea typeface="HGP創英角ｺﾞｼｯｸUB" pitchFamily="50" charset="-128"/>
              </a:rPr>
              <a:t>!!</a:t>
            </a:r>
            <a:endParaRPr lang="ja-JP" altLang="en-US" sz="2400" i="1" dirty="0">
              <a:latin typeface="HGP創英角ｺﾞｼｯｸUB" pitchFamily="50" charset="-128"/>
              <a:ea typeface="HGP創英角ｺﾞｼｯｸUB" pitchFamily="50" charset="-128"/>
            </a:endParaRPr>
          </a:p>
        </p:txBody>
      </p:sp>
      <p:sp>
        <p:nvSpPr>
          <p:cNvPr id="64" name="Text Box 14"/>
          <p:cNvSpPr txBox="1">
            <a:spLocks noChangeArrowheads="1"/>
          </p:cNvSpPr>
          <p:nvPr/>
        </p:nvSpPr>
        <p:spPr bwMode="auto">
          <a:xfrm>
            <a:off x="10323429" y="600977"/>
            <a:ext cx="23397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mj-ea"/>
                <a:ea typeface="+mj-ea"/>
              </a:rPr>
              <a:t>全１３名　２回挙手／人</a:t>
            </a:r>
          </a:p>
        </p:txBody>
      </p:sp>
      <p:sp>
        <p:nvSpPr>
          <p:cNvPr id="65" name="Text Box 13"/>
          <p:cNvSpPr txBox="1">
            <a:spLocks noChangeArrowheads="1"/>
          </p:cNvSpPr>
          <p:nvPr/>
        </p:nvSpPr>
        <p:spPr bwMode="auto">
          <a:xfrm>
            <a:off x="10056440" y="332657"/>
            <a:ext cx="20571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mj-ea"/>
                <a:ea typeface="+mj-ea"/>
              </a:rPr>
              <a:t>’</a:t>
            </a:r>
            <a:r>
              <a:rPr lang="en-US" altLang="ja-JP" sz="1200" dirty="0">
                <a:latin typeface="+mj-ea"/>
                <a:ea typeface="+mj-ea"/>
              </a:rPr>
              <a:t>18.5.22</a:t>
            </a:r>
            <a:r>
              <a:rPr lang="ja-JP" altLang="en-US" sz="1200" dirty="0">
                <a:latin typeface="+mj-ea"/>
                <a:ea typeface="+mj-ea"/>
              </a:rPr>
              <a:t>　作成　木村　中村</a:t>
            </a:r>
            <a:endParaRPr lang="en-US" altLang="ja-JP" sz="1200" dirty="0">
              <a:latin typeface="+mj-ea"/>
              <a:ea typeface="+mj-ea"/>
            </a:endParaRPr>
          </a:p>
        </p:txBody>
      </p:sp>
      <p:graphicFrame>
        <p:nvGraphicFramePr>
          <p:cNvPr id="260" name="表 259"/>
          <p:cNvGraphicFramePr>
            <a:graphicFrameLocks noGrp="1"/>
          </p:cNvGraphicFramePr>
          <p:nvPr>
            <p:extLst>
              <p:ext uri="{D42A27DB-BD31-4B8C-83A1-F6EECF244321}">
                <p14:modId xmlns:p14="http://schemas.microsoft.com/office/powerpoint/2010/main" val="2319284164"/>
              </p:ext>
            </p:extLst>
          </p:nvPr>
        </p:nvGraphicFramePr>
        <p:xfrm>
          <a:off x="3585832" y="4172168"/>
          <a:ext cx="8442059" cy="1849120"/>
        </p:xfrm>
        <a:graphic>
          <a:graphicData uri="http://schemas.openxmlformats.org/drawingml/2006/table">
            <a:tbl>
              <a:tblPr firstRow="1" bandRow="1">
                <a:tableStyleId>{5C22544A-7EE6-4342-B048-85BDC9FD1C3A}</a:tableStyleId>
              </a:tblPr>
              <a:tblGrid>
                <a:gridCol w="781977">
                  <a:extLst>
                    <a:ext uri="{9D8B030D-6E8A-4147-A177-3AD203B41FA5}">
                      <a16:colId xmlns:a16="http://schemas.microsoft.com/office/drawing/2014/main" val="20000"/>
                    </a:ext>
                  </a:extLst>
                </a:gridCol>
                <a:gridCol w="2594846">
                  <a:extLst>
                    <a:ext uri="{9D8B030D-6E8A-4147-A177-3AD203B41FA5}">
                      <a16:colId xmlns:a16="http://schemas.microsoft.com/office/drawing/2014/main" val="20001"/>
                    </a:ext>
                  </a:extLst>
                </a:gridCol>
                <a:gridCol w="1423885">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841151">
                  <a:extLst>
                    <a:ext uri="{9D8B030D-6E8A-4147-A177-3AD203B41FA5}">
                      <a16:colId xmlns:a16="http://schemas.microsoft.com/office/drawing/2014/main" val="20004"/>
                    </a:ext>
                  </a:extLst>
                </a:gridCol>
              </a:tblGrid>
              <a:tr h="370840">
                <a:tc gridSpan="5">
                  <a:txBody>
                    <a:bodyPr/>
                    <a:lstStyle/>
                    <a:p>
                      <a:pPr algn="ctr"/>
                      <a:r>
                        <a:rPr kumimoji="1" lang="ja-JP" altLang="en-US" dirty="0">
                          <a:solidFill>
                            <a:schemeClr val="tx1"/>
                          </a:solidFill>
                        </a:rPr>
                        <a:t>重要要因調査計画表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259224">
                <a:tc rowSpan="2" gridSpan="2">
                  <a:txBody>
                    <a:bodyPr/>
                    <a:lstStyle/>
                    <a:p>
                      <a:pPr algn="ctr"/>
                      <a:r>
                        <a:rPr kumimoji="1" lang="ja-JP" altLang="en-US" dirty="0"/>
                        <a:t>調査項目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dirty="0"/>
                    </a:p>
                  </a:txBody>
                  <a:tcPr/>
                </a:tc>
                <a:tc rowSpan="2">
                  <a:txBody>
                    <a:bodyPr/>
                    <a:lstStyle/>
                    <a:p>
                      <a:pPr algn="ctr"/>
                      <a:r>
                        <a:rPr kumimoji="1" lang="ja-JP" altLang="en-US" dirty="0"/>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dirty="0"/>
                        <a:t>日程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gridSpan="2"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t>４月４週～５月１週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t>５月２週～３週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rowSpan="2">
                  <a:txBody>
                    <a:bodyPr/>
                    <a:lstStyle/>
                    <a:p>
                      <a:pPr algn="ctr"/>
                      <a:r>
                        <a:rPr kumimoji="1" lang="ja-JP" altLang="en-US" dirty="0"/>
                        <a:t>方法</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dirty="0"/>
                        <a:t>①作業台と台車の高さ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内藤・</a:t>
                      </a:r>
                      <a:r>
                        <a:rPr kumimoji="1" lang="ja-JP" altLang="en-US" dirty="0">
                          <a:solidFill>
                            <a:srgbClr val="FF0000"/>
                          </a:solidFill>
                        </a:rPr>
                        <a:t>白井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vMerge="1">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dirty="0"/>
                        <a:t>②排出口の高さ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t>原田・</a:t>
                      </a:r>
                      <a:r>
                        <a:rPr kumimoji="1" lang="ja-JP" altLang="en-US" dirty="0">
                          <a:solidFill>
                            <a:srgbClr val="FF0000"/>
                          </a:solidFill>
                        </a:rPr>
                        <a:t>中村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262" name="直線矢印コネクタ 261"/>
          <p:cNvCxnSpPr/>
          <p:nvPr/>
        </p:nvCxnSpPr>
        <p:spPr>
          <a:xfrm>
            <a:off x="8662643" y="5373216"/>
            <a:ext cx="1498525" cy="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10229032" y="5758021"/>
            <a:ext cx="1413407" cy="0"/>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1028258" y="1745194"/>
            <a:ext cx="553998" cy="2246769"/>
          </a:xfrm>
          <a:prstGeom prst="rect">
            <a:avLst/>
          </a:prstGeom>
          <a:noFill/>
          <a:ln w="38100">
            <a:noFill/>
          </a:ln>
        </p:spPr>
        <p:txBody>
          <a:bodyPr vert="eaVert" wrap="none" rtlCol="0">
            <a:spAutoFit/>
          </a:bodyPr>
          <a:lstStyle/>
          <a:p>
            <a:r>
              <a:rPr lang="ja-JP" altLang="en-US" sz="2400" dirty="0">
                <a:latin typeface="HG創英角ﾎﾟｯﾌﾟ体" pitchFamily="49" charset="-128"/>
                <a:ea typeface="HG創英角ﾎﾟｯﾌﾟ体" pitchFamily="49" charset="-128"/>
              </a:rPr>
              <a:t>による作業負荷</a:t>
            </a:r>
          </a:p>
        </p:txBody>
      </p:sp>
      <p:sp>
        <p:nvSpPr>
          <p:cNvPr id="16" name="右矢印 15"/>
          <p:cNvSpPr/>
          <p:nvPr/>
        </p:nvSpPr>
        <p:spPr>
          <a:xfrm>
            <a:off x="3935761" y="2243259"/>
            <a:ext cx="7097057" cy="180000"/>
          </a:xfrm>
          <a:prstGeom prst="rightArrow">
            <a:avLst>
              <a:gd name="adj1" fmla="val 50000"/>
              <a:gd name="adj2" fmla="val 9213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p:cNvSpPr txBox="1"/>
          <p:nvPr/>
        </p:nvSpPr>
        <p:spPr>
          <a:xfrm>
            <a:off x="11460306" y="909323"/>
            <a:ext cx="553998" cy="2554545"/>
          </a:xfrm>
          <a:prstGeom prst="rect">
            <a:avLst/>
          </a:prstGeom>
          <a:noFill/>
          <a:ln w="38100">
            <a:noFill/>
          </a:ln>
        </p:spPr>
        <p:txBody>
          <a:bodyPr vert="eaVert" wrap="none" rtlCol="0">
            <a:spAutoFit/>
          </a:bodyPr>
          <a:lstStyle/>
          <a:p>
            <a:r>
              <a:rPr lang="ja-JP" altLang="en-US" sz="2400" dirty="0">
                <a:latin typeface="HG創英角ﾎﾟｯﾌﾟ体" pitchFamily="49" charset="-128"/>
                <a:ea typeface="HG創英角ﾎﾟｯﾌﾟ体" pitchFamily="49" charset="-128"/>
              </a:rPr>
              <a:t>外観チェック作業</a:t>
            </a:r>
          </a:p>
        </p:txBody>
      </p:sp>
      <p:sp>
        <p:nvSpPr>
          <p:cNvPr id="18" name="角丸四角形 17"/>
          <p:cNvSpPr/>
          <p:nvPr/>
        </p:nvSpPr>
        <p:spPr>
          <a:xfrm>
            <a:off x="11054764" y="854128"/>
            <a:ext cx="959541" cy="31378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右矢印 18"/>
          <p:cNvSpPr/>
          <p:nvPr/>
        </p:nvSpPr>
        <p:spPr>
          <a:xfrm rot="4097076">
            <a:off x="8259830" y="1613072"/>
            <a:ext cx="1332000" cy="108000"/>
          </a:xfrm>
          <a:prstGeom prst="rightArrow">
            <a:avLst>
              <a:gd name="adj1" fmla="val 42753"/>
              <a:gd name="adj2" fmla="val 758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p:cNvSpPr txBox="1"/>
          <p:nvPr/>
        </p:nvSpPr>
        <p:spPr>
          <a:xfrm>
            <a:off x="8471083" y="747288"/>
            <a:ext cx="441146" cy="400110"/>
          </a:xfrm>
          <a:prstGeom prst="rect">
            <a:avLst/>
          </a:prstGeom>
          <a:solidFill>
            <a:schemeClr val="bg1"/>
          </a:solidFill>
          <a:ln w="19050">
            <a:solidFill>
              <a:schemeClr val="tx1"/>
            </a:solidFill>
          </a:ln>
        </p:spPr>
        <p:txBody>
          <a:bodyPr wrap="none" rtlCol="0">
            <a:spAutoFit/>
          </a:bodyPr>
          <a:lstStyle/>
          <a:p>
            <a:pPr algn="ctr"/>
            <a:r>
              <a:rPr lang="ja-JP" altLang="en-US" sz="2000" dirty="0">
                <a:latin typeface="HG創英角ﾎﾟｯﾌﾟ体" pitchFamily="49" charset="-128"/>
                <a:ea typeface="HG創英角ﾎﾟｯﾌﾟ体" pitchFamily="49" charset="-128"/>
              </a:rPr>
              <a:t>人</a:t>
            </a:r>
          </a:p>
        </p:txBody>
      </p:sp>
      <p:sp>
        <p:nvSpPr>
          <p:cNvPr id="21" name="右矢印 20"/>
          <p:cNvSpPr/>
          <p:nvPr/>
        </p:nvSpPr>
        <p:spPr>
          <a:xfrm rot="4097076">
            <a:off x="5379176" y="1610156"/>
            <a:ext cx="1332000" cy="108000"/>
          </a:xfrm>
          <a:prstGeom prst="rightArrow">
            <a:avLst>
              <a:gd name="adj1" fmla="val 42753"/>
              <a:gd name="adj2" fmla="val 758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5503779" y="737408"/>
            <a:ext cx="697627" cy="400110"/>
          </a:xfrm>
          <a:prstGeom prst="rect">
            <a:avLst/>
          </a:prstGeom>
          <a:solidFill>
            <a:schemeClr val="bg1"/>
          </a:solidFill>
          <a:ln w="19050">
            <a:solidFill>
              <a:schemeClr val="tx1"/>
            </a:solidFill>
          </a:ln>
        </p:spPr>
        <p:txBody>
          <a:bodyPr wrap="none" rtlCol="0">
            <a:spAutoFit/>
          </a:bodyPr>
          <a:lstStyle/>
          <a:p>
            <a:pPr algn="ctr"/>
            <a:r>
              <a:rPr lang="ja-JP" altLang="en-US" sz="2000" dirty="0">
                <a:latin typeface="HG創英角ﾎﾟｯﾌﾟ体" pitchFamily="49" charset="-128"/>
                <a:ea typeface="HG創英角ﾎﾟｯﾌﾟ体" pitchFamily="49" charset="-128"/>
              </a:rPr>
              <a:t>材料</a:t>
            </a:r>
          </a:p>
        </p:txBody>
      </p:sp>
      <p:sp>
        <p:nvSpPr>
          <p:cNvPr id="23" name="右矢印 22"/>
          <p:cNvSpPr/>
          <p:nvPr/>
        </p:nvSpPr>
        <p:spPr>
          <a:xfrm rot="17502924">
            <a:off x="6207051" y="3033704"/>
            <a:ext cx="1544384" cy="118799"/>
          </a:xfrm>
          <a:prstGeom prst="rightArrow">
            <a:avLst>
              <a:gd name="adj1" fmla="val 42753"/>
              <a:gd name="adj2" fmla="val 7587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テキスト ボックス 23"/>
          <p:cNvSpPr txBox="1"/>
          <p:nvPr/>
        </p:nvSpPr>
        <p:spPr>
          <a:xfrm>
            <a:off x="6406856" y="3706758"/>
            <a:ext cx="697627" cy="400110"/>
          </a:xfrm>
          <a:prstGeom prst="rect">
            <a:avLst/>
          </a:prstGeom>
          <a:solidFill>
            <a:schemeClr val="bg1"/>
          </a:solidFill>
          <a:ln w="19050">
            <a:solidFill>
              <a:schemeClr val="tx1"/>
            </a:solidFill>
          </a:ln>
        </p:spPr>
        <p:txBody>
          <a:bodyPr wrap="none" rtlCol="0">
            <a:spAutoFit/>
          </a:bodyPr>
          <a:lstStyle/>
          <a:p>
            <a:pPr algn="ctr"/>
            <a:r>
              <a:rPr lang="ja-JP" altLang="en-US" sz="2000" dirty="0">
                <a:latin typeface="HG創英角ﾎﾟｯﾌﾟ体" pitchFamily="49" charset="-128"/>
                <a:ea typeface="HG創英角ﾎﾟｯﾌﾟ体" pitchFamily="49" charset="-128"/>
              </a:rPr>
              <a:t>方法</a:t>
            </a:r>
          </a:p>
        </p:txBody>
      </p:sp>
      <p:sp>
        <p:nvSpPr>
          <p:cNvPr id="29" name="テキスト ボックス 28"/>
          <p:cNvSpPr txBox="1"/>
          <p:nvPr/>
        </p:nvSpPr>
        <p:spPr>
          <a:xfrm>
            <a:off x="9948297" y="1333158"/>
            <a:ext cx="800219" cy="461665"/>
          </a:xfrm>
          <a:prstGeom prst="rect">
            <a:avLst/>
          </a:prstGeom>
          <a:noFill/>
        </p:spPr>
        <p:txBody>
          <a:bodyPr wrap="none" rtlCol="0">
            <a:spAutoFit/>
          </a:bodyPr>
          <a:lstStyle/>
          <a:p>
            <a:r>
              <a:rPr lang="ja-JP" altLang="en-US" sz="1200" dirty="0">
                <a:latin typeface="HG創英角ﾎﾟｯﾌﾟ体" pitchFamily="49" charset="-128"/>
                <a:ea typeface="HG創英角ﾎﾟｯﾌﾟ体" pitchFamily="49" charset="-128"/>
              </a:rPr>
              <a:t>作業速度</a:t>
            </a:r>
            <a:endParaRPr lang="en-US" altLang="ja-JP" sz="1200" dirty="0">
              <a:latin typeface="HG創英角ﾎﾟｯﾌﾟ体" pitchFamily="49" charset="-128"/>
              <a:ea typeface="HG創英角ﾎﾟｯﾌﾟ体" pitchFamily="49" charset="-128"/>
            </a:endParaRPr>
          </a:p>
          <a:p>
            <a:r>
              <a:rPr lang="ja-JP" altLang="en-US" sz="1200" dirty="0">
                <a:latin typeface="HG創英角ﾎﾟｯﾌﾟ体" pitchFamily="49" charset="-128"/>
                <a:ea typeface="HG創英角ﾎﾟｯﾌﾟ体" pitchFamily="49" charset="-128"/>
              </a:rPr>
              <a:t>が遅い</a:t>
            </a:r>
            <a:endParaRPr lang="en-US" altLang="ja-JP" sz="1200" dirty="0">
              <a:latin typeface="HG創英角ﾎﾟｯﾌﾟ体" pitchFamily="49" charset="-128"/>
              <a:ea typeface="HG創英角ﾎﾟｯﾌﾟ体" pitchFamily="49" charset="-128"/>
            </a:endParaRPr>
          </a:p>
        </p:txBody>
      </p:sp>
      <p:cxnSp>
        <p:nvCxnSpPr>
          <p:cNvPr id="6" name="直線矢印コネクタ 5"/>
          <p:cNvCxnSpPr>
            <a:stCxn id="29" idx="1"/>
          </p:cNvCxnSpPr>
          <p:nvPr/>
        </p:nvCxnSpPr>
        <p:spPr>
          <a:xfrm flipH="1" flipV="1">
            <a:off x="8912230" y="1563990"/>
            <a:ext cx="1036067"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a:off x="9480376" y="1196753"/>
            <a:ext cx="144016" cy="36723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flipV="1">
            <a:off x="9336360" y="1566318"/>
            <a:ext cx="144016" cy="36723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9361998" y="921997"/>
            <a:ext cx="466794" cy="261610"/>
          </a:xfrm>
          <a:prstGeom prst="rect">
            <a:avLst/>
          </a:prstGeom>
          <a:noFill/>
        </p:spPr>
        <p:txBody>
          <a:bodyPr wrap="none" rtlCol="0">
            <a:spAutoFit/>
          </a:bodyPr>
          <a:lstStyle/>
          <a:p>
            <a:r>
              <a:rPr lang="ja-JP" altLang="en-US" sz="1100" dirty="0">
                <a:latin typeface="HG創英角ﾎﾟｯﾌﾟ体" pitchFamily="49" charset="-128"/>
                <a:ea typeface="HG創英角ﾎﾟｯﾌﾟ体" pitchFamily="49" charset="-128"/>
              </a:rPr>
              <a:t>新人</a:t>
            </a:r>
            <a:endParaRPr lang="en-US" altLang="ja-JP" sz="1100" dirty="0">
              <a:latin typeface="HG創英角ﾎﾟｯﾌﾟ体" pitchFamily="49" charset="-128"/>
              <a:ea typeface="HG創英角ﾎﾟｯﾌﾟ体" pitchFamily="49" charset="-128"/>
            </a:endParaRPr>
          </a:p>
        </p:txBody>
      </p:sp>
      <p:sp>
        <p:nvSpPr>
          <p:cNvPr id="38" name="テキスト ボックス 37"/>
          <p:cNvSpPr txBox="1"/>
          <p:nvPr/>
        </p:nvSpPr>
        <p:spPr>
          <a:xfrm>
            <a:off x="9264352" y="1889795"/>
            <a:ext cx="466794" cy="261610"/>
          </a:xfrm>
          <a:prstGeom prst="rect">
            <a:avLst/>
          </a:prstGeom>
          <a:noFill/>
        </p:spPr>
        <p:txBody>
          <a:bodyPr wrap="none" rtlCol="0">
            <a:spAutoFit/>
          </a:bodyPr>
          <a:lstStyle/>
          <a:p>
            <a:r>
              <a:rPr lang="ja-JP" altLang="en-US" sz="1100" dirty="0">
                <a:latin typeface="HG創英角ﾎﾟｯﾌﾟ体" pitchFamily="49" charset="-128"/>
                <a:ea typeface="HG創英角ﾎﾟｯﾌﾟ体" pitchFamily="49" charset="-128"/>
              </a:rPr>
              <a:t>要領</a:t>
            </a:r>
            <a:endParaRPr lang="en-US" altLang="ja-JP" sz="1100" dirty="0">
              <a:latin typeface="HG創英角ﾎﾟｯﾌﾟ体" pitchFamily="49" charset="-128"/>
              <a:ea typeface="HG創英角ﾎﾟｯﾌﾟ体" pitchFamily="49" charset="-128"/>
            </a:endParaRPr>
          </a:p>
        </p:txBody>
      </p:sp>
      <p:cxnSp>
        <p:nvCxnSpPr>
          <p:cNvPr id="39" name="直線矢印コネクタ 38"/>
          <p:cNvCxnSpPr/>
          <p:nvPr/>
        </p:nvCxnSpPr>
        <p:spPr>
          <a:xfrm>
            <a:off x="7474763" y="1378869"/>
            <a:ext cx="1313488"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43" idx="3"/>
          </p:cNvCxnSpPr>
          <p:nvPr/>
        </p:nvCxnSpPr>
        <p:spPr>
          <a:xfrm>
            <a:off x="7698180" y="1882388"/>
            <a:ext cx="127814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6590532" y="1226836"/>
            <a:ext cx="954107" cy="276999"/>
          </a:xfrm>
          <a:prstGeom prst="rect">
            <a:avLst/>
          </a:prstGeom>
          <a:noFill/>
        </p:spPr>
        <p:txBody>
          <a:bodyPr wrap="none" rtlCol="0">
            <a:spAutoFit/>
          </a:bodyPr>
          <a:lstStyle/>
          <a:p>
            <a:r>
              <a:rPr lang="ja-JP" altLang="en-US" sz="1200" dirty="0">
                <a:latin typeface="HG創英角ﾎﾟｯﾌﾟ体" pitchFamily="49" charset="-128"/>
                <a:ea typeface="HG創英角ﾎﾟｯﾌﾟ体" pitchFamily="49" charset="-128"/>
              </a:rPr>
              <a:t>体格が違う</a:t>
            </a:r>
            <a:endParaRPr lang="en-US" altLang="ja-JP" sz="1200" dirty="0">
              <a:latin typeface="HG創英角ﾎﾟｯﾌﾟ体" pitchFamily="49" charset="-128"/>
              <a:ea typeface="HG創英角ﾎﾟｯﾌﾟ体" pitchFamily="49" charset="-128"/>
            </a:endParaRPr>
          </a:p>
        </p:txBody>
      </p:sp>
      <p:sp>
        <p:nvSpPr>
          <p:cNvPr id="42" name="テキスト ボックス 41"/>
          <p:cNvSpPr txBox="1"/>
          <p:nvPr/>
        </p:nvSpPr>
        <p:spPr>
          <a:xfrm>
            <a:off x="7336801" y="641777"/>
            <a:ext cx="889987" cy="261610"/>
          </a:xfrm>
          <a:prstGeom prst="rect">
            <a:avLst/>
          </a:prstGeom>
          <a:noFill/>
        </p:spPr>
        <p:txBody>
          <a:bodyPr wrap="none" rtlCol="0">
            <a:spAutoFit/>
          </a:bodyPr>
          <a:lstStyle/>
          <a:p>
            <a:r>
              <a:rPr lang="ja-JP" altLang="en-US" sz="1100" dirty="0">
                <a:latin typeface="HG創英角ﾎﾟｯﾌﾟ体" pitchFamily="49" charset="-128"/>
                <a:ea typeface="HG創英角ﾎﾟｯﾌﾟ体" pitchFamily="49" charset="-128"/>
              </a:rPr>
              <a:t>体力がない</a:t>
            </a:r>
            <a:endParaRPr lang="en-US" altLang="ja-JP" sz="1100" dirty="0">
              <a:latin typeface="HG創英角ﾎﾟｯﾌﾟ体" pitchFamily="49" charset="-128"/>
              <a:ea typeface="HG創英角ﾎﾟｯﾌﾟ体" pitchFamily="49" charset="-128"/>
            </a:endParaRPr>
          </a:p>
        </p:txBody>
      </p:sp>
      <p:sp>
        <p:nvSpPr>
          <p:cNvPr id="43" name="テキスト ボックス 42"/>
          <p:cNvSpPr txBox="1"/>
          <p:nvPr/>
        </p:nvSpPr>
        <p:spPr>
          <a:xfrm>
            <a:off x="6744073" y="1743889"/>
            <a:ext cx="954107" cy="276999"/>
          </a:xfrm>
          <a:prstGeom prst="rect">
            <a:avLst/>
          </a:prstGeom>
          <a:noFill/>
        </p:spPr>
        <p:txBody>
          <a:bodyPr wrap="none" rtlCol="0">
            <a:spAutoFit/>
          </a:bodyPr>
          <a:lstStyle/>
          <a:p>
            <a:r>
              <a:rPr lang="ja-JP" altLang="en-US" sz="1200" dirty="0">
                <a:latin typeface="HG創英角ﾎﾟｯﾌﾟ体" pitchFamily="49" charset="-128"/>
                <a:ea typeface="HG創英角ﾎﾟｯﾌﾟ体" pitchFamily="49" charset="-128"/>
              </a:rPr>
              <a:t>男女の違い</a:t>
            </a:r>
            <a:endParaRPr lang="en-US" altLang="ja-JP" sz="1200" dirty="0">
              <a:latin typeface="HG創英角ﾎﾟｯﾌﾟ体" pitchFamily="49" charset="-128"/>
              <a:ea typeface="HG創英角ﾎﾟｯﾌﾟ体" pitchFamily="49" charset="-128"/>
            </a:endParaRPr>
          </a:p>
        </p:txBody>
      </p:sp>
      <p:sp>
        <p:nvSpPr>
          <p:cNvPr id="44" name="テキスト ボックス 43"/>
          <p:cNvSpPr txBox="1"/>
          <p:nvPr/>
        </p:nvSpPr>
        <p:spPr>
          <a:xfrm>
            <a:off x="8059266" y="838751"/>
            <a:ext cx="466794" cy="261610"/>
          </a:xfrm>
          <a:prstGeom prst="rect">
            <a:avLst/>
          </a:prstGeom>
          <a:noFill/>
        </p:spPr>
        <p:txBody>
          <a:bodyPr wrap="none" rtlCol="0">
            <a:spAutoFit/>
          </a:bodyPr>
          <a:lstStyle/>
          <a:p>
            <a:r>
              <a:rPr lang="ja-JP" altLang="en-US" sz="1050" dirty="0">
                <a:latin typeface="HG創英角ﾎﾟｯﾌﾟ体" pitchFamily="49" charset="-128"/>
                <a:ea typeface="HG創英角ﾎﾟｯﾌﾟ体" pitchFamily="49" charset="-128"/>
              </a:rPr>
              <a:t>年齢</a:t>
            </a:r>
            <a:endParaRPr lang="en-US" altLang="ja-JP" sz="1050" dirty="0">
              <a:latin typeface="HG創英角ﾎﾟｯﾌﾟ体" pitchFamily="49" charset="-128"/>
              <a:ea typeface="HG創英角ﾎﾟｯﾌﾟ体" pitchFamily="49" charset="-128"/>
            </a:endParaRPr>
          </a:p>
        </p:txBody>
      </p:sp>
      <p:sp>
        <p:nvSpPr>
          <p:cNvPr id="45" name="テキスト ボックス 44"/>
          <p:cNvSpPr txBox="1"/>
          <p:nvPr/>
        </p:nvSpPr>
        <p:spPr>
          <a:xfrm>
            <a:off x="7806203" y="2046264"/>
            <a:ext cx="748923" cy="261610"/>
          </a:xfrm>
          <a:prstGeom prst="rect">
            <a:avLst/>
          </a:prstGeom>
          <a:noFill/>
        </p:spPr>
        <p:txBody>
          <a:bodyPr wrap="none" rtlCol="0">
            <a:spAutoFit/>
          </a:bodyPr>
          <a:lstStyle/>
          <a:p>
            <a:r>
              <a:rPr lang="ja-JP" altLang="en-US" sz="1100" dirty="0">
                <a:latin typeface="HG創英角ﾎﾟｯﾌﾟ体" pitchFamily="49" charset="-128"/>
                <a:ea typeface="HG創英角ﾎﾟｯﾌﾟ体" pitchFamily="49" charset="-128"/>
              </a:rPr>
              <a:t>力が弱い</a:t>
            </a:r>
            <a:endParaRPr lang="en-US" altLang="ja-JP" sz="1100" dirty="0">
              <a:latin typeface="HG創英角ﾎﾟｯﾌﾟ体" pitchFamily="49" charset="-128"/>
              <a:ea typeface="HG創英角ﾎﾟｯﾌﾟ体" pitchFamily="49" charset="-128"/>
            </a:endParaRPr>
          </a:p>
        </p:txBody>
      </p:sp>
      <p:sp>
        <p:nvSpPr>
          <p:cNvPr id="46" name="テキスト ボックス 45"/>
          <p:cNvSpPr txBox="1"/>
          <p:nvPr/>
        </p:nvSpPr>
        <p:spPr>
          <a:xfrm>
            <a:off x="6649126" y="953027"/>
            <a:ext cx="1031051" cy="261610"/>
          </a:xfrm>
          <a:prstGeom prst="rect">
            <a:avLst/>
          </a:prstGeom>
          <a:noFill/>
        </p:spPr>
        <p:txBody>
          <a:bodyPr wrap="none" rtlCol="0">
            <a:spAutoFit/>
          </a:bodyPr>
          <a:lstStyle/>
          <a:p>
            <a:r>
              <a:rPr lang="ja-JP" altLang="en-US" sz="1050" dirty="0">
                <a:latin typeface="HG創英角ﾎﾟｯﾌﾟ体" pitchFamily="49" charset="-128"/>
                <a:ea typeface="HG創英角ﾎﾟｯﾌﾟ体" pitchFamily="49" charset="-128"/>
              </a:rPr>
              <a:t>持久力がない</a:t>
            </a:r>
            <a:endParaRPr lang="en-US" altLang="ja-JP" sz="1050" dirty="0">
              <a:latin typeface="HG創英角ﾎﾟｯﾌﾟ体" pitchFamily="49" charset="-128"/>
              <a:ea typeface="HG創英角ﾎﾟｯﾌﾟ体" pitchFamily="49" charset="-128"/>
            </a:endParaRPr>
          </a:p>
        </p:txBody>
      </p:sp>
      <p:sp>
        <p:nvSpPr>
          <p:cNvPr id="47" name="テキスト ボックス 46"/>
          <p:cNvSpPr txBox="1"/>
          <p:nvPr/>
        </p:nvSpPr>
        <p:spPr>
          <a:xfrm>
            <a:off x="7747926" y="1445765"/>
            <a:ext cx="1031051" cy="261610"/>
          </a:xfrm>
          <a:prstGeom prst="rect">
            <a:avLst/>
          </a:prstGeom>
          <a:noFill/>
        </p:spPr>
        <p:txBody>
          <a:bodyPr wrap="none" rtlCol="0">
            <a:spAutoFit/>
          </a:bodyPr>
          <a:lstStyle/>
          <a:p>
            <a:r>
              <a:rPr lang="ja-JP" altLang="en-US" sz="1100" dirty="0">
                <a:latin typeface="HG創英角ﾎﾟｯﾌﾟ体" pitchFamily="49" charset="-128"/>
                <a:ea typeface="HG創英角ﾎﾟｯﾌﾟ体" pitchFamily="49" charset="-128"/>
              </a:rPr>
              <a:t>持久力がない</a:t>
            </a:r>
            <a:endParaRPr lang="en-US" altLang="ja-JP" sz="1100" dirty="0">
              <a:latin typeface="HG創英角ﾎﾟｯﾌﾟ体" pitchFamily="49" charset="-128"/>
              <a:ea typeface="HG創英角ﾎﾟｯﾌﾟ体" pitchFamily="49" charset="-128"/>
            </a:endParaRPr>
          </a:p>
        </p:txBody>
      </p:sp>
      <p:cxnSp>
        <p:nvCxnSpPr>
          <p:cNvPr id="53" name="直線矢印コネクタ 52"/>
          <p:cNvCxnSpPr/>
          <p:nvPr/>
        </p:nvCxnSpPr>
        <p:spPr>
          <a:xfrm>
            <a:off x="7781748" y="892247"/>
            <a:ext cx="186461" cy="47547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8" name="直線矢印コネクタ 257"/>
          <p:cNvCxnSpPr/>
          <p:nvPr/>
        </p:nvCxnSpPr>
        <p:spPr>
          <a:xfrm flipH="1">
            <a:off x="7827353" y="980728"/>
            <a:ext cx="3061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7561475" y="1090489"/>
            <a:ext cx="3061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8301455" y="1667073"/>
            <a:ext cx="84438" cy="2153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V="1">
            <a:off x="8179012" y="1885930"/>
            <a:ext cx="84438" cy="2153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4575687" y="1354486"/>
            <a:ext cx="1313488"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4757511" y="1700808"/>
            <a:ext cx="127814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3557093" y="1560625"/>
            <a:ext cx="1260375" cy="276999"/>
          </a:xfrm>
          <a:prstGeom prst="rect">
            <a:avLst/>
          </a:prstGeom>
          <a:noFill/>
        </p:spPr>
        <p:txBody>
          <a:bodyPr wrap="square" rtlCol="0">
            <a:spAutoFit/>
          </a:bodyPr>
          <a:lstStyle/>
          <a:p>
            <a:pPr algn="r"/>
            <a:r>
              <a:rPr lang="ja-JP" altLang="en-US" sz="1200" dirty="0">
                <a:latin typeface="HG創英角ﾎﾟｯﾌﾟ体" pitchFamily="49" charset="-128"/>
                <a:ea typeface="HG創英角ﾎﾟｯﾌﾟ体" pitchFamily="49" charset="-128"/>
              </a:rPr>
              <a:t>完成品が重い</a:t>
            </a:r>
          </a:p>
        </p:txBody>
      </p:sp>
      <p:sp>
        <p:nvSpPr>
          <p:cNvPr id="66" name="テキスト ボックス 65"/>
          <p:cNvSpPr txBox="1"/>
          <p:nvPr/>
        </p:nvSpPr>
        <p:spPr>
          <a:xfrm>
            <a:off x="3575720" y="1124745"/>
            <a:ext cx="1107996" cy="461665"/>
          </a:xfrm>
          <a:prstGeom prst="rect">
            <a:avLst/>
          </a:prstGeom>
          <a:noFill/>
        </p:spPr>
        <p:txBody>
          <a:bodyPr wrap="none" rtlCol="0">
            <a:spAutoFit/>
          </a:bodyPr>
          <a:lstStyle/>
          <a:p>
            <a:r>
              <a:rPr lang="ja-JP" altLang="en-US" sz="1200" dirty="0">
                <a:latin typeface="HG創英角ﾎﾟｯﾌﾟ体" pitchFamily="49" charset="-128"/>
                <a:ea typeface="HG創英角ﾎﾟｯﾌﾟ体" pitchFamily="49" charset="-128"/>
              </a:rPr>
              <a:t>品番確認に</a:t>
            </a:r>
            <a:endParaRPr lang="en-US" altLang="ja-JP" sz="1200" dirty="0">
              <a:latin typeface="HG創英角ﾎﾟｯﾌﾟ体" pitchFamily="49" charset="-128"/>
              <a:ea typeface="HG創英角ﾎﾟｯﾌﾟ体" pitchFamily="49" charset="-128"/>
            </a:endParaRPr>
          </a:p>
          <a:p>
            <a:r>
              <a:rPr lang="ja-JP" altLang="en-US" sz="1200" dirty="0">
                <a:latin typeface="HG創英角ﾎﾟｯﾌﾟ体" pitchFamily="49" charset="-128"/>
                <a:ea typeface="HG創英角ﾎﾟｯﾌﾟ体" pitchFamily="49" charset="-128"/>
              </a:rPr>
              <a:t>時間がかかる</a:t>
            </a:r>
            <a:endParaRPr lang="en-US" altLang="ja-JP" sz="1200" dirty="0">
              <a:latin typeface="HG創英角ﾎﾟｯﾌﾟ体" pitchFamily="49" charset="-128"/>
              <a:ea typeface="HG創英角ﾎﾟｯﾌﾟ体" pitchFamily="49" charset="-128"/>
            </a:endParaRPr>
          </a:p>
        </p:txBody>
      </p:sp>
      <p:sp>
        <p:nvSpPr>
          <p:cNvPr id="67" name="テキスト ボックス 66"/>
          <p:cNvSpPr txBox="1"/>
          <p:nvPr/>
        </p:nvSpPr>
        <p:spPr>
          <a:xfrm>
            <a:off x="4669458" y="2036374"/>
            <a:ext cx="1454244" cy="261610"/>
          </a:xfrm>
          <a:prstGeom prst="rect">
            <a:avLst/>
          </a:prstGeom>
          <a:noFill/>
        </p:spPr>
        <p:txBody>
          <a:bodyPr wrap="none" rtlCol="0">
            <a:spAutoFit/>
          </a:bodyPr>
          <a:lstStyle/>
          <a:p>
            <a:r>
              <a:rPr lang="ja-JP" altLang="en-US" sz="1100" dirty="0">
                <a:latin typeface="HG創英角ﾎﾟｯﾌﾟ体" pitchFamily="49" charset="-128"/>
                <a:ea typeface="HG創英角ﾎﾟｯﾌﾟ体" pitchFamily="49" charset="-128"/>
              </a:rPr>
              <a:t>１箱の収容数が多い</a:t>
            </a:r>
            <a:endParaRPr lang="en-US" altLang="ja-JP" sz="1100" dirty="0">
              <a:latin typeface="HG創英角ﾎﾟｯﾌﾟ体" pitchFamily="49" charset="-128"/>
              <a:ea typeface="HG創英角ﾎﾟｯﾌﾟ体" pitchFamily="49" charset="-128"/>
            </a:endParaRPr>
          </a:p>
        </p:txBody>
      </p:sp>
      <p:sp>
        <p:nvSpPr>
          <p:cNvPr id="68" name="テキスト ボックス 67"/>
          <p:cNvSpPr txBox="1"/>
          <p:nvPr/>
        </p:nvSpPr>
        <p:spPr>
          <a:xfrm>
            <a:off x="3997305" y="1806435"/>
            <a:ext cx="1172116" cy="261610"/>
          </a:xfrm>
          <a:prstGeom prst="rect">
            <a:avLst/>
          </a:prstGeom>
          <a:noFill/>
        </p:spPr>
        <p:txBody>
          <a:bodyPr wrap="none" rtlCol="0">
            <a:spAutoFit/>
          </a:bodyPr>
          <a:lstStyle/>
          <a:p>
            <a:r>
              <a:rPr lang="ja-JP" altLang="en-US" sz="1100" dirty="0">
                <a:latin typeface="HG創英角ﾎﾟｯﾌﾟ体" pitchFamily="49" charset="-128"/>
                <a:ea typeface="HG創英角ﾎﾟｯﾌﾟ体" pitchFamily="49" charset="-128"/>
              </a:rPr>
              <a:t>通い箱が大きい</a:t>
            </a:r>
            <a:endParaRPr lang="en-US" altLang="ja-JP" sz="1100" dirty="0">
              <a:latin typeface="HG創英角ﾎﾟｯﾌﾟ体" pitchFamily="49" charset="-128"/>
              <a:ea typeface="HG創英角ﾎﾟｯﾌﾟ体" pitchFamily="49" charset="-128"/>
            </a:endParaRPr>
          </a:p>
        </p:txBody>
      </p:sp>
      <p:cxnSp>
        <p:nvCxnSpPr>
          <p:cNvPr id="69" name="直線矢印コネクタ 68"/>
          <p:cNvCxnSpPr/>
          <p:nvPr/>
        </p:nvCxnSpPr>
        <p:spPr>
          <a:xfrm flipV="1">
            <a:off x="5359762" y="1700809"/>
            <a:ext cx="144016" cy="36723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5107877" y="1938193"/>
            <a:ext cx="3061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4260611" y="683171"/>
            <a:ext cx="1172116" cy="261610"/>
          </a:xfrm>
          <a:prstGeom prst="rect">
            <a:avLst/>
          </a:prstGeom>
          <a:noFill/>
        </p:spPr>
        <p:txBody>
          <a:bodyPr wrap="none" rtlCol="0">
            <a:spAutoFit/>
          </a:bodyPr>
          <a:lstStyle/>
          <a:p>
            <a:r>
              <a:rPr lang="ja-JP" altLang="en-US" sz="1100" dirty="0">
                <a:latin typeface="HG創英角ﾎﾟｯﾌﾟ体" pitchFamily="49" charset="-128"/>
                <a:ea typeface="HG創英角ﾎﾟｯﾌﾟ体" pitchFamily="49" charset="-128"/>
              </a:rPr>
              <a:t>ネームが小さい</a:t>
            </a:r>
            <a:endParaRPr lang="en-US" altLang="ja-JP" sz="1100" dirty="0">
              <a:latin typeface="HG創英角ﾎﾟｯﾌﾟ体" pitchFamily="49" charset="-128"/>
              <a:ea typeface="HG創英角ﾎﾟｯﾌﾟ体" pitchFamily="49" charset="-128"/>
            </a:endParaRPr>
          </a:p>
        </p:txBody>
      </p:sp>
      <p:sp>
        <p:nvSpPr>
          <p:cNvPr id="72" name="テキスト ボックス 71"/>
          <p:cNvSpPr txBox="1"/>
          <p:nvPr/>
        </p:nvSpPr>
        <p:spPr>
          <a:xfrm>
            <a:off x="4187831" y="961886"/>
            <a:ext cx="723275" cy="253916"/>
          </a:xfrm>
          <a:prstGeom prst="rect">
            <a:avLst/>
          </a:prstGeom>
          <a:noFill/>
        </p:spPr>
        <p:txBody>
          <a:bodyPr wrap="none" rtlCol="0">
            <a:spAutoFit/>
          </a:bodyPr>
          <a:lstStyle/>
          <a:p>
            <a:r>
              <a:rPr lang="ja-JP" altLang="en-US" sz="1050" dirty="0">
                <a:latin typeface="HG創英角ﾎﾟｯﾌﾟ体" pitchFamily="49" charset="-128"/>
                <a:ea typeface="HG創英角ﾎﾟｯﾌﾟ体" pitchFamily="49" charset="-128"/>
              </a:rPr>
              <a:t>見にくい</a:t>
            </a:r>
            <a:endParaRPr lang="en-US" altLang="ja-JP" sz="1050" dirty="0">
              <a:latin typeface="HG創英角ﾎﾟｯﾌﾟ体" pitchFamily="49" charset="-128"/>
              <a:ea typeface="HG創英角ﾎﾟｯﾌﾟ体" pitchFamily="49" charset="-128"/>
            </a:endParaRPr>
          </a:p>
        </p:txBody>
      </p:sp>
      <p:cxnSp>
        <p:nvCxnSpPr>
          <p:cNvPr id="73" name="直線矢印コネクタ 72"/>
          <p:cNvCxnSpPr/>
          <p:nvPr/>
        </p:nvCxnSpPr>
        <p:spPr>
          <a:xfrm>
            <a:off x="5117402" y="966486"/>
            <a:ext cx="153075" cy="39033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4846670" y="1090489"/>
            <a:ext cx="3061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H="1">
            <a:off x="7221124" y="2530996"/>
            <a:ext cx="231221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996655" y="2845344"/>
            <a:ext cx="1388791" cy="461665"/>
          </a:xfrm>
          <a:prstGeom prst="rect">
            <a:avLst/>
          </a:prstGeom>
          <a:noFill/>
        </p:spPr>
        <p:txBody>
          <a:bodyPr wrap="square" rtlCol="0">
            <a:spAutoFit/>
          </a:bodyPr>
          <a:lstStyle/>
          <a:p>
            <a:r>
              <a:rPr lang="ja-JP" altLang="en-US" sz="1200" dirty="0">
                <a:latin typeface="HG創英角ﾎﾟｯﾌﾟ体" pitchFamily="49" charset="-128"/>
                <a:ea typeface="HG創英角ﾎﾟｯﾌﾟ体" pitchFamily="49" charset="-128"/>
              </a:rPr>
              <a:t>完成品の</a:t>
            </a:r>
            <a:endParaRPr lang="en-US" altLang="ja-JP" sz="1200" dirty="0">
              <a:latin typeface="HG創英角ﾎﾟｯﾌﾟ体" pitchFamily="49" charset="-128"/>
              <a:ea typeface="HG創英角ﾎﾟｯﾌﾟ体" pitchFamily="49" charset="-128"/>
            </a:endParaRPr>
          </a:p>
          <a:p>
            <a:r>
              <a:rPr lang="ja-JP" altLang="en-US" sz="1200" dirty="0">
                <a:latin typeface="HG創英角ﾎﾟｯﾌﾟ体" pitchFamily="49" charset="-128"/>
                <a:ea typeface="HG創英角ﾎﾟｯﾌﾟ体" pitchFamily="49" charset="-128"/>
              </a:rPr>
              <a:t>持ち上げが大変</a:t>
            </a:r>
            <a:endParaRPr lang="en-US" altLang="ja-JP" sz="1200" dirty="0">
              <a:latin typeface="HG創英角ﾎﾟｯﾌﾟ体" pitchFamily="49" charset="-128"/>
              <a:ea typeface="HG創英角ﾎﾟｯﾌﾟ体" pitchFamily="49" charset="-128"/>
            </a:endParaRPr>
          </a:p>
        </p:txBody>
      </p:sp>
      <p:sp>
        <p:nvSpPr>
          <p:cNvPr id="77" name="テキスト ボックス 76"/>
          <p:cNvSpPr txBox="1"/>
          <p:nvPr/>
        </p:nvSpPr>
        <p:spPr>
          <a:xfrm>
            <a:off x="5417123" y="3675982"/>
            <a:ext cx="889987" cy="430887"/>
          </a:xfrm>
          <a:prstGeom prst="rect">
            <a:avLst/>
          </a:prstGeom>
          <a:noFill/>
        </p:spPr>
        <p:txBody>
          <a:bodyPr wrap="none" rtlCol="0">
            <a:spAutoFit/>
          </a:bodyPr>
          <a:lstStyle/>
          <a:p>
            <a:r>
              <a:rPr lang="ja-JP" altLang="en-US" sz="1100" dirty="0">
                <a:latin typeface="HG創英角ﾎﾟｯﾌﾟ体" pitchFamily="49" charset="-128"/>
                <a:ea typeface="HG創英角ﾎﾟｯﾌﾟ体" pitchFamily="49" charset="-128"/>
              </a:rPr>
              <a:t>持ち上げ</a:t>
            </a:r>
            <a:endParaRPr lang="en-US" altLang="ja-JP" sz="1100" dirty="0">
              <a:latin typeface="HG創英角ﾎﾟｯﾌﾟ体" pitchFamily="49" charset="-128"/>
              <a:ea typeface="HG創英角ﾎﾟｯﾌﾟ体" pitchFamily="49" charset="-128"/>
            </a:endParaRPr>
          </a:p>
          <a:p>
            <a:r>
              <a:rPr lang="ja-JP" altLang="en-US" sz="1100" dirty="0">
                <a:latin typeface="HG創英角ﾎﾟｯﾌﾟ体" pitchFamily="49" charset="-128"/>
                <a:ea typeface="HG創英角ﾎﾟｯﾌﾟ体" pitchFamily="49" charset="-128"/>
              </a:rPr>
              <a:t>距離が長い</a:t>
            </a:r>
            <a:endParaRPr lang="en-US" altLang="ja-JP" sz="1100" dirty="0">
              <a:latin typeface="HG創英角ﾎﾟｯﾌﾟ体" pitchFamily="49" charset="-128"/>
              <a:ea typeface="HG創英角ﾎﾟｯﾌﾟ体" pitchFamily="49" charset="-128"/>
            </a:endParaRPr>
          </a:p>
        </p:txBody>
      </p:sp>
      <p:sp>
        <p:nvSpPr>
          <p:cNvPr id="78" name="テキスト ボックス 77"/>
          <p:cNvSpPr txBox="1"/>
          <p:nvPr/>
        </p:nvSpPr>
        <p:spPr>
          <a:xfrm>
            <a:off x="5681495" y="2406674"/>
            <a:ext cx="889987" cy="261610"/>
          </a:xfrm>
          <a:prstGeom prst="rect">
            <a:avLst/>
          </a:prstGeom>
          <a:noFill/>
        </p:spPr>
        <p:txBody>
          <a:bodyPr wrap="none" rtlCol="0">
            <a:spAutoFit/>
          </a:bodyPr>
          <a:lstStyle/>
          <a:p>
            <a:r>
              <a:rPr lang="ja-JP" altLang="en-US" sz="1100" dirty="0">
                <a:latin typeface="HG創英角ﾎﾟｯﾌﾟ体" pitchFamily="49" charset="-128"/>
                <a:ea typeface="HG創英角ﾎﾟｯﾌﾟ体" pitchFamily="49" charset="-128"/>
              </a:rPr>
              <a:t>持ちにくい</a:t>
            </a:r>
            <a:endParaRPr lang="en-US" altLang="ja-JP" sz="1100" dirty="0">
              <a:latin typeface="HG創英角ﾎﾟｯﾌﾟ体" pitchFamily="49" charset="-128"/>
              <a:ea typeface="HG創英角ﾎﾟｯﾌﾟ体" pitchFamily="49" charset="-128"/>
            </a:endParaRPr>
          </a:p>
        </p:txBody>
      </p:sp>
      <p:sp>
        <p:nvSpPr>
          <p:cNvPr id="79" name="テキスト ボックス 78"/>
          <p:cNvSpPr txBox="1"/>
          <p:nvPr/>
        </p:nvSpPr>
        <p:spPr>
          <a:xfrm>
            <a:off x="3701500" y="3275345"/>
            <a:ext cx="2178477" cy="523220"/>
          </a:xfrm>
          <a:prstGeom prst="rect">
            <a:avLst/>
          </a:prstGeom>
          <a:noFill/>
        </p:spPr>
        <p:txBody>
          <a:bodyPr wrap="square" rtlCol="0">
            <a:spAutoFit/>
          </a:bodyPr>
          <a:lstStyle/>
          <a:p>
            <a:r>
              <a:rPr lang="ja-JP" altLang="en-US" sz="1400" dirty="0">
                <a:latin typeface="HG創英角ﾎﾟｯﾌﾟ体" pitchFamily="49" charset="-128"/>
                <a:ea typeface="HG創英角ﾎﾟｯﾌﾟ体" pitchFamily="49" charset="-128"/>
              </a:rPr>
              <a:t>作業台と</a:t>
            </a:r>
            <a:endParaRPr lang="en-US" altLang="ja-JP" sz="1400" dirty="0">
              <a:latin typeface="HG創英角ﾎﾟｯﾌﾟ体" pitchFamily="49" charset="-128"/>
              <a:ea typeface="HG創英角ﾎﾟｯﾌﾟ体" pitchFamily="49" charset="-128"/>
            </a:endParaRPr>
          </a:p>
          <a:p>
            <a:r>
              <a:rPr lang="ja-JP" altLang="en-US" sz="1400" dirty="0">
                <a:latin typeface="HG創英角ﾎﾟｯﾌﾟ体" pitchFamily="49" charset="-128"/>
                <a:ea typeface="HG創英角ﾎﾟｯﾌﾟ体" pitchFamily="49" charset="-128"/>
              </a:rPr>
              <a:t>台車の高さが違う</a:t>
            </a:r>
            <a:endParaRPr lang="en-US" altLang="ja-JP" sz="1400" dirty="0">
              <a:latin typeface="HG創英角ﾎﾟｯﾌﾟ体" pitchFamily="49" charset="-128"/>
              <a:ea typeface="HG創英角ﾎﾟｯﾌﾟ体" pitchFamily="49" charset="-128"/>
            </a:endParaRPr>
          </a:p>
        </p:txBody>
      </p:sp>
      <p:sp>
        <p:nvSpPr>
          <p:cNvPr id="80" name="テキスト ボックス 79"/>
          <p:cNvSpPr txBox="1"/>
          <p:nvPr/>
        </p:nvSpPr>
        <p:spPr>
          <a:xfrm>
            <a:off x="4814661" y="2666452"/>
            <a:ext cx="1131665" cy="253916"/>
          </a:xfrm>
          <a:prstGeom prst="rect">
            <a:avLst/>
          </a:prstGeom>
          <a:noFill/>
        </p:spPr>
        <p:txBody>
          <a:bodyPr wrap="square" rtlCol="0">
            <a:spAutoFit/>
          </a:bodyPr>
          <a:lstStyle/>
          <a:p>
            <a:r>
              <a:rPr lang="ja-JP" altLang="en-US" sz="1050" dirty="0">
                <a:latin typeface="HG創英角ﾎﾟｯﾌﾟ体" pitchFamily="49" charset="-128"/>
                <a:ea typeface="HG創英角ﾎﾟｯﾌﾟ体" pitchFamily="49" charset="-128"/>
              </a:rPr>
              <a:t>箱の形状が悪い</a:t>
            </a:r>
            <a:endParaRPr lang="en-US" altLang="ja-JP" sz="1050" dirty="0">
              <a:latin typeface="HG創英角ﾎﾟｯﾌﾟ体" pitchFamily="49" charset="-128"/>
              <a:ea typeface="HG創英角ﾎﾟｯﾌﾟ体" pitchFamily="49" charset="-128"/>
            </a:endParaRPr>
          </a:p>
        </p:txBody>
      </p:sp>
      <p:cxnSp>
        <p:nvCxnSpPr>
          <p:cNvPr id="82" name="直線矢印コネクタ 81"/>
          <p:cNvCxnSpPr/>
          <p:nvPr/>
        </p:nvCxnSpPr>
        <p:spPr>
          <a:xfrm>
            <a:off x="6124868" y="2663039"/>
            <a:ext cx="153075" cy="39033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5862117" y="2799978"/>
            <a:ext cx="3061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V="1">
            <a:off x="5908226" y="3085640"/>
            <a:ext cx="255079" cy="65044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4999745" y="3500859"/>
            <a:ext cx="98790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円/楕円 88"/>
          <p:cNvSpPr/>
          <p:nvPr/>
        </p:nvSpPr>
        <p:spPr>
          <a:xfrm>
            <a:off x="3540721" y="3257973"/>
            <a:ext cx="1911057" cy="602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90" name="直線矢印コネクタ 89"/>
          <p:cNvCxnSpPr/>
          <p:nvPr/>
        </p:nvCxnSpPr>
        <p:spPr>
          <a:xfrm flipH="1">
            <a:off x="6793142" y="3592066"/>
            <a:ext cx="254321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7652048" y="3720865"/>
            <a:ext cx="1800493" cy="307777"/>
          </a:xfrm>
          <a:prstGeom prst="rect">
            <a:avLst/>
          </a:prstGeom>
          <a:noFill/>
        </p:spPr>
        <p:txBody>
          <a:bodyPr wrap="none" rtlCol="0">
            <a:spAutoFit/>
          </a:bodyPr>
          <a:lstStyle/>
          <a:p>
            <a:r>
              <a:rPr lang="ja-JP" altLang="en-US" sz="1400" dirty="0">
                <a:latin typeface="HG創英角ﾎﾟｯﾌﾟ体" pitchFamily="49" charset="-128"/>
                <a:ea typeface="HG創英角ﾎﾟｯﾌﾟ体" pitchFamily="49" charset="-128"/>
              </a:rPr>
              <a:t>排出口の高さが低い</a:t>
            </a:r>
            <a:endParaRPr lang="en-US" altLang="ja-JP" sz="1400" dirty="0">
              <a:latin typeface="HG創英角ﾎﾟｯﾌﾟ体" pitchFamily="49" charset="-128"/>
              <a:ea typeface="HG創英角ﾎﾟｯﾌﾟ体" pitchFamily="49" charset="-128"/>
            </a:endParaRPr>
          </a:p>
        </p:txBody>
      </p:sp>
      <p:sp>
        <p:nvSpPr>
          <p:cNvPr id="94" name="円/楕円 93"/>
          <p:cNvSpPr/>
          <p:nvPr/>
        </p:nvSpPr>
        <p:spPr>
          <a:xfrm>
            <a:off x="7561822" y="3623220"/>
            <a:ext cx="1935928" cy="4729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 name="テキスト ボックス 94"/>
          <p:cNvSpPr txBox="1"/>
          <p:nvPr/>
        </p:nvSpPr>
        <p:spPr>
          <a:xfrm>
            <a:off x="9302804" y="3351692"/>
            <a:ext cx="1782605" cy="461665"/>
          </a:xfrm>
          <a:prstGeom prst="rect">
            <a:avLst/>
          </a:prstGeom>
          <a:noFill/>
        </p:spPr>
        <p:txBody>
          <a:bodyPr wrap="square" rtlCol="0">
            <a:spAutoFit/>
          </a:bodyPr>
          <a:lstStyle/>
          <a:p>
            <a:r>
              <a:rPr lang="ja-JP" altLang="en-US" sz="1200" dirty="0">
                <a:latin typeface="HG創英角ﾎﾟｯﾌﾟ体" pitchFamily="49" charset="-128"/>
                <a:ea typeface="HG創英角ﾎﾟｯﾌﾟ体" pitchFamily="49" charset="-128"/>
              </a:rPr>
              <a:t>排出口での出し入れが</a:t>
            </a:r>
            <a:endParaRPr lang="en-US" altLang="ja-JP" sz="1200" dirty="0">
              <a:latin typeface="HG創英角ﾎﾟｯﾌﾟ体" pitchFamily="49" charset="-128"/>
              <a:ea typeface="HG創英角ﾎﾟｯﾌﾟ体" pitchFamily="49" charset="-128"/>
            </a:endParaRPr>
          </a:p>
          <a:p>
            <a:r>
              <a:rPr lang="ja-JP" altLang="en-US" sz="1200" dirty="0">
                <a:latin typeface="HG創英角ﾎﾟｯﾌﾟ体" pitchFamily="49" charset="-128"/>
                <a:ea typeface="HG創英角ﾎﾟｯﾌﾟ体" pitchFamily="49" charset="-128"/>
              </a:rPr>
              <a:t>やりにくい</a:t>
            </a:r>
            <a:endParaRPr lang="en-US" altLang="ja-JP" sz="1200" dirty="0">
              <a:latin typeface="HG創英角ﾎﾟｯﾌﾟ体" pitchFamily="49" charset="-128"/>
              <a:ea typeface="HG創英角ﾎﾟｯﾌﾟ体" pitchFamily="49" charset="-128"/>
            </a:endParaRPr>
          </a:p>
        </p:txBody>
      </p:sp>
      <p:sp>
        <p:nvSpPr>
          <p:cNvPr id="96" name="テキスト ボックス 95"/>
          <p:cNvSpPr txBox="1"/>
          <p:nvPr/>
        </p:nvSpPr>
        <p:spPr>
          <a:xfrm>
            <a:off x="7320137" y="3131896"/>
            <a:ext cx="1595309" cy="261610"/>
          </a:xfrm>
          <a:prstGeom prst="rect">
            <a:avLst/>
          </a:prstGeom>
          <a:noFill/>
        </p:spPr>
        <p:txBody>
          <a:bodyPr wrap="none" rtlCol="0">
            <a:spAutoFit/>
          </a:bodyPr>
          <a:lstStyle/>
          <a:p>
            <a:r>
              <a:rPr lang="ja-JP" altLang="en-US" sz="1100" dirty="0">
                <a:latin typeface="HG創英角ﾎﾟｯﾌﾟ体" pitchFamily="49" charset="-128"/>
                <a:ea typeface="HG創英角ﾎﾟｯﾌﾟ体" pitchFamily="49" charset="-128"/>
              </a:rPr>
              <a:t>空箱の持ち上げが重い</a:t>
            </a:r>
            <a:endParaRPr lang="en-US" altLang="ja-JP" sz="1100" dirty="0">
              <a:latin typeface="HG創英角ﾎﾟｯﾌﾟ体" pitchFamily="49" charset="-128"/>
              <a:ea typeface="HG創英角ﾎﾟｯﾌﾟ体" pitchFamily="49" charset="-128"/>
            </a:endParaRPr>
          </a:p>
        </p:txBody>
      </p:sp>
      <p:sp>
        <p:nvSpPr>
          <p:cNvPr id="97" name="テキスト ボックス 96"/>
          <p:cNvSpPr txBox="1"/>
          <p:nvPr/>
        </p:nvSpPr>
        <p:spPr>
          <a:xfrm>
            <a:off x="7956938" y="3330440"/>
            <a:ext cx="1396536" cy="253916"/>
          </a:xfrm>
          <a:prstGeom prst="rect">
            <a:avLst/>
          </a:prstGeom>
          <a:noFill/>
        </p:spPr>
        <p:txBody>
          <a:bodyPr wrap="none" rtlCol="0">
            <a:spAutoFit/>
          </a:bodyPr>
          <a:lstStyle/>
          <a:p>
            <a:r>
              <a:rPr lang="ja-JP" altLang="en-US" sz="1050" dirty="0">
                <a:latin typeface="HG創英角ﾎﾟｯﾌﾟ体" pitchFamily="49" charset="-128"/>
                <a:ea typeface="HG創英角ﾎﾟｯﾌﾟ体" pitchFamily="49" charset="-128"/>
              </a:rPr>
              <a:t>排出口の高さが高い</a:t>
            </a:r>
            <a:endParaRPr lang="en-US" altLang="ja-JP" sz="1050" dirty="0">
              <a:latin typeface="HG創英角ﾎﾟｯﾌﾟ体" pitchFamily="49" charset="-128"/>
              <a:ea typeface="HG創英角ﾎﾟｯﾌﾟ体" pitchFamily="49" charset="-128"/>
            </a:endParaRPr>
          </a:p>
        </p:txBody>
      </p:sp>
      <p:cxnSp>
        <p:nvCxnSpPr>
          <p:cNvPr id="100" name="直線矢印コネクタ 99"/>
          <p:cNvCxnSpPr/>
          <p:nvPr/>
        </p:nvCxnSpPr>
        <p:spPr>
          <a:xfrm>
            <a:off x="5116935" y="3062900"/>
            <a:ext cx="183743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flipH="1">
            <a:off x="7652466" y="3361217"/>
            <a:ext cx="84438" cy="2153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H="1">
            <a:off x="7696365" y="3442627"/>
            <a:ext cx="3061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H="1" flipV="1">
            <a:off x="7918077" y="3610428"/>
            <a:ext cx="84438" cy="2153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9408368" y="2386981"/>
            <a:ext cx="1464492" cy="276999"/>
          </a:xfrm>
          <a:prstGeom prst="rect">
            <a:avLst/>
          </a:prstGeom>
          <a:noFill/>
        </p:spPr>
        <p:txBody>
          <a:bodyPr wrap="square" rtlCol="0">
            <a:spAutoFit/>
          </a:bodyPr>
          <a:lstStyle/>
          <a:p>
            <a:pPr algn="r"/>
            <a:r>
              <a:rPr lang="ja-JP" altLang="en-US" sz="1200" dirty="0">
                <a:latin typeface="HG創英角ﾎﾟｯﾌﾟ体" pitchFamily="49" charset="-128"/>
                <a:ea typeface="HG創英角ﾎﾟｯﾌﾟ体" pitchFamily="49" charset="-128"/>
              </a:rPr>
              <a:t>運搬作業が重たい</a:t>
            </a:r>
            <a:endParaRPr lang="en-US" altLang="ja-JP" sz="1200" dirty="0">
              <a:latin typeface="HG創英角ﾎﾟｯﾌﾟ体" pitchFamily="49" charset="-128"/>
              <a:ea typeface="HG創英角ﾎﾟｯﾌﾟ体" pitchFamily="49" charset="-128"/>
            </a:endParaRPr>
          </a:p>
        </p:txBody>
      </p:sp>
      <p:cxnSp>
        <p:nvCxnSpPr>
          <p:cNvPr id="110" name="直線矢印コネクタ 109"/>
          <p:cNvCxnSpPr/>
          <p:nvPr/>
        </p:nvCxnSpPr>
        <p:spPr>
          <a:xfrm flipH="1" flipV="1">
            <a:off x="8734434" y="2535004"/>
            <a:ext cx="180733" cy="46086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8521334" y="2948943"/>
            <a:ext cx="1031051" cy="261610"/>
          </a:xfrm>
          <a:prstGeom prst="rect">
            <a:avLst/>
          </a:prstGeom>
          <a:noFill/>
        </p:spPr>
        <p:txBody>
          <a:bodyPr wrap="none" rtlCol="0">
            <a:spAutoFit/>
          </a:bodyPr>
          <a:lstStyle/>
          <a:p>
            <a:r>
              <a:rPr lang="ja-JP" altLang="en-US" sz="1100" dirty="0">
                <a:latin typeface="HG創英角ﾎﾟｯﾌﾟ体" pitchFamily="49" charset="-128"/>
                <a:ea typeface="HG創英角ﾎﾟｯﾌﾟ体" pitchFamily="49" charset="-128"/>
              </a:rPr>
              <a:t>台車が重たい</a:t>
            </a:r>
            <a:endParaRPr lang="en-US" altLang="ja-JP" sz="1100" dirty="0">
              <a:latin typeface="HG創英角ﾎﾟｯﾌﾟ体" pitchFamily="49" charset="-128"/>
              <a:ea typeface="HG創英角ﾎﾟｯﾌﾟ体" pitchFamily="49" charset="-128"/>
            </a:endParaRPr>
          </a:p>
        </p:txBody>
      </p:sp>
      <p:sp>
        <p:nvSpPr>
          <p:cNvPr id="112" name="テキスト ボックス 111"/>
          <p:cNvSpPr txBox="1"/>
          <p:nvPr/>
        </p:nvSpPr>
        <p:spPr>
          <a:xfrm>
            <a:off x="9121464" y="2718710"/>
            <a:ext cx="1590354" cy="253916"/>
          </a:xfrm>
          <a:prstGeom prst="rect">
            <a:avLst/>
          </a:prstGeom>
          <a:noFill/>
        </p:spPr>
        <p:txBody>
          <a:bodyPr wrap="square" rtlCol="0">
            <a:spAutoFit/>
          </a:bodyPr>
          <a:lstStyle/>
          <a:p>
            <a:r>
              <a:rPr lang="ja-JP" altLang="en-US" sz="1050" dirty="0">
                <a:latin typeface="HG創英角ﾎﾟｯﾌﾟ体" pitchFamily="49" charset="-128"/>
                <a:ea typeface="HG創英角ﾎﾟｯﾌﾟ体" pitchFamily="49" charset="-128"/>
              </a:rPr>
              <a:t>運搬ロット数が多い</a:t>
            </a:r>
            <a:endParaRPr lang="en-US" altLang="ja-JP" sz="1050" dirty="0">
              <a:latin typeface="HG創英角ﾎﾟｯﾌﾟ体" pitchFamily="49" charset="-128"/>
              <a:ea typeface="HG創英角ﾎﾟｯﾌﾟ体" pitchFamily="49" charset="-128"/>
            </a:endParaRPr>
          </a:p>
        </p:txBody>
      </p:sp>
      <p:sp>
        <p:nvSpPr>
          <p:cNvPr id="113" name="テキスト ボックス 112"/>
          <p:cNvSpPr txBox="1"/>
          <p:nvPr/>
        </p:nvSpPr>
        <p:spPr>
          <a:xfrm>
            <a:off x="7116730" y="2619428"/>
            <a:ext cx="1474415" cy="253916"/>
          </a:xfrm>
          <a:prstGeom prst="rect">
            <a:avLst/>
          </a:prstGeom>
          <a:noFill/>
        </p:spPr>
        <p:txBody>
          <a:bodyPr wrap="square" rtlCol="0">
            <a:spAutoFit/>
          </a:bodyPr>
          <a:lstStyle/>
          <a:p>
            <a:r>
              <a:rPr lang="ja-JP" altLang="en-US" sz="1050" dirty="0">
                <a:latin typeface="HG創英角ﾎﾟｯﾌﾟ体" pitchFamily="49" charset="-128"/>
                <a:ea typeface="HG創英角ﾎﾟｯﾌﾟ体" pitchFamily="49" charset="-128"/>
              </a:rPr>
              <a:t>車輪の動きが悪い</a:t>
            </a:r>
            <a:endParaRPr lang="en-US" altLang="ja-JP" sz="1050" dirty="0">
              <a:latin typeface="HG創英角ﾎﾟｯﾌﾟ体" pitchFamily="49" charset="-128"/>
              <a:ea typeface="HG創英角ﾎﾟｯﾌﾟ体" pitchFamily="49" charset="-128"/>
            </a:endParaRPr>
          </a:p>
        </p:txBody>
      </p:sp>
      <p:sp>
        <p:nvSpPr>
          <p:cNvPr id="114" name="テキスト ボックス 113"/>
          <p:cNvSpPr txBox="1"/>
          <p:nvPr/>
        </p:nvSpPr>
        <p:spPr>
          <a:xfrm>
            <a:off x="7640737" y="2911802"/>
            <a:ext cx="954107" cy="246221"/>
          </a:xfrm>
          <a:prstGeom prst="rect">
            <a:avLst/>
          </a:prstGeom>
          <a:noFill/>
        </p:spPr>
        <p:txBody>
          <a:bodyPr wrap="none" rtlCol="0">
            <a:spAutoFit/>
          </a:bodyPr>
          <a:lstStyle/>
          <a:p>
            <a:r>
              <a:rPr lang="ja-JP" altLang="en-US" sz="1000" dirty="0">
                <a:latin typeface="HG創英角ﾎﾟｯﾌﾟ体" pitchFamily="49" charset="-128"/>
                <a:ea typeface="HG創英角ﾎﾟｯﾌﾟ体" pitchFamily="49" charset="-128"/>
              </a:rPr>
              <a:t>車輪が小さい</a:t>
            </a:r>
            <a:endParaRPr lang="en-US" altLang="ja-JP" sz="1000" dirty="0">
              <a:latin typeface="HG創英角ﾎﾟｯﾌﾟ体" pitchFamily="49" charset="-128"/>
              <a:ea typeface="HG創英角ﾎﾟｯﾌﾟ体" pitchFamily="49" charset="-128"/>
            </a:endParaRPr>
          </a:p>
        </p:txBody>
      </p:sp>
      <p:cxnSp>
        <p:nvCxnSpPr>
          <p:cNvPr id="117" name="直線矢印コネクタ 116"/>
          <p:cNvCxnSpPr/>
          <p:nvPr/>
        </p:nvCxnSpPr>
        <p:spPr>
          <a:xfrm>
            <a:off x="8290149" y="2746014"/>
            <a:ext cx="52754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flipH="1">
            <a:off x="8876597" y="2861866"/>
            <a:ext cx="3061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flipV="1">
            <a:off x="8356823" y="2760920"/>
            <a:ext cx="84438" cy="2153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a:off x="3695823" y="3861636"/>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a:off x="3778975" y="3861750"/>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a:off x="3876822" y="3861750"/>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flipH="1">
            <a:off x="3961940" y="3861750"/>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3647729" y="3983965"/>
            <a:ext cx="5231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flipH="1">
            <a:off x="4262362" y="3861636"/>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H="1">
            <a:off x="4355039" y="3861750"/>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a:off x="4443361" y="3861750"/>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H="1">
            <a:off x="4538004" y="3861750"/>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4214268" y="3983965"/>
            <a:ext cx="5231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a:off x="4830244" y="3865545"/>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3" name="グループ化 132"/>
          <p:cNvGrpSpPr/>
          <p:nvPr/>
        </p:nvGrpSpPr>
        <p:grpSpPr>
          <a:xfrm>
            <a:off x="9480376" y="3839000"/>
            <a:ext cx="942636" cy="271980"/>
            <a:chOff x="869822" y="922976"/>
            <a:chExt cx="942636" cy="271980"/>
          </a:xfrm>
        </p:grpSpPr>
        <p:cxnSp>
          <p:nvCxnSpPr>
            <p:cNvPr id="134" name="直線コネクタ 133"/>
            <p:cNvCxnSpPr/>
            <p:nvPr/>
          </p:nvCxnSpPr>
          <p:spPr>
            <a:xfrm flipH="1">
              <a:off x="917917" y="931359"/>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flipH="1">
              <a:off x="1001069" y="931473"/>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H="1">
              <a:off x="1098916" y="931473"/>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flipH="1">
              <a:off x="1184034" y="931473"/>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869822" y="1053689"/>
              <a:ext cx="5231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flipH="1">
              <a:off x="1499903" y="922976"/>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H="1">
              <a:off x="1592580" y="923090"/>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flipH="1">
              <a:off x="1680902" y="923090"/>
              <a:ext cx="131556" cy="2634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2" name="直線コネクタ 141"/>
          <p:cNvCxnSpPr/>
          <p:nvPr/>
        </p:nvCxnSpPr>
        <p:spPr>
          <a:xfrm flipH="1">
            <a:off x="7473388" y="419436"/>
            <a:ext cx="131556" cy="2634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flipH="1">
            <a:off x="7566065" y="419550"/>
            <a:ext cx="131556" cy="2634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flipH="1">
            <a:off x="7654387" y="419550"/>
            <a:ext cx="131556" cy="2634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flipH="1">
            <a:off x="3579653" y="1815259"/>
            <a:ext cx="131556" cy="2634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flipH="1">
            <a:off x="3662805" y="1815373"/>
            <a:ext cx="131556" cy="2634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flipH="1">
            <a:off x="3760652" y="1815373"/>
            <a:ext cx="131556" cy="2634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p:nvPr/>
        </p:nvCxnSpPr>
        <p:spPr>
          <a:xfrm flipH="1">
            <a:off x="3845770" y="1815373"/>
            <a:ext cx="131556" cy="2634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p:nvPr/>
        </p:nvCxnSpPr>
        <p:spPr>
          <a:xfrm>
            <a:off x="8803698" y="5518480"/>
            <a:ext cx="100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p:nvPr/>
        </p:nvCxnSpPr>
        <p:spPr>
          <a:xfrm>
            <a:off x="9795306" y="5904214"/>
            <a:ext cx="100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Oval 176"/>
          <p:cNvSpPr>
            <a:spLocks noChangeArrowheads="1"/>
          </p:cNvSpPr>
          <p:nvPr/>
        </p:nvSpPr>
        <p:spPr bwMode="auto">
          <a:xfrm>
            <a:off x="9869777" y="5442910"/>
            <a:ext cx="267515" cy="290346"/>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119" name="Oval 176"/>
          <p:cNvSpPr>
            <a:spLocks noChangeArrowheads="1"/>
          </p:cNvSpPr>
          <p:nvPr/>
        </p:nvSpPr>
        <p:spPr bwMode="auto">
          <a:xfrm>
            <a:off x="10817539" y="5759040"/>
            <a:ext cx="267513" cy="290346"/>
          </a:xfrm>
          <a:prstGeom prst="ellipse">
            <a:avLst/>
          </a:prstGeom>
          <a:noFill/>
          <a:ln w="9525">
            <a:solidFill>
              <a:srgbClr val="FF00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r>
              <a:rPr lang="ja-JP" altLang="en-US" sz="1200" dirty="0">
                <a:solidFill>
                  <a:srgbClr val="FF0000"/>
                </a:solidFill>
                <a:latin typeface="Times New Roman" pitchFamily="18" charset="0"/>
                <a:ea typeface="ＭＳ Ｐゴシック" charset="-128"/>
              </a:rPr>
              <a:t>完</a:t>
            </a:r>
          </a:p>
        </p:txBody>
      </p:sp>
      <p:sp>
        <p:nvSpPr>
          <p:cNvPr id="150" name="テキスト ボックス 149"/>
          <p:cNvSpPr txBox="1"/>
          <p:nvPr/>
        </p:nvSpPr>
        <p:spPr>
          <a:xfrm>
            <a:off x="10876156" y="7375"/>
            <a:ext cx="1094408" cy="369332"/>
          </a:xfrm>
          <a:prstGeom prst="rect">
            <a:avLst/>
          </a:prstGeom>
          <a:noFill/>
        </p:spPr>
        <p:txBody>
          <a:bodyPr wrap="square" rtlCol="0">
            <a:spAutoFit/>
          </a:bodyPr>
          <a:lstStyle/>
          <a:p>
            <a:r>
              <a:rPr lang="ja-JP" altLang="en-US" b="1" dirty="0"/>
              <a:t>１６</a:t>
            </a:r>
            <a:r>
              <a:rPr lang="en-US" altLang="ja-JP" b="1" dirty="0"/>
              <a:t>/</a:t>
            </a:r>
            <a:r>
              <a:rPr lang="ja-JP" altLang="en-US" b="1" dirty="0"/>
              <a:t>３０</a:t>
            </a:r>
          </a:p>
        </p:txBody>
      </p:sp>
      <p:sp>
        <p:nvSpPr>
          <p:cNvPr id="2" name="テキスト ボックス 1">
            <a:extLst>
              <a:ext uri="{FF2B5EF4-FFF2-40B4-BE49-F238E27FC236}">
                <a16:creationId xmlns:a16="http://schemas.microsoft.com/office/drawing/2014/main" id="{1659A6E9-56F1-B8EE-0F9A-CB96ADCD2195}"/>
              </a:ext>
            </a:extLst>
          </p:cNvPr>
          <p:cNvSpPr txBox="1"/>
          <p:nvPr/>
        </p:nvSpPr>
        <p:spPr>
          <a:xfrm>
            <a:off x="198004" y="1111382"/>
            <a:ext cx="2905934" cy="646331"/>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・要因解析がない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5087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randombar(horizontal)">
                                      <p:cBhvr>
                                        <p:cTn id="7" dur="500"/>
                                        <p:tgtEl>
                                          <p:spTgt spid="145"/>
                                        </p:tgtEl>
                                      </p:cBhvr>
                                    </p:animEffect>
                                  </p:childTnLst>
                                </p:cTn>
                              </p:par>
                              <p:par>
                                <p:cTn id="8" presetID="14" presetClass="entr" presetSubtype="10" fill="hold"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randombar(horizontal)">
                                      <p:cBhvr>
                                        <p:cTn id="10" dur="500"/>
                                        <p:tgtEl>
                                          <p:spTgt spid="146"/>
                                        </p:tgtEl>
                                      </p:cBhvr>
                                    </p:animEffect>
                                  </p:childTnLst>
                                </p:cTn>
                              </p:par>
                              <p:par>
                                <p:cTn id="11" presetID="14" presetClass="entr" presetSubtype="10" fill="hold" nodeType="with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randombar(horizontal)">
                                      <p:cBhvr>
                                        <p:cTn id="13" dur="500"/>
                                        <p:tgtEl>
                                          <p:spTgt spid="147"/>
                                        </p:tgtEl>
                                      </p:cBhvr>
                                    </p:animEffect>
                                  </p:childTnLst>
                                </p:cTn>
                              </p:par>
                              <p:par>
                                <p:cTn id="14" presetID="14" presetClass="entr" presetSubtype="10" fill="hold" nodeType="withEffect">
                                  <p:stCondLst>
                                    <p:cond delay="0"/>
                                  </p:stCondLst>
                                  <p:childTnLst>
                                    <p:set>
                                      <p:cBhvr>
                                        <p:cTn id="15" dur="1" fill="hold">
                                          <p:stCondLst>
                                            <p:cond delay="0"/>
                                          </p:stCondLst>
                                        </p:cTn>
                                        <p:tgtEl>
                                          <p:spTgt spid="148"/>
                                        </p:tgtEl>
                                        <p:attrNameLst>
                                          <p:attrName>style.visibility</p:attrName>
                                        </p:attrNameLst>
                                      </p:cBhvr>
                                      <p:to>
                                        <p:strVal val="visible"/>
                                      </p:to>
                                    </p:set>
                                    <p:animEffect transition="in" filter="randombar(horizontal)">
                                      <p:cBhvr>
                                        <p:cTn id="16" dur="500"/>
                                        <p:tgtEl>
                                          <p:spTgt spid="148"/>
                                        </p:tgtEl>
                                      </p:cBhvr>
                                    </p:animEffect>
                                  </p:childTnLst>
                                </p:cTn>
                              </p:par>
                              <p:par>
                                <p:cTn id="17" presetID="14" presetClass="entr" presetSubtype="10" fill="hold" nodeType="withEffect">
                                  <p:stCondLst>
                                    <p:cond delay="0"/>
                                  </p:stCondLst>
                                  <p:childTnLst>
                                    <p:set>
                                      <p:cBhvr>
                                        <p:cTn id="18" dur="1" fill="hold">
                                          <p:stCondLst>
                                            <p:cond delay="0"/>
                                          </p:stCondLst>
                                        </p:cTn>
                                        <p:tgtEl>
                                          <p:spTgt spid="142"/>
                                        </p:tgtEl>
                                        <p:attrNameLst>
                                          <p:attrName>style.visibility</p:attrName>
                                        </p:attrNameLst>
                                      </p:cBhvr>
                                      <p:to>
                                        <p:strVal val="visible"/>
                                      </p:to>
                                    </p:set>
                                    <p:animEffect transition="in" filter="randombar(horizontal)">
                                      <p:cBhvr>
                                        <p:cTn id="19" dur="500"/>
                                        <p:tgtEl>
                                          <p:spTgt spid="142"/>
                                        </p:tgtEl>
                                      </p:cBhvr>
                                    </p:animEffect>
                                  </p:childTnLst>
                                </p:cTn>
                              </p:par>
                              <p:par>
                                <p:cTn id="20" presetID="14" presetClass="entr" presetSubtype="10" fill="hold" nodeType="with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randombar(horizontal)">
                                      <p:cBhvr>
                                        <p:cTn id="22" dur="500"/>
                                        <p:tgtEl>
                                          <p:spTgt spid="143"/>
                                        </p:tgtEl>
                                      </p:cBhvr>
                                    </p:animEffect>
                                  </p:childTnLst>
                                </p:cTn>
                              </p:par>
                              <p:par>
                                <p:cTn id="23" presetID="14" presetClass="entr" presetSubtype="10" fill="hold" nodeType="with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randombar(horizontal)">
                                      <p:cBhvr>
                                        <p:cTn id="25" dur="500"/>
                                        <p:tgtEl>
                                          <p:spTgt spid="144"/>
                                        </p:tgtEl>
                                      </p:cBhvr>
                                    </p:animEffect>
                                  </p:childTnLst>
                                </p:cTn>
                              </p:par>
                              <p:par>
                                <p:cTn id="26" presetID="14" presetClass="entr" presetSubtype="10" fill="hold" nodeType="withEffect">
                                  <p:stCondLst>
                                    <p:cond delay="0"/>
                                  </p:stCondLst>
                                  <p:childTnLst>
                                    <p:set>
                                      <p:cBhvr>
                                        <p:cTn id="27" dur="1" fill="hold">
                                          <p:stCondLst>
                                            <p:cond delay="0"/>
                                          </p:stCondLst>
                                        </p:cTn>
                                        <p:tgtEl>
                                          <p:spTgt spid="122"/>
                                        </p:tgtEl>
                                        <p:attrNameLst>
                                          <p:attrName>style.visibility</p:attrName>
                                        </p:attrNameLst>
                                      </p:cBhvr>
                                      <p:to>
                                        <p:strVal val="visible"/>
                                      </p:to>
                                    </p:set>
                                    <p:animEffect transition="in" filter="randombar(horizontal)">
                                      <p:cBhvr>
                                        <p:cTn id="28" dur="500"/>
                                        <p:tgtEl>
                                          <p:spTgt spid="122"/>
                                        </p:tgtEl>
                                      </p:cBhvr>
                                    </p:animEffect>
                                  </p:childTnLst>
                                </p:cTn>
                              </p:par>
                              <p:par>
                                <p:cTn id="29" presetID="14" presetClass="entr" presetSubtype="10" fill="hold" nodeType="with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randombar(horizontal)">
                                      <p:cBhvr>
                                        <p:cTn id="31" dur="500"/>
                                        <p:tgtEl>
                                          <p:spTgt spid="123"/>
                                        </p:tgtEl>
                                      </p:cBhvr>
                                    </p:animEffect>
                                  </p:childTnLst>
                                </p:cTn>
                              </p:par>
                              <p:par>
                                <p:cTn id="32" presetID="14" presetClass="entr" presetSubtype="10" fill="hold" nodeType="with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randombar(horizontal)">
                                      <p:cBhvr>
                                        <p:cTn id="34" dur="500"/>
                                        <p:tgtEl>
                                          <p:spTgt spid="124"/>
                                        </p:tgtEl>
                                      </p:cBhvr>
                                    </p:animEffect>
                                  </p:childTnLst>
                                </p:cTn>
                              </p:par>
                              <p:par>
                                <p:cTn id="35" presetID="14" presetClass="entr" presetSubtype="10" fill="hold" nodeType="with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randombar(horizontal)">
                                      <p:cBhvr>
                                        <p:cTn id="37" dur="500"/>
                                        <p:tgtEl>
                                          <p:spTgt spid="125"/>
                                        </p:tgtEl>
                                      </p:cBhvr>
                                    </p:animEffect>
                                  </p:childTnLst>
                                </p:cTn>
                              </p:par>
                              <p:par>
                                <p:cTn id="38" presetID="14" presetClass="entr" presetSubtype="10" fill="hold" nodeType="with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randombar(horizontal)">
                                      <p:cBhvr>
                                        <p:cTn id="40" dur="500"/>
                                        <p:tgtEl>
                                          <p:spTgt spid="126"/>
                                        </p:tgtEl>
                                      </p:cBhvr>
                                    </p:animEffect>
                                  </p:childTnLst>
                                </p:cTn>
                              </p:par>
                              <p:par>
                                <p:cTn id="41" presetID="14" presetClass="entr" presetSubtype="10" fill="hold" nodeType="with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randombar(horizontal)">
                                      <p:cBhvr>
                                        <p:cTn id="43" dur="500"/>
                                        <p:tgtEl>
                                          <p:spTgt spid="127"/>
                                        </p:tgtEl>
                                      </p:cBhvr>
                                    </p:animEffect>
                                  </p:childTnLst>
                                </p:cTn>
                              </p:par>
                              <p:par>
                                <p:cTn id="44" presetID="14" presetClass="entr" presetSubtype="10" fill="hold" nodeType="withEffect">
                                  <p:stCondLst>
                                    <p:cond delay="0"/>
                                  </p:stCondLst>
                                  <p:childTnLst>
                                    <p:set>
                                      <p:cBhvr>
                                        <p:cTn id="45" dur="1" fill="hold">
                                          <p:stCondLst>
                                            <p:cond delay="0"/>
                                          </p:stCondLst>
                                        </p:cTn>
                                        <p:tgtEl>
                                          <p:spTgt spid="128"/>
                                        </p:tgtEl>
                                        <p:attrNameLst>
                                          <p:attrName>style.visibility</p:attrName>
                                        </p:attrNameLst>
                                      </p:cBhvr>
                                      <p:to>
                                        <p:strVal val="visible"/>
                                      </p:to>
                                    </p:set>
                                    <p:animEffect transition="in" filter="randombar(horizontal)">
                                      <p:cBhvr>
                                        <p:cTn id="46" dur="500"/>
                                        <p:tgtEl>
                                          <p:spTgt spid="128"/>
                                        </p:tgtEl>
                                      </p:cBhvr>
                                    </p:animEffect>
                                  </p:childTnLst>
                                </p:cTn>
                              </p:par>
                              <p:par>
                                <p:cTn id="47" presetID="14" presetClass="entr" presetSubtype="10" fill="hold" nodeType="with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randombar(horizontal)">
                                      <p:cBhvr>
                                        <p:cTn id="49" dur="500"/>
                                        <p:tgtEl>
                                          <p:spTgt spid="129"/>
                                        </p:tgtEl>
                                      </p:cBhvr>
                                    </p:animEffect>
                                  </p:childTnLst>
                                </p:cTn>
                              </p:par>
                              <p:par>
                                <p:cTn id="50" presetID="14" presetClass="entr" presetSubtype="10" fill="hold" nodeType="with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randombar(horizontal)">
                                      <p:cBhvr>
                                        <p:cTn id="52" dur="500"/>
                                        <p:tgtEl>
                                          <p:spTgt spid="130"/>
                                        </p:tgtEl>
                                      </p:cBhvr>
                                    </p:animEffect>
                                  </p:childTnLst>
                                </p:cTn>
                              </p:par>
                              <p:par>
                                <p:cTn id="53" presetID="14" presetClass="entr" presetSubtype="10" fill="hold" nodeType="with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randombar(horizontal)">
                                      <p:cBhvr>
                                        <p:cTn id="55" dur="500"/>
                                        <p:tgtEl>
                                          <p:spTgt spid="131"/>
                                        </p:tgtEl>
                                      </p:cBhvr>
                                    </p:animEffect>
                                  </p:childTnLst>
                                </p:cTn>
                              </p:par>
                              <p:par>
                                <p:cTn id="56" presetID="14" presetClass="entr" presetSubtype="10" fill="hold" nodeType="withEffect">
                                  <p:stCondLst>
                                    <p:cond delay="0"/>
                                  </p:stCondLst>
                                  <p:childTnLst>
                                    <p:set>
                                      <p:cBhvr>
                                        <p:cTn id="57" dur="1" fill="hold">
                                          <p:stCondLst>
                                            <p:cond delay="0"/>
                                          </p:stCondLst>
                                        </p:cTn>
                                        <p:tgtEl>
                                          <p:spTgt spid="132"/>
                                        </p:tgtEl>
                                        <p:attrNameLst>
                                          <p:attrName>style.visibility</p:attrName>
                                        </p:attrNameLst>
                                      </p:cBhvr>
                                      <p:to>
                                        <p:strVal val="visible"/>
                                      </p:to>
                                    </p:set>
                                    <p:animEffect transition="in" filter="randombar(horizontal)">
                                      <p:cBhvr>
                                        <p:cTn id="58" dur="500"/>
                                        <p:tgtEl>
                                          <p:spTgt spid="132"/>
                                        </p:tgtEl>
                                      </p:cBhvr>
                                    </p:animEffect>
                                  </p:childTnLst>
                                </p:cTn>
                              </p:par>
                              <p:par>
                                <p:cTn id="59" presetID="14" presetClass="entr" presetSubtype="10" fill="hold" nodeType="withEffect">
                                  <p:stCondLst>
                                    <p:cond delay="0"/>
                                  </p:stCondLst>
                                  <p:childTnLst>
                                    <p:set>
                                      <p:cBhvr>
                                        <p:cTn id="60" dur="1" fill="hold">
                                          <p:stCondLst>
                                            <p:cond delay="0"/>
                                          </p:stCondLst>
                                        </p:cTn>
                                        <p:tgtEl>
                                          <p:spTgt spid="133"/>
                                        </p:tgtEl>
                                        <p:attrNameLst>
                                          <p:attrName>style.visibility</p:attrName>
                                        </p:attrNameLst>
                                      </p:cBhvr>
                                      <p:to>
                                        <p:strVal val="visible"/>
                                      </p:to>
                                    </p:set>
                                    <p:animEffect transition="in" filter="randombar(horizontal)">
                                      <p:cBhvr>
                                        <p:cTn id="61" dur="500"/>
                                        <p:tgtEl>
                                          <p:spTgt spid="133"/>
                                        </p:tgtEl>
                                      </p:cBhvr>
                                    </p:animEffect>
                                  </p:childTnLst>
                                </p:cTn>
                              </p:par>
                            </p:childTnLst>
                          </p:cTn>
                        </p:par>
                        <p:par>
                          <p:cTn id="62" fill="hold">
                            <p:stCondLst>
                              <p:cond delay="500"/>
                            </p:stCondLst>
                            <p:childTnLst>
                              <p:par>
                                <p:cTn id="63" presetID="21" presetClass="entr" presetSubtype="8"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heel(8)">
                                      <p:cBhvr>
                                        <p:cTn id="65" dur="1000"/>
                                        <p:tgtEl>
                                          <p:spTgt spid="94"/>
                                        </p:tgtEl>
                                      </p:cBhvr>
                                    </p:animEffect>
                                  </p:childTnLst>
                                </p:cTn>
                              </p:par>
                              <p:par>
                                <p:cTn id="66" presetID="21" presetClass="entr" presetSubtype="8" fill="hold" grpId="0" nodeType="with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wheel(8)">
                                      <p:cBhvr>
                                        <p:cTn id="68" dur="1000"/>
                                        <p:tgtEl>
                                          <p:spTgt spid="8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60"/>
                                        </p:tgtEl>
                                        <p:attrNameLst>
                                          <p:attrName>style.visibility</p:attrName>
                                        </p:attrNameLst>
                                      </p:cBhvr>
                                      <p:to>
                                        <p:strVal val="visible"/>
                                      </p:to>
                                    </p:set>
                                    <p:animEffect transition="in" filter="fade">
                                      <p:cBhvr>
                                        <p:cTn id="73" dur="500"/>
                                        <p:tgtEl>
                                          <p:spTgt spid="260"/>
                                        </p:tgtEl>
                                      </p:cBhvr>
                                    </p:animEffect>
                                  </p:childTnLst>
                                </p:cTn>
                              </p:par>
                              <p:par>
                                <p:cTn id="74" presetID="10" presetClass="entr" presetSubtype="0" fill="hold" nodeType="withEffect">
                                  <p:stCondLst>
                                    <p:cond delay="0"/>
                                  </p:stCondLst>
                                  <p:childTnLst>
                                    <p:set>
                                      <p:cBhvr>
                                        <p:cTn id="75" dur="1" fill="hold">
                                          <p:stCondLst>
                                            <p:cond delay="0"/>
                                          </p:stCondLst>
                                        </p:cTn>
                                        <p:tgtEl>
                                          <p:spTgt spid="262"/>
                                        </p:tgtEl>
                                        <p:attrNameLst>
                                          <p:attrName>style.visibility</p:attrName>
                                        </p:attrNameLst>
                                      </p:cBhvr>
                                      <p:to>
                                        <p:strVal val="visible"/>
                                      </p:to>
                                    </p:set>
                                    <p:animEffect transition="in" filter="fade">
                                      <p:cBhvr>
                                        <p:cTn id="76" dur="500"/>
                                        <p:tgtEl>
                                          <p:spTgt spid="262"/>
                                        </p:tgtEl>
                                      </p:cBhvr>
                                    </p:animEffect>
                                  </p:childTnLst>
                                </p:cTn>
                              </p:par>
                              <p:par>
                                <p:cTn id="77" presetID="10" presetClass="entr" presetSubtype="0" fill="hold" nodeType="withEffect">
                                  <p:stCondLst>
                                    <p:cond delay="0"/>
                                  </p:stCondLst>
                                  <p:childTnLst>
                                    <p:set>
                                      <p:cBhvr>
                                        <p:cTn id="78" dur="1" fill="hold">
                                          <p:stCondLst>
                                            <p:cond delay="0"/>
                                          </p:stCondLst>
                                        </p:cTn>
                                        <p:tgtEl>
                                          <p:spTgt spid="120"/>
                                        </p:tgtEl>
                                        <p:attrNameLst>
                                          <p:attrName>style.visibility</p:attrName>
                                        </p:attrNameLst>
                                      </p:cBhvr>
                                      <p:to>
                                        <p:strVal val="visible"/>
                                      </p:to>
                                    </p:set>
                                    <p:animEffect transition="in" filter="fade">
                                      <p:cBhvr>
                                        <p:cTn id="79" dur="500"/>
                                        <p:tgtEl>
                                          <p:spTgt spid="120"/>
                                        </p:tgtEl>
                                      </p:cBhvr>
                                    </p:animEffect>
                                  </p:childTnLst>
                                </p:cTn>
                              </p:par>
                              <p:par>
                                <p:cTn id="80" presetID="10" presetClass="entr" presetSubtype="0" fill="hold" nodeType="with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500"/>
                                        <p:tgtEl>
                                          <p:spTgt spid="4"/>
                                        </p:tgtEl>
                                      </p:cBhvr>
                                    </p:animEffect>
                                  </p:childTnLst>
                                </p:cTn>
                              </p:par>
                              <p:par>
                                <p:cTn id="83" presetID="10" presetClass="entr" presetSubtype="0" fill="hold" nodeType="withEffect">
                                  <p:stCondLst>
                                    <p:cond delay="0"/>
                                  </p:stCondLst>
                                  <p:childTnLst>
                                    <p:set>
                                      <p:cBhvr>
                                        <p:cTn id="84" dur="1" fill="hold">
                                          <p:stCondLst>
                                            <p:cond delay="0"/>
                                          </p:stCondLst>
                                        </p:cTn>
                                        <p:tgtEl>
                                          <p:spTgt spid="152"/>
                                        </p:tgtEl>
                                        <p:attrNameLst>
                                          <p:attrName>style.visibility</p:attrName>
                                        </p:attrNameLst>
                                      </p:cBhvr>
                                      <p:to>
                                        <p:strVal val="visible"/>
                                      </p:to>
                                    </p:set>
                                    <p:animEffect transition="in" filter="fade">
                                      <p:cBhvr>
                                        <p:cTn id="85" dur="500"/>
                                        <p:tgtEl>
                                          <p:spTgt spid="15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6"/>
                                        </p:tgtEl>
                                        <p:attrNameLst>
                                          <p:attrName>style.visibility</p:attrName>
                                        </p:attrNameLst>
                                      </p:cBhvr>
                                      <p:to>
                                        <p:strVal val="visible"/>
                                      </p:to>
                                    </p:set>
                                    <p:animEffect transition="in" filter="fade">
                                      <p:cBhvr>
                                        <p:cTn id="88" dur="500"/>
                                        <p:tgtEl>
                                          <p:spTgt spid="11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19"/>
                                        </p:tgtEl>
                                        <p:attrNameLst>
                                          <p:attrName>style.visibility</p:attrName>
                                        </p:attrNameLst>
                                      </p:cBhvr>
                                      <p:to>
                                        <p:strVal val="visible"/>
                                      </p:to>
                                    </p:set>
                                    <p:animEffect transition="in" filter="fade">
                                      <p:cBhvr>
                                        <p:cTn id="91" dur="500"/>
                                        <p:tgtEl>
                                          <p:spTgt spid="119"/>
                                        </p:tgtEl>
                                      </p:cBhvr>
                                    </p:animEffect>
                                  </p:childTnLst>
                                </p:cTn>
                              </p:par>
                            </p:childTnLst>
                          </p:cTn>
                        </p:par>
                        <p:par>
                          <p:cTn id="92" fill="hold">
                            <p:stCondLst>
                              <p:cond delay="500"/>
                            </p:stCondLst>
                            <p:childTnLst>
                              <p:par>
                                <p:cTn id="93" presetID="16" presetClass="entr" presetSubtype="42" fill="hold" grpId="0" nodeType="afterEffect">
                                  <p:stCondLst>
                                    <p:cond delay="0"/>
                                  </p:stCondLst>
                                  <p:childTnLst>
                                    <p:set>
                                      <p:cBhvr>
                                        <p:cTn id="94" dur="1" fill="hold">
                                          <p:stCondLst>
                                            <p:cond delay="0"/>
                                          </p:stCondLst>
                                        </p:cTn>
                                        <p:tgtEl>
                                          <p:spTgt spid="308"/>
                                        </p:tgtEl>
                                        <p:attrNameLst>
                                          <p:attrName>style.visibility</p:attrName>
                                        </p:attrNameLst>
                                      </p:cBhvr>
                                      <p:to>
                                        <p:strVal val="visible"/>
                                      </p:to>
                                    </p:set>
                                    <p:animEffect transition="in" filter="barn(outHorizontal)">
                                      <p:cBhvr>
                                        <p:cTn id="95"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89" grpId="0" animBg="1"/>
      <p:bldP spid="94" grpId="0" animBg="1"/>
      <p:bldP spid="116" grpId="0" animBg="1"/>
      <p:bldP spid="1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19536" y="332657"/>
            <a:ext cx="8352928" cy="6740307"/>
          </a:xfrm>
          <a:prstGeom prst="rect">
            <a:avLst/>
          </a:prstGeom>
          <a:noFill/>
        </p:spPr>
        <p:txBody>
          <a:bodyPr wrap="square" rtlCol="0">
            <a:spAutoFit/>
          </a:bodyPr>
          <a:lstStyle/>
          <a:p>
            <a:r>
              <a:rPr lang="ja-JP" altLang="en-US" dirty="0">
                <a:latin typeface="BIZ UDゴシック" panose="020B0400000000000000" pitchFamily="49" charset="-128"/>
                <a:ea typeface="BIZ UDゴシック" panose="020B0400000000000000" pitchFamily="49" charset="-128"/>
              </a:rPr>
              <a:t>　　　　　　　　　　　　　　　　注　　意</a:t>
            </a:r>
            <a:endParaRPr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r>
              <a:rPr lang="ja-JP" altLang="en-US" dirty="0">
                <a:solidFill>
                  <a:srgbClr val="FF0000"/>
                </a:solidFill>
                <a:latin typeface="BIZ UDゴシック" panose="020B0400000000000000" pitchFamily="49" charset="-128"/>
                <a:ea typeface="BIZ UDゴシック" panose="020B0400000000000000" pitchFamily="49" charset="-128"/>
              </a:rPr>
              <a:t>・まずは、やり遂げたことを褒める！労をねぎらう事。</a:t>
            </a:r>
            <a:endParaRPr lang="en-US" altLang="ja-JP" dirty="0">
              <a:solidFill>
                <a:srgbClr val="FF0000"/>
              </a:solidFill>
              <a:latin typeface="BIZ UDゴシック" panose="020B0400000000000000" pitchFamily="49" charset="-128"/>
              <a:ea typeface="BIZ UDゴシック" panose="020B0400000000000000" pitchFamily="49" charset="-128"/>
            </a:endParaRPr>
          </a:p>
          <a:p>
            <a:pPr>
              <a:lnSpc>
                <a:spcPct val="150000"/>
              </a:lnSpc>
            </a:pPr>
            <a:r>
              <a:rPr lang="ja-JP" altLang="en-US" dirty="0">
                <a:latin typeface="BIZ UDゴシック" panose="020B0400000000000000" pitchFamily="49" charset="-128"/>
                <a:ea typeface="BIZ UDゴシック" panose="020B0400000000000000" pitchFamily="49" charset="-128"/>
              </a:rPr>
              <a:t>・すべて悪いから全～～～部直せ！！は✖やった苦労が報われない！</a:t>
            </a:r>
            <a:endParaRPr lang="en-US" altLang="ja-JP" dirty="0">
              <a:latin typeface="BIZ UDゴシック" panose="020B0400000000000000" pitchFamily="49" charset="-128"/>
              <a:ea typeface="BIZ UDゴシック" panose="020B0400000000000000" pitchFamily="49" charset="-128"/>
            </a:endParaRPr>
          </a:p>
          <a:p>
            <a:pPr>
              <a:lnSpc>
                <a:spcPct val="150000"/>
              </a:lnSpc>
            </a:pPr>
            <a:r>
              <a:rPr lang="ja-JP" altLang="en-US" dirty="0">
                <a:latin typeface="BIZ UDゴシック" panose="020B0400000000000000" pitchFamily="49" charset="-128"/>
                <a:ea typeface="BIZ UDゴシック" panose="020B0400000000000000" pitchFamily="49" charset="-128"/>
              </a:rPr>
              <a:t>・問題解決型の正しい順番に修正させる事が先決。</a:t>
            </a:r>
            <a:endParaRPr lang="en-US" altLang="ja-JP" dirty="0">
              <a:latin typeface="BIZ UDゴシック" panose="020B0400000000000000" pitchFamily="49" charset="-128"/>
              <a:ea typeface="BIZ UDゴシック" panose="020B0400000000000000" pitchFamily="49" charset="-128"/>
            </a:endParaRPr>
          </a:p>
          <a:p>
            <a:pPr>
              <a:lnSpc>
                <a:spcPct val="150000"/>
              </a:lnSpc>
            </a:pPr>
            <a:r>
              <a:rPr lang="ja-JP" altLang="en-US" dirty="0">
                <a:latin typeface="BIZ UDゴシック" panose="020B0400000000000000" pitchFamily="49" charset="-128"/>
                <a:ea typeface="BIZ UDゴシック" panose="020B0400000000000000" pitchFamily="49" charset="-128"/>
              </a:rPr>
              <a:t>・専門用語は誰でも分かるようにする、または説明を入れさせる。</a:t>
            </a:r>
            <a:endParaRPr lang="en-US" altLang="ja-JP" dirty="0">
              <a:latin typeface="BIZ UDゴシック" panose="020B0400000000000000" pitchFamily="49" charset="-128"/>
              <a:ea typeface="BIZ UDゴシック" panose="020B0400000000000000" pitchFamily="49" charset="-128"/>
            </a:endParaRPr>
          </a:p>
          <a:p>
            <a:pPr>
              <a:lnSpc>
                <a:spcPct val="150000"/>
              </a:lnSpc>
            </a:pPr>
            <a:r>
              <a:rPr lang="ja-JP" altLang="en-US" dirty="0">
                <a:latin typeface="BIZ UDゴシック" panose="020B0400000000000000" pitchFamily="49" charset="-128"/>
                <a:ea typeface="BIZ UDゴシック" panose="020B0400000000000000" pitchFamily="49" charset="-128"/>
              </a:rPr>
              <a:t>・アニメーションでＱＣ手法やデータは途中で消させない。</a:t>
            </a:r>
            <a:endParaRPr lang="en-US" altLang="ja-JP" dirty="0">
              <a:latin typeface="BIZ UDゴシック" panose="020B0400000000000000" pitchFamily="49" charset="-128"/>
              <a:ea typeface="BIZ UDゴシック" panose="020B0400000000000000" pitchFamily="49" charset="-128"/>
            </a:endParaRPr>
          </a:p>
          <a:p>
            <a:pPr>
              <a:lnSpc>
                <a:spcPct val="150000"/>
              </a:lnSpc>
            </a:pPr>
            <a:r>
              <a:rPr lang="ja-JP" altLang="en-US" dirty="0">
                <a:latin typeface="BIZ UDゴシック" panose="020B0400000000000000" pitchFamily="49" charset="-128"/>
                <a:ea typeface="BIZ UDゴシック" panose="020B0400000000000000" pitchFamily="49" charset="-128"/>
              </a:rPr>
              <a:t>・必ず</a:t>
            </a:r>
            <a:r>
              <a:rPr lang="ja-JP" altLang="en-US" dirty="0">
                <a:solidFill>
                  <a:srgbClr val="FF0000"/>
                </a:solidFill>
                <a:latin typeface="BIZ UDゴシック" panose="020B0400000000000000" pitchFamily="49" charset="-128"/>
                <a:ea typeface="BIZ UDゴシック" panose="020B0400000000000000" pitchFamily="49" charset="-128"/>
              </a:rPr>
              <a:t>拘りはある</a:t>
            </a:r>
            <a:r>
              <a:rPr lang="ja-JP" altLang="en-US" dirty="0">
                <a:latin typeface="BIZ UDゴシック" panose="020B0400000000000000" pitchFamily="49" charset="-128"/>
                <a:ea typeface="BIZ UDゴシック" panose="020B0400000000000000" pitchFamily="49" charset="-128"/>
              </a:rPr>
              <a:t>はず、そこは変であることを伝え、ちょっとでも変では</a:t>
            </a:r>
            <a:endParaRPr lang="en-US" altLang="ja-JP" dirty="0">
              <a:latin typeface="BIZ UDゴシック" panose="020B0400000000000000" pitchFamily="49" charset="-128"/>
              <a:ea typeface="BIZ UDゴシック" panose="020B0400000000000000" pitchFamily="49" charset="-128"/>
            </a:endParaRPr>
          </a:p>
          <a:p>
            <a:pPr>
              <a:lnSpc>
                <a:spcPct val="150000"/>
              </a:lnSpc>
            </a:pPr>
            <a:r>
              <a:rPr lang="ja-JP" altLang="en-US" dirty="0">
                <a:latin typeface="BIZ UDゴシック" panose="020B0400000000000000" pitchFamily="49" charset="-128"/>
                <a:ea typeface="BIZ UDゴシック" panose="020B0400000000000000" pitchFamily="49" charset="-128"/>
              </a:rPr>
              <a:t>　なくなるように</a:t>
            </a:r>
            <a:r>
              <a:rPr lang="ja-JP" altLang="en-US" dirty="0">
                <a:solidFill>
                  <a:srgbClr val="FF0000"/>
                </a:solidFill>
                <a:latin typeface="BIZ UDゴシック" panose="020B0400000000000000" pitchFamily="49" charset="-128"/>
                <a:ea typeface="BIZ UDゴシック" panose="020B0400000000000000" pitchFamily="49" charset="-128"/>
              </a:rPr>
              <a:t>考えてあげる</a:t>
            </a:r>
            <a:r>
              <a:rPr lang="ja-JP" altLang="en-US" dirty="0">
                <a:latin typeface="BIZ UDゴシック" panose="020B0400000000000000" pitchFamily="49" charset="-128"/>
                <a:ea typeface="BIZ UDゴシック" panose="020B0400000000000000" pitchFamily="49" charset="-128"/>
              </a:rPr>
              <a:t>（日常から係わっていないからそうなる）</a:t>
            </a:r>
            <a:endParaRPr lang="en-US" altLang="ja-JP" dirty="0">
              <a:latin typeface="BIZ UDゴシック" panose="020B0400000000000000" pitchFamily="49" charset="-128"/>
              <a:ea typeface="BIZ UDゴシック" panose="020B0400000000000000" pitchFamily="49" charset="-128"/>
            </a:endParaRPr>
          </a:p>
          <a:p>
            <a:pPr>
              <a:lnSpc>
                <a:spcPct val="150000"/>
              </a:lnSpc>
            </a:pPr>
            <a:r>
              <a:rPr lang="ja-JP" altLang="en-US" dirty="0">
                <a:latin typeface="BIZ UDゴシック" panose="020B0400000000000000" pitchFamily="49" charset="-128"/>
                <a:ea typeface="BIZ UDゴシック" panose="020B0400000000000000" pitchFamily="49" charset="-128"/>
              </a:rPr>
              <a:t>・必ず良い所はあるはず、そこを見つけてほめてやる、そこをアピールできる</a:t>
            </a:r>
            <a:endParaRPr lang="en-US" altLang="ja-JP" dirty="0">
              <a:latin typeface="BIZ UDゴシック" panose="020B0400000000000000" pitchFamily="49" charset="-128"/>
              <a:ea typeface="BIZ UDゴシック" panose="020B0400000000000000" pitchFamily="49" charset="-128"/>
            </a:endParaRPr>
          </a:p>
          <a:p>
            <a:pPr>
              <a:lnSpc>
                <a:spcPct val="150000"/>
              </a:lnSpc>
            </a:pPr>
            <a:r>
              <a:rPr lang="ja-JP" altLang="en-US" dirty="0">
                <a:latin typeface="BIZ UDゴシック" panose="020B0400000000000000" pitchFamily="49" charset="-128"/>
                <a:ea typeface="BIZ UDゴシック" panose="020B0400000000000000" pitchFamily="49" charset="-128"/>
              </a:rPr>
              <a:t>　ようにしてあげる事。</a:t>
            </a:r>
            <a:endParaRPr lang="en-US" altLang="ja-JP" dirty="0">
              <a:latin typeface="BIZ UDゴシック" panose="020B0400000000000000" pitchFamily="49" charset="-128"/>
              <a:ea typeface="BIZ UDゴシック" panose="020B0400000000000000" pitchFamily="49" charset="-128"/>
            </a:endParaRPr>
          </a:p>
          <a:p>
            <a:pPr>
              <a:lnSpc>
                <a:spcPct val="150000"/>
              </a:lnSpc>
            </a:pPr>
            <a:r>
              <a:rPr lang="ja-JP" altLang="en-US" sz="2400" dirty="0">
                <a:latin typeface="HGP創英角ﾎﾟｯﾌﾟ体" panose="040B0A00000000000000" pitchFamily="50" charset="-128"/>
                <a:ea typeface="HGP創英角ﾎﾟｯﾌﾟ体" panose="040B0A00000000000000" pitchFamily="50" charset="-128"/>
              </a:rPr>
              <a:t>熱意を込めて指導すれば必ず変わります</a:t>
            </a:r>
            <a:endParaRPr lang="en-US" altLang="ja-JP" sz="2400" dirty="0">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400" dirty="0">
                <a:latin typeface="HGP創英角ﾎﾟｯﾌﾟ体" panose="040B0A00000000000000" pitchFamily="50" charset="-128"/>
                <a:ea typeface="HGP創英角ﾎﾟｯﾌﾟ体" panose="040B0A00000000000000" pitchFamily="50" charset="-128"/>
              </a:rPr>
              <a:t>その良い事例です。ただ</a:t>
            </a:r>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指導者側は１００点を１回で求めず</a:t>
            </a:r>
            <a:endParaRPr lang="en-US" altLang="ja-JP" sz="2400" dirty="0">
              <a:solidFill>
                <a:srgbClr val="FF0000"/>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400" dirty="0">
                <a:latin typeface="HGP創英角ﾎﾟｯﾌﾟ体" panose="040B0A00000000000000" pitchFamily="50" charset="-128"/>
                <a:ea typeface="HGP創英角ﾎﾟｯﾌﾟ体" panose="040B0A00000000000000" pitchFamily="50" charset="-128"/>
              </a:rPr>
              <a:t>今のレベルからの</a:t>
            </a:r>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妥協点を見て指導</a:t>
            </a:r>
            <a:r>
              <a:rPr lang="ja-JP" altLang="en-US" sz="2400" dirty="0">
                <a:latin typeface="HGP創英角ﾎﾟｯﾌﾟ体" panose="040B0A00000000000000" pitchFamily="50" charset="-128"/>
                <a:ea typeface="HGP創英角ﾎﾟｯﾌﾟ体" panose="040B0A00000000000000" pitchFamily="50" charset="-128"/>
              </a:rPr>
              <a:t>して下さい</a:t>
            </a:r>
            <a:endParaRPr lang="en-US" altLang="ja-JP" sz="2400" dirty="0">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何年後</a:t>
            </a:r>
            <a:r>
              <a:rPr lang="ja-JP" altLang="en-US" sz="2400" dirty="0">
                <a:latin typeface="HGP創英角ﾎﾟｯﾌﾟ体" panose="040B0A00000000000000" pitchFamily="50" charset="-128"/>
                <a:ea typeface="HGP創英角ﾎﾟｯﾌﾟ体" panose="040B0A00000000000000" pitchFamily="50" charset="-128"/>
              </a:rPr>
              <a:t>にはこのサークルを１００点になるように！</a:t>
            </a:r>
            <a:r>
              <a:rPr lang="ja-JP" altLang="en-US" sz="2400" dirty="0">
                <a:solidFill>
                  <a:srgbClr val="FF0000"/>
                </a:solidFill>
                <a:latin typeface="HGP創英角ﾎﾟｯﾌﾟ体" panose="040B0A00000000000000" pitchFamily="50" charset="-128"/>
                <a:ea typeface="HGP創英角ﾎﾟｯﾌﾟ体" panose="040B0A00000000000000" pitchFamily="50" charset="-128"/>
              </a:rPr>
              <a:t>夢見て指導</a:t>
            </a:r>
            <a:endParaRPr lang="en-US" altLang="ja-JP" sz="2400" dirty="0">
              <a:solidFill>
                <a:srgbClr val="FF0000"/>
              </a:solidFill>
              <a:latin typeface="HGP創英角ﾎﾟｯﾌﾟ体" panose="040B0A00000000000000" pitchFamily="50" charset="-128"/>
              <a:ea typeface="HGP創英角ﾎﾟｯﾌﾟ体" panose="040B0A00000000000000" pitchFamily="50" charset="-128"/>
            </a:endParaRPr>
          </a:p>
          <a:p>
            <a:endParaRPr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49234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AutoShape 2"/>
          <p:cNvSpPr>
            <a:spLocks noChangeArrowheads="1"/>
          </p:cNvSpPr>
          <p:nvPr/>
        </p:nvSpPr>
        <p:spPr bwMode="auto">
          <a:xfrm>
            <a:off x="3503712"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grpSp>
        <p:nvGrpSpPr>
          <p:cNvPr id="528" name="グループ化 527"/>
          <p:cNvGrpSpPr/>
          <p:nvPr/>
        </p:nvGrpSpPr>
        <p:grpSpPr>
          <a:xfrm>
            <a:off x="7760718" y="3471204"/>
            <a:ext cx="4325216" cy="2593314"/>
            <a:chOff x="1934751" y="1556792"/>
            <a:chExt cx="4325216" cy="2593314"/>
          </a:xfrm>
        </p:grpSpPr>
        <p:sp>
          <p:nvSpPr>
            <p:cNvPr id="529" name="Rectangle 193"/>
            <p:cNvSpPr>
              <a:spLocks noChangeArrowheads="1"/>
            </p:cNvSpPr>
            <p:nvPr/>
          </p:nvSpPr>
          <p:spPr bwMode="auto">
            <a:xfrm flipH="1">
              <a:off x="2583846" y="1556792"/>
              <a:ext cx="3126656" cy="1808048"/>
            </a:xfrm>
            <a:prstGeom prst="rect">
              <a:avLst/>
            </a:prstGeom>
            <a:solidFill>
              <a:srgbClr val="999999"/>
            </a:solidFill>
            <a:ln w="23813" cap="rnd">
              <a:solidFill>
                <a:srgbClr val="000000"/>
              </a:solidFill>
              <a:round/>
              <a:headEnd/>
              <a:tailEnd/>
            </a:ln>
          </p:spPr>
          <p:txBody>
            <a:bodyPr/>
            <a:lstStyle/>
            <a:p>
              <a:endParaRPr lang="ja-JP" altLang="en-US" sz="1600" dirty="0"/>
            </a:p>
          </p:txBody>
        </p:sp>
        <p:sp>
          <p:nvSpPr>
            <p:cNvPr id="530" name="Rectangle 194"/>
            <p:cNvSpPr>
              <a:spLocks noChangeArrowheads="1"/>
            </p:cNvSpPr>
            <p:nvPr/>
          </p:nvSpPr>
          <p:spPr bwMode="auto">
            <a:xfrm flipH="1">
              <a:off x="2805664" y="1688074"/>
              <a:ext cx="2715640" cy="1549299"/>
            </a:xfrm>
            <a:prstGeom prst="rect">
              <a:avLst/>
            </a:prstGeom>
            <a:solidFill>
              <a:srgbClr val="FFFFFF"/>
            </a:solidFill>
            <a:ln w="23813">
              <a:solidFill>
                <a:srgbClr val="000000"/>
              </a:solidFill>
              <a:miter lim="800000"/>
              <a:headEnd/>
              <a:tailEnd/>
            </a:ln>
          </p:spPr>
          <p:txBody>
            <a:bodyPr/>
            <a:lstStyle/>
            <a:p>
              <a:endParaRPr lang="ja-JP" altLang="en-US" sz="1600" dirty="0"/>
            </a:p>
          </p:txBody>
        </p:sp>
        <p:grpSp>
          <p:nvGrpSpPr>
            <p:cNvPr id="531" name="グループ化 530"/>
            <p:cNvGrpSpPr/>
            <p:nvPr/>
          </p:nvGrpSpPr>
          <p:grpSpPr>
            <a:xfrm>
              <a:off x="3009681" y="1816382"/>
              <a:ext cx="1084491" cy="1390982"/>
              <a:chOff x="5028518" y="2191336"/>
              <a:chExt cx="2870991" cy="3846473"/>
            </a:xfrm>
          </p:grpSpPr>
          <p:sp>
            <p:nvSpPr>
              <p:cNvPr id="633" name="直方体 632"/>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4" name="正方形/長方形 633"/>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635" name="グループ化 634"/>
              <p:cNvGrpSpPr/>
              <p:nvPr/>
            </p:nvGrpSpPr>
            <p:grpSpPr>
              <a:xfrm>
                <a:off x="5059850" y="2201134"/>
                <a:ext cx="2839659" cy="3836675"/>
                <a:chOff x="5059850" y="2201134"/>
                <a:chExt cx="2839659" cy="3836675"/>
              </a:xfrm>
            </p:grpSpPr>
            <p:sp>
              <p:nvSpPr>
                <p:cNvPr id="650" name="正方形/長方形 649"/>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1" name="正方形/長方形 650"/>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2" name="正方形/長方形 651"/>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3" name="平行四辺形 652"/>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4" name="正方形/長方形 653"/>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5" name="正方形/長方形 654"/>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6" name="正方形/長方形 655"/>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7" name="正方形/長方形 656"/>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36" name="正方形/長方形 635"/>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7" name="正方形/長方形 636"/>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8" name="平行四辺形 637"/>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9" name="正方形/長方形 638"/>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0" name="正方形/長方形 639"/>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1" name="正方形/長方形 640"/>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2" name="正方形/長方形 641"/>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3" name="正方形/長方形 642"/>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4" name="直方体 643"/>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5" name="正方形/長方形 644"/>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6" name="平行四辺形 645"/>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7" name="直方体 646"/>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8" name="直方体 647"/>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9" name="フローチャート : 直接アクセス記憶 648"/>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32" name="Freeform 195"/>
            <p:cNvSpPr>
              <a:spLocks/>
            </p:cNvSpPr>
            <p:nvPr/>
          </p:nvSpPr>
          <p:spPr bwMode="auto">
            <a:xfrm flipH="1">
              <a:off x="2180177" y="2940571"/>
              <a:ext cx="1356211" cy="949029"/>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solidFill>
              <a:srgbClr val="CCECFF"/>
            </a:solidFill>
            <a:ln>
              <a:noFill/>
            </a:ln>
          </p:spPr>
          <p:txBody>
            <a:bodyPr/>
            <a:lstStyle/>
            <a:p>
              <a:endParaRPr lang="ja-JP" altLang="en-US" dirty="0"/>
            </a:p>
          </p:txBody>
        </p:sp>
        <p:sp>
          <p:nvSpPr>
            <p:cNvPr id="533" name="Freeform 196"/>
            <p:cNvSpPr>
              <a:spLocks/>
            </p:cNvSpPr>
            <p:nvPr/>
          </p:nvSpPr>
          <p:spPr bwMode="auto">
            <a:xfrm flipH="1">
              <a:off x="2086150" y="3889600"/>
              <a:ext cx="932297" cy="142520"/>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534" name="Freeform 197"/>
            <p:cNvSpPr>
              <a:spLocks/>
            </p:cNvSpPr>
            <p:nvPr/>
          </p:nvSpPr>
          <p:spPr bwMode="auto">
            <a:xfrm flipH="1">
              <a:off x="2180177" y="2940571"/>
              <a:ext cx="1356211" cy="949029"/>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5" name="Freeform 198"/>
            <p:cNvSpPr>
              <a:spLocks/>
            </p:cNvSpPr>
            <p:nvPr/>
          </p:nvSpPr>
          <p:spPr bwMode="auto">
            <a:xfrm flipH="1">
              <a:off x="2086150" y="3889600"/>
              <a:ext cx="932297" cy="142520"/>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36" name="Freeform 199"/>
            <p:cNvSpPr>
              <a:spLocks/>
            </p:cNvSpPr>
            <p:nvPr/>
          </p:nvSpPr>
          <p:spPr bwMode="auto">
            <a:xfrm flipH="1">
              <a:off x="2180177" y="2940571"/>
              <a:ext cx="1356211" cy="949029"/>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7" name="Freeform 200"/>
            <p:cNvSpPr>
              <a:spLocks/>
            </p:cNvSpPr>
            <p:nvPr/>
          </p:nvSpPr>
          <p:spPr bwMode="auto">
            <a:xfrm flipH="1">
              <a:off x="2086150" y="3889600"/>
              <a:ext cx="932297" cy="142520"/>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8" name="Freeform 201"/>
            <p:cNvSpPr>
              <a:spLocks/>
            </p:cNvSpPr>
            <p:nvPr/>
          </p:nvSpPr>
          <p:spPr bwMode="auto">
            <a:xfrm flipH="1">
              <a:off x="2401697" y="2568250"/>
              <a:ext cx="843050" cy="587757"/>
            </a:xfrm>
            <a:custGeom>
              <a:avLst/>
              <a:gdLst>
                <a:gd name="T0" fmla="*/ 13641 w 145"/>
                <a:gd name="T1" fmla="*/ 9051 h 161"/>
                <a:gd name="T2" fmla="*/ 0 w 145"/>
                <a:gd name="T3" fmla="*/ 34712 h 161"/>
                <a:gd name="T4" fmla="*/ 15585 w 145"/>
                <a:gd name="T5" fmla="*/ 58305 h 161"/>
                <a:gd name="T6" fmla="*/ 67161 w 145"/>
                <a:gd name="T7" fmla="*/ 52823 h 161"/>
                <a:gd name="T8" fmla="*/ 87354 w 145"/>
                <a:gd name="T9" fmla="*/ 43261 h 161"/>
                <a:gd name="T10" fmla="*/ 71769 w 145"/>
                <a:gd name="T11" fmla="*/ 35399 h 161"/>
                <a:gd name="T12" fmla="*/ 66618 w 145"/>
                <a:gd name="T13" fmla="*/ 34210 h 161"/>
                <a:gd name="T14" fmla="*/ 76866 w 145"/>
                <a:gd name="T15" fmla="*/ 12633 h 161"/>
                <a:gd name="T16" fmla="*/ 40740 w 145"/>
                <a:gd name="T17" fmla="*/ 9880 h 161"/>
                <a:gd name="T18" fmla="*/ 27818 w 145"/>
                <a:gd name="T19" fmla="*/ 360 h 161"/>
                <a:gd name="T20" fmla="*/ 13641 w 145"/>
                <a:gd name="T21" fmla="*/ 9051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 h="161">
                  <a:moveTo>
                    <a:pt x="21" y="23"/>
                  </a:moveTo>
                  <a:cubicBezTo>
                    <a:pt x="21" y="23"/>
                    <a:pt x="0" y="80"/>
                    <a:pt x="0" y="88"/>
                  </a:cubicBezTo>
                  <a:cubicBezTo>
                    <a:pt x="0" y="95"/>
                    <a:pt x="11" y="142"/>
                    <a:pt x="24" y="148"/>
                  </a:cubicBezTo>
                  <a:cubicBezTo>
                    <a:pt x="37" y="154"/>
                    <a:pt x="80" y="161"/>
                    <a:pt x="104" y="134"/>
                  </a:cubicBezTo>
                  <a:cubicBezTo>
                    <a:pt x="104" y="134"/>
                    <a:pt x="125" y="133"/>
                    <a:pt x="135" y="110"/>
                  </a:cubicBezTo>
                  <a:cubicBezTo>
                    <a:pt x="145" y="86"/>
                    <a:pt x="125" y="68"/>
                    <a:pt x="111" y="90"/>
                  </a:cubicBezTo>
                  <a:cubicBezTo>
                    <a:pt x="103" y="87"/>
                    <a:pt x="103" y="87"/>
                    <a:pt x="103" y="87"/>
                  </a:cubicBezTo>
                  <a:cubicBezTo>
                    <a:pt x="103" y="87"/>
                    <a:pt x="128" y="36"/>
                    <a:pt x="119" y="32"/>
                  </a:cubicBezTo>
                  <a:cubicBezTo>
                    <a:pt x="109" y="27"/>
                    <a:pt x="75" y="31"/>
                    <a:pt x="63" y="25"/>
                  </a:cubicBezTo>
                  <a:cubicBezTo>
                    <a:pt x="51" y="19"/>
                    <a:pt x="49" y="2"/>
                    <a:pt x="43" y="1"/>
                  </a:cubicBezTo>
                  <a:cubicBezTo>
                    <a:pt x="36" y="0"/>
                    <a:pt x="21" y="23"/>
                    <a:pt x="21" y="2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39" name="Freeform 202"/>
            <p:cNvSpPr>
              <a:spLocks/>
            </p:cNvSpPr>
            <p:nvPr/>
          </p:nvSpPr>
          <p:spPr bwMode="auto">
            <a:xfrm flipH="1">
              <a:off x="2272610" y="2451141"/>
              <a:ext cx="849424" cy="445237"/>
            </a:xfrm>
            <a:custGeom>
              <a:avLst/>
              <a:gdLst>
                <a:gd name="T0" fmla="*/ 734 w 146"/>
                <a:gd name="T1" fmla="*/ 20830 h 122"/>
                <a:gd name="T2" fmla="*/ 14208 w 146"/>
                <a:gd name="T3" fmla="*/ 12975 h 122"/>
                <a:gd name="T4" fmla="*/ 27201 w 146"/>
                <a:gd name="T5" fmla="*/ 22380 h 122"/>
                <a:gd name="T6" fmla="*/ 63584 w 146"/>
                <a:gd name="T7" fmla="*/ 25118 h 122"/>
                <a:gd name="T8" fmla="*/ 53136 w 146"/>
                <a:gd name="T9" fmla="*/ 46788 h 122"/>
                <a:gd name="T10" fmla="*/ 58429 w 146"/>
                <a:gd name="T11" fmla="*/ 47980 h 122"/>
                <a:gd name="T12" fmla="*/ 72634 w 146"/>
                <a:gd name="T13" fmla="*/ 45959 h 122"/>
                <a:gd name="T14" fmla="*/ 77073 w 146"/>
                <a:gd name="T15" fmla="*/ 22380 h 122"/>
                <a:gd name="T16" fmla="*/ 44035 w 146"/>
                <a:gd name="T17" fmla="*/ 9044 h 122"/>
                <a:gd name="T18" fmla="*/ 12263 w 146"/>
                <a:gd name="T19" fmla="*/ 829 h 122"/>
                <a:gd name="T20" fmla="*/ 10317 w 146"/>
                <a:gd name="T21" fmla="*/ 3928 h 122"/>
                <a:gd name="T22" fmla="*/ 0 w 146"/>
                <a:gd name="T23" fmla="*/ 1189 h 122"/>
                <a:gd name="T24" fmla="*/ 734 w 146"/>
                <a:gd name="T25" fmla="*/ 2083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22">
                  <a:moveTo>
                    <a:pt x="1" y="53"/>
                  </a:moveTo>
                  <a:cubicBezTo>
                    <a:pt x="5" y="47"/>
                    <a:pt x="16" y="32"/>
                    <a:pt x="22" y="33"/>
                  </a:cubicBezTo>
                  <a:cubicBezTo>
                    <a:pt x="28" y="34"/>
                    <a:pt x="30" y="51"/>
                    <a:pt x="42" y="57"/>
                  </a:cubicBezTo>
                  <a:cubicBezTo>
                    <a:pt x="54" y="63"/>
                    <a:pt x="88" y="59"/>
                    <a:pt x="98" y="64"/>
                  </a:cubicBezTo>
                  <a:cubicBezTo>
                    <a:pt x="107" y="68"/>
                    <a:pt x="82" y="119"/>
                    <a:pt x="82" y="119"/>
                  </a:cubicBezTo>
                  <a:cubicBezTo>
                    <a:pt x="90" y="122"/>
                    <a:pt x="90" y="122"/>
                    <a:pt x="90" y="122"/>
                  </a:cubicBezTo>
                  <a:cubicBezTo>
                    <a:pt x="98" y="110"/>
                    <a:pt x="107" y="110"/>
                    <a:pt x="112" y="117"/>
                  </a:cubicBezTo>
                  <a:cubicBezTo>
                    <a:pt x="146" y="72"/>
                    <a:pt x="119" y="57"/>
                    <a:pt x="119" y="57"/>
                  </a:cubicBezTo>
                  <a:cubicBezTo>
                    <a:pt x="125" y="40"/>
                    <a:pt x="87" y="29"/>
                    <a:pt x="68" y="23"/>
                  </a:cubicBezTo>
                  <a:cubicBezTo>
                    <a:pt x="48" y="17"/>
                    <a:pt x="24" y="0"/>
                    <a:pt x="19" y="2"/>
                  </a:cubicBezTo>
                  <a:cubicBezTo>
                    <a:pt x="14" y="3"/>
                    <a:pt x="20" y="9"/>
                    <a:pt x="16" y="10"/>
                  </a:cubicBezTo>
                  <a:cubicBezTo>
                    <a:pt x="12" y="12"/>
                    <a:pt x="0" y="3"/>
                    <a:pt x="0" y="3"/>
                  </a:cubicBezTo>
                  <a:cubicBezTo>
                    <a:pt x="6" y="10"/>
                    <a:pt x="4" y="34"/>
                    <a:pt x="1" y="53"/>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40" name="Freeform 203"/>
            <p:cNvSpPr>
              <a:spLocks/>
            </p:cNvSpPr>
            <p:nvPr/>
          </p:nvSpPr>
          <p:spPr bwMode="auto">
            <a:xfrm flipH="1">
              <a:off x="2518034" y="2918474"/>
              <a:ext cx="46217" cy="61870"/>
            </a:xfrm>
            <a:custGeom>
              <a:avLst/>
              <a:gdLst>
                <a:gd name="T0" fmla="*/ 2577 w 8"/>
                <a:gd name="T1" fmla="*/ 0 h 17"/>
                <a:gd name="T2" fmla="*/ 0 w 8"/>
                <a:gd name="T3" fmla="*/ 6575 h 17"/>
                <a:gd name="T4" fmla="*/ 0 60000 65536"/>
                <a:gd name="T5" fmla="*/ 0 60000 65536"/>
              </a:gdLst>
              <a:ahLst/>
              <a:cxnLst>
                <a:cxn ang="T4">
                  <a:pos x="T0" y="T1"/>
                </a:cxn>
                <a:cxn ang="T5">
                  <a:pos x="T2" y="T3"/>
                </a:cxn>
              </a:cxnLst>
              <a:rect l="0" t="0" r="r" b="b"/>
              <a:pathLst>
                <a:path w="8" h="17">
                  <a:moveTo>
                    <a:pt x="4" y="0"/>
                  </a:moveTo>
                  <a:cubicBezTo>
                    <a:pt x="4" y="0"/>
                    <a:pt x="8" y="10"/>
                    <a:pt x="0" y="17"/>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1" name="Freeform 204"/>
            <p:cNvSpPr>
              <a:spLocks/>
            </p:cNvSpPr>
            <p:nvPr/>
          </p:nvSpPr>
          <p:spPr bwMode="auto">
            <a:xfrm flipH="1">
              <a:off x="2621623" y="3013488"/>
              <a:ext cx="17530" cy="44192"/>
            </a:xfrm>
            <a:custGeom>
              <a:avLst/>
              <a:gdLst>
                <a:gd name="T0" fmla="*/ 1276 w 3"/>
                <a:gd name="T1" fmla="*/ 0 h 12"/>
                <a:gd name="T2" fmla="*/ 0 w 3"/>
                <a:gd name="T3" fmla="*/ 4923 h 12"/>
                <a:gd name="T4" fmla="*/ 0 60000 65536"/>
                <a:gd name="T5" fmla="*/ 0 60000 65536"/>
              </a:gdLst>
              <a:ahLst/>
              <a:cxnLst>
                <a:cxn ang="T4">
                  <a:pos x="T0" y="T1"/>
                </a:cxn>
                <a:cxn ang="T5">
                  <a:pos x="T2" y="T3"/>
                </a:cxn>
              </a:cxnLst>
              <a:rect l="0" t="0" r="r" b="b"/>
              <a:pathLst>
                <a:path w="3" h="12">
                  <a:moveTo>
                    <a:pt x="2" y="0"/>
                  </a:moveTo>
                  <a:cubicBezTo>
                    <a:pt x="2" y="0"/>
                    <a:pt x="3" y="8"/>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2" name="Freeform 205"/>
            <p:cNvSpPr>
              <a:spLocks/>
            </p:cNvSpPr>
            <p:nvPr/>
          </p:nvSpPr>
          <p:spPr bwMode="auto">
            <a:xfrm flipH="1">
              <a:off x="2651902" y="2663264"/>
              <a:ext cx="254986" cy="79546"/>
            </a:xfrm>
            <a:custGeom>
              <a:avLst/>
              <a:gdLst>
                <a:gd name="T0" fmla="*/ 0 w 44"/>
                <a:gd name="T1" fmla="*/ 8270 h 22"/>
                <a:gd name="T2" fmla="*/ 27982 w 44"/>
                <a:gd name="T3" fmla="*/ 7112 h 22"/>
                <a:gd name="T4" fmla="*/ 0 60000 65536"/>
                <a:gd name="T5" fmla="*/ 0 60000 65536"/>
              </a:gdLst>
              <a:ahLst/>
              <a:cxnLst>
                <a:cxn ang="T4">
                  <a:pos x="T0" y="T1"/>
                </a:cxn>
                <a:cxn ang="T5">
                  <a:pos x="T2" y="T3"/>
                </a:cxn>
              </a:cxnLst>
              <a:rect l="0" t="0" r="r" b="b"/>
              <a:pathLst>
                <a:path w="44" h="22">
                  <a:moveTo>
                    <a:pt x="0" y="22"/>
                  </a:moveTo>
                  <a:cubicBezTo>
                    <a:pt x="0" y="22"/>
                    <a:pt x="35" y="0"/>
                    <a:pt x="44" y="19"/>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3" name="Freeform 206"/>
            <p:cNvSpPr>
              <a:spLocks/>
            </p:cNvSpPr>
            <p:nvPr/>
          </p:nvSpPr>
          <p:spPr bwMode="auto">
            <a:xfrm flipH="1">
              <a:off x="2965855" y="2644482"/>
              <a:ext cx="87652" cy="91699"/>
            </a:xfrm>
            <a:custGeom>
              <a:avLst/>
              <a:gdLst>
                <a:gd name="T0" fmla="*/ 0 w 15"/>
                <a:gd name="T1" fmla="*/ 0 h 25"/>
                <a:gd name="T2" fmla="*/ 7931 w 15"/>
                <a:gd name="T3" fmla="*/ 10096 h 25"/>
                <a:gd name="T4" fmla="*/ 0 60000 65536"/>
                <a:gd name="T5" fmla="*/ 0 60000 65536"/>
              </a:gdLst>
              <a:ahLst/>
              <a:cxnLst>
                <a:cxn ang="T4">
                  <a:pos x="T0" y="T1"/>
                </a:cxn>
                <a:cxn ang="T5">
                  <a:pos x="T2" y="T3"/>
                </a:cxn>
              </a:cxnLst>
              <a:rect l="0" t="0" r="r" b="b"/>
              <a:pathLst>
                <a:path w="15" h="25">
                  <a:moveTo>
                    <a:pt x="0" y="0"/>
                  </a:moveTo>
                  <a:cubicBezTo>
                    <a:pt x="0" y="0"/>
                    <a:pt x="15" y="1"/>
                    <a:pt x="12"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4" name="Oval 207"/>
            <p:cNvSpPr>
              <a:spLocks noChangeArrowheads="1"/>
            </p:cNvSpPr>
            <p:nvPr/>
          </p:nvSpPr>
          <p:spPr bwMode="auto">
            <a:xfrm flipH="1">
              <a:off x="3071038" y="2772640"/>
              <a:ext cx="50997" cy="475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45" name="Oval 208"/>
            <p:cNvSpPr>
              <a:spLocks noChangeArrowheads="1"/>
            </p:cNvSpPr>
            <p:nvPr/>
          </p:nvSpPr>
          <p:spPr bwMode="auto">
            <a:xfrm flipH="1">
              <a:off x="2836768" y="2805785"/>
              <a:ext cx="52591" cy="475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46" name="Oval 209"/>
            <p:cNvSpPr>
              <a:spLocks noChangeArrowheads="1"/>
            </p:cNvSpPr>
            <p:nvPr/>
          </p:nvSpPr>
          <p:spPr bwMode="auto">
            <a:xfrm flipH="1">
              <a:off x="2889359" y="2984762"/>
              <a:ext cx="168929" cy="83965"/>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547" name="Freeform 210"/>
            <p:cNvSpPr>
              <a:spLocks/>
            </p:cNvSpPr>
            <p:nvPr/>
          </p:nvSpPr>
          <p:spPr bwMode="auto">
            <a:xfrm flipH="1">
              <a:off x="2755490" y="3108501"/>
              <a:ext cx="186459" cy="98327"/>
            </a:xfrm>
            <a:custGeom>
              <a:avLst/>
              <a:gdLst>
                <a:gd name="T0" fmla="*/ 1952 w 32"/>
                <a:gd name="T1" fmla="*/ 2370 h 27"/>
                <a:gd name="T2" fmla="*/ 4640 w 32"/>
                <a:gd name="T3" fmla="*/ 10495 h 27"/>
                <a:gd name="T4" fmla="*/ 20921 w 32"/>
                <a:gd name="T5" fmla="*/ 0 h 27"/>
                <a:gd name="T6" fmla="*/ 1952 w 32"/>
                <a:gd name="T7" fmla="*/ 237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7">
                  <a:moveTo>
                    <a:pt x="3" y="6"/>
                  </a:moveTo>
                  <a:cubicBezTo>
                    <a:pt x="1" y="13"/>
                    <a:pt x="0" y="26"/>
                    <a:pt x="7" y="27"/>
                  </a:cubicBezTo>
                  <a:cubicBezTo>
                    <a:pt x="13" y="27"/>
                    <a:pt x="25" y="10"/>
                    <a:pt x="32" y="0"/>
                  </a:cubicBezTo>
                  <a:cubicBezTo>
                    <a:pt x="23" y="4"/>
                    <a:pt x="12" y="6"/>
                    <a:pt x="3" y="6"/>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48" name="Freeform 211"/>
            <p:cNvSpPr>
              <a:spLocks/>
            </p:cNvSpPr>
            <p:nvPr/>
          </p:nvSpPr>
          <p:spPr bwMode="auto">
            <a:xfrm flipH="1">
              <a:off x="2768241" y="3531642"/>
              <a:ext cx="261362" cy="15467"/>
            </a:xfrm>
            <a:custGeom>
              <a:avLst/>
              <a:gdLst>
                <a:gd name="T0" fmla="*/ 0 w 45"/>
                <a:gd name="T1" fmla="*/ 0 h 4"/>
                <a:gd name="T2" fmla="*/ 28941 w 45"/>
                <a:gd name="T3" fmla="*/ 602 h 4"/>
                <a:gd name="T4" fmla="*/ 0 60000 65536"/>
                <a:gd name="T5" fmla="*/ 0 60000 65536"/>
              </a:gdLst>
              <a:ahLst/>
              <a:cxnLst>
                <a:cxn ang="T4">
                  <a:pos x="T0" y="T1"/>
                </a:cxn>
                <a:cxn ang="T5">
                  <a:pos x="T2" y="T3"/>
                </a:cxn>
              </a:cxnLst>
              <a:rect l="0" t="0" r="r" b="b"/>
              <a:pathLst>
                <a:path w="45" h="4">
                  <a:moveTo>
                    <a:pt x="0" y="0"/>
                  </a:moveTo>
                  <a:cubicBezTo>
                    <a:pt x="0" y="0"/>
                    <a:pt x="22" y="4"/>
                    <a:pt x="45"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9" name="Freeform 213"/>
            <p:cNvSpPr>
              <a:spLocks/>
            </p:cNvSpPr>
            <p:nvPr/>
          </p:nvSpPr>
          <p:spPr bwMode="auto">
            <a:xfrm flipH="1">
              <a:off x="2937170" y="3133912"/>
              <a:ext cx="116338" cy="69603"/>
            </a:xfrm>
            <a:custGeom>
              <a:avLst/>
              <a:gdLst>
                <a:gd name="T0" fmla="*/ 44 w 73"/>
                <a:gd name="T1" fmla="*/ 0 h 63"/>
                <a:gd name="T2" fmla="*/ 0 w 73"/>
                <a:gd name="T3" fmla="*/ 63 h 63"/>
                <a:gd name="T4" fmla="*/ 73 w 73"/>
                <a:gd name="T5" fmla="*/ 56 h 63"/>
                <a:gd name="T6" fmla="*/ 0 60000 65536"/>
                <a:gd name="T7" fmla="*/ 0 60000 65536"/>
                <a:gd name="T8" fmla="*/ 0 60000 65536"/>
              </a:gdLst>
              <a:ahLst/>
              <a:cxnLst>
                <a:cxn ang="T6">
                  <a:pos x="T0" y="T1"/>
                </a:cxn>
                <a:cxn ang="T7">
                  <a:pos x="T2" y="T3"/>
                </a:cxn>
                <a:cxn ang="T8">
                  <a:pos x="T4" y="T5"/>
                </a:cxn>
              </a:cxnLst>
              <a:rect l="0" t="0" r="r" b="b"/>
              <a:pathLst>
                <a:path w="73" h="63">
                  <a:moveTo>
                    <a:pt x="44" y="0"/>
                  </a:moveTo>
                  <a:lnTo>
                    <a:pt x="0" y="63"/>
                  </a:lnTo>
                  <a:lnTo>
                    <a:pt x="73" y="56"/>
                  </a:ln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0" name="Freeform 215"/>
            <p:cNvSpPr>
              <a:spLocks/>
            </p:cNvSpPr>
            <p:nvPr/>
          </p:nvSpPr>
          <p:spPr bwMode="auto">
            <a:xfrm flipH="1">
              <a:off x="3413676" y="2859920"/>
              <a:ext cx="349013" cy="197761"/>
            </a:xfrm>
            <a:custGeom>
              <a:avLst/>
              <a:gdLst>
                <a:gd name="T0" fmla="*/ 36223 w 60"/>
                <a:gd name="T1" fmla="*/ 10856 h 54"/>
                <a:gd name="T2" fmla="*/ 31748 w 60"/>
                <a:gd name="T3" fmla="*/ 3968 h 54"/>
                <a:gd name="T4" fmla="*/ 24659 w 60"/>
                <a:gd name="T5" fmla="*/ 4846 h 54"/>
                <a:gd name="T6" fmla="*/ 2679 w 60"/>
                <a:gd name="T7" fmla="*/ 3603 h 54"/>
                <a:gd name="T8" fmla="*/ 9045 w 60"/>
                <a:gd name="T9" fmla="*/ 9646 h 54"/>
                <a:gd name="T10" fmla="*/ 12936 w 60"/>
                <a:gd name="T11" fmla="*/ 16064 h 54"/>
                <a:gd name="T12" fmla="*/ 16148 w 60"/>
                <a:gd name="T13" fmla="*/ 21603 h 54"/>
                <a:gd name="T14" fmla="*/ 27138 w 60"/>
                <a:gd name="T15" fmla="*/ 21603 h 54"/>
                <a:gd name="T16" fmla="*/ 36223 w 60"/>
                <a:gd name="T17" fmla="*/ 10856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54">
                  <a:moveTo>
                    <a:pt x="56" y="27"/>
                  </a:moveTo>
                  <a:cubicBezTo>
                    <a:pt x="56" y="27"/>
                    <a:pt x="60" y="13"/>
                    <a:pt x="49" y="10"/>
                  </a:cubicBezTo>
                  <a:cubicBezTo>
                    <a:pt x="38" y="7"/>
                    <a:pt x="38" y="12"/>
                    <a:pt x="38" y="12"/>
                  </a:cubicBezTo>
                  <a:cubicBezTo>
                    <a:pt x="38" y="12"/>
                    <a:pt x="8" y="0"/>
                    <a:pt x="4" y="9"/>
                  </a:cubicBezTo>
                  <a:cubicBezTo>
                    <a:pt x="0" y="18"/>
                    <a:pt x="14" y="24"/>
                    <a:pt x="14" y="24"/>
                  </a:cubicBezTo>
                  <a:cubicBezTo>
                    <a:pt x="14" y="24"/>
                    <a:pt x="10" y="34"/>
                    <a:pt x="20" y="40"/>
                  </a:cubicBezTo>
                  <a:cubicBezTo>
                    <a:pt x="20" y="40"/>
                    <a:pt x="13" y="49"/>
                    <a:pt x="25" y="54"/>
                  </a:cubicBezTo>
                  <a:cubicBezTo>
                    <a:pt x="42" y="54"/>
                    <a:pt x="42" y="54"/>
                    <a:pt x="42" y="54"/>
                  </a:cubicBezTo>
                  <a:lnTo>
                    <a:pt x="56" y="27"/>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51" name="Freeform 216"/>
            <p:cNvSpPr>
              <a:spLocks/>
            </p:cNvSpPr>
            <p:nvPr/>
          </p:nvSpPr>
          <p:spPr bwMode="auto">
            <a:xfrm flipH="1">
              <a:off x="3506109" y="2904112"/>
              <a:ext cx="157773" cy="160197"/>
            </a:xfrm>
            <a:custGeom>
              <a:avLst/>
              <a:gdLst>
                <a:gd name="T0" fmla="*/ 13900 w 27"/>
                <a:gd name="T1" fmla="*/ 0 h 44"/>
                <a:gd name="T2" fmla="*/ 4679 w 27"/>
                <a:gd name="T3" fmla="*/ 7797 h 44"/>
                <a:gd name="T4" fmla="*/ 15917 w 27"/>
                <a:gd name="T5" fmla="*/ 6624 h 44"/>
                <a:gd name="T6" fmla="*/ 1976 w 27"/>
                <a:gd name="T7" fmla="*/ 10849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44">
                  <a:moveTo>
                    <a:pt x="21" y="0"/>
                  </a:moveTo>
                  <a:cubicBezTo>
                    <a:pt x="21" y="0"/>
                    <a:pt x="0" y="16"/>
                    <a:pt x="7" y="20"/>
                  </a:cubicBezTo>
                  <a:cubicBezTo>
                    <a:pt x="15" y="25"/>
                    <a:pt x="24" y="17"/>
                    <a:pt x="24" y="17"/>
                  </a:cubicBezTo>
                  <a:cubicBezTo>
                    <a:pt x="24" y="17"/>
                    <a:pt x="27" y="44"/>
                    <a:pt x="3" y="2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2" name="Freeform 217"/>
            <p:cNvSpPr>
              <a:spLocks/>
            </p:cNvSpPr>
            <p:nvPr/>
          </p:nvSpPr>
          <p:spPr bwMode="auto">
            <a:xfrm flipH="1">
              <a:off x="3606510" y="2926208"/>
              <a:ext cx="74902" cy="22096"/>
            </a:xfrm>
            <a:custGeom>
              <a:avLst/>
              <a:gdLst>
                <a:gd name="T0" fmla="*/ 0 w 13"/>
                <a:gd name="T1" fmla="*/ 2477 h 6"/>
                <a:gd name="T2" fmla="*/ 8037 w 13"/>
                <a:gd name="T3" fmla="*/ 1223 h 6"/>
                <a:gd name="T4" fmla="*/ 0 60000 65536"/>
                <a:gd name="T5" fmla="*/ 0 60000 65536"/>
              </a:gdLst>
              <a:ahLst/>
              <a:cxnLst>
                <a:cxn ang="T4">
                  <a:pos x="T0" y="T1"/>
                </a:cxn>
                <a:cxn ang="T5">
                  <a:pos x="T2" y="T3"/>
                </a:cxn>
              </a:cxnLst>
              <a:rect l="0" t="0" r="r" b="b"/>
              <a:pathLst>
                <a:path w="13" h="6">
                  <a:moveTo>
                    <a:pt x="0" y="6"/>
                  </a:moveTo>
                  <a:cubicBezTo>
                    <a:pt x="0" y="6"/>
                    <a:pt x="7" y="0"/>
                    <a:pt x="13"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3" name="Freeform 218"/>
            <p:cNvSpPr>
              <a:spLocks/>
            </p:cNvSpPr>
            <p:nvPr/>
          </p:nvSpPr>
          <p:spPr bwMode="auto">
            <a:xfrm flipH="1">
              <a:off x="3530014" y="3013488"/>
              <a:ext cx="35060" cy="44192"/>
            </a:xfrm>
            <a:custGeom>
              <a:avLst/>
              <a:gdLst>
                <a:gd name="T0" fmla="*/ 2717 w 6"/>
                <a:gd name="T1" fmla="*/ 0 h 12"/>
                <a:gd name="T2" fmla="*/ 0 w 6"/>
                <a:gd name="T3" fmla="*/ 4923 h 12"/>
                <a:gd name="T4" fmla="*/ 0 60000 65536"/>
                <a:gd name="T5" fmla="*/ 0 60000 65536"/>
              </a:gdLst>
              <a:ahLst/>
              <a:cxnLst>
                <a:cxn ang="T4">
                  <a:pos x="T0" y="T1"/>
                </a:cxn>
                <a:cxn ang="T5">
                  <a:pos x="T2" y="T3"/>
                </a:cxn>
              </a:cxnLst>
              <a:rect l="0" t="0" r="r" b="b"/>
              <a:pathLst>
                <a:path w="6" h="12">
                  <a:moveTo>
                    <a:pt x="4" y="0"/>
                  </a:moveTo>
                  <a:cubicBezTo>
                    <a:pt x="4" y="0"/>
                    <a:pt x="6" y="11"/>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4" name="Freeform 219"/>
            <p:cNvSpPr>
              <a:spLocks/>
            </p:cNvSpPr>
            <p:nvPr/>
          </p:nvSpPr>
          <p:spPr bwMode="auto">
            <a:xfrm flipH="1">
              <a:off x="5234562" y="2674312"/>
              <a:ext cx="814364" cy="456285"/>
            </a:xfrm>
            <a:custGeom>
              <a:avLst/>
              <a:gdLst>
                <a:gd name="T0" fmla="*/ 69397 w 140"/>
                <a:gd name="T1" fmla="*/ 0 h 125"/>
                <a:gd name="T2" fmla="*/ 734 w 140"/>
                <a:gd name="T3" fmla="*/ 25609 h 125"/>
                <a:gd name="T4" fmla="*/ 3891 w 140"/>
                <a:gd name="T5" fmla="*/ 36209 h 125"/>
                <a:gd name="T6" fmla="*/ 24659 w 140"/>
                <a:gd name="T7" fmla="*/ 42562 h 125"/>
                <a:gd name="T8" fmla="*/ 52516 w 140"/>
                <a:gd name="T9" fmla="*/ 48043 h 125"/>
                <a:gd name="T10" fmla="*/ 73821 w 140"/>
                <a:gd name="T11" fmla="*/ 37401 h 125"/>
                <a:gd name="T12" fmla="*/ 72595 w 140"/>
                <a:gd name="T13" fmla="*/ 11429 h 125"/>
                <a:gd name="T14" fmla="*/ 69397 w 140"/>
                <a:gd name="T15" fmla="*/ 0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25">
                  <a:moveTo>
                    <a:pt x="107" y="0"/>
                  </a:moveTo>
                  <a:cubicBezTo>
                    <a:pt x="1" y="65"/>
                    <a:pt x="1" y="65"/>
                    <a:pt x="1" y="65"/>
                  </a:cubicBezTo>
                  <a:cubicBezTo>
                    <a:pt x="0" y="73"/>
                    <a:pt x="1" y="81"/>
                    <a:pt x="6" y="92"/>
                  </a:cubicBezTo>
                  <a:cubicBezTo>
                    <a:pt x="19" y="125"/>
                    <a:pt x="38" y="108"/>
                    <a:pt x="38" y="108"/>
                  </a:cubicBezTo>
                  <a:cubicBezTo>
                    <a:pt x="38" y="108"/>
                    <a:pt x="66" y="122"/>
                    <a:pt x="81" y="122"/>
                  </a:cubicBezTo>
                  <a:cubicBezTo>
                    <a:pt x="96" y="122"/>
                    <a:pt x="114" y="95"/>
                    <a:pt x="114" y="95"/>
                  </a:cubicBezTo>
                  <a:cubicBezTo>
                    <a:pt x="140" y="67"/>
                    <a:pt x="120" y="42"/>
                    <a:pt x="112" y="29"/>
                  </a:cubicBezTo>
                  <a:cubicBezTo>
                    <a:pt x="107" y="21"/>
                    <a:pt x="106" y="8"/>
                    <a:pt x="10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55" name="Freeform 220"/>
            <p:cNvSpPr>
              <a:spLocks/>
            </p:cNvSpPr>
            <p:nvPr/>
          </p:nvSpPr>
          <p:spPr bwMode="auto">
            <a:xfrm flipH="1">
              <a:off x="5287830" y="2516324"/>
              <a:ext cx="972137" cy="405464"/>
            </a:xfrm>
            <a:custGeom>
              <a:avLst/>
              <a:gdLst>
                <a:gd name="T0" fmla="*/ 19586 w 167"/>
                <a:gd name="T1" fmla="*/ 43848 h 111"/>
                <a:gd name="T2" fmla="*/ 108580 w 167"/>
                <a:gd name="T3" fmla="*/ 10266 h 111"/>
                <a:gd name="T4" fmla="*/ 99518 w 167"/>
                <a:gd name="T5" fmla="*/ 5968 h 111"/>
                <a:gd name="T6" fmla="*/ 75490 w 167"/>
                <a:gd name="T7" fmla="*/ 5498 h 111"/>
                <a:gd name="T8" fmla="*/ 48778 w 167"/>
                <a:gd name="T9" fmla="*/ 3105 h 111"/>
                <a:gd name="T10" fmla="*/ 6579 w 167"/>
                <a:gd name="T11" fmla="*/ 26893 h 111"/>
                <a:gd name="T12" fmla="*/ 19586 w 167"/>
                <a:gd name="T13" fmla="*/ 43848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11">
                  <a:moveTo>
                    <a:pt x="30" y="111"/>
                  </a:moveTo>
                  <a:cubicBezTo>
                    <a:pt x="167" y="26"/>
                    <a:pt x="167" y="26"/>
                    <a:pt x="167" y="26"/>
                  </a:cubicBezTo>
                  <a:cubicBezTo>
                    <a:pt x="167" y="26"/>
                    <a:pt x="167" y="8"/>
                    <a:pt x="153" y="15"/>
                  </a:cubicBezTo>
                  <a:cubicBezTo>
                    <a:pt x="139" y="22"/>
                    <a:pt x="125" y="20"/>
                    <a:pt x="116" y="14"/>
                  </a:cubicBezTo>
                  <a:cubicBezTo>
                    <a:pt x="107" y="9"/>
                    <a:pt x="95" y="0"/>
                    <a:pt x="75" y="8"/>
                  </a:cubicBezTo>
                  <a:cubicBezTo>
                    <a:pt x="55" y="16"/>
                    <a:pt x="0" y="40"/>
                    <a:pt x="10" y="68"/>
                  </a:cubicBezTo>
                  <a:cubicBezTo>
                    <a:pt x="20" y="97"/>
                    <a:pt x="30" y="111"/>
                    <a:pt x="30" y="111"/>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56" name="Freeform 221"/>
            <p:cNvSpPr>
              <a:spLocks/>
            </p:cNvSpPr>
            <p:nvPr/>
          </p:nvSpPr>
          <p:spPr bwMode="auto">
            <a:xfrm flipH="1">
              <a:off x="5851311" y="2853291"/>
              <a:ext cx="105181" cy="72917"/>
            </a:xfrm>
            <a:custGeom>
              <a:avLst/>
              <a:gdLst>
                <a:gd name="T0" fmla="*/ 10648 w 18"/>
                <a:gd name="T1" fmla="*/ 7831 h 20"/>
                <a:gd name="T2" fmla="*/ 7245 w 18"/>
                <a:gd name="T3" fmla="*/ 0 h 20"/>
                <a:gd name="T4" fmla="*/ 0 w 18"/>
                <a:gd name="T5" fmla="*/ 2732 h 20"/>
                <a:gd name="T6" fmla="*/ 10648 w 18"/>
                <a:gd name="T7" fmla="*/ 783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0">
                  <a:moveTo>
                    <a:pt x="16" y="20"/>
                  </a:moveTo>
                  <a:cubicBezTo>
                    <a:pt x="18" y="14"/>
                    <a:pt x="14" y="6"/>
                    <a:pt x="11" y="0"/>
                  </a:cubicBezTo>
                  <a:cubicBezTo>
                    <a:pt x="0" y="7"/>
                    <a:pt x="0" y="7"/>
                    <a:pt x="0" y="7"/>
                  </a:cubicBezTo>
                  <a:cubicBezTo>
                    <a:pt x="9" y="11"/>
                    <a:pt x="16" y="20"/>
                    <a:pt x="16" y="2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57" name="Freeform 222"/>
            <p:cNvSpPr>
              <a:spLocks/>
            </p:cNvSpPr>
            <p:nvPr/>
          </p:nvSpPr>
          <p:spPr bwMode="auto">
            <a:xfrm flipH="1">
              <a:off x="5897528" y="2954933"/>
              <a:ext cx="87652" cy="80651"/>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8" name="Freeform 223"/>
            <p:cNvSpPr>
              <a:spLocks/>
            </p:cNvSpPr>
            <p:nvPr/>
          </p:nvSpPr>
          <p:spPr bwMode="auto">
            <a:xfrm flipH="1">
              <a:off x="5664852" y="2794736"/>
              <a:ext cx="116338" cy="87280"/>
            </a:xfrm>
            <a:custGeom>
              <a:avLst/>
              <a:gdLst>
                <a:gd name="T0" fmla="*/ 0 w 20"/>
                <a:gd name="T1" fmla="*/ 9276 h 24"/>
                <a:gd name="T2" fmla="*/ 12936 w 20"/>
                <a:gd name="T3" fmla="*/ 0 h 24"/>
                <a:gd name="T4" fmla="*/ 0 60000 65536"/>
                <a:gd name="T5" fmla="*/ 0 60000 65536"/>
              </a:gdLst>
              <a:ahLst/>
              <a:cxnLst>
                <a:cxn ang="T4">
                  <a:pos x="T0" y="T1"/>
                </a:cxn>
                <a:cxn ang="T5">
                  <a:pos x="T2" y="T3"/>
                </a:cxn>
              </a:cxnLst>
              <a:rect l="0" t="0" r="r" b="b"/>
              <a:pathLst>
                <a:path w="20" h="24">
                  <a:moveTo>
                    <a:pt x="0" y="24"/>
                  </a:moveTo>
                  <a:cubicBezTo>
                    <a:pt x="0" y="24"/>
                    <a:pt x="7" y="2"/>
                    <a:pt x="20"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9" name="Freeform 224"/>
            <p:cNvSpPr>
              <a:spLocks/>
            </p:cNvSpPr>
            <p:nvPr/>
          </p:nvSpPr>
          <p:spPr bwMode="auto">
            <a:xfrm flipH="1">
              <a:off x="5478393" y="2725133"/>
              <a:ext cx="87652" cy="36459"/>
            </a:xfrm>
            <a:custGeom>
              <a:avLst/>
              <a:gdLst>
                <a:gd name="T0" fmla="*/ 0 w 15"/>
                <a:gd name="T1" fmla="*/ 3920 h 10"/>
                <a:gd name="T2" fmla="*/ 9962 w 15"/>
                <a:gd name="T3" fmla="*/ 1188 h 10"/>
                <a:gd name="T4" fmla="*/ 0 60000 65536"/>
                <a:gd name="T5" fmla="*/ 0 60000 65536"/>
              </a:gdLst>
              <a:ahLst/>
              <a:cxnLst>
                <a:cxn ang="T4">
                  <a:pos x="T0" y="T1"/>
                </a:cxn>
                <a:cxn ang="T5">
                  <a:pos x="T2" y="T3"/>
                </a:cxn>
              </a:cxnLst>
              <a:rect l="0" t="0" r="r" b="b"/>
              <a:pathLst>
                <a:path w="15" h="10">
                  <a:moveTo>
                    <a:pt x="0" y="10"/>
                  </a:moveTo>
                  <a:cubicBezTo>
                    <a:pt x="0" y="10"/>
                    <a:pt x="7" y="0"/>
                    <a:pt x="15"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60" name="Oval 225"/>
            <p:cNvSpPr>
              <a:spLocks noChangeArrowheads="1"/>
            </p:cNvSpPr>
            <p:nvPr/>
          </p:nvSpPr>
          <p:spPr bwMode="auto">
            <a:xfrm flipH="1">
              <a:off x="5566044" y="2831195"/>
              <a:ext cx="41436" cy="475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61" name="Oval 226"/>
            <p:cNvSpPr>
              <a:spLocks noChangeArrowheads="1"/>
            </p:cNvSpPr>
            <p:nvPr/>
          </p:nvSpPr>
          <p:spPr bwMode="auto">
            <a:xfrm flipH="1">
              <a:off x="5473611" y="2812413"/>
              <a:ext cx="39842" cy="475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62" name="Freeform 227"/>
            <p:cNvSpPr>
              <a:spLocks/>
            </p:cNvSpPr>
            <p:nvPr/>
          </p:nvSpPr>
          <p:spPr bwMode="auto">
            <a:xfrm flipH="1">
              <a:off x="5763659" y="2954933"/>
              <a:ext cx="35060" cy="36459"/>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63" name="Line 228"/>
            <p:cNvSpPr>
              <a:spLocks noChangeShapeType="1"/>
            </p:cNvSpPr>
            <p:nvPr/>
          </p:nvSpPr>
          <p:spPr bwMode="auto">
            <a:xfrm>
              <a:off x="5706287" y="2948304"/>
              <a:ext cx="17530" cy="20991"/>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64" name="Oval 229"/>
            <p:cNvSpPr>
              <a:spLocks noChangeArrowheads="1"/>
            </p:cNvSpPr>
            <p:nvPr/>
          </p:nvSpPr>
          <p:spPr bwMode="auto">
            <a:xfrm flipH="1">
              <a:off x="5502299" y="2965982"/>
              <a:ext cx="87652" cy="87280"/>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565" name="Freeform 230"/>
            <p:cNvSpPr>
              <a:spLocks/>
            </p:cNvSpPr>
            <p:nvPr/>
          </p:nvSpPr>
          <p:spPr bwMode="auto">
            <a:xfrm flipH="1">
              <a:off x="4875070" y="2999126"/>
              <a:ext cx="1215968" cy="821976"/>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solidFill>
              <a:srgbClr val="CCECFF"/>
            </a:solidFill>
            <a:ln>
              <a:noFill/>
            </a:ln>
          </p:spPr>
          <p:txBody>
            <a:bodyPr/>
            <a:lstStyle/>
            <a:p>
              <a:endParaRPr lang="ja-JP" altLang="en-US" dirty="0"/>
            </a:p>
          </p:txBody>
        </p:sp>
        <p:sp>
          <p:nvSpPr>
            <p:cNvPr id="566" name="Freeform 231"/>
            <p:cNvSpPr>
              <a:spLocks/>
            </p:cNvSpPr>
            <p:nvPr/>
          </p:nvSpPr>
          <p:spPr bwMode="auto">
            <a:xfrm flipH="1">
              <a:off x="4653550" y="2859920"/>
              <a:ext cx="465351" cy="193341"/>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567" name="Freeform 232"/>
            <p:cNvSpPr>
              <a:spLocks/>
            </p:cNvSpPr>
            <p:nvPr/>
          </p:nvSpPr>
          <p:spPr bwMode="auto">
            <a:xfrm flipH="1">
              <a:off x="4875070" y="2999126"/>
              <a:ext cx="1215968" cy="821976"/>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68" name="Freeform 233"/>
            <p:cNvSpPr>
              <a:spLocks/>
            </p:cNvSpPr>
            <p:nvPr/>
          </p:nvSpPr>
          <p:spPr bwMode="auto">
            <a:xfrm flipH="1">
              <a:off x="4653550" y="2859920"/>
              <a:ext cx="465351" cy="193341"/>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69" name="Freeform 234"/>
            <p:cNvSpPr>
              <a:spLocks/>
            </p:cNvSpPr>
            <p:nvPr/>
          </p:nvSpPr>
          <p:spPr bwMode="auto">
            <a:xfrm flipH="1">
              <a:off x="4875070" y="2999126"/>
              <a:ext cx="1215968" cy="821976"/>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0" name="Freeform 235"/>
            <p:cNvSpPr>
              <a:spLocks/>
            </p:cNvSpPr>
            <p:nvPr/>
          </p:nvSpPr>
          <p:spPr bwMode="auto">
            <a:xfrm flipH="1">
              <a:off x="4653550" y="2859920"/>
              <a:ext cx="465351" cy="193341"/>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1" name="Freeform 236"/>
            <p:cNvSpPr>
              <a:spLocks/>
            </p:cNvSpPr>
            <p:nvPr/>
          </p:nvSpPr>
          <p:spPr bwMode="auto">
            <a:xfrm flipH="1">
              <a:off x="5840832" y="3105187"/>
              <a:ext cx="337857" cy="306032"/>
            </a:xfrm>
            <a:custGeom>
              <a:avLst/>
              <a:gdLst>
                <a:gd name="T0" fmla="*/ 31932 w 58"/>
                <a:gd name="T1" fmla="*/ 24956 h 84"/>
                <a:gd name="T2" fmla="*/ 25546 w 58"/>
                <a:gd name="T3" fmla="*/ 8646 h 84"/>
                <a:gd name="T4" fmla="*/ 12303 w 58"/>
                <a:gd name="T5" fmla="*/ 2730 h 84"/>
                <a:gd name="T6" fmla="*/ 15725 w 58"/>
                <a:gd name="T7" fmla="*/ 12874 h 84"/>
                <a:gd name="T8" fmla="*/ 3220 w 58"/>
                <a:gd name="T9" fmla="*/ 20693 h 84"/>
                <a:gd name="T10" fmla="*/ 13722 w 58"/>
                <a:gd name="T11" fmla="*/ 20693 h 84"/>
                <a:gd name="T12" fmla="*/ 7135 w 58"/>
                <a:gd name="T13" fmla="*/ 27327 h 84"/>
                <a:gd name="T14" fmla="*/ 16942 w 58"/>
                <a:gd name="T15" fmla="*/ 24129 h 84"/>
                <a:gd name="T16" fmla="*/ 15725 w 58"/>
                <a:gd name="T17" fmla="*/ 31558 h 84"/>
                <a:gd name="T18" fmla="*/ 22859 w 58"/>
                <a:gd name="T19" fmla="*/ 26968 h 84"/>
                <a:gd name="T20" fmla="*/ 25546 w 58"/>
                <a:gd name="T21" fmla="*/ 32416 h 84"/>
                <a:gd name="T22" fmla="*/ 31932 w 58"/>
                <a:gd name="T23" fmla="*/ 2495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4">
                  <a:moveTo>
                    <a:pt x="49" y="64"/>
                  </a:moveTo>
                  <a:cubicBezTo>
                    <a:pt x="49" y="64"/>
                    <a:pt x="58" y="21"/>
                    <a:pt x="39" y="22"/>
                  </a:cubicBezTo>
                  <a:cubicBezTo>
                    <a:pt x="39" y="22"/>
                    <a:pt x="30" y="0"/>
                    <a:pt x="19" y="7"/>
                  </a:cubicBezTo>
                  <a:cubicBezTo>
                    <a:pt x="8" y="14"/>
                    <a:pt x="24" y="33"/>
                    <a:pt x="24" y="33"/>
                  </a:cubicBezTo>
                  <a:cubicBezTo>
                    <a:pt x="24" y="33"/>
                    <a:pt x="0" y="44"/>
                    <a:pt x="5" y="53"/>
                  </a:cubicBezTo>
                  <a:cubicBezTo>
                    <a:pt x="11" y="61"/>
                    <a:pt x="21" y="53"/>
                    <a:pt x="21" y="53"/>
                  </a:cubicBezTo>
                  <a:cubicBezTo>
                    <a:pt x="21" y="53"/>
                    <a:pt x="3" y="64"/>
                    <a:pt x="11" y="70"/>
                  </a:cubicBezTo>
                  <a:cubicBezTo>
                    <a:pt x="18" y="75"/>
                    <a:pt x="26" y="62"/>
                    <a:pt x="26" y="62"/>
                  </a:cubicBezTo>
                  <a:cubicBezTo>
                    <a:pt x="26" y="62"/>
                    <a:pt x="14" y="79"/>
                    <a:pt x="24" y="81"/>
                  </a:cubicBezTo>
                  <a:cubicBezTo>
                    <a:pt x="34" y="84"/>
                    <a:pt x="35" y="69"/>
                    <a:pt x="35" y="69"/>
                  </a:cubicBezTo>
                  <a:cubicBezTo>
                    <a:pt x="35" y="69"/>
                    <a:pt x="32" y="83"/>
                    <a:pt x="39" y="83"/>
                  </a:cubicBezTo>
                  <a:cubicBezTo>
                    <a:pt x="47" y="83"/>
                    <a:pt x="49" y="64"/>
                    <a:pt x="49" y="64"/>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72" name="Freeform 237"/>
            <p:cNvSpPr>
              <a:spLocks/>
            </p:cNvSpPr>
            <p:nvPr/>
          </p:nvSpPr>
          <p:spPr bwMode="auto">
            <a:xfrm flipH="1">
              <a:off x="5938964" y="3243288"/>
              <a:ext cx="70122" cy="72917"/>
            </a:xfrm>
            <a:custGeom>
              <a:avLst/>
              <a:gdLst>
                <a:gd name="T0" fmla="*/ 3993 w 12"/>
                <a:gd name="T1" fmla="*/ 0 h 20"/>
                <a:gd name="T2" fmla="*/ 7931 w 12"/>
                <a:gd name="T3" fmla="*/ 7831 h 20"/>
                <a:gd name="T4" fmla="*/ 0 60000 65536"/>
                <a:gd name="T5" fmla="*/ 0 60000 65536"/>
              </a:gdLst>
              <a:ahLst/>
              <a:cxnLst>
                <a:cxn ang="T4">
                  <a:pos x="T0" y="T1"/>
                </a:cxn>
                <a:cxn ang="T5">
                  <a:pos x="T2" y="T3"/>
                </a:cxn>
              </a:cxnLst>
              <a:rect l="0" t="0" r="r" b="b"/>
              <a:pathLst>
                <a:path w="12" h="20">
                  <a:moveTo>
                    <a:pt x="6" y="0"/>
                  </a:moveTo>
                  <a:cubicBezTo>
                    <a:pt x="6" y="0"/>
                    <a:pt x="0" y="15"/>
                    <a:pt x="12" y="2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3" name="Freeform 238"/>
            <p:cNvSpPr>
              <a:spLocks/>
            </p:cNvSpPr>
            <p:nvPr/>
          </p:nvSpPr>
          <p:spPr bwMode="auto">
            <a:xfrm flipH="1">
              <a:off x="5572420" y="3105187"/>
              <a:ext cx="145024" cy="116005"/>
            </a:xfrm>
            <a:custGeom>
              <a:avLst/>
              <a:gdLst>
                <a:gd name="T0" fmla="*/ 728 w 25"/>
                <a:gd name="T1" fmla="*/ 0 h 32"/>
                <a:gd name="T2" fmla="*/ 0 w 25"/>
                <a:gd name="T3" fmla="*/ 12187 h 32"/>
                <a:gd name="T4" fmla="*/ 15965 w 25"/>
                <a:gd name="T5" fmla="*/ 9151 h 32"/>
                <a:gd name="T6" fmla="*/ 0 60000 65536"/>
                <a:gd name="T7" fmla="*/ 0 60000 65536"/>
                <a:gd name="T8" fmla="*/ 0 60000 65536"/>
              </a:gdLst>
              <a:ahLst/>
              <a:cxnLst>
                <a:cxn ang="T6">
                  <a:pos x="T0" y="T1"/>
                </a:cxn>
                <a:cxn ang="T7">
                  <a:pos x="T2" y="T3"/>
                </a:cxn>
                <a:cxn ang="T8">
                  <a:pos x="T4" y="T5"/>
                </a:cxn>
              </a:cxnLst>
              <a:rect l="0" t="0" r="r" b="b"/>
              <a:pathLst>
                <a:path w="25" h="32">
                  <a:moveTo>
                    <a:pt x="1" y="0"/>
                  </a:moveTo>
                  <a:cubicBezTo>
                    <a:pt x="0" y="32"/>
                    <a:pt x="0" y="32"/>
                    <a:pt x="0" y="32"/>
                  </a:cubicBezTo>
                  <a:cubicBezTo>
                    <a:pt x="0" y="32"/>
                    <a:pt x="12" y="20"/>
                    <a:pt x="25" y="2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4" name="Freeform 239"/>
            <p:cNvSpPr>
              <a:spLocks/>
            </p:cNvSpPr>
            <p:nvPr/>
          </p:nvSpPr>
          <p:spPr bwMode="auto">
            <a:xfrm flipH="1">
              <a:off x="5403491" y="3083091"/>
              <a:ext cx="105181" cy="87280"/>
            </a:xfrm>
            <a:custGeom>
              <a:avLst/>
              <a:gdLst>
                <a:gd name="T0" fmla="*/ 0 w 18"/>
                <a:gd name="T1" fmla="*/ 9276 h 24"/>
                <a:gd name="T2" fmla="*/ 11924 w 18"/>
                <a:gd name="T3" fmla="*/ 7380 h 24"/>
                <a:gd name="T4" fmla="*/ 4679 w 18"/>
                <a:gd name="T5" fmla="*/ 0 h 24"/>
                <a:gd name="T6" fmla="*/ 0 60000 65536"/>
                <a:gd name="T7" fmla="*/ 0 60000 65536"/>
                <a:gd name="T8" fmla="*/ 0 60000 65536"/>
              </a:gdLst>
              <a:ahLst/>
              <a:cxnLst>
                <a:cxn ang="T6">
                  <a:pos x="T0" y="T1"/>
                </a:cxn>
                <a:cxn ang="T7">
                  <a:pos x="T2" y="T3"/>
                </a:cxn>
                <a:cxn ang="T8">
                  <a:pos x="T4" y="T5"/>
                </a:cxn>
              </a:cxnLst>
              <a:rect l="0" t="0" r="r" b="b"/>
              <a:pathLst>
                <a:path w="18" h="24">
                  <a:moveTo>
                    <a:pt x="0" y="24"/>
                  </a:moveTo>
                  <a:cubicBezTo>
                    <a:pt x="0" y="24"/>
                    <a:pt x="10" y="16"/>
                    <a:pt x="18" y="19"/>
                  </a:cubicBezTo>
                  <a:cubicBezTo>
                    <a:pt x="7" y="0"/>
                    <a:pt x="7" y="0"/>
                    <a:pt x="7"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5" name="Freeform 240"/>
            <p:cNvSpPr>
              <a:spLocks/>
            </p:cNvSpPr>
            <p:nvPr/>
          </p:nvSpPr>
          <p:spPr bwMode="auto">
            <a:xfrm flipH="1">
              <a:off x="5513454" y="3108501"/>
              <a:ext cx="146618" cy="83965"/>
            </a:xfrm>
            <a:custGeom>
              <a:avLst/>
              <a:gdLst>
                <a:gd name="T0" fmla="*/ 9520 w 25"/>
                <a:gd name="T1" fmla="*/ 1190 h 23"/>
                <a:gd name="T2" fmla="*/ 0 w 25"/>
                <a:gd name="T3" fmla="*/ 0 h 23"/>
                <a:gd name="T4" fmla="*/ 13557 w 25"/>
                <a:gd name="T5" fmla="*/ 8690 h 23"/>
                <a:gd name="T6" fmla="*/ 16144 w 25"/>
                <a:gd name="T7" fmla="*/ 0 h 23"/>
                <a:gd name="T8" fmla="*/ 9520 w 2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14" y="3"/>
                  </a:moveTo>
                  <a:cubicBezTo>
                    <a:pt x="10" y="3"/>
                    <a:pt x="5" y="2"/>
                    <a:pt x="0" y="0"/>
                  </a:cubicBezTo>
                  <a:cubicBezTo>
                    <a:pt x="6" y="10"/>
                    <a:pt x="16" y="23"/>
                    <a:pt x="20" y="22"/>
                  </a:cubicBezTo>
                  <a:cubicBezTo>
                    <a:pt x="25" y="22"/>
                    <a:pt x="24" y="8"/>
                    <a:pt x="24" y="0"/>
                  </a:cubicBezTo>
                  <a:cubicBezTo>
                    <a:pt x="21" y="2"/>
                    <a:pt x="17" y="3"/>
                    <a:pt x="14" y="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76" name="Freeform 241"/>
            <p:cNvSpPr>
              <a:spLocks/>
            </p:cNvSpPr>
            <p:nvPr/>
          </p:nvSpPr>
          <p:spPr bwMode="auto">
            <a:xfrm flipH="1">
              <a:off x="4809729" y="2918474"/>
              <a:ext cx="70122" cy="18782"/>
            </a:xfrm>
            <a:custGeom>
              <a:avLst/>
              <a:gdLst>
                <a:gd name="T0" fmla="*/ 0 w 12"/>
                <a:gd name="T1" fmla="*/ 2278 h 5"/>
                <a:gd name="T2" fmla="*/ 7931 w 12"/>
                <a:gd name="T3" fmla="*/ 0 h 5"/>
                <a:gd name="T4" fmla="*/ 0 60000 65536"/>
                <a:gd name="T5" fmla="*/ 0 60000 65536"/>
              </a:gdLst>
              <a:ahLst/>
              <a:cxnLst>
                <a:cxn ang="T4">
                  <a:pos x="T0" y="T1"/>
                </a:cxn>
                <a:cxn ang="T5">
                  <a:pos x="T2" y="T3"/>
                </a:cxn>
              </a:cxnLst>
              <a:rect l="0" t="0" r="r" b="b"/>
              <a:pathLst>
                <a:path w="12" h="5">
                  <a:moveTo>
                    <a:pt x="0" y="5"/>
                  </a:moveTo>
                  <a:cubicBezTo>
                    <a:pt x="0" y="5"/>
                    <a:pt x="5" y="1"/>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7" name="Freeform 242"/>
            <p:cNvSpPr>
              <a:spLocks/>
            </p:cNvSpPr>
            <p:nvPr/>
          </p:nvSpPr>
          <p:spPr bwMode="auto">
            <a:xfrm flipH="1">
              <a:off x="4763513" y="2958247"/>
              <a:ext cx="76496" cy="15467"/>
            </a:xfrm>
            <a:custGeom>
              <a:avLst/>
              <a:gdLst>
                <a:gd name="T0" fmla="*/ 0 w 13"/>
                <a:gd name="T1" fmla="*/ 2107 h 4"/>
                <a:gd name="T2" fmla="*/ 8917 w 13"/>
                <a:gd name="T3" fmla="*/ 602 h 4"/>
                <a:gd name="T4" fmla="*/ 0 60000 65536"/>
                <a:gd name="T5" fmla="*/ 0 60000 65536"/>
              </a:gdLst>
              <a:ahLst/>
              <a:cxnLst>
                <a:cxn ang="T4">
                  <a:pos x="T0" y="T1"/>
                </a:cxn>
                <a:cxn ang="T5">
                  <a:pos x="T2" y="T3"/>
                </a:cxn>
              </a:cxnLst>
              <a:rect l="0" t="0" r="r" b="b"/>
              <a:pathLst>
                <a:path w="13" h="4">
                  <a:moveTo>
                    <a:pt x="0" y="4"/>
                  </a:moveTo>
                  <a:cubicBezTo>
                    <a:pt x="0" y="4"/>
                    <a:pt x="7" y="0"/>
                    <a:pt x="13"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8" name="Freeform 243"/>
            <p:cNvSpPr>
              <a:spLocks/>
            </p:cNvSpPr>
            <p:nvPr/>
          </p:nvSpPr>
          <p:spPr bwMode="auto">
            <a:xfrm flipH="1">
              <a:off x="4868695" y="2943885"/>
              <a:ext cx="87652" cy="47506"/>
            </a:xfrm>
            <a:custGeom>
              <a:avLst/>
              <a:gdLst>
                <a:gd name="T0" fmla="*/ 0 w 15"/>
                <a:gd name="T1" fmla="*/ 0 h 13"/>
                <a:gd name="T2" fmla="*/ 9962 w 15"/>
                <a:gd name="T3" fmla="*/ 5143 h 13"/>
                <a:gd name="T4" fmla="*/ 0 60000 65536"/>
                <a:gd name="T5" fmla="*/ 0 60000 65536"/>
              </a:gdLst>
              <a:ahLst/>
              <a:cxnLst>
                <a:cxn ang="T4">
                  <a:pos x="T0" y="T1"/>
                </a:cxn>
                <a:cxn ang="T5">
                  <a:pos x="T2" y="T3"/>
                </a:cxn>
              </a:cxnLst>
              <a:rect l="0" t="0" r="r" b="b"/>
              <a:pathLst>
                <a:path w="15" h="13">
                  <a:moveTo>
                    <a:pt x="0" y="0"/>
                  </a:moveTo>
                  <a:cubicBezTo>
                    <a:pt x="0" y="0"/>
                    <a:pt x="11" y="6"/>
                    <a:pt x="15"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9" name="Freeform 244"/>
            <p:cNvSpPr>
              <a:spLocks/>
            </p:cNvSpPr>
            <p:nvPr/>
          </p:nvSpPr>
          <p:spPr bwMode="auto">
            <a:xfrm flipH="1">
              <a:off x="5298985" y="3510651"/>
              <a:ext cx="862175" cy="441923"/>
            </a:xfrm>
            <a:custGeom>
              <a:avLst/>
              <a:gdLst>
                <a:gd name="T0" fmla="*/ 3220 w 148"/>
                <a:gd name="T1" fmla="*/ 12645 h 121"/>
                <a:gd name="T2" fmla="*/ 0 w 148"/>
                <a:gd name="T3" fmla="*/ 22109 h 121"/>
                <a:gd name="T4" fmla="*/ 14991 w 148"/>
                <a:gd name="T5" fmla="*/ 32370 h 121"/>
                <a:gd name="T6" fmla="*/ 68575 w 148"/>
                <a:gd name="T7" fmla="*/ 42631 h 121"/>
                <a:gd name="T8" fmla="*/ 95885 w 148"/>
                <a:gd name="T9" fmla="*/ 24489 h 121"/>
                <a:gd name="T10" fmla="*/ 86801 w 148"/>
                <a:gd name="T11" fmla="*/ 0 h 121"/>
                <a:gd name="T12" fmla="*/ 3220 w 148"/>
                <a:gd name="T13" fmla="*/ 12645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21">
                  <a:moveTo>
                    <a:pt x="5" y="32"/>
                  </a:moveTo>
                  <a:cubicBezTo>
                    <a:pt x="1" y="43"/>
                    <a:pt x="0" y="56"/>
                    <a:pt x="0" y="56"/>
                  </a:cubicBezTo>
                  <a:cubicBezTo>
                    <a:pt x="0" y="88"/>
                    <a:pt x="23" y="82"/>
                    <a:pt x="23" y="82"/>
                  </a:cubicBezTo>
                  <a:cubicBezTo>
                    <a:pt x="28" y="117"/>
                    <a:pt x="62" y="121"/>
                    <a:pt x="105" y="108"/>
                  </a:cubicBezTo>
                  <a:cubicBezTo>
                    <a:pt x="148" y="96"/>
                    <a:pt x="145" y="75"/>
                    <a:pt x="147" y="62"/>
                  </a:cubicBezTo>
                  <a:cubicBezTo>
                    <a:pt x="148" y="51"/>
                    <a:pt x="137" y="14"/>
                    <a:pt x="133" y="0"/>
                  </a:cubicBezTo>
                  <a:cubicBezTo>
                    <a:pt x="94" y="9"/>
                    <a:pt x="24" y="27"/>
                    <a:pt x="5" y="32"/>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80" name="Freeform 245"/>
            <p:cNvSpPr>
              <a:spLocks/>
            </p:cNvSpPr>
            <p:nvPr/>
          </p:nvSpPr>
          <p:spPr bwMode="auto">
            <a:xfrm flipH="1">
              <a:off x="5195397" y="3298528"/>
              <a:ext cx="1029510" cy="332547"/>
            </a:xfrm>
            <a:custGeom>
              <a:avLst/>
              <a:gdLst>
                <a:gd name="T0" fmla="*/ 7832 w 177"/>
                <a:gd name="T1" fmla="*/ 36041 h 91"/>
                <a:gd name="T2" fmla="*/ 110013 w 177"/>
                <a:gd name="T3" fmla="*/ 20590 h 91"/>
                <a:gd name="T4" fmla="*/ 103608 w 177"/>
                <a:gd name="T5" fmla="*/ 13393 h 91"/>
                <a:gd name="T6" fmla="*/ 87462 w 177"/>
                <a:gd name="T7" fmla="*/ 11511 h 91"/>
                <a:gd name="T8" fmla="*/ 57666 w 177"/>
                <a:gd name="T9" fmla="*/ 1194 h 91"/>
                <a:gd name="T10" fmla="*/ 16865 w 177"/>
                <a:gd name="T11" fmla="*/ 7168 h 91"/>
                <a:gd name="T12" fmla="*/ 7832 w 177"/>
                <a:gd name="T13" fmla="*/ 36041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 h="91">
                  <a:moveTo>
                    <a:pt x="12" y="91"/>
                  </a:moveTo>
                  <a:cubicBezTo>
                    <a:pt x="12" y="91"/>
                    <a:pt x="163" y="52"/>
                    <a:pt x="170" y="52"/>
                  </a:cubicBezTo>
                  <a:cubicBezTo>
                    <a:pt x="170" y="52"/>
                    <a:pt x="177" y="33"/>
                    <a:pt x="160" y="34"/>
                  </a:cubicBezTo>
                  <a:cubicBezTo>
                    <a:pt x="160" y="34"/>
                    <a:pt x="141" y="38"/>
                    <a:pt x="135" y="29"/>
                  </a:cubicBezTo>
                  <a:cubicBezTo>
                    <a:pt x="129" y="20"/>
                    <a:pt x="115" y="0"/>
                    <a:pt x="89" y="3"/>
                  </a:cubicBezTo>
                  <a:cubicBezTo>
                    <a:pt x="26" y="18"/>
                    <a:pt x="26" y="18"/>
                    <a:pt x="26" y="18"/>
                  </a:cubicBezTo>
                  <a:cubicBezTo>
                    <a:pt x="26" y="18"/>
                    <a:pt x="0" y="23"/>
                    <a:pt x="12" y="91"/>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81" name="Freeform 246"/>
            <p:cNvSpPr>
              <a:spLocks/>
            </p:cNvSpPr>
            <p:nvPr/>
          </p:nvSpPr>
          <p:spPr bwMode="auto">
            <a:xfrm flipH="1">
              <a:off x="5939640" y="3579149"/>
              <a:ext cx="208770" cy="102747"/>
            </a:xfrm>
            <a:custGeom>
              <a:avLst/>
              <a:gdLst>
                <a:gd name="T0" fmla="*/ 1932 w 36"/>
                <a:gd name="T1" fmla="*/ 5241 h 28"/>
                <a:gd name="T2" fmla="*/ 0 w 36"/>
                <a:gd name="T3" fmla="*/ 10117 h 28"/>
                <a:gd name="T4" fmla="*/ 22987 w 36"/>
                <a:gd name="T5" fmla="*/ 11319 h 28"/>
                <a:gd name="T6" fmla="*/ 22987 w 36"/>
                <a:gd name="T7" fmla="*/ 1578 h 28"/>
                <a:gd name="T8" fmla="*/ 1932 w 36"/>
                <a:gd name="T9" fmla="*/ 52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8">
                  <a:moveTo>
                    <a:pt x="3" y="13"/>
                  </a:moveTo>
                  <a:cubicBezTo>
                    <a:pt x="2" y="17"/>
                    <a:pt x="1" y="21"/>
                    <a:pt x="0" y="25"/>
                  </a:cubicBezTo>
                  <a:cubicBezTo>
                    <a:pt x="17" y="0"/>
                    <a:pt x="36" y="28"/>
                    <a:pt x="36" y="28"/>
                  </a:cubicBezTo>
                  <a:cubicBezTo>
                    <a:pt x="36" y="4"/>
                    <a:pt x="36" y="4"/>
                    <a:pt x="36" y="4"/>
                  </a:cubicBezTo>
                  <a:cubicBezTo>
                    <a:pt x="22" y="8"/>
                    <a:pt x="10" y="11"/>
                    <a:pt x="3" y="13"/>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82" name="Freeform 247"/>
            <p:cNvSpPr>
              <a:spLocks/>
            </p:cNvSpPr>
            <p:nvPr/>
          </p:nvSpPr>
          <p:spPr bwMode="auto">
            <a:xfrm flipH="1">
              <a:off x="6044822" y="3670848"/>
              <a:ext cx="52591" cy="91699"/>
            </a:xfrm>
            <a:custGeom>
              <a:avLst/>
              <a:gdLst>
                <a:gd name="T0" fmla="*/ 2717 w 9"/>
                <a:gd name="T1" fmla="*/ 0 h 25"/>
                <a:gd name="T2" fmla="*/ 5969 w 9"/>
                <a:gd name="T3" fmla="*/ 10096 h 25"/>
                <a:gd name="T4" fmla="*/ 0 60000 65536"/>
                <a:gd name="T5" fmla="*/ 0 60000 65536"/>
              </a:gdLst>
              <a:ahLst/>
              <a:cxnLst>
                <a:cxn ang="T4">
                  <a:pos x="T0" y="T1"/>
                </a:cxn>
                <a:cxn ang="T5">
                  <a:pos x="T2" y="T3"/>
                </a:cxn>
              </a:cxnLst>
              <a:rect l="0" t="0" r="r" b="b"/>
              <a:pathLst>
                <a:path w="9" h="25">
                  <a:moveTo>
                    <a:pt x="4" y="0"/>
                  </a:moveTo>
                  <a:cubicBezTo>
                    <a:pt x="4" y="0"/>
                    <a:pt x="0" y="21"/>
                    <a:pt x="9"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3" name="Line 248"/>
            <p:cNvSpPr>
              <a:spLocks noChangeShapeType="1"/>
            </p:cNvSpPr>
            <p:nvPr/>
          </p:nvSpPr>
          <p:spPr bwMode="auto">
            <a:xfrm>
              <a:off x="6009760" y="3780224"/>
              <a:ext cx="17530" cy="2983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84" name="Freeform 249"/>
            <p:cNvSpPr>
              <a:spLocks/>
            </p:cNvSpPr>
            <p:nvPr/>
          </p:nvSpPr>
          <p:spPr bwMode="auto">
            <a:xfrm flipH="1">
              <a:off x="5520505" y="3751499"/>
              <a:ext cx="162554" cy="61870"/>
            </a:xfrm>
            <a:custGeom>
              <a:avLst/>
              <a:gdLst>
                <a:gd name="T0" fmla="*/ 0 w 28"/>
                <a:gd name="T1" fmla="*/ 0 h 17"/>
                <a:gd name="T2" fmla="*/ 17981 w 28"/>
                <a:gd name="T3" fmla="*/ 5080 h 17"/>
                <a:gd name="T4" fmla="*/ 0 60000 65536"/>
                <a:gd name="T5" fmla="*/ 0 60000 65536"/>
              </a:gdLst>
              <a:ahLst/>
              <a:cxnLst>
                <a:cxn ang="T4">
                  <a:pos x="T0" y="T1"/>
                </a:cxn>
                <a:cxn ang="T5">
                  <a:pos x="T2" y="T3"/>
                </a:cxn>
              </a:cxnLst>
              <a:rect l="0" t="0" r="r" b="b"/>
              <a:pathLst>
                <a:path w="28" h="17">
                  <a:moveTo>
                    <a:pt x="0" y="0"/>
                  </a:moveTo>
                  <a:cubicBezTo>
                    <a:pt x="0" y="0"/>
                    <a:pt x="6" y="17"/>
                    <a:pt x="28"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5" name="Freeform 250"/>
            <p:cNvSpPr>
              <a:spLocks/>
            </p:cNvSpPr>
            <p:nvPr/>
          </p:nvSpPr>
          <p:spPr bwMode="auto">
            <a:xfrm flipH="1">
              <a:off x="5544410" y="3480821"/>
              <a:ext cx="197615" cy="124843"/>
            </a:xfrm>
            <a:custGeom>
              <a:avLst/>
              <a:gdLst>
                <a:gd name="T0" fmla="*/ 1262 w 34"/>
                <a:gd name="T1" fmla="*/ 13806 h 34"/>
                <a:gd name="T2" fmla="*/ 10281 w 34"/>
                <a:gd name="T3" fmla="*/ 0 h 34"/>
                <a:gd name="T4" fmla="*/ 21919 w 34"/>
                <a:gd name="T5" fmla="*/ 9289 h 34"/>
                <a:gd name="T6" fmla="*/ 0 60000 65536"/>
                <a:gd name="T7" fmla="*/ 0 60000 65536"/>
                <a:gd name="T8" fmla="*/ 0 60000 65536"/>
              </a:gdLst>
              <a:ahLst/>
              <a:cxnLst>
                <a:cxn ang="T6">
                  <a:pos x="T0" y="T1"/>
                </a:cxn>
                <a:cxn ang="T7">
                  <a:pos x="T2" y="T3"/>
                </a:cxn>
                <a:cxn ang="T8">
                  <a:pos x="T4" y="T5"/>
                </a:cxn>
              </a:cxnLst>
              <a:rect l="0" t="0" r="r" b="b"/>
              <a:pathLst>
                <a:path w="34" h="34">
                  <a:moveTo>
                    <a:pt x="2" y="34"/>
                  </a:moveTo>
                  <a:cubicBezTo>
                    <a:pt x="2" y="34"/>
                    <a:pt x="0" y="0"/>
                    <a:pt x="16" y="0"/>
                  </a:cubicBezTo>
                  <a:cubicBezTo>
                    <a:pt x="33" y="0"/>
                    <a:pt x="34" y="23"/>
                    <a:pt x="34"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6" name="Freeform 251"/>
            <p:cNvSpPr>
              <a:spLocks/>
            </p:cNvSpPr>
            <p:nvPr/>
          </p:nvSpPr>
          <p:spPr bwMode="auto">
            <a:xfrm flipH="1">
              <a:off x="5421697" y="3466459"/>
              <a:ext cx="35060" cy="83965"/>
            </a:xfrm>
            <a:custGeom>
              <a:avLst/>
              <a:gdLst>
                <a:gd name="T0" fmla="*/ 0 w 6"/>
                <a:gd name="T1" fmla="*/ 9051 h 23"/>
                <a:gd name="T2" fmla="*/ 3993 w 6"/>
                <a:gd name="T3" fmla="*/ 0 h 23"/>
                <a:gd name="T4" fmla="*/ 0 60000 65536"/>
                <a:gd name="T5" fmla="*/ 0 60000 65536"/>
              </a:gdLst>
              <a:ahLst/>
              <a:cxnLst>
                <a:cxn ang="T4">
                  <a:pos x="T0" y="T1"/>
                </a:cxn>
                <a:cxn ang="T5">
                  <a:pos x="T2" y="T3"/>
                </a:cxn>
              </a:cxnLst>
              <a:rect l="0" t="0" r="r" b="b"/>
              <a:pathLst>
                <a:path w="6" h="23">
                  <a:moveTo>
                    <a:pt x="0" y="23"/>
                  </a:moveTo>
                  <a:cubicBezTo>
                    <a:pt x="0" y="23"/>
                    <a:pt x="1" y="1"/>
                    <a:pt x="6"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7" name="Oval 252"/>
            <p:cNvSpPr>
              <a:spLocks noChangeArrowheads="1"/>
            </p:cNvSpPr>
            <p:nvPr/>
          </p:nvSpPr>
          <p:spPr bwMode="auto">
            <a:xfrm flipH="1">
              <a:off x="5502975" y="3594617"/>
              <a:ext cx="28685" cy="475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88" name="Oval 253"/>
            <p:cNvSpPr>
              <a:spLocks noChangeArrowheads="1"/>
            </p:cNvSpPr>
            <p:nvPr/>
          </p:nvSpPr>
          <p:spPr bwMode="auto">
            <a:xfrm flipH="1">
              <a:off x="5421697" y="3594617"/>
              <a:ext cx="28685" cy="475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89" name="Freeform 254"/>
            <p:cNvSpPr>
              <a:spLocks/>
            </p:cNvSpPr>
            <p:nvPr/>
          </p:nvSpPr>
          <p:spPr bwMode="auto">
            <a:xfrm flipH="1">
              <a:off x="5118901" y="3900647"/>
              <a:ext cx="1082100" cy="201074"/>
            </a:xfrm>
            <a:custGeom>
              <a:avLst/>
              <a:gdLst>
                <a:gd name="T0" fmla="*/ 98561 w 186"/>
                <a:gd name="T1" fmla="*/ 4785 h 55"/>
                <a:gd name="T2" fmla="*/ 88781 w 186"/>
                <a:gd name="T3" fmla="*/ 11880 h 55"/>
                <a:gd name="T4" fmla="*/ 73894 w 186"/>
                <a:gd name="T5" fmla="*/ 5506 h 55"/>
                <a:gd name="T6" fmla="*/ 79731 w 186"/>
                <a:gd name="T7" fmla="*/ 2386 h 55"/>
                <a:gd name="T8" fmla="*/ 49907 w 186"/>
                <a:gd name="T9" fmla="*/ 361 h 55"/>
                <a:gd name="T10" fmla="*/ 29825 w 186"/>
                <a:gd name="T11" fmla="*/ 7535 h 55"/>
                <a:gd name="T12" fmla="*/ 0 w 186"/>
                <a:gd name="T13" fmla="*/ 21814 h 55"/>
                <a:gd name="T14" fmla="*/ 114035 w 186"/>
                <a:gd name="T15" fmla="*/ 21814 h 55"/>
                <a:gd name="T16" fmla="*/ 119340 w 186"/>
                <a:gd name="T17" fmla="*/ 10688 h 55"/>
                <a:gd name="T18" fmla="*/ 119340 w 186"/>
                <a:gd name="T19" fmla="*/ 10688 h 55"/>
                <a:gd name="T20" fmla="*/ 98561 w 186"/>
                <a:gd name="T21" fmla="*/ 478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 h="55">
                  <a:moveTo>
                    <a:pt x="152" y="12"/>
                  </a:moveTo>
                  <a:cubicBezTo>
                    <a:pt x="145" y="21"/>
                    <a:pt x="137" y="30"/>
                    <a:pt x="137" y="30"/>
                  </a:cubicBezTo>
                  <a:cubicBezTo>
                    <a:pt x="137" y="30"/>
                    <a:pt x="136" y="12"/>
                    <a:pt x="114" y="14"/>
                  </a:cubicBezTo>
                  <a:cubicBezTo>
                    <a:pt x="114" y="14"/>
                    <a:pt x="124" y="11"/>
                    <a:pt x="123" y="6"/>
                  </a:cubicBezTo>
                  <a:cubicBezTo>
                    <a:pt x="122" y="0"/>
                    <a:pt x="102" y="0"/>
                    <a:pt x="77" y="1"/>
                  </a:cubicBezTo>
                  <a:cubicBezTo>
                    <a:pt x="52" y="2"/>
                    <a:pt x="32" y="10"/>
                    <a:pt x="46" y="19"/>
                  </a:cubicBezTo>
                  <a:cubicBezTo>
                    <a:pt x="46" y="19"/>
                    <a:pt x="8" y="12"/>
                    <a:pt x="0" y="55"/>
                  </a:cubicBezTo>
                  <a:cubicBezTo>
                    <a:pt x="176" y="55"/>
                    <a:pt x="176" y="55"/>
                    <a:pt x="176" y="55"/>
                  </a:cubicBezTo>
                  <a:cubicBezTo>
                    <a:pt x="176" y="55"/>
                    <a:pt x="186" y="41"/>
                    <a:pt x="184" y="27"/>
                  </a:cubicBezTo>
                  <a:cubicBezTo>
                    <a:pt x="184" y="27"/>
                    <a:pt x="184" y="27"/>
                    <a:pt x="184" y="27"/>
                  </a:cubicBezTo>
                  <a:cubicBezTo>
                    <a:pt x="174" y="17"/>
                    <a:pt x="161" y="13"/>
                    <a:pt x="152" y="12"/>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90" name="Freeform 255"/>
            <p:cNvSpPr>
              <a:spLocks/>
            </p:cNvSpPr>
            <p:nvPr/>
          </p:nvSpPr>
          <p:spPr bwMode="auto">
            <a:xfrm flipH="1">
              <a:off x="4921286" y="3718355"/>
              <a:ext cx="419135" cy="281726"/>
            </a:xfrm>
            <a:custGeom>
              <a:avLst/>
              <a:gdLst>
                <a:gd name="T0" fmla="*/ 37039 w 72"/>
                <a:gd name="T1" fmla="*/ 15509 h 77"/>
                <a:gd name="T2" fmla="*/ 12288 w 72"/>
                <a:gd name="T3" fmla="*/ 9157 h 77"/>
                <a:gd name="T4" fmla="*/ 2681 w 72"/>
                <a:gd name="T5" fmla="*/ 10352 h 77"/>
                <a:gd name="T6" fmla="*/ 9059 w 72"/>
                <a:gd name="T7" fmla="*/ 18777 h 77"/>
                <a:gd name="T8" fmla="*/ 2681 w 72"/>
                <a:gd name="T9" fmla="*/ 24665 h 77"/>
                <a:gd name="T10" fmla="*/ 23498 w 72"/>
                <a:gd name="T11" fmla="*/ 30653 h 77"/>
                <a:gd name="T12" fmla="*/ 37039 w 72"/>
                <a:gd name="T13" fmla="*/ 15509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7">
                  <a:moveTo>
                    <a:pt x="57" y="39"/>
                  </a:moveTo>
                  <a:cubicBezTo>
                    <a:pt x="57" y="39"/>
                    <a:pt x="41" y="0"/>
                    <a:pt x="19" y="23"/>
                  </a:cubicBezTo>
                  <a:cubicBezTo>
                    <a:pt x="19" y="23"/>
                    <a:pt x="8" y="17"/>
                    <a:pt x="4" y="26"/>
                  </a:cubicBezTo>
                  <a:cubicBezTo>
                    <a:pt x="0" y="35"/>
                    <a:pt x="15" y="37"/>
                    <a:pt x="14" y="47"/>
                  </a:cubicBezTo>
                  <a:cubicBezTo>
                    <a:pt x="13" y="51"/>
                    <a:pt x="9" y="57"/>
                    <a:pt x="4" y="62"/>
                  </a:cubicBezTo>
                  <a:cubicBezTo>
                    <a:pt x="13" y="63"/>
                    <a:pt x="26" y="67"/>
                    <a:pt x="36" y="77"/>
                  </a:cubicBezTo>
                  <a:cubicBezTo>
                    <a:pt x="38" y="76"/>
                    <a:pt x="72" y="62"/>
                    <a:pt x="57" y="39"/>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91" name="Line 256"/>
            <p:cNvSpPr>
              <a:spLocks noChangeShapeType="1"/>
            </p:cNvSpPr>
            <p:nvPr/>
          </p:nvSpPr>
          <p:spPr bwMode="auto">
            <a:xfrm>
              <a:off x="5946015" y="4021071"/>
              <a:ext cx="35060" cy="80651"/>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92" name="Line 257"/>
            <p:cNvSpPr>
              <a:spLocks noChangeShapeType="1"/>
            </p:cNvSpPr>
            <p:nvPr/>
          </p:nvSpPr>
          <p:spPr bwMode="auto">
            <a:xfrm flipH="1" flipV="1">
              <a:off x="5404168" y="4011129"/>
              <a:ext cx="92433" cy="7291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93" name="Freeform 282"/>
            <p:cNvSpPr>
              <a:spLocks/>
            </p:cNvSpPr>
            <p:nvPr/>
          </p:nvSpPr>
          <p:spPr bwMode="auto">
            <a:xfrm flipH="1">
              <a:off x="2197708" y="3404589"/>
              <a:ext cx="656592" cy="448552"/>
            </a:xfrm>
            <a:custGeom>
              <a:avLst/>
              <a:gdLst>
                <a:gd name="T0" fmla="*/ 17308 w 113"/>
                <a:gd name="T1" fmla="*/ 41894 h 123"/>
                <a:gd name="T2" fmla="*/ 36745 w 113"/>
                <a:gd name="T3" fmla="*/ 47363 h 123"/>
                <a:gd name="T4" fmla="*/ 36745 w 113"/>
                <a:gd name="T5" fmla="*/ 48189 h 123"/>
                <a:gd name="T6" fmla="*/ 41875 w 113"/>
                <a:gd name="T7" fmla="*/ 48189 h 123"/>
                <a:gd name="T8" fmla="*/ 70135 w 113"/>
                <a:gd name="T9" fmla="*/ 48189 h 123"/>
                <a:gd name="T10" fmla="*/ 72796 w 113"/>
                <a:gd name="T11" fmla="*/ 28948 h 123"/>
                <a:gd name="T12" fmla="*/ 12896 w 113"/>
                <a:gd name="T13" fmla="*/ 0 h 123"/>
                <a:gd name="T14" fmla="*/ 5130 w 113"/>
                <a:gd name="T15" fmla="*/ 24710 h 123"/>
                <a:gd name="T16" fmla="*/ 17308 w 113"/>
                <a:gd name="T17" fmla="*/ 41894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23">
                  <a:moveTo>
                    <a:pt x="27" y="107"/>
                  </a:moveTo>
                  <a:cubicBezTo>
                    <a:pt x="54" y="117"/>
                    <a:pt x="53" y="105"/>
                    <a:pt x="57" y="121"/>
                  </a:cubicBezTo>
                  <a:cubicBezTo>
                    <a:pt x="57" y="123"/>
                    <a:pt x="57" y="123"/>
                    <a:pt x="57" y="123"/>
                  </a:cubicBezTo>
                  <a:cubicBezTo>
                    <a:pt x="60" y="122"/>
                    <a:pt x="62" y="122"/>
                    <a:pt x="65" y="123"/>
                  </a:cubicBezTo>
                  <a:cubicBezTo>
                    <a:pt x="65" y="123"/>
                    <a:pt x="96" y="123"/>
                    <a:pt x="109" y="123"/>
                  </a:cubicBezTo>
                  <a:cubicBezTo>
                    <a:pt x="109" y="114"/>
                    <a:pt x="111" y="92"/>
                    <a:pt x="113" y="74"/>
                  </a:cubicBezTo>
                  <a:cubicBezTo>
                    <a:pt x="20" y="0"/>
                    <a:pt x="20" y="0"/>
                    <a:pt x="20" y="0"/>
                  </a:cubicBezTo>
                  <a:cubicBezTo>
                    <a:pt x="18" y="15"/>
                    <a:pt x="12" y="54"/>
                    <a:pt x="8" y="63"/>
                  </a:cubicBezTo>
                  <a:cubicBezTo>
                    <a:pt x="8" y="63"/>
                    <a:pt x="0" y="98"/>
                    <a:pt x="27" y="107"/>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94" name="Freeform 283"/>
            <p:cNvSpPr>
              <a:spLocks/>
            </p:cNvSpPr>
            <p:nvPr/>
          </p:nvSpPr>
          <p:spPr bwMode="auto">
            <a:xfrm flipH="1">
              <a:off x="1934751" y="3243288"/>
              <a:ext cx="954608" cy="441923"/>
            </a:xfrm>
            <a:custGeom>
              <a:avLst/>
              <a:gdLst>
                <a:gd name="T0" fmla="*/ 0 w 164"/>
                <a:gd name="T1" fmla="*/ 9071 h 121"/>
                <a:gd name="T2" fmla="*/ 79375 w 164"/>
                <a:gd name="T3" fmla="*/ 47755 h 121"/>
                <a:gd name="T4" fmla="*/ 88433 w 164"/>
                <a:gd name="T5" fmla="*/ 16939 h 121"/>
                <a:gd name="T6" fmla="*/ 49454 w 164"/>
                <a:gd name="T7" fmla="*/ 3104 h 121"/>
                <a:gd name="T8" fmla="*/ 29190 w 164"/>
                <a:gd name="T9" fmla="*/ 5124 h 121"/>
                <a:gd name="T10" fmla="*/ 13686 w 164"/>
                <a:gd name="T11" fmla="*/ 8711 h 121"/>
                <a:gd name="T12" fmla="*/ 0 w 164"/>
                <a:gd name="T13" fmla="*/ 9071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121">
                  <a:moveTo>
                    <a:pt x="0" y="23"/>
                  </a:moveTo>
                  <a:cubicBezTo>
                    <a:pt x="122" y="121"/>
                    <a:pt x="122" y="121"/>
                    <a:pt x="122" y="121"/>
                  </a:cubicBezTo>
                  <a:cubicBezTo>
                    <a:pt x="122" y="121"/>
                    <a:pt x="164" y="65"/>
                    <a:pt x="136" y="43"/>
                  </a:cubicBezTo>
                  <a:cubicBezTo>
                    <a:pt x="76" y="8"/>
                    <a:pt x="76" y="8"/>
                    <a:pt x="76" y="8"/>
                  </a:cubicBezTo>
                  <a:cubicBezTo>
                    <a:pt x="76" y="8"/>
                    <a:pt x="58" y="0"/>
                    <a:pt x="45" y="13"/>
                  </a:cubicBezTo>
                  <a:cubicBezTo>
                    <a:pt x="45" y="13"/>
                    <a:pt x="34" y="28"/>
                    <a:pt x="21" y="22"/>
                  </a:cubicBezTo>
                  <a:cubicBezTo>
                    <a:pt x="21" y="22"/>
                    <a:pt x="2" y="5"/>
                    <a:pt x="0" y="2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95" name="Freeform 284"/>
            <p:cNvSpPr>
              <a:spLocks/>
            </p:cNvSpPr>
            <p:nvPr/>
          </p:nvSpPr>
          <p:spPr bwMode="auto">
            <a:xfrm flipH="1">
              <a:off x="2197708" y="3531642"/>
              <a:ext cx="290048" cy="314870"/>
            </a:xfrm>
            <a:custGeom>
              <a:avLst/>
              <a:gdLst>
                <a:gd name="T0" fmla="*/ 2650 w 50"/>
                <a:gd name="T1" fmla="*/ 6764 h 86"/>
                <a:gd name="T2" fmla="*/ 6319 w 50"/>
                <a:gd name="T3" fmla="*/ 24348 h 86"/>
                <a:gd name="T4" fmla="*/ 15965 w 50"/>
                <a:gd name="T5" fmla="*/ 26422 h 86"/>
                <a:gd name="T6" fmla="*/ 29320 w 50"/>
                <a:gd name="T7" fmla="*/ 34352 h 86"/>
                <a:gd name="T8" fmla="*/ 31930 w 50"/>
                <a:gd name="T9" fmla="*/ 15572 h 86"/>
                <a:gd name="T10" fmla="*/ 728 w 50"/>
                <a:gd name="T11" fmla="*/ 0 h 86"/>
                <a:gd name="T12" fmla="*/ 2650 w 50"/>
                <a:gd name="T13" fmla="*/ 6764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6">
                  <a:moveTo>
                    <a:pt x="4" y="17"/>
                  </a:moveTo>
                  <a:cubicBezTo>
                    <a:pt x="4" y="17"/>
                    <a:pt x="17" y="45"/>
                    <a:pt x="10" y="61"/>
                  </a:cubicBezTo>
                  <a:cubicBezTo>
                    <a:pt x="10" y="61"/>
                    <a:pt x="17" y="58"/>
                    <a:pt x="25" y="66"/>
                  </a:cubicBezTo>
                  <a:cubicBezTo>
                    <a:pt x="32" y="74"/>
                    <a:pt x="31" y="84"/>
                    <a:pt x="46" y="86"/>
                  </a:cubicBezTo>
                  <a:cubicBezTo>
                    <a:pt x="47" y="77"/>
                    <a:pt x="48" y="56"/>
                    <a:pt x="50" y="39"/>
                  </a:cubicBezTo>
                  <a:cubicBezTo>
                    <a:pt x="1" y="0"/>
                    <a:pt x="1" y="0"/>
                    <a:pt x="1" y="0"/>
                  </a:cubicBezTo>
                  <a:cubicBezTo>
                    <a:pt x="0" y="6"/>
                    <a:pt x="0" y="13"/>
                    <a:pt x="4" y="17"/>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96" name="Freeform 285"/>
            <p:cNvSpPr>
              <a:spLocks/>
            </p:cNvSpPr>
            <p:nvPr/>
          </p:nvSpPr>
          <p:spPr bwMode="auto">
            <a:xfrm flipH="1">
              <a:off x="2028779" y="3838779"/>
              <a:ext cx="814364" cy="277306"/>
            </a:xfrm>
            <a:custGeom>
              <a:avLst/>
              <a:gdLst>
                <a:gd name="T0" fmla="*/ 90688 w 140"/>
                <a:gd name="T1" fmla="*/ 29866 h 76"/>
                <a:gd name="T2" fmla="*/ 6566 w 140"/>
                <a:gd name="T3" fmla="*/ 29866 h 76"/>
                <a:gd name="T4" fmla="*/ 28590 w 140"/>
                <a:gd name="T5" fmla="*/ 5476 h 76"/>
                <a:gd name="T6" fmla="*/ 40847 w 140"/>
                <a:gd name="T7" fmla="*/ 1549 h 76"/>
                <a:gd name="T8" fmla="*/ 70649 w 140"/>
                <a:gd name="T9" fmla="*/ 1549 h 76"/>
                <a:gd name="T10" fmla="*/ 75084 w 140"/>
                <a:gd name="T11" fmla="*/ 6305 h 76"/>
                <a:gd name="T12" fmla="*/ 83585 w 140"/>
                <a:gd name="T13" fmla="*/ 7854 h 76"/>
                <a:gd name="T14" fmla="*/ 90688 w 140"/>
                <a:gd name="T15" fmla="*/ 29866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76">
                  <a:moveTo>
                    <a:pt x="140" y="76"/>
                  </a:moveTo>
                  <a:cubicBezTo>
                    <a:pt x="10" y="76"/>
                    <a:pt x="10" y="76"/>
                    <a:pt x="10" y="76"/>
                  </a:cubicBezTo>
                  <a:cubicBezTo>
                    <a:pt x="10" y="76"/>
                    <a:pt x="0" y="9"/>
                    <a:pt x="44" y="14"/>
                  </a:cubicBezTo>
                  <a:cubicBezTo>
                    <a:pt x="44" y="14"/>
                    <a:pt x="52" y="0"/>
                    <a:pt x="63" y="4"/>
                  </a:cubicBezTo>
                  <a:cubicBezTo>
                    <a:pt x="63" y="4"/>
                    <a:pt x="98" y="4"/>
                    <a:pt x="109" y="4"/>
                  </a:cubicBezTo>
                  <a:cubicBezTo>
                    <a:pt x="109" y="4"/>
                    <a:pt x="120" y="8"/>
                    <a:pt x="116" y="16"/>
                  </a:cubicBezTo>
                  <a:cubicBezTo>
                    <a:pt x="116" y="16"/>
                    <a:pt x="126" y="11"/>
                    <a:pt x="129" y="20"/>
                  </a:cubicBezTo>
                  <a:cubicBezTo>
                    <a:pt x="132" y="30"/>
                    <a:pt x="140" y="76"/>
                    <a:pt x="140" y="76"/>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97" name="Line 286"/>
            <p:cNvSpPr>
              <a:spLocks noChangeShapeType="1"/>
            </p:cNvSpPr>
            <p:nvPr/>
          </p:nvSpPr>
          <p:spPr bwMode="auto">
            <a:xfrm flipH="1">
              <a:off x="2285359" y="3952574"/>
              <a:ext cx="46217" cy="163512"/>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98" name="Line 287"/>
            <p:cNvSpPr>
              <a:spLocks noChangeShapeType="1"/>
            </p:cNvSpPr>
            <p:nvPr/>
          </p:nvSpPr>
          <p:spPr bwMode="auto">
            <a:xfrm flipH="1">
              <a:off x="2169022" y="3897333"/>
              <a:ext cx="46217" cy="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99" name="Freeform 288"/>
            <p:cNvSpPr>
              <a:spLocks/>
            </p:cNvSpPr>
            <p:nvPr/>
          </p:nvSpPr>
          <p:spPr bwMode="auto">
            <a:xfrm flipH="1">
              <a:off x="2522815" y="3889600"/>
              <a:ext cx="63747" cy="29830"/>
            </a:xfrm>
            <a:custGeom>
              <a:avLst/>
              <a:gdLst>
                <a:gd name="T0" fmla="*/ 0 w 11"/>
                <a:gd name="T1" fmla="*/ 0 h 8"/>
                <a:gd name="T2" fmla="*/ 6967 w 11"/>
                <a:gd name="T3" fmla="*/ 3497 h 8"/>
                <a:gd name="T4" fmla="*/ 0 60000 65536"/>
                <a:gd name="T5" fmla="*/ 0 60000 65536"/>
              </a:gdLst>
              <a:ahLst/>
              <a:cxnLst>
                <a:cxn ang="T4">
                  <a:pos x="T0" y="T1"/>
                </a:cxn>
                <a:cxn ang="T5">
                  <a:pos x="T2" y="T3"/>
                </a:cxn>
              </a:cxnLst>
              <a:rect l="0" t="0" r="r" b="b"/>
              <a:pathLst>
                <a:path w="11" h="8">
                  <a:moveTo>
                    <a:pt x="0" y="0"/>
                  </a:moveTo>
                  <a:cubicBezTo>
                    <a:pt x="0" y="0"/>
                    <a:pt x="8" y="4"/>
                    <a:pt x="11" y="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00" name="Freeform 289"/>
            <p:cNvSpPr>
              <a:spLocks/>
            </p:cNvSpPr>
            <p:nvPr/>
          </p:nvSpPr>
          <p:spPr bwMode="auto">
            <a:xfrm flipH="1">
              <a:off x="2353887" y="3579149"/>
              <a:ext cx="111557" cy="175664"/>
            </a:xfrm>
            <a:custGeom>
              <a:avLst/>
              <a:gdLst>
                <a:gd name="T0" fmla="*/ 3297 w 19"/>
                <a:gd name="T1" fmla="*/ 0 h 48"/>
                <a:gd name="T2" fmla="*/ 1304 w 19"/>
                <a:gd name="T3" fmla="*/ 2402 h 48"/>
                <a:gd name="T4" fmla="*/ 1304 w 19"/>
                <a:gd name="T5" fmla="*/ 15155 h 48"/>
                <a:gd name="T6" fmla="*/ 748 w 19"/>
                <a:gd name="T7" fmla="*/ 17950 h 48"/>
                <a:gd name="T8" fmla="*/ 5349 w 19"/>
                <a:gd name="T9" fmla="*/ 18325 h 48"/>
                <a:gd name="T10" fmla="*/ 8102 w 19"/>
                <a:gd name="T11" fmla="*/ 1557 h 48"/>
                <a:gd name="T12" fmla="*/ 3297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5" y="0"/>
                  </a:moveTo>
                  <a:cubicBezTo>
                    <a:pt x="3" y="1"/>
                    <a:pt x="1" y="4"/>
                    <a:pt x="2" y="6"/>
                  </a:cubicBezTo>
                  <a:cubicBezTo>
                    <a:pt x="5" y="19"/>
                    <a:pt x="6" y="35"/>
                    <a:pt x="2" y="38"/>
                  </a:cubicBezTo>
                  <a:cubicBezTo>
                    <a:pt x="0" y="40"/>
                    <a:pt x="0" y="43"/>
                    <a:pt x="1" y="45"/>
                  </a:cubicBezTo>
                  <a:cubicBezTo>
                    <a:pt x="3" y="47"/>
                    <a:pt x="6" y="48"/>
                    <a:pt x="8" y="46"/>
                  </a:cubicBezTo>
                  <a:cubicBezTo>
                    <a:pt x="19" y="38"/>
                    <a:pt x="13" y="12"/>
                    <a:pt x="12" y="4"/>
                  </a:cubicBezTo>
                  <a:cubicBezTo>
                    <a:pt x="11" y="1"/>
                    <a:pt x="8" y="0"/>
                    <a:pt x="5"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601" name="Freeform 290"/>
            <p:cNvSpPr>
              <a:spLocks/>
            </p:cNvSpPr>
            <p:nvPr/>
          </p:nvSpPr>
          <p:spPr bwMode="auto">
            <a:xfrm flipH="1">
              <a:off x="2557876" y="3400170"/>
              <a:ext cx="151398" cy="161302"/>
            </a:xfrm>
            <a:custGeom>
              <a:avLst/>
              <a:gdLst>
                <a:gd name="T0" fmla="*/ 0 w 26"/>
                <a:gd name="T1" fmla="*/ 4018 h 44"/>
                <a:gd name="T2" fmla="*/ 13713 w 26"/>
                <a:gd name="T3" fmla="*/ 3292 h 44"/>
                <a:gd name="T4" fmla="*/ 14981 w 26"/>
                <a:gd name="T5" fmla="*/ 17683 h 44"/>
                <a:gd name="T6" fmla="*/ 0 60000 65536"/>
                <a:gd name="T7" fmla="*/ 0 60000 65536"/>
                <a:gd name="T8" fmla="*/ 0 60000 65536"/>
              </a:gdLst>
              <a:ahLst/>
              <a:cxnLst>
                <a:cxn ang="T6">
                  <a:pos x="T0" y="T1"/>
                </a:cxn>
                <a:cxn ang="T7">
                  <a:pos x="T2" y="T3"/>
                </a:cxn>
                <a:cxn ang="T8">
                  <a:pos x="T4" y="T5"/>
                </a:cxn>
              </a:cxnLst>
              <a:rect l="0" t="0" r="r" b="b"/>
              <a:pathLst>
                <a:path w="26" h="44">
                  <a:moveTo>
                    <a:pt x="0" y="10"/>
                  </a:moveTo>
                  <a:cubicBezTo>
                    <a:pt x="0" y="10"/>
                    <a:pt x="15" y="0"/>
                    <a:pt x="21" y="8"/>
                  </a:cubicBezTo>
                  <a:cubicBezTo>
                    <a:pt x="26" y="15"/>
                    <a:pt x="23" y="44"/>
                    <a:pt x="23" y="4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02" name="Oval 291"/>
            <p:cNvSpPr>
              <a:spLocks noChangeArrowheads="1"/>
            </p:cNvSpPr>
            <p:nvPr/>
          </p:nvSpPr>
          <p:spPr bwMode="auto">
            <a:xfrm flipH="1">
              <a:off x="2691745" y="3488555"/>
              <a:ext cx="35060" cy="430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603" name="Oval 292"/>
            <p:cNvSpPr>
              <a:spLocks noChangeArrowheads="1"/>
            </p:cNvSpPr>
            <p:nvPr/>
          </p:nvSpPr>
          <p:spPr bwMode="auto">
            <a:xfrm flipH="1">
              <a:off x="2610468" y="3663114"/>
              <a:ext cx="92433" cy="95014"/>
            </a:xfrm>
            <a:prstGeom prst="ellipse">
              <a:avLst/>
            </a:prstGeom>
            <a:solidFill>
              <a:srgbClr val="CC0000"/>
            </a:solidFill>
            <a:ln w="23813" cap="rnd">
              <a:solidFill>
                <a:srgbClr val="000000"/>
              </a:solidFill>
              <a:round/>
              <a:headEnd/>
              <a:tailEnd/>
            </a:ln>
          </p:spPr>
          <p:txBody>
            <a:bodyPr/>
            <a:lstStyle/>
            <a:p>
              <a:endParaRPr lang="ja-JP" altLang="en-US" sz="1600" dirty="0"/>
            </a:p>
          </p:txBody>
        </p:sp>
        <p:grpSp>
          <p:nvGrpSpPr>
            <p:cNvPr id="604" name="グループ化 603"/>
            <p:cNvGrpSpPr/>
            <p:nvPr/>
          </p:nvGrpSpPr>
          <p:grpSpPr>
            <a:xfrm>
              <a:off x="4012895" y="3212976"/>
              <a:ext cx="1221667" cy="937130"/>
              <a:chOff x="4350876" y="5129904"/>
              <a:chExt cx="1686164" cy="937130"/>
            </a:xfrm>
          </p:grpSpPr>
          <p:sp>
            <p:nvSpPr>
              <p:cNvPr id="621" name="Line 258"/>
              <p:cNvSpPr>
                <a:spLocks noChangeShapeType="1"/>
              </p:cNvSpPr>
              <p:nvPr/>
            </p:nvSpPr>
            <p:spPr bwMode="auto">
              <a:xfrm flipH="1">
                <a:off x="5974184" y="5779530"/>
                <a:ext cx="54990" cy="25411"/>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22" name="Freeform 260"/>
              <p:cNvSpPr>
                <a:spLocks/>
              </p:cNvSpPr>
              <p:nvPr/>
            </p:nvSpPr>
            <p:spPr bwMode="auto">
              <a:xfrm flipH="1">
                <a:off x="4350876" y="5129904"/>
                <a:ext cx="1350557" cy="540250"/>
              </a:xfrm>
              <a:custGeom>
                <a:avLst/>
                <a:gdLst>
                  <a:gd name="T0" fmla="*/ 3900 w 168"/>
                  <a:gd name="T1" fmla="*/ 24780 h 148"/>
                  <a:gd name="T2" fmla="*/ 87970 w 168"/>
                  <a:gd name="T3" fmla="*/ 58284 h 148"/>
                  <a:gd name="T4" fmla="*/ 83482 w 168"/>
                  <a:gd name="T5" fmla="*/ 24060 h 148"/>
                  <a:gd name="T6" fmla="*/ 22842 w 168"/>
                  <a:gd name="T7" fmla="*/ 21681 h 148"/>
                  <a:gd name="T8" fmla="*/ 3220 w 168"/>
                  <a:gd name="T9" fmla="*/ 20132 h 148"/>
                  <a:gd name="T10" fmla="*/ 3900 w 168"/>
                  <a:gd name="T11" fmla="*/ 24780 h 1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48">
                    <a:moveTo>
                      <a:pt x="6" y="63"/>
                    </a:moveTo>
                    <a:cubicBezTo>
                      <a:pt x="135" y="148"/>
                      <a:pt x="135" y="148"/>
                      <a:pt x="135" y="148"/>
                    </a:cubicBezTo>
                    <a:cubicBezTo>
                      <a:pt x="135" y="148"/>
                      <a:pt x="168" y="89"/>
                      <a:pt x="128" y="61"/>
                    </a:cubicBezTo>
                    <a:cubicBezTo>
                      <a:pt x="128" y="61"/>
                      <a:pt x="69" y="0"/>
                      <a:pt x="35" y="55"/>
                    </a:cubicBezTo>
                    <a:cubicBezTo>
                      <a:pt x="35" y="55"/>
                      <a:pt x="9" y="41"/>
                      <a:pt x="5" y="51"/>
                    </a:cubicBezTo>
                    <a:cubicBezTo>
                      <a:pt x="0" y="61"/>
                      <a:pt x="6" y="63"/>
                      <a:pt x="6" y="6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grpSp>
            <p:nvGrpSpPr>
              <p:cNvPr id="623" name="グループ化 622"/>
              <p:cNvGrpSpPr/>
              <p:nvPr/>
            </p:nvGrpSpPr>
            <p:grpSpPr>
              <a:xfrm>
                <a:off x="4432260" y="5373216"/>
                <a:ext cx="1308767" cy="693818"/>
                <a:chOff x="4432260" y="5385114"/>
                <a:chExt cx="1308767" cy="693818"/>
              </a:xfrm>
            </p:grpSpPr>
            <p:sp>
              <p:nvSpPr>
                <p:cNvPr id="625" name="Freeform 259"/>
                <p:cNvSpPr>
                  <a:spLocks/>
                </p:cNvSpPr>
                <p:nvPr/>
              </p:nvSpPr>
              <p:spPr bwMode="auto">
                <a:xfrm flipH="1">
                  <a:off x="4623627" y="5414944"/>
                  <a:ext cx="1117400" cy="467333"/>
                </a:xfrm>
                <a:custGeom>
                  <a:avLst/>
                  <a:gdLst>
                    <a:gd name="T0" fmla="*/ 21570 w 139"/>
                    <a:gd name="T1" fmla="*/ 0 h 128"/>
                    <a:gd name="T2" fmla="*/ 13716 w 139"/>
                    <a:gd name="T3" fmla="*/ 17287 h 128"/>
                    <a:gd name="T4" fmla="*/ 33872 w 139"/>
                    <a:gd name="T5" fmla="*/ 44144 h 128"/>
                    <a:gd name="T6" fmla="*/ 45694 w 139"/>
                    <a:gd name="T7" fmla="*/ 50456 h 128"/>
                    <a:gd name="T8" fmla="*/ 74398 w 139"/>
                    <a:gd name="T9" fmla="*/ 50456 h 128"/>
                    <a:gd name="T10" fmla="*/ 90651 w 139"/>
                    <a:gd name="T11" fmla="*/ 27171 h 128"/>
                    <a:gd name="T12" fmla="*/ 21570 w 13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128">
                      <a:moveTo>
                        <a:pt x="33" y="0"/>
                      </a:moveTo>
                      <a:cubicBezTo>
                        <a:pt x="32" y="10"/>
                        <a:pt x="29" y="30"/>
                        <a:pt x="21" y="44"/>
                      </a:cubicBezTo>
                      <a:cubicBezTo>
                        <a:pt x="10" y="63"/>
                        <a:pt x="0" y="100"/>
                        <a:pt x="52" y="112"/>
                      </a:cubicBezTo>
                      <a:cubicBezTo>
                        <a:pt x="52" y="112"/>
                        <a:pt x="64" y="115"/>
                        <a:pt x="70" y="128"/>
                      </a:cubicBezTo>
                      <a:cubicBezTo>
                        <a:pt x="114" y="128"/>
                        <a:pt x="114" y="128"/>
                        <a:pt x="114" y="128"/>
                      </a:cubicBezTo>
                      <a:cubicBezTo>
                        <a:pt x="114" y="128"/>
                        <a:pt x="135" y="104"/>
                        <a:pt x="139" y="69"/>
                      </a:cubicBezTo>
                      <a:lnTo>
                        <a:pt x="33" y="0"/>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626" name="Freeform 261"/>
                <p:cNvSpPr>
                  <a:spLocks/>
                </p:cNvSpPr>
                <p:nvPr/>
              </p:nvSpPr>
              <p:spPr bwMode="auto">
                <a:xfrm flipH="1">
                  <a:off x="4623627" y="5516586"/>
                  <a:ext cx="547703" cy="365691"/>
                </a:xfrm>
                <a:custGeom>
                  <a:avLst/>
                  <a:gdLst>
                    <a:gd name="T0" fmla="*/ 7173 w 68"/>
                    <a:gd name="T1" fmla="*/ 19906 h 100"/>
                    <a:gd name="T2" fmla="*/ 7173 w 68"/>
                    <a:gd name="T3" fmla="*/ 30250 h 100"/>
                    <a:gd name="T4" fmla="*/ 17818 w 68"/>
                    <a:gd name="T5" fmla="*/ 39750 h 100"/>
                    <a:gd name="T6" fmla="*/ 28240 w 68"/>
                    <a:gd name="T7" fmla="*/ 39750 h 100"/>
                    <a:gd name="T8" fmla="*/ 44783 w 68"/>
                    <a:gd name="T9" fmla="*/ 16325 h 100"/>
                    <a:gd name="T10" fmla="*/ 3984 w 68"/>
                    <a:gd name="T11" fmla="*/ 0 h 100"/>
                    <a:gd name="T12" fmla="*/ 7173 w 68"/>
                    <a:gd name="T13" fmla="*/ 19906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00">
                      <a:moveTo>
                        <a:pt x="11" y="50"/>
                      </a:moveTo>
                      <a:cubicBezTo>
                        <a:pt x="11" y="50"/>
                        <a:pt x="0" y="69"/>
                        <a:pt x="11" y="76"/>
                      </a:cubicBezTo>
                      <a:cubicBezTo>
                        <a:pt x="20" y="82"/>
                        <a:pt x="26" y="89"/>
                        <a:pt x="27" y="100"/>
                      </a:cubicBezTo>
                      <a:cubicBezTo>
                        <a:pt x="43" y="100"/>
                        <a:pt x="43" y="100"/>
                        <a:pt x="43" y="100"/>
                      </a:cubicBezTo>
                      <a:cubicBezTo>
                        <a:pt x="43" y="100"/>
                        <a:pt x="64" y="76"/>
                        <a:pt x="68" y="41"/>
                      </a:cubicBezTo>
                      <a:cubicBezTo>
                        <a:pt x="6" y="0"/>
                        <a:pt x="6" y="0"/>
                        <a:pt x="6" y="0"/>
                      </a:cubicBezTo>
                      <a:cubicBezTo>
                        <a:pt x="10" y="17"/>
                        <a:pt x="15" y="43"/>
                        <a:pt x="11" y="5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627" name="Oval 262"/>
                <p:cNvSpPr>
                  <a:spLocks noChangeArrowheads="1"/>
                </p:cNvSpPr>
                <p:nvPr/>
              </p:nvSpPr>
              <p:spPr bwMode="auto">
                <a:xfrm flipH="1">
                  <a:off x="5428683" y="5527634"/>
                  <a:ext cx="30794" cy="5524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628" name="Freeform 263"/>
                <p:cNvSpPr>
                  <a:spLocks/>
                </p:cNvSpPr>
                <p:nvPr/>
              </p:nvSpPr>
              <p:spPr bwMode="auto">
                <a:xfrm flipH="1">
                  <a:off x="5219721" y="5385114"/>
                  <a:ext cx="224359" cy="156882"/>
                </a:xfrm>
                <a:custGeom>
                  <a:avLst/>
                  <a:gdLst>
                    <a:gd name="T0" fmla="*/ 0 w 28"/>
                    <a:gd name="T1" fmla="*/ 7493 h 43"/>
                    <a:gd name="T2" fmla="*/ 13588 w 28"/>
                    <a:gd name="T3" fmla="*/ 2378 h 43"/>
                    <a:gd name="T4" fmla="*/ 14065 w 28"/>
                    <a:gd name="T5" fmla="*/ 16891 h 43"/>
                    <a:gd name="T6" fmla="*/ 0 60000 65536"/>
                    <a:gd name="T7" fmla="*/ 0 60000 65536"/>
                    <a:gd name="T8" fmla="*/ 0 60000 65536"/>
                  </a:gdLst>
                  <a:ahLst/>
                  <a:cxnLst>
                    <a:cxn ang="T6">
                      <a:pos x="T0" y="T1"/>
                    </a:cxn>
                    <a:cxn ang="T7">
                      <a:pos x="T2" y="T3"/>
                    </a:cxn>
                    <a:cxn ang="T8">
                      <a:pos x="T4" y="T5"/>
                    </a:cxn>
                  </a:cxnLst>
                  <a:rect l="0" t="0" r="r" b="b"/>
                  <a:pathLst>
                    <a:path w="28" h="43">
                      <a:moveTo>
                        <a:pt x="0" y="19"/>
                      </a:moveTo>
                      <a:cubicBezTo>
                        <a:pt x="0" y="19"/>
                        <a:pt x="14" y="0"/>
                        <a:pt x="21" y="6"/>
                      </a:cubicBezTo>
                      <a:cubicBezTo>
                        <a:pt x="28" y="12"/>
                        <a:pt x="22" y="43"/>
                        <a:pt x="22" y="4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29" name="Freeform 264"/>
                <p:cNvSpPr>
                  <a:spLocks/>
                </p:cNvSpPr>
                <p:nvPr/>
              </p:nvSpPr>
              <p:spPr bwMode="auto">
                <a:xfrm flipH="1">
                  <a:off x="5283509" y="5761853"/>
                  <a:ext cx="184767" cy="17677"/>
                </a:xfrm>
                <a:custGeom>
                  <a:avLst/>
                  <a:gdLst>
                    <a:gd name="T0" fmla="*/ 0 w 23"/>
                    <a:gd name="T1" fmla="*/ 326 h 5"/>
                    <a:gd name="T2" fmla="*/ 14952 w 23"/>
                    <a:gd name="T3" fmla="*/ 0 h 5"/>
                    <a:gd name="T4" fmla="*/ 0 60000 65536"/>
                    <a:gd name="T5" fmla="*/ 0 60000 65536"/>
                  </a:gdLst>
                  <a:ahLst/>
                  <a:cxnLst>
                    <a:cxn ang="T4">
                      <a:pos x="T0" y="T1"/>
                    </a:cxn>
                    <a:cxn ang="T5">
                      <a:pos x="T2" y="T3"/>
                    </a:cxn>
                  </a:cxnLst>
                  <a:rect l="0" t="0" r="r" b="b"/>
                  <a:pathLst>
                    <a:path w="23" h="5">
                      <a:moveTo>
                        <a:pt x="0" y="1"/>
                      </a:moveTo>
                      <a:cubicBezTo>
                        <a:pt x="0" y="1"/>
                        <a:pt x="14" y="5"/>
                        <a:pt x="23"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30" name="Freeform 265"/>
                <p:cNvSpPr>
                  <a:spLocks/>
                </p:cNvSpPr>
                <p:nvPr/>
              </p:nvSpPr>
              <p:spPr bwMode="auto">
                <a:xfrm flipH="1">
                  <a:off x="5034953" y="5575141"/>
                  <a:ext cx="151772" cy="175664"/>
                </a:xfrm>
                <a:custGeom>
                  <a:avLst/>
                  <a:gdLst>
                    <a:gd name="T0" fmla="*/ 4351 w 19"/>
                    <a:gd name="T1" fmla="*/ 0 h 48"/>
                    <a:gd name="T2" fmla="*/ 2586 w 19"/>
                    <a:gd name="T3" fmla="*/ 2041 h 48"/>
                    <a:gd name="T4" fmla="*/ 712 w 19"/>
                    <a:gd name="T5" fmla="*/ 16394 h 48"/>
                    <a:gd name="T6" fmla="*/ 1198 w 19"/>
                    <a:gd name="T7" fmla="*/ 18795 h 48"/>
                    <a:gd name="T8" fmla="*/ 4351 w 19"/>
                    <a:gd name="T9" fmla="*/ 18325 h 48"/>
                    <a:gd name="T10" fmla="*/ 7663 w 19"/>
                    <a:gd name="T11" fmla="*/ 1196 h 48"/>
                    <a:gd name="T12" fmla="*/ 4351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7" y="0"/>
                      </a:moveTo>
                      <a:cubicBezTo>
                        <a:pt x="5" y="1"/>
                        <a:pt x="4" y="3"/>
                        <a:pt x="4" y="5"/>
                      </a:cubicBezTo>
                      <a:cubicBezTo>
                        <a:pt x="4" y="5"/>
                        <a:pt x="10" y="29"/>
                        <a:pt x="1" y="41"/>
                      </a:cubicBezTo>
                      <a:cubicBezTo>
                        <a:pt x="0" y="43"/>
                        <a:pt x="0" y="46"/>
                        <a:pt x="2" y="47"/>
                      </a:cubicBezTo>
                      <a:cubicBezTo>
                        <a:pt x="3" y="48"/>
                        <a:pt x="6" y="48"/>
                        <a:pt x="7" y="46"/>
                      </a:cubicBezTo>
                      <a:cubicBezTo>
                        <a:pt x="19" y="31"/>
                        <a:pt x="12" y="4"/>
                        <a:pt x="12" y="3"/>
                      </a:cubicBezTo>
                      <a:cubicBezTo>
                        <a:pt x="11" y="1"/>
                        <a:pt x="9" y="0"/>
                        <a:pt x="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631" name="Freeform 266"/>
                <p:cNvSpPr>
                  <a:spLocks/>
                </p:cNvSpPr>
                <p:nvPr/>
              </p:nvSpPr>
              <p:spPr bwMode="auto">
                <a:xfrm flipH="1">
                  <a:off x="4432260" y="5845818"/>
                  <a:ext cx="1299968" cy="233114"/>
                </a:xfrm>
                <a:custGeom>
                  <a:avLst/>
                  <a:gdLst>
                    <a:gd name="T0" fmla="*/ 0 w 162"/>
                    <a:gd name="T1" fmla="*/ 24944 h 64"/>
                    <a:gd name="T2" fmla="*/ 104676 w 162"/>
                    <a:gd name="T3" fmla="*/ 24944 h 64"/>
                    <a:gd name="T4" fmla="*/ 96384 w 162"/>
                    <a:gd name="T5" fmla="*/ 11358 h 64"/>
                    <a:gd name="T6" fmla="*/ 78804 w 162"/>
                    <a:gd name="T7" fmla="*/ 8130 h 64"/>
                    <a:gd name="T8" fmla="*/ 72974 w 162"/>
                    <a:gd name="T9" fmla="*/ 3904 h 64"/>
                    <a:gd name="T10" fmla="*/ 34176 w 162"/>
                    <a:gd name="T11" fmla="*/ 3904 h 64"/>
                    <a:gd name="T12" fmla="*/ 34176 w 162"/>
                    <a:gd name="T13" fmla="*/ 8641 h 64"/>
                    <a:gd name="T14" fmla="*/ 0 w 162"/>
                    <a:gd name="T15" fmla="*/ 24944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2" h="64">
                      <a:moveTo>
                        <a:pt x="0" y="64"/>
                      </a:moveTo>
                      <a:cubicBezTo>
                        <a:pt x="162" y="64"/>
                        <a:pt x="162" y="64"/>
                        <a:pt x="162" y="64"/>
                      </a:cubicBezTo>
                      <a:cubicBezTo>
                        <a:pt x="149" y="29"/>
                        <a:pt x="149" y="29"/>
                        <a:pt x="149" y="29"/>
                      </a:cubicBezTo>
                      <a:cubicBezTo>
                        <a:pt x="149" y="29"/>
                        <a:pt x="137" y="13"/>
                        <a:pt x="122" y="21"/>
                      </a:cubicBezTo>
                      <a:cubicBezTo>
                        <a:pt x="122" y="21"/>
                        <a:pt x="127" y="11"/>
                        <a:pt x="113" y="10"/>
                      </a:cubicBezTo>
                      <a:cubicBezTo>
                        <a:pt x="53" y="10"/>
                        <a:pt x="53" y="10"/>
                        <a:pt x="53" y="10"/>
                      </a:cubicBezTo>
                      <a:cubicBezTo>
                        <a:pt x="53" y="10"/>
                        <a:pt x="45" y="15"/>
                        <a:pt x="53" y="22"/>
                      </a:cubicBezTo>
                      <a:cubicBezTo>
                        <a:pt x="53" y="22"/>
                        <a:pt x="15" y="0"/>
                        <a:pt x="0" y="6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632" name="Line 267"/>
                <p:cNvSpPr>
                  <a:spLocks noChangeShapeType="1"/>
                </p:cNvSpPr>
                <p:nvPr/>
              </p:nvSpPr>
              <p:spPr bwMode="auto">
                <a:xfrm flipH="1">
                  <a:off x="4825990" y="5955195"/>
                  <a:ext cx="48391" cy="117109"/>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624" name="Line 293"/>
              <p:cNvSpPr>
                <a:spLocks noChangeShapeType="1"/>
              </p:cNvSpPr>
              <p:nvPr/>
            </p:nvSpPr>
            <p:spPr bwMode="auto">
              <a:xfrm flipH="1">
                <a:off x="6028242" y="5256957"/>
                <a:ext cx="8798" cy="47506"/>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605" name="グループ化 604"/>
            <p:cNvGrpSpPr/>
            <p:nvPr/>
          </p:nvGrpSpPr>
          <p:grpSpPr>
            <a:xfrm>
              <a:off x="3075818" y="3310017"/>
              <a:ext cx="1018354" cy="829710"/>
              <a:chOff x="3057507" y="5484997"/>
              <a:chExt cx="1405549" cy="829710"/>
            </a:xfrm>
          </p:grpSpPr>
          <p:sp>
            <p:nvSpPr>
              <p:cNvPr id="606" name="Freeform 268"/>
              <p:cNvSpPr>
                <a:spLocks/>
              </p:cNvSpPr>
              <p:nvPr/>
            </p:nvSpPr>
            <p:spPr bwMode="auto">
              <a:xfrm flipH="1">
                <a:off x="3057507" y="5657347"/>
                <a:ext cx="1214182" cy="478382"/>
              </a:xfrm>
              <a:custGeom>
                <a:avLst/>
                <a:gdLst>
                  <a:gd name="T0" fmla="*/ 18227 w 151"/>
                  <a:gd name="T1" fmla="*/ 51676 h 131"/>
                  <a:gd name="T2" fmla="*/ 58772 w 151"/>
                  <a:gd name="T3" fmla="*/ 50846 h 131"/>
                  <a:gd name="T4" fmla="*/ 59989 w 151"/>
                  <a:gd name="T5" fmla="*/ 50846 h 131"/>
                  <a:gd name="T6" fmla="*/ 62676 w 151"/>
                  <a:gd name="T7" fmla="*/ 45723 h 131"/>
                  <a:gd name="T8" fmla="*/ 84807 w 151"/>
                  <a:gd name="T9" fmla="*/ 17294 h 131"/>
                  <a:gd name="T10" fmla="*/ 74451 w 151"/>
                  <a:gd name="T11" fmla="*/ 0 h 131"/>
                  <a:gd name="T12" fmla="*/ 0 w 151"/>
                  <a:gd name="T13" fmla="*/ 36653 h 131"/>
                  <a:gd name="T14" fmla="*/ 735 w 151"/>
                  <a:gd name="T15" fmla="*/ 37486 h 131"/>
                  <a:gd name="T16" fmla="*/ 18227 w 151"/>
                  <a:gd name="T17" fmla="*/ 5167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31">
                    <a:moveTo>
                      <a:pt x="28" y="131"/>
                    </a:moveTo>
                    <a:cubicBezTo>
                      <a:pt x="53" y="120"/>
                      <a:pt x="90" y="129"/>
                      <a:pt x="90" y="129"/>
                    </a:cubicBezTo>
                    <a:cubicBezTo>
                      <a:pt x="91" y="129"/>
                      <a:pt x="91" y="129"/>
                      <a:pt x="92" y="129"/>
                    </a:cubicBezTo>
                    <a:cubicBezTo>
                      <a:pt x="96" y="116"/>
                      <a:pt x="96" y="116"/>
                      <a:pt x="96" y="116"/>
                    </a:cubicBezTo>
                    <a:cubicBezTo>
                      <a:pt x="151" y="109"/>
                      <a:pt x="140" y="57"/>
                      <a:pt x="130" y="44"/>
                    </a:cubicBezTo>
                    <a:cubicBezTo>
                      <a:pt x="123" y="34"/>
                      <a:pt x="117" y="11"/>
                      <a:pt x="114" y="0"/>
                    </a:cubicBezTo>
                    <a:cubicBezTo>
                      <a:pt x="0" y="93"/>
                      <a:pt x="0" y="93"/>
                      <a:pt x="0" y="93"/>
                    </a:cubicBezTo>
                    <a:cubicBezTo>
                      <a:pt x="1" y="94"/>
                      <a:pt x="1" y="94"/>
                      <a:pt x="1" y="95"/>
                    </a:cubicBezTo>
                    <a:cubicBezTo>
                      <a:pt x="4" y="109"/>
                      <a:pt x="18" y="123"/>
                      <a:pt x="28" y="131"/>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607" name="Freeform 269"/>
              <p:cNvSpPr>
                <a:spLocks/>
              </p:cNvSpPr>
              <p:nvPr/>
            </p:nvSpPr>
            <p:spPr bwMode="auto">
              <a:xfrm flipH="1">
                <a:off x="3202681" y="5484997"/>
                <a:ext cx="1260375" cy="522574"/>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08" name="Freeform 270"/>
              <p:cNvSpPr>
                <a:spLocks/>
              </p:cNvSpPr>
              <p:nvPr/>
            </p:nvSpPr>
            <p:spPr bwMode="auto">
              <a:xfrm flipH="1">
                <a:off x="3202681" y="5484997"/>
                <a:ext cx="1260375" cy="522574"/>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609" name="Freeform 271"/>
              <p:cNvSpPr>
                <a:spLocks/>
              </p:cNvSpPr>
              <p:nvPr/>
            </p:nvSpPr>
            <p:spPr bwMode="auto">
              <a:xfrm flipH="1">
                <a:off x="3097100" y="6044030"/>
                <a:ext cx="1229579" cy="270677"/>
              </a:xfrm>
              <a:custGeom>
                <a:avLst/>
                <a:gdLst>
                  <a:gd name="T0" fmla="*/ 8381 w 153"/>
                  <a:gd name="T1" fmla="*/ 29433 h 74"/>
                  <a:gd name="T2" fmla="*/ 99593 w 153"/>
                  <a:gd name="T3" fmla="*/ 29433 h 74"/>
                  <a:gd name="T4" fmla="*/ 68958 w 153"/>
                  <a:gd name="T5" fmla="*/ 12737 h 74"/>
                  <a:gd name="T6" fmla="*/ 63061 w 153"/>
                  <a:gd name="T7" fmla="*/ 9141 h 74"/>
                  <a:gd name="T8" fmla="*/ 8381 w 153"/>
                  <a:gd name="T9" fmla="*/ 2943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74">
                    <a:moveTo>
                      <a:pt x="13" y="74"/>
                    </a:moveTo>
                    <a:cubicBezTo>
                      <a:pt x="153" y="74"/>
                      <a:pt x="153" y="74"/>
                      <a:pt x="153" y="74"/>
                    </a:cubicBezTo>
                    <a:cubicBezTo>
                      <a:pt x="153" y="74"/>
                      <a:pt x="135" y="30"/>
                      <a:pt x="106" y="32"/>
                    </a:cubicBezTo>
                    <a:cubicBezTo>
                      <a:pt x="106" y="32"/>
                      <a:pt x="113" y="23"/>
                      <a:pt x="97" y="23"/>
                    </a:cubicBezTo>
                    <a:cubicBezTo>
                      <a:pt x="97" y="23"/>
                      <a:pt x="0" y="0"/>
                      <a:pt x="13" y="7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610" name="Freeform 272"/>
              <p:cNvSpPr>
                <a:spLocks/>
              </p:cNvSpPr>
              <p:nvPr/>
            </p:nvSpPr>
            <p:spPr bwMode="auto">
              <a:xfrm flipH="1">
                <a:off x="3699792" y="5788819"/>
                <a:ext cx="571897" cy="346909"/>
              </a:xfrm>
              <a:custGeom>
                <a:avLst/>
                <a:gdLst>
                  <a:gd name="T0" fmla="*/ 18519 w 71"/>
                  <a:gd name="T1" fmla="*/ 37482 h 95"/>
                  <a:gd name="T2" fmla="*/ 34181 w 71"/>
                  <a:gd name="T3" fmla="*/ 35462 h 95"/>
                  <a:gd name="T4" fmla="*/ 38850 w 71"/>
                  <a:gd name="T5" fmla="*/ 28776 h 95"/>
                  <a:gd name="T6" fmla="*/ 26271 w 71"/>
                  <a:gd name="T7" fmla="*/ 10260 h 95"/>
                  <a:gd name="T8" fmla="*/ 45474 w 71"/>
                  <a:gd name="T9" fmla="*/ 13000 h 95"/>
                  <a:gd name="T10" fmla="*/ 46749 w 71"/>
                  <a:gd name="T11" fmla="*/ 0 h 95"/>
                  <a:gd name="T12" fmla="*/ 0 w 71"/>
                  <a:gd name="T13" fmla="*/ 22430 h 95"/>
                  <a:gd name="T14" fmla="*/ 736 w 71"/>
                  <a:gd name="T15" fmla="*/ 23292 h 95"/>
                  <a:gd name="T16" fmla="*/ 18519 w 71"/>
                  <a:gd name="T17" fmla="*/ 37482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95">
                    <a:moveTo>
                      <a:pt x="28" y="95"/>
                    </a:moveTo>
                    <a:cubicBezTo>
                      <a:pt x="36" y="92"/>
                      <a:pt x="44" y="90"/>
                      <a:pt x="52" y="90"/>
                    </a:cubicBezTo>
                    <a:cubicBezTo>
                      <a:pt x="59" y="73"/>
                      <a:pt x="59" y="73"/>
                      <a:pt x="59" y="73"/>
                    </a:cubicBezTo>
                    <a:cubicBezTo>
                      <a:pt x="44" y="70"/>
                      <a:pt x="29" y="39"/>
                      <a:pt x="40" y="26"/>
                    </a:cubicBezTo>
                    <a:cubicBezTo>
                      <a:pt x="50" y="13"/>
                      <a:pt x="64" y="36"/>
                      <a:pt x="69" y="33"/>
                    </a:cubicBezTo>
                    <a:cubicBezTo>
                      <a:pt x="71" y="32"/>
                      <a:pt x="71" y="17"/>
                      <a:pt x="71" y="0"/>
                    </a:cubicBezTo>
                    <a:cubicBezTo>
                      <a:pt x="0" y="57"/>
                      <a:pt x="0" y="57"/>
                      <a:pt x="0" y="57"/>
                    </a:cubicBezTo>
                    <a:cubicBezTo>
                      <a:pt x="1" y="58"/>
                      <a:pt x="1" y="58"/>
                      <a:pt x="1" y="59"/>
                    </a:cubicBezTo>
                    <a:cubicBezTo>
                      <a:pt x="4" y="73"/>
                      <a:pt x="18" y="87"/>
                      <a:pt x="28" y="95"/>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611" name="Freeform 273"/>
              <p:cNvSpPr>
                <a:spLocks/>
              </p:cNvSpPr>
              <p:nvPr/>
            </p:nvSpPr>
            <p:spPr bwMode="auto">
              <a:xfrm flipH="1">
                <a:off x="3444639" y="5689386"/>
                <a:ext cx="303546" cy="44192"/>
              </a:xfrm>
              <a:custGeom>
                <a:avLst/>
                <a:gdLst>
                  <a:gd name="T0" fmla="*/ 0 w 38"/>
                  <a:gd name="T1" fmla="*/ 3333 h 12"/>
                  <a:gd name="T2" fmla="*/ 23990 w 38"/>
                  <a:gd name="T3" fmla="*/ 4923 h 12"/>
                  <a:gd name="T4" fmla="*/ 0 60000 65536"/>
                  <a:gd name="T5" fmla="*/ 0 60000 65536"/>
                </a:gdLst>
                <a:ahLst/>
                <a:cxnLst>
                  <a:cxn ang="T4">
                    <a:pos x="T0" y="T1"/>
                  </a:cxn>
                  <a:cxn ang="T5">
                    <a:pos x="T2" y="T3"/>
                  </a:cxn>
                </a:cxnLst>
                <a:rect l="0" t="0" r="r" b="b"/>
                <a:pathLst>
                  <a:path w="38" h="12">
                    <a:moveTo>
                      <a:pt x="0" y="8"/>
                    </a:moveTo>
                    <a:cubicBezTo>
                      <a:pt x="0" y="8"/>
                      <a:pt x="26" y="0"/>
                      <a:pt x="38"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12" name="Line 274"/>
              <p:cNvSpPr>
                <a:spLocks noChangeShapeType="1"/>
              </p:cNvSpPr>
              <p:nvPr/>
            </p:nvSpPr>
            <p:spPr bwMode="auto">
              <a:xfrm flipH="1">
                <a:off x="3396246" y="5627517"/>
                <a:ext cx="6599" cy="7291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13" name="Freeform 275"/>
              <p:cNvSpPr>
                <a:spLocks/>
              </p:cNvSpPr>
              <p:nvPr/>
            </p:nvSpPr>
            <p:spPr bwMode="auto">
              <a:xfrm flipH="1">
                <a:off x="3781178" y="5926919"/>
                <a:ext cx="127577" cy="83965"/>
              </a:xfrm>
              <a:custGeom>
                <a:avLst/>
                <a:gdLst>
                  <a:gd name="T0" fmla="*/ 2577 w 16"/>
                  <a:gd name="T1" fmla="*/ 0 h 23"/>
                  <a:gd name="T2" fmla="*/ 10001 w 16"/>
                  <a:gd name="T3" fmla="*/ 9051 h 23"/>
                  <a:gd name="T4" fmla="*/ 0 60000 65536"/>
                  <a:gd name="T5" fmla="*/ 0 60000 65536"/>
                </a:gdLst>
                <a:ahLst/>
                <a:cxnLst>
                  <a:cxn ang="T4">
                    <a:pos x="T0" y="T1"/>
                  </a:cxn>
                  <a:cxn ang="T5">
                    <a:pos x="T2" y="T3"/>
                  </a:cxn>
                </a:cxnLst>
                <a:rect l="0" t="0" r="r" b="b"/>
                <a:pathLst>
                  <a:path w="16" h="23">
                    <a:moveTo>
                      <a:pt x="4" y="0"/>
                    </a:moveTo>
                    <a:cubicBezTo>
                      <a:pt x="4" y="0"/>
                      <a:pt x="0" y="14"/>
                      <a:pt x="16"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14" name="Oval 276"/>
              <p:cNvSpPr>
                <a:spLocks noChangeArrowheads="1"/>
              </p:cNvSpPr>
              <p:nvPr/>
            </p:nvSpPr>
            <p:spPr bwMode="auto">
              <a:xfrm flipH="1">
                <a:off x="3354455" y="5915872"/>
                <a:ext cx="129776" cy="102747"/>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615" name="Oval 277"/>
              <p:cNvSpPr>
                <a:spLocks noChangeArrowheads="1"/>
              </p:cNvSpPr>
              <p:nvPr/>
            </p:nvSpPr>
            <p:spPr bwMode="auto">
              <a:xfrm flipH="1">
                <a:off x="3402846" y="5777771"/>
                <a:ext cx="41793" cy="430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616" name="Oval 278"/>
              <p:cNvSpPr>
                <a:spLocks noChangeArrowheads="1"/>
              </p:cNvSpPr>
              <p:nvPr/>
            </p:nvSpPr>
            <p:spPr bwMode="auto">
              <a:xfrm flipH="1">
                <a:off x="3339058" y="5744627"/>
                <a:ext cx="48391" cy="4419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617" name="Freeform 279"/>
              <p:cNvSpPr>
                <a:spLocks/>
              </p:cNvSpPr>
              <p:nvPr/>
            </p:nvSpPr>
            <p:spPr bwMode="auto">
              <a:xfrm flipH="1">
                <a:off x="3981343" y="6139042"/>
                <a:ext cx="112180" cy="36459"/>
              </a:xfrm>
              <a:custGeom>
                <a:avLst/>
                <a:gdLst>
                  <a:gd name="T0" fmla="*/ 0 w 14"/>
                  <a:gd name="T1" fmla="*/ 1188 h 10"/>
                  <a:gd name="T2" fmla="*/ 8998 w 14"/>
                  <a:gd name="T3" fmla="*/ 3920 h 10"/>
                  <a:gd name="T4" fmla="*/ 0 60000 65536"/>
                  <a:gd name="T5" fmla="*/ 0 60000 65536"/>
                </a:gdLst>
                <a:ahLst/>
                <a:cxnLst>
                  <a:cxn ang="T4">
                    <a:pos x="T0" y="T1"/>
                  </a:cxn>
                  <a:cxn ang="T5">
                    <a:pos x="T2" y="T3"/>
                  </a:cxn>
                </a:cxnLst>
                <a:rect l="0" t="0" r="r" b="b"/>
                <a:pathLst>
                  <a:path w="14" h="10">
                    <a:moveTo>
                      <a:pt x="0" y="3"/>
                    </a:moveTo>
                    <a:cubicBezTo>
                      <a:pt x="0" y="3"/>
                      <a:pt x="11" y="0"/>
                      <a:pt x="14"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18" name="Freeform 280"/>
              <p:cNvSpPr>
                <a:spLocks/>
              </p:cNvSpPr>
              <p:nvPr/>
            </p:nvSpPr>
            <p:spPr bwMode="auto">
              <a:xfrm flipH="1">
                <a:off x="3475433" y="6161139"/>
                <a:ext cx="96783" cy="14362"/>
              </a:xfrm>
              <a:custGeom>
                <a:avLst/>
                <a:gdLst>
                  <a:gd name="T0" fmla="*/ 0 w 12"/>
                  <a:gd name="T1" fmla="*/ 1446 h 4"/>
                  <a:gd name="T2" fmla="*/ 7931 w 12"/>
                  <a:gd name="T3" fmla="*/ 0 h 4"/>
                  <a:gd name="T4" fmla="*/ 0 60000 65536"/>
                  <a:gd name="T5" fmla="*/ 0 60000 65536"/>
                </a:gdLst>
                <a:ahLst/>
                <a:cxnLst>
                  <a:cxn ang="T4">
                    <a:pos x="T0" y="T1"/>
                  </a:cxn>
                  <a:cxn ang="T5">
                    <a:pos x="T2" y="T3"/>
                  </a:cxn>
                </a:cxnLst>
                <a:rect l="0" t="0" r="r" b="b"/>
                <a:pathLst>
                  <a:path w="12" h="4">
                    <a:moveTo>
                      <a:pt x="0" y="4"/>
                    </a:moveTo>
                    <a:cubicBezTo>
                      <a:pt x="0" y="4"/>
                      <a:pt x="4" y="0"/>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19" name="Line 281"/>
              <p:cNvSpPr>
                <a:spLocks noChangeShapeType="1"/>
              </p:cNvSpPr>
              <p:nvPr/>
            </p:nvSpPr>
            <p:spPr bwMode="auto">
              <a:xfrm flipH="1">
                <a:off x="3990140" y="6204227"/>
                <a:ext cx="0" cy="11048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20" name="Line 212"/>
              <p:cNvSpPr>
                <a:spLocks noChangeShapeType="1"/>
              </p:cNvSpPr>
              <p:nvPr/>
            </p:nvSpPr>
            <p:spPr bwMode="auto">
              <a:xfrm flipH="1">
                <a:off x="3397507" y="5539820"/>
                <a:ext cx="6599" cy="8728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sp>
        <p:nvSpPr>
          <p:cNvPr id="187" name="四角形吹き出し 186"/>
          <p:cNvSpPr/>
          <p:nvPr/>
        </p:nvSpPr>
        <p:spPr>
          <a:xfrm>
            <a:off x="3579109" y="741177"/>
            <a:ext cx="4415880" cy="5280112"/>
          </a:xfrm>
          <a:prstGeom prst="wedgeRectCallout">
            <a:avLst>
              <a:gd name="adj1" fmla="val 55495"/>
              <a:gd name="adj2" fmla="val 197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5" name="Rectangle 5"/>
          <p:cNvSpPr>
            <a:spLocks noChangeArrowheads="1"/>
          </p:cNvSpPr>
          <p:nvPr/>
        </p:nvSpPr>
        <p:spPr bwMode="auto">
          <a:xfrm>
            <a:off x="3579109" y="132156"/>
            <a:ext cx="3871684"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１８</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重要要因の検証　</a:t>
            </a:r>
            <a:endParaRPr lang="ja-JP" altLang="en-US" sz="2800" dirty="0">
              <a:solidFill>
                <a:srgbClr val="FF0000"/>
              </a:solidFill>
              <a:latin typeface="HG創英角ﾎﾟｯﾌﾟ体" pitchFamily="49" charset="-128"/>
              <a:ea typeface="HG創英角ﾎﾟｯﾌﾟ体" pitchFamily="49" charset="-128"/>
            </a:endParaRPr>
          </a:p>
        </p:txBody>
      </p:sp>
      <p:sp>
        <p:nvSpPr>
          <p:cNvPr id="308" name="AutoShape 928"/>
          <p:cNvSpPr>
            <a:spLocks noChangeArrowheads="1"/>
          </p:cNvSpPr>
          <p:nvPr/>
        </p:nvSpPr>
        <p:spPr bwMode="auto">
          <a:xfrm>
            <a:off x="3671558" y="6111284"/>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作業台と台車、排出口の高さがアンマッチしている事が問題</a:t>
            </a:r>
          </a:p>
        </p:txBody>
      </p:sp>
      <p:sp>
        <p:nvSpPr>
          <p:cNvPr id="110" name="テキスト ボックス 109"/>
          <p:cNvSpPr txBox="1"/>
          <p:nvPr/>
        </p:nvSpPr>
        <p:spPr>
          <a:xfrm>
            <a:off x="3719736" y="741176"/>
            <a:ext cx="3631122" cy="369332"/>
          </a:xfrm>
          <a:prstGeom prst="rect">
            <a:avLst/>
          </a:prstGeom>
          <a:noFill/>
        </p:spPr>
        <p:txBody>
          <a:bodyPr wrap="none" rtlCol="0">
            <a:spAutoFit/>
          </a:bodyPr>
          <a:lstStyle/>
          <a:p>
            <a:r>
              <a:rPr lang="ja-JP" altLang="en-US" dirty="0"/>
              <a:t>　①作業台・台車と作業負荷の関係</a:t>
            </a:r>
            <a:endParaRPr lang="en-US" altLang="ja-JP" dirty="0"/>
          </a:p>
        </p:txBody>
      </p:sp>
      <p:grpSp>
        <p:nvGrpSpPr>
          <p:cNvPr id="151" name="グループ化 150"/>
          <p:cNvGrpSpPr/>
          <p:nvPr/>
        </p:nvGrpSpPr>
        <p:grpSpPr>
          <a:xfrm>
            <a:off x="4534107" y="1219893"/>
            <a:ext cx="1687308" cy="1884904"/>
            <a:chOff x="5028518" y="2191336"/>
            <a:chExt cx="2870991" cy="3846473"/>
          </a:xfrm>
        </p:grpSpPr>
        <p:sp>
          <p:nvSpPr>
            <p:cNvPr id="152" name="直方体 151"/>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3" name="正方形/長方形 152"/>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54" name="グループ化 153"/>
            <p:cNvGrpSpPr/>
            <p:nvPr/>
          </p:nvGrpSpPr>
          <p:grpSpPr>
            <a:xfrm>
              <a:off x="5059850" y="2201134"/>
              <a:ext cx="2839659" cy="3836675"/>
              <a:chOff x="5059850" y="2201134"/>
              <a:chExt cx="2839659" cy="3836675"/>
            </a:xfrm>
          </p:grpSpPr>
          <p:sp>
            <p:nvSpPr>
              <p:cNvPr id="169" name="正方形/長方形 168"/>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0" name="正方形/長方形 169"/>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1" name="正方形/長方形 170"/>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2" name="平行四辺形 171"/>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3" name="正方形/長方形 172"/>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4" name="正方形/長方形 173"/>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5" name="正方形/長方形 174"/>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 name="正方形/長方形 175"/>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55" name="正方形/長方形 154"/>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 name="正方形/長方形 155"/>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7" name="平行四辺形 156"/>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8" name="正方形/長方形 157"/>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9" name="正方形/長方形 158"/>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0" name="正方形/長方形 159"/>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1" name="正方形/長方形 160"/>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2" name="正方形/長方形 161"/>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3" name="直方体 162"/>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4" name="正方形/長方形 163"/>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5" name="平行四辺形 164"/>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6" name="直方体 165"/>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7" name="直方体 166"/>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 name="フローチャート : 直接アクセス記憶 167"/>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90" name="正方形/長方形 189"/>
          <p:cNvSpPr/>
          <p:nvPr/>
        </p:nvSpPr>
        <p:spPr>
          <a:xfrm rot="8040868">
            <a:off x="5175449" y="2870959"/>
            <a:ext cx="249013" cy="2535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1" name="正方形/長方形 190"/>
          <p:cNvSpPr/>
          <p:nvPr/>
        </p:nvSpPr>
        <p:spPr>
          <a:xfrm rot="8040868">
            <a:off x="5378593" y="2044307"/>
            <a:ext cx="105870" cy="2535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92" name="グループ化 191"/>
          <p:cNvGrpSpPr/>
          <p:nvPr/>
        </p:nvGrpSpPr>
        <p:grpSpPr>
          <a:xfrm>
            <a:off x="6196265" y="2844434"/>
            <a:ext cx="167348" cy="150702"/>
            <a:chOff x="3910224" y="5138394"/>
            <a:chExt cx="301728" cy="315212"/>
          </a:xfrm>
        </p:grpSpPr>
        <p:sp>
          <p:nvSpPr>
            <p:cNvPr id="292" name="フローチャート : 結合子 291"/>
            <p:cNvSpPr/>
            <p:nvPr/>
          </p:nvSpPr>
          <p:spPr>
            <a:xfrm>
              <a:off x="3910224" y="5139286"/>
              <a:ext cx="301728"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3" name="フローチャート : 結合子 292"/>
            <p:cNvSpPr/>
            <p:nvPr/>
          </p:nvSpPr>
          <p:spPr>
            <a:xfrm>
              <a:off x="3978858"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4" name="フローチャート : 結合子 293"/>
            <p:cNvSpPr/>
            <p:nvPr/>
          </p:nvSpPr>
          <p:spPr>
            <a:xfrm>
              <a:off x="4040157" y="525127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5" name="フローチャート: 手作業 294"/>
            <p:cNvSpPr/>
            <p:nvPr/>
          </p:nvSpPr>
          <p:spPr>
            <a:xfrm>
              <a:off x="4023680" y="5138394"/>
              <a:ext cx="88473" cy="163248"/>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93" name="正方形/長方形 192"/>
          <p:cNvSpPr/>
          <p:nvPr/>
        </p:nvSpPr>
        <p:spPr>
          <a:xfrm rot="8040868">
            <a:off x="6372907" y="2044103"/>
            <a:ext cx="105870" cy="2535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94" name="グループ化 193"/>
          <p:cNvGrpSpPr/>
          <p:nvPr/>
        </p:nvGrpSpPr>
        <p:grpSpPr>
          <a:xfrm>
            <a:off x="5246543" y="2976945"/>
            <a:ext cx="167348" cy="152565"/>
            <a:chOff x="999803" y="4983409"/>
            <a:chExt cx="301729" cy="319110"/>
          </a:xfrm>
        </p:grpSpPr>
        <p:grpSp>
          <p:nvGrpSpPr>
            <p:cNvPr id="287" name="グループ化 286"/>
            <p:cNvGrpSpPr/>
            <p:nvPr/>
          </p:nvGrpSpPr>
          <p:grpSpPr>
            <a:xfrm>
              <a:off x="999803" y="4988199"/>
              <a:ext cx="301729" cy="314320"/>
              <a:chOff x="2792769" y="4986888"/>
              <a:chExt cx="301729" cy="314320"/>
            </a:xfrm>
          </p:grpSpPr>
          <p:sp>
            <p:nvSpPr>
              <p:cNvPr id="289" name="フローチャート : 結合子 288"/>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0" name="フローチャート : 結合子 289"/>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1" name="フローチャート : 結合子 290"/>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88" name="フローチャート: 手作業 287"/>
            <p:cNvSpPr/>
            <p:nvPr/>
          </p:nvSpPr>
          <p:spPr>
            <a:xfrm>
              <a:off x="1113544" y="4983409"/>
              <a:ext cx="88473" cy="163250"/>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95" name="正方形/長方形 194"/>
          <p:cNvSpPr/>
          <p:nvPr/>
        </p:nvSpPr>
        <p:spPr>
          <a:xfrm>
            <a:off x="5271468" y="2903875"/>
            <a:ext cx="966912" cy="223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6" name="正方形/長方形 195"/>
          <p:cNvSpPr/>
          <p:nvPr/>
        </p:nvSpPr>
        <p:spPr>
          <a:xfrm rot="5400000">
            <a:off x="6025190" y="2427433"/>
            <a:ext cx="723088" cy="253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7" name="正方形/長方形 196"/>
          <p:cNvSpPr/>
          <p:nvPr/>
        </p:nvSpPr>
        <p:spPr>
          <a:xfrm>
            <a:off x="5215632" y="2961799"/>
            <a:ext cx="995424" cy="218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8" name="平行四辺形 197"/>
          <p:cNvSpPr/>
          <p:nvPr/>
        </p:nvSpPr>
        <p:spPr>
          <a:xfrm>
            <a:off x="6059650" y="2902157"/>
            <a:ext cx="213002" cy="74329"/>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9" name="平行四辺形 198"/>
          <p:cNvSpPr/>
          <p:nvPr/>
        </p:nvSpPr>
        <p:spPr>
          <a:xfrm>
            <a:off x="5240246" y="2906577"/>
            <a:ext cx="213002" cy="74329"/>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0" name="平行四辺形 199"/>
          <p:cNvSpPr/>
          <p:nvPr/>
        </p:nvSpPr>
        <p:spPr>
          <a:xfrm>
            <a:off x="6182637" y="2788108"/>
            <a:ext cx="213002" cy="74329"/>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1" name="グループ化 200"/>
          <p:cNvGrpSpPr/>
          <p:nvPr/>
        </p:nvGrpSpPr>
        <p:grpSpPr>
          <a:xfrm>
            <a:off x="6109532" y="2875279"/>
            <a:ext cx="331758" cy="155376"/>
            <a:chOff x="3148620" y="4589298"/>
            <a:chExt cx="598163" cy="324989"/>
          </a:xfrm>
        </p:grpSpPr>
        <p:sp>
          <p:nvSpPr>
            <p:cNvPr id="283" name="円柱 282"/>
            <p:cNvSpPr/>
            <p:nvPr/>
          </p:nvSpPr>
          <p:spPr>
            <a:xfrm>
              <a:off x="3331265" y="467167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4" name="円柱 283"/>
            <p:cNvSpPr/>
            <p:nvPr/>
          </p:nvSpPr>
          <p:spPr>
            <a:xfrm>
              <a:off x="3311717" y="4831687"/>
              <a:ext cx="176571" cy="82600"/>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5" name="直方体 284"/>
            <p:cNvSpPr/>
            <p:nvPr/>
          </p:nvSpPr>
          <p:spPr>
            <a:xfrm rot="667446">
              <a:off x="3316734" y="4693075"/>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6" name="平行四辺形 285"/>
            <p:cNvSpPr/>
            <p:nvPr/>
          </p:nvSpPr>
          <p:spPr>
            <a:xfrm>
              <a:off x="3148620" y="4589298"/>
              <a:ext cx="384044" cy="155468"/>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02" name="正方形/長方形 201"/>
          <p:cNvSpPr/>
          <p:nvPr/>
        </p:nvSpPr>
        <p:spPr>
          <a:xfrm rot="8040868" flipV="1">
            <a:off x="6153798" y="2856870"/>
            <a:ext cx="255594" cy="2535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3" name="正方形/長方形 202"/>
          <p:cNvSpPr/>
          <p:nvPr/>
        </p:nvSpPr>
        <p:spPr>
          <a:xfrm rot="5400000">
            <a:off x="5034918" y="2431040"/>
            <a:ext cx="723088" cy="253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4" name="正方形/長方形 203"/>
          <p:cNvSpPr/>
          <p:nvPr/>
        </p:nvSpPr>
        <p:spPr>
          <a:xfrm>
            <a:off x="5389898" y="2650780"/>
            <a:ext cx="984158" cy="218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5" name="正方形/長方形 204"/>
          <p:cNvSpPr/>
          <p:nvPr/>
        </p:nvSpPr>
        <p:spPr>
          <a:xfrm>
            <a:off x="5389898" y="2083146"/>
            <a:ext cx="984158" cy="218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6" name="正方形/長方形 205"/>
          <p:cNvSpPr/>
          <p:nvPr/>
        </p:nvSpPr>
        <p:spPr>
          <a:xfrm>
            <a:off x="5464896" y="2014423"/>
            <a:ext cx="984158" cy="218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7" name="グループ化 206"/>
          <p:cNvGrpSpPr/>
          <p:nvPr/>
        </p:nvGrpSpPr>
        <p:grpSpPr>
          <a:xfrm>
            <a:off x="6059650" y="2978806"/>
            <a:ext cx="167348" cy="150698"/>
            <a:chOff x="2792770" y="4985994"/>
            <a:chExt cx="301729" cy="315204"/>
          </a:xfrm>
        </p:grpSpPr>
        <p:grpSp>
          <p:nvGrpSpPr>
            <p:cNvPr id="278" name="グループ化 277"/>
            <p:cNvGrpSpPr/>
            <p:nvPr/>
          </p:nvGrpSpPr>
          <p:grpSpPr>
            <a:xfrm>
              <a:off x="2792770" y="4986878"/>
              <a:ext cx="301729" cy="314320"/>
              <a:chOff x="2792769" y="4986888"/>
              <a:chExt cx="301729" cy="314320"/>
            </a:xfrm>
          </p:grpSpPr>
          <p:sp>
            <p:nvSpPr>
              <p:cNvPr id="280" name="フローチャート : 結合子 279"/>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1" name="フローチャート : 結合子 280"/>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2" name="フローチャート : 結合子 281"/>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79" name="フローチャート: 手作業 278"/>
            <p:cNvSpPr/>
            <p:nvPr/>
          </p:nvSpPr>
          <p:spPr>
            <a:xfrm>
              <a:off x="2906218" y="4985994"/>
              <a:ext cx="88473" cy="163248"/>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08" name="グループ化 207"/>
          <p:cNvGrpSpPr/>
          <p:nvPr/>
        </p:nvGrpSpPr>
        <p:grpSpPr>
          <a:xfrm>
            <a:off x="5225929" y="2806694"/>
            <a:ext cx="1113900" cy="155106"/>
            <a:chOff x="962635" y="4616735"/>
            <a:chExt cx="2008365" cy="324424"/>
          </a:xfrm>
        </p:grpSpPr>
        <p:grpSp>
          <p:nvGrpSpPr>
            <p:cNvPr id="222" name="グループ化 221"/>
            <p:cNvGrpSpPr/>
            <p:nvPr/>
          </p:nvGrpSpPr>
          <p:grpSpPr>
            <a:xfrm>
              <a:off x="962635" y="4787742"/>
              <a:ext cx="1866457" cy="153417"/>
              <a:chOff x="5575944" y="5070012"/>
              <a:chExt cx="1866457" cy="153418"/>
            </a:xfrm>
          </p:grpSpPr>
          <p:sp>
            <p:nvSpPr>
              <p:cNvPr id="249" name="直方体 248"/>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0" name="フローチャート : 直接アクセス記憶 249"/>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1" name="フローチャート : 直接アクセス記憶 250"/>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2" name="フローチャート : 直接アクセス記憶 251"/>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3" name="フローチャート : 直接アクセス記憶 252"/>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4" name="フローチャート : 直接アクセス記憶 253"/>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5" name="フローチャート : 直接アクセス記憶 254"/>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8" name="フローチャート : 直接アクセス記憶 257"/>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9" name="フローチャート : 直接アクセス記憶 258"/>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0" name="フローチャート : 直接アクセス記憶 259"/>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1" name="フローチャート : 直接アクセス記憶 260"/>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2" name="フローチャート : 直接アクセス記憶 261"/>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3" name="フローチャート : 直接アクセス記憶 262"/>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4" name="フローチャート : 直接アクセス記憶 263"/>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6" name="フローチャート : 直接アクセス記憶 265"/>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8" name="フローチャート : 直接アクセス記憶 267"/>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9" name="フローチャート : 直接アクセス記憶 268"/>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0" name="フローチャート : 直接アクセス記憶 269"/>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1" name="フローチャート : 直接アクセス記憶 270"/>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2" name="フローチャート : 直接アクセス記憶 271"/>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3" name="フローチャート : 直接アクセス記憶 272"/>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4" name="フローチャート : 直接アクセス記憶 273"/>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5" name="フローチャート : 直接アクセス記憶 274"/>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6" name="フローチャート : 直接アクセス記憶 275"/>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7" name="正方形/長方形 276"/>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23" name="グループ化 222"/>
            <p:cNvGrpSpPr/>
            <p:nvPr/>
          </p:nvGrpSpPr>
          <p:grpSpPr>
            <a:xfrm>
              <a:off x="1104543" y="4616735"/>
              <a:ext cx="1866457" cy="153417"/>
              <a:chOff x="5575944" y="5070012"/>
              <a:chExt cx="1866457" cy="153418"/>
            </a:xfrm>
          </p:grpSpPr>
          <p:sp>
            <p:nvSpPr>
              <p:cNvPr id="224" name="直方体 223"/>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5" name="フローチャート : 直接アクセス記憶 224"/>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6" name="フローチャート : 直接アクセス記憶 225"/>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7" name="フローチャート : 直接アクセス記憶 226"/>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8" name="フローチャート : 直接アクセス記憶 227"/>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9" name="フローチャート : 直接アクセス記憶 228"/>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0" name="フローチャート : 直接アクセス記憶 229"/>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1" name="フローチャート : 直接アクセス記憶 230"/>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2" name="フローチャート : 直接アクセス記憶 231"/>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3" name="フローチャート : 直接アクセス記憶 232"/>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4" name="フローチャート : 直接アクセス記憶 233"/>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5" name="フローチャート : 直接アクセス記憶 234"/>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6" name="フローチャート : 直接アクセス記憶 235"/>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7" name="フローチャート : 直接アクセス記憶 236"/>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8" name="フローチャート : 直接アクセス記憶 237"/>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9" name="フローチャート : 直接アクセス記憶 238"/>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0" name="フローチャート : 直接アクセス記憶 239"/>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1" name="フローチャート : 直接アクセス記憶 240"/>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2" name="フローチャート : 直接アクセス記憶 241"/>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3" name="フローチャート : 直接アクセス記憶 242"/>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4" name="フローチャート : 直接アクセス記憶 243"/>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5" name="フローチャート : 直接アクセス記憶 244"/>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6" name="フローチャート : 直接アクセス記憶 245"/>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7" name="フローチャート : 直接アクセス記憶 246"/>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8" name="正方形/長方形 247"/>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209" name="直方体 208"/>
          <p:cNvSpPr/>
          <p:nvPr/>
        </p:nvSpPr>
        <p:spPr>
          <a:xfrm>
            <a:off x="5338505" y="2583240"/>
            <a:ext cx="892385" cy="328464"/>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0" name="直方体 209"/>
          <p:cNvSpPr/>
          <p:nvPr/>
        </p:nvSpPr>
        <p:spPr>
          <a:xfrm>
            <a:off x="5307628" y="2537471"/>
            <a:ext cx="954350" cy="137474"/>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1" name="直方体 210"/>
          <p:cNvSpPr/>
          <p:nvPr/>
        </p:nvSpPr>
        <p:spPr>
          <a:xfrm>
            <a:off x="5338505" y="2302214"/>
            <a:ext cx="892385" cy="328464"/>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2" name="直方体 211"/>
          <p:cNvSpPr/>
          <p:nvPr/>
        </p:nvSpPr>
        <p:spPr>
          <a:xfrm>
            <a:off x="5295610" y="2263386"/>
            <a:ext cx="954350" cy="137474"/>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3" name="直方体 212"/>
          <p:cNvSpPr/>
          <p:nvPr/>
        </p:nvSpPr>
        <p:spPr>
          <a:xfrm>
            <a:off x="5329792" y="2027739"/>
            <a:ext cx="892385" cy="328464"/>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14" name="直方体 213"/>
          <p:cNvSpPr/>
          <p:nvPr/>
        </p:nvSpPr>
        <p:spPr>
          <a:xfrm>
            <a:off x="5298567" y="1984602"/>
            <a:ext cx="954350" cy="137474"/>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8" name="正方形/長方形 217"/>
          <p:cNvSpPr/>
          <p:nvPr/>
        </p:nvSpPr>
        <p:spPr>
          <a:xfrm rot="8040868">
            <a:off x="6165489" y="2739809"/>
            <a:ext cx="254417" cy="2535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9" name="正方形/長方形 218"/>
          <p:cNvSpPr/>
          <p:nvPr/>
        </p:nvSpPr>
        <p:spPr>
          <a:xfrm rot="5400000">
            <a:off x="6123572" y="2889747"/>
            <a:ext cx="159564" cy="253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0" name="正方形/長方形 219"/>
          <p:cNvSpPr/>
          <p:nvPr/>
        </p:nvSpPr>
        <p:spPr>
          <a:xfrm rot="5400000">
            <a:off x="5126031" y="2891197"/>
            <a:ext cx="159564" cy="253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1" name="正方形/長方形 220"/>
          <p:cNvSpPr/>
          <p:nvPr/>
        </p:nvSpPr>
        <p:spPr>
          <a:xfrm>
            <a:off x="5215632" y="2819806"/>
            <a:ext cx="1020926" cy="218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 name="角丸四角形吹き出し 147"/>
          <p:cNvSpPr/>
          <p:nvPr/>
        </p:nvSpPr>
        <p:spPr>
          <a:xfrm>
            <a:off x="8054855" y="446869"/>
            <a:ext cx="3985762" cy="2952103"/>
          </a:xfrm>
          <a:prstGeom prst="wedgeRoundRectCallout">
            <a:avLst>
              <a:gd name="adj1" fmla="val 39631"/>
              <a:gd name="adj2" fmla="val 9822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endParaRP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121" y="873640"/>
            <a:ext cx="1211517" cy="164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0" name="テキスト ボックス 659"/>
          <p:cNvSpPr txBox="1"/>
          <p:nvPr/>
        </p:nvSpPr>
        <p:spPr>
          <a:xfrm>
            <a:off x="8588305" y="433220"/>
            <a:ext cx="2438488" cy="369332"/>
          </a:xfrm>
          <a:prstGeom prst="rect">
            <a:avLst/>
          </a:prstGeom>
          <a:noFill/>
        </p:spPr>
        <p:txBody>
          <a:bodyPr wrap="none" rtlCol="0">
            <a:spAutoFit/>
          </a:bodyPr>
          <a:lstStyle/>
          <a:p>
            <a:r>
              <a:rPr lang="ja-JP" altLang="en-US" dirty="0"/>
              <a:t>②台車と排出口の関係</a:t>
            </a:r>
            <a:endParaRPr lang="en-US" altLang="ja-JP" dirty="0"/>
          </a:p>
        </p:txBody>
      </p:sp>
      <p:sp>
        <p:nvSpPr>
          <p:cNvPr id="661" name="正方形/長方形 660"/>
          <p:cNvSpPr/>
          <p:nvPr/>
        </p:nvSpPr>
        <p:spPr>
          <a:xfrm>
            <a:off x="9790175" y="4100293"/>
            <a:ext cx="1382110" cy="707886"/>
          </a:xfrm>
          <a:prstGeom prst="rect">
            <a:avLst/>
          </a:prstGeom>
          <a:noFill/>
        </p:spPr>
        <p:txBody>
          <a:bodyPr wrap="none" lIns="91440" tIns="45720" rIns="91440" bIns="45720">
            <a:spAutoFit/>
          </a:bodyPr>
          <a:lstStyle/>
          <a:p>
            <a:pPr algn="ctr"/>
            <a:r>
              <a:rPr lang="ja-JP" altLang="en-US" sz="2000" b="1" dirty="0">
                <a:ln w="12700">
                  <a:solidFill>
                    <a:sysClr val="windowText" lastClr="000000"/>
                  </a:solidFill>
                  <a:prstDash val="solid"/>
                </a:ln>
                <a:solidFill>
                  <a:sysClr val="windowText" lastClr="000000"/>
                </a:solidFill>
              </a:rPr>
              <a:t>この高さが</a:t>
            </a:r>
            <a:endParaRPr lang="en-US" altLang="ja-JP" sz="2000" b="1" dirty="0">
              <a:ln w="12700">
                <a:solidFill>
                  <a:sysClr val="windowText" lastClr="000000"/>
                </a:solidFill>
                <a:prstDash val="solid"/>
              </a:ln>
              <a:solidFill>
                <a:sysClr val="windowText" lastClr="000000"/>
              </a:solidFill>
            </a:endParaRPr>
          </a:p>
          <a:p>
            <a:pPr algn="ctr"/>
            <a:r>
              <a:rPr lang="ja-JP" altLang="en-US" sz="2000" b="1" dirty="0">
                <a:ln w="12700">
                  <a:solidFill>
                    <a:sysClr val="windowText" lastClr="000000"/>
                  </a:solidFill>
                  <a:prstDash val="solid"/>
                </a:ln>
                <a:solidFill>
                  <a:sysClr val="windowText" lastClr="000000"/>
                </a:solidFill>
              </a:rPr>
              <a:t>　　　必要</a:t>
            </a:r>
            <a:r>
              <a:rPr lang="en-US" altLang="ja-JP" sz="2000" b="1" i="1" dirty="0">
                <a:ln w="12700">
                  <a:solidFill>
                    <a:sysClr val="windowText" lastClr="000000"/>
                  </a:solidFill>
                  <a:prstDash val="solid"/>
                </a:ln>
                <a:solidFill>
                  <a:sysClr val="windowText" lastClr="000000"/>
                </a:solidFill>
              </a:rPr>
              <a:t>!!</a:t>
            </a:r>
            <a:endParaRPr lang="ja-JP" altLang="en-US" sz="2000" b="1" i="1" dirty="0">
              <a:ln w="12700">
                <a:solidFill>
                  <a:sysClr val="windowText" lastClr="000000"/>
                </a:solidFill>
                <a:prstDash val="solid"/>
              </a:ln>
              <a:solidFill>
                <a:sysClr val="windowText" lastClr="000000"/>
              </a:solidFill>
            </a:endParaRPr>
          </a:p>
        </p:txBody>
      </p:sp>
      <p:grpSp>
        <p:nvGrpSpPr>
          <p:cNvPr id="2" name="グループ化 1"/>
          <p:cNvGrpSpPr/>
          <p:nvPr/>
        </p:nvGrpSpPr>
        <p:grpSpPr>
          <a:xfrm>
            <a:off x="9613873" y="1594401"/>
            <a:ext cx="981688" cy="877608"/>
            <a:chOff x="9571092" y="1336583"/>
            <a:chExt cx="981688" cy="1016080"/>
          </a:xfrm>
        </p:grpSpPr>
        <p:sp>
          <p:nvSpPr>
            <p:cNvPr id="299" name="正方形/長方形 298"/>
            <p:cNvSpPr/>
            <p:nvPr/>
          </p:nvSpPr>
          <p:spPr>
            <a:xfrm rot="8040868">
              <a:off x="9544091" y="2124546"/>
              <a:ext cx="220994" cy="198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0" name="正方形/長方形 299"/>
            <p:cNvSpPr/>
            <p:nvPr/>
          </p:nvSpPr>
          <p:spPr>
            <a:xfrm rot="8040868">
              <a:off x="9710453" y="1390911"/>
              <a:ext cx="93957" cy="198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01" name="グループ化 300"/>
            <p:cNvGrpSpPr/>
            <p:nvPr/>
          </p:nvGrpSpPr>
          <p:grpSpPr>
            <a:xfrm>
              <a:off x="10355188" y="2099665"/>
              <a:ext cx="130807" cy="133745"/>
              <a:chOff x="3910224" y="5138394"/>
              <a:chExt cx="301728" cy="315212"/>
            </a:xfrm>
          </p:grpSpPr>
          <p:sp>
            <p:nvSpPr>
              <p:cNvPr id="398" name="フローチャート : 結合子 397"/>
              <p:cNvSpPr/>
              <p:nvPr/>
            </p:nvSpPr>
            <p:spPr>
              <a:xfrm>
                <a:off x="3910224" y="5139286"/>
                <a:ext cx="301728"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9" name="フローチャート : 結合子 398"/>
              <p:cNvSpPr/>
              <p:nvPr/>
            </p:nvSpPr>
            <p:spPr>
              <a:xfrm>
                <a:off x="3978858"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0" name="フローチャート : 結合子 399"/>
              <p:cNvSpPr/>
              <p:nvPr/>
            </p:nvSpPr>
            <p:spPr>
              <a:xfrm>
                <a:off x="4040157" y="525127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1" name="フローチャート: 手作業 400"/>
              <p:cNvSpPr/>
              <p:nvPr/>
            </p:nvSpPr>
            <p:spPr>
              <a:xfrm>
                <a:off x="4023680" y="5138394"/>
                <a:ext cx="88473" cy="163248"/>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02" name="正方形/長方形 301"/>
            <p:cNvSpPr/>
            <p:nvPr/>
          </p:nvSpPr>
          <p:spPr>
            <a:xfrm rot="8040868">
              <a:off x="10487658" y="1390730"/>
              <a:ext cx="93957" cy="198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03" name="グループ化 302"/>
            <p:cNvGrpSpPr/>
            <p:nvPr/>
          </p:nvGrpSpPr>
          <p:grpSpPr>
            <a:xfrm>
              <a:off x="9612839" y="2217265"/>
              <a:ext cx="130807" cy="135398"/>
              <a:chOff x="999803" y="4983409"/>
              <a:chExt cx="301729" cy="319110"/>
            </a:xfrm>
          </p:grpSpPr>
          <p:grpSp>
            <p:nvGrpSpPr>
              <p:cNvPr id="393" name="グループ化 392"/>
              <p:cNvGrpSpPr/>
              <p:nvPr/>
            </p:nvGrpSpPr>
            <p:grpSpPr>
              <a:xfrm>
                <a:off x="999803" y="4988199"/>
                <a:ext cx="301729" cy="314320"/>
                <a:chOff x="2792769" y="4986888"/>
                <a:chExt cx="301729" cy="314320"/>
              </a:xfrm>
            </p:grpSpPr>
            <p:sp>
              <p:nvSpPr>
                <p:cNvPr id="395" name="フローチャート : 結合子 394"/>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6" name="フローチャート : 結合子 395"/>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7" name="フローチャート : 結合子 396"/>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94" name="フローチャート: 手作業 393"/>
              <p:cNvSpPr/>
              <p:nvPr/>
            </p:nvSpPr>
            <p:spPr>
              <a:xfrm>
                <a:off x="1113544" y="4983409"/>
                <a:ext cx="88473" cy="163250"/>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04" name="正方形/長方形 303"/>
            <p:cNvSpPr/>
            <p:nvPr/>
          </p:nvSpPr>
          <p:spPr>
            <a:xfrm>
              <a:off x="9632321" y="2152417"/>
              <a:ext cx="755785" cy="1980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5" name="正方形/長方形 304"/>
            <p:cNvSpPr/>
            <p:nvPr/>
          </p:nvSpPr>
          <p:spPr>
            <a:xfrm rot="5400000">
              <a:off x="10183205" y="1730927"/>
              <a:ext cx="641725" cy="198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6" name="正方形/長方形 305"/>
            <p:cNvSpPr/>
            <p:nvPr/>
          </p:nvSpPr>
          <p:spPr>
            <a:xfrm>
              <a:off x="9588677" y="2203824"/>
              <a:ext cx="778072" cy="1939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7" name="平行四辺形 306"/>
            <p:cNvSpPr/>
            <p:nvPr/>
          </p:nvSpPr>
          <p:spPr>
            <a:xfrm>
              <a:off x="10248403" y="2150892"/>
              <a:ext cx="166493" cy="65965"/>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9" name="平行四辺形 308"/>
            <p:cNvSpPr/>
            <p:nvPr/>
          </p:nvSpPr>
          <p:spPr>
            <a:xfrm>
              <a:off x="9607917" y="2154815"/>
              <a:ext cx="166493" cy="65965"/>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0" name="平行四辺形 309"/>
            <p:cNvSpPr/>
            <p:nvPr/>
          </p:nvSpPr>
          <p:spPr>
            <a:xfrm>
              <a:off x="10344536" y="2049676"/>
              <a:ext cx="166493" cy="65965"/>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11" name="グループ化 310"/>
            <p:cNvGrpSpPr/>
            <p:nvPr/>
          </p:nvGrpSpPr>
          <p:grpSpPr>
            <a:xfrm>
              <a:off x="10287393" y="2127039"/>
              <a:ext cx="259318" cy="137893"/>
              <a:chOff x="3148620" y="4589298"/>
              <a:chExt cx="598163" cy="324989"/>
            </a:xfrm>
          </p:grpSpPr>
          <p:sp>
            <p:nvSpPr>
              <p:cNvPr id="389" name="円柱 388"/>
              <p:cNvSpPr/>
              <p:nvPr/>
            </p:nvSpPr>
            <p:spPr>
              <a:xfrm>
                <a:off x="3331265" y="467167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0" name="円柱 389"/>
              <p:cNvSpPr/>
              <p:nvPr/>
            </p:nvSpPr>
            <p:spPr>
              <a:xfrm>
                <a:off x="3311717" y="4831687"/>
                <a:ext cx="176571" cy="82600"/>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1" name="直方体 390"/>
              <p:cNvSpPr/>
              <p:nvPr/>
            </p:nvSpPr>
            <p:spPr>
              <a:xfrm rot="667446">
                <a:off x="3316734" y="4693075"/>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2" name="平行四辺形 391"/>
              <p:cNvSpPr/>
              <p:nvPr/>
            </p:nvSpPr>
            <p:spPr>
              <a:xfrm>
                <a:off x="3148620" y="4589298"/>
                <a:ext cx="384044" cy="155468"/>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12" name="正方形/長方形 311"/>
            <p:cNvSpPr/>
            <p:nvPr/>
          </p:nvSpPr>
          <p:spPr>
            <a:xfrm rot="8040868" flipV="1">
              <a:off x="10308469" y="2112043"/>
              <a:ext cx="226834" cy="198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3" name="正方形/長方形 312"/>
            <p:cNvSpPr/>
            <p:nvPr/>
          </p:nvSpPr>
          <p:spPr>
            <a:xfrm rot="5400000">
              <a:off x="9409160" y="1734128"/>
              <a:ext cx="641725" cy="198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4" name="正方形/長方形 313"/>
            <p:cNvSpPr/>
            <p:nvPr/>
          </p:nvSpPr>
          <p:spPr>
            <a:xfrm>
              <a:off x="9724892" y="1927801"/>
              <a:ext cx="769266" cy="1939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5" name="正方形/長方形 314"/>
            <p:cNvSpPr/>
            <p:nvPr/>
          </p:nvSpPr>
          <p:spPr>
            <a:xfrm>
              <a:off x="9724892" y="1424039"/>
              <a:ext cx="769266" cy="1939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6" name="正方形/長方形 315"/>
            <p:cNvSpPr/>
            <p:nvPr/>
          </p:nvSpPr>
          <p:spPr>
            <a:xfrm>
              <a:off x="9783514" y="1363048"/>
              <a:ext cx="769266" cy="1939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17" name="グループ化 316"/>
            <p:cNvGrpSpPr/>
            <p:nvPr/>
          </p:nvGrpSpPr>
          <p:grpSpPr>
            <a:xfrm>
              <a:off x="10248403" y="2218917"/>
              <a:ext cx="130807" cy="133741"/>
              <a:chOff x="2792770" y="4985994"/>
              <a:chExt cx="301729" cy="315204"/>
            </a:xfrm>
          </p:grpSpPr>
          <p:grpSp>
            <p:nvGrpSpPr>
              <p:cNvPr id="384" name="グループ化 383"/>
              <p:cNvGrpSpPr/>
              <p:nvPr/>
            </p:nvGrpSpPr>
            <p:grpSpPr>
              <a:xfrm>
                <a:off x="2792770" y="4986878"/>
                <a:ext cx="301729" cy="314320"/>
                <a:chOff x="2792769" y="4986888"/>
                <a:chExt cx="301729" cy="314320"/>
              </a:xfrm>
            </p:grpSpPr>
            <p:sp>
              <p:nvSpPr>
                <p:cNvPr id="386" name="フローチャート : 結合子 385"/>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7" name="フローチャート : 結合子 386"/>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8" name="フローチャート : 結合子 387"/>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85" name="フローチャート: 手作業 384"/>
              <p:cNvSpPr/>
              <p:nvPr/>
            </p:nvSpPr>
            <p:spPr>
              <a:xfrm>
                <a:off x="2906218" y="4985994"/>
                <a:ext cx="88473" cy="163248"/>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18" name="グループ化 317"/>
            <p:cNvGrpSpPr/>
            <p:nvPr/>
          </p:nvGrpSpPr>
          <p:grpSpPr>
            <a:xfrm>
              <a:off x="9596726" y="2066172"/>
              <a:ext cx="870678" cy="137653"/>
              <a:chOff x="962635" y="4616735"/>
              <a:chExt cx="2008365" cy="324424"/>
            </a:xfrm>
          </p:grpSpPr>
          <p:grpSp>
            <p:nvGrpSpPr>
              <p:cNvPr id="332" name="グループ化 331"/>
              <p:cNvGrpSpPr/>
              <p:nvPr/>
            </p:nvGrpSpPr>
            <p:grpSpPr>
              <a:xfrm>
                <a:off x="962635" y="4787742"/>
                <a:ext cx="1866457" cy="153417"/>
                <a:chOff x="5575944" y="5070012"/>
                <a:chExt cx="1866457" cy="153418"/>
              </a:xfrm>
            </p:grpSpPr>
            <p:sp>
              <p:nvSpPr>
                <p:cNvPr id="359" name="直方体 358"/>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0" name="フローチャート : 直接アクセス記憶 359"/>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1" name="フローチャート : 直接アクセス記憶 360"/>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2" name="フローチャート : 直接アクセス記憶 361"/>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3" name="フローチャート : 直接アクセス記憶 362"/>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4" name="フローチャート : 直接アクセス記憶 363"/>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5" name="フローチャート : 直接アクセス記憶 364"/>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6" name="フローチャート : 直接アクセス記憶 365"/>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7" name="フローチャート : 直接アクセス記憶 366"/>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8" name="フローチャート : 直接アクセス記憶 367"/>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9" name="フローチャート : 直接アクセス記憶 368"/>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0" name="フローチャート : 直接アクセス記憶 369"/>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1" name="フローチャート : 直接アクセス記憶 370"/>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2" name="フローチャート : 直接アクセス記憶 371"/>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3" name="フローチャート : 直接アクセス記憶 372"/>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4" name="フローチャート : 直接アクセス記憶 373"/>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5" name="フローチャート : 直接アクセス記憶 374"/>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6" name="フローチャート : 直接アクセス記憶 375"/>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7" name="フローチャート : 直接アクセス記憶 376"/>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8" name="フローチャート : 直接アクセス記憶 377"/>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9" name="フローチャート : 直接アクセス記憶 378"/>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0" name="フローチャート : 直接アクセス記憶 379"/>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1" name="フローチャート : 直接アクセス記憶 380"/>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2" name="フローチャート : 直接アクセス記憶 381"/>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3" name="正方形/長方形 382"/>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33" name="グループ化 332"/>
              <p:cNvGrpSpPr/>
              <p:nvPr/>
            </p:nvGrpSpPr>
            <p:grpSpPr>
              <a:xfrm>
                <a:off x="1104543" y="4616735"/>
                <a:ext cx="1866457" cy="153417"/>
                <a:chOff x="5575944" y="5070012"/>
                <a:chExt cx="1866457" cy="153418"/>
              </a:xfrm>
            </p:grpSpPr>
            <p:sp>
              <p:nvSpPr>
                <p:cNvPr id="334" name="直方体 333"/>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5" name="フローチャート : 直接アクセス記憶 334"/>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6" name="フローチャート : 直接アクセス記憶 335"/>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7" name="フローチャート : 直接アクセス記憶 336"/>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8" name="フローチャート : 直接アクセス記憶 337"/>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9" name="フローチャート : 直接アクセス記憶 338"/>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0" name="フローチャート : 直接アクセス記憶 339"/>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1" name="フローチャート : 直接アクセス記憶 340"/>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2" name="フローチャート : 直接アクセス記憶 341"/>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3" name="フローチャート : 直接アクセス記憶 342"/>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4" name="フローチャート : 直接アクセス記憶 343"/>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5" name="フローチャート : 直接アクセス記憶 344"/>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6" name="フローチャート : 直接アクセス記憶 345"/>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7" name="フローチャート : 直接アクセス記憶 346"/>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8" name="フローチャート : 直接アクセス記憶 347"/>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9" name="フローチャート : 直接アクセス記憶 348"/>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0" name="フローチャート : 直接アクセス記憶 349"/>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1" name="フローチャート : 直接アクセス記憶 350"/>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2" name="フローチャート : 直接アクセス記憶 351"/>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3" name="フローチャート : 直接アクセス記憶 352"/>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4" name="フローチャート : 直接アクセス記憶 353"/>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5" name="フローチャート : 直接アクセス記憶 354"/>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6" name="フローチャート : 直接アクセス記憶 355"/>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7" name="フローチャート : 直接アクセス記憶 356"/>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8" name="正方形/長方形 357"/>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319" name="直方体 318"/>
            <p:cNvSpPr/>
            <p:nvPr/>
          </p:nvSpPr>
          <p:spPr>
            <a:xfrm>
              <a:off x="9684720" y="1867861"/>
              <a:ext cx="697532" cy="29150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0" name="直方体 319"/>
            <p:cNvSpPr/>
            <p:nvPr/>
          </p:nvSpPr>
          <p:spPr>
            <a:xfrm>
              <a:off x="9660586" y="1827242"/>
              <a:ext cx="745966" cy="122005"/>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1" name="直方体 320"/>
            <p:cNvSpPr/>
            <p:nvPr/>
          </p:nvSpPr>
          <p:spPr>
            <a:xfrm>
              <a:off x="9684720" y="1618457"/>
              <a:ext cx="697532" cy="29150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2" name="直方体 321"/>
            <p:cNvSpPr/>
            <p:nvPr/>
          </p:nvSpPr>
          <p:spPr>
            <a:xfrm>
              <a:off x="9651192" y="1583998"/>
              <a:ext cx="745966" cy="122005"/>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3" name="直方体 322"/>
            <p:cNvSpPr/>
            <p:nvPr/>
          </p:nvSpPr>
          <p:spPr>
            <a:xfrm>
              <a:off x="9677910" y="1374866"/>
              <a:ext cx="697532" cy="29150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24" name="直方体 323"/>
            <p:cNvSpPr/>
            <p:nvPr/>
          </p:nvSpPr>
          <p:spPr>
            <a:xfrm>
              <a:off x="9653503" y="1336583"/>
              <a:ext cx="745966" cy="122005"/>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8" name="正方形/長方形 327"/>
            <p:cNvSpPr/>
            <p:nvPr/>
          </p:nvSpPr>
          <p:spPr>
            <a:xfrm rot="8040868">
              <a:off x="10317669" y="2008154"/>
              <a:ext cx="225790" cy="198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9" name="正方形/長方形 328"/>
            <p:cNvSpPr/>
            <p:nvPr/>
          </p:nvSpPr>
          <p:spPr>
            <a:xfrm rot="5400000">
              <a:off x="10289924" y="2141220"/>
              <a:ext cx="141610" cy="198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0" name="正方形/長方形 329"/>
            <p:cNvSpPr/>
            <p:nvPr/>
          </p:nvSpPr>
          <p:spPr>
            <a:xfrm rot="5400000">
              <a:off x="9510198" y="2142507"/>
              <a:ext cx="141610" cy="1982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1" name="正方形/長方形 330"/>
            <p:cNvSpPr/>
            <p:nvPr/>
          </p:nvSpPr>
          <p:spPr>
            <a:xfrm>
              <a:off x="9588677" y="2077808"/>
              <a:ext cx="798005" cy="1939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 name="グループ化 5"/>
          <p:cNvGrpSpPr/>
          <p:nvPr/>
        </p:nvGrpSpPr>
        <p:grpSpPr>
          <a:xfrm>
            <a:off x="10755629" y="790700"/>
            <a:ext cx="1211978" cy="1708814"/>
            <a:chOff x="9728274" y="1011915"/>
            <a:chExt cx="1211978" cy="1708814"/>
          </a:xfrm>
        </p:grpSpPr>
        <p:grpSp>
          <p:nvGrpSpPr>
            <p:cNvPr id="404" name="グループ化 403"/>
            <p:cNvGrpSpPr/>
            <p:nvPr/>
          </p:nvGrpSpPr>
          <p:grpSpPr>
            <a:xfrm>
              <a:off x="9728274" y="1011915"/>
              <a:ext cx="1211978" cy="1708814"/>
              <a:chOff x="5028518" y="2191336"/>
              <a:chExt cx="2870991" cy="3846473"/>
            </a:xfrm>
          </p:grpSpPr>
          <p:sp>
            <p:nvSpPr>
              <p:cNvPr id="405" name="直方体 404"/>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6" name="正方形/長方形 405"/>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07" name="グループ化 406"/>
              <p:cNvGrpSpPr/>
              <p:nvPr/>
            </p:nvGrpSpPr>
            <p:grpSpPr>
              <a:xfrm>
                <a:off x="5059850" y="2201134"/>
                <a:ext cx="2839659" cy="3836675"/>
                <a:chOff x="5059850" y="2201134"/>
                <a:chExt cx="2839659" cy="3836675"/>
              </a:xfrm>
            </p:grpSpPr>
            <p:sp>
              <p:nvSpPr>
                <p:cNvPr id="422" name="正方形/長方形 421"/>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3" name="正方形/長方形 422"/>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4" name="正方形/長方形 423"/>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5" name="平行四辺形 424"/>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6" name="正方形/長方形 425"/>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7" name="正方形/長方形 426"/>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8" name="正方形/長方形 427"/>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9" name="正方形/長方形 428"/>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08" name="正方形/長方形 407"/>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9" name="正方形/長方形 408"/>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0" name="平行四辺形 409"/>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1" name="正方形/長方形 410"/>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2" name="正方形/長方形 411"/>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3" name="正方形/長方形 412"/>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4" name="正方形/長方形 413"/>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5" name="正方形/長方形 414"/>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6" name="直方体 415"/>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7" name="正方形/長方形 416"/>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8" name="平行四辺形 417"/>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9" name="直方体 418"/>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0" name="直方体 419"/>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1" name="フローチャート : 直接アクセス記憶 420"/>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4" name="グループ化 3"/>
            <p:cNvGrpSpPr/>
            <p:nvPr/>
          </p:nvGrpSpPr>
          <p:grpSpPr>
            <a:xfrm>
              <a:off x="9968891" y="1545846"/>
              <a:ext cx="721939" cy="273796"/>
              <a:chOff x="10995886" y="836712"/>
              <a:chExt cx="840655" cy="284845"/>
            </a:xfrm>
          </p:grpSpPr>
          <p:sp>
            <p:nvSpPr>
              <p:cNvPr id="436" name="正方形/長方形 435"/>
              <p:cNvSpPr/>
              <p:nvPr/>
            </p:nvSpPr>
            <p:spPr>
              <a:xfrm rot="8040868">
                <a:off x="11059238" y="882286"/>
                <a:ext cx="81152" cy="198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0" name="正方形/長方形 449"/>
              <p:cNvSpPr/>
              <p:nvPr/>
            </p:nvSpPr>
            <p:spPr>
              <a:xfrm>
                <a:off x="11067275" y="912249"/>
                <a:ext cx="769266" cy="1675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8" name="直方体 457"/>
              <p:cNvSpPr/>
              <p:nvPr/>
            </p:nvSpPr>
            <p:spPr>
              <a:xfrm>
                <a:off x="11020293" y="869778"/>
                <a:ext cx="697532" cy="251779"/>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59" name="直方体 458"/>
              <p:cNvSpPr/>
              <p:nvPr/>
            </p:nvSpPr>
            <p:spPr>
              <a:xfrm>
                <a:off x="10995886" y="836712"/>
                <a:ext cx="745966" cy="105378"/>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7" name="右矢印 6"/>
          <p:cNvSpPr/>
          <p:nvPr/>
        </p:nvSpPr>
        <p:spPr>
          <a:xfrm>
            <a:off x="9371688" y="1808654"/>
            <a:ext cx="308595" cy="29828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U ターン矢印 7"/>
          <p:cNvSpPr/>
          <p:nvPr/>
        </p:nvSpPr>
        <p:spPr>
          <a:xfrm>
            <a:off x="10157473" y="859886"/>
            <a:ext cx="905857" cy="640032"/>
          </a:xfrm>
          <a:prstGeom prst="utur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66" name="テキスト ボックス 665"/>
          <p:cNvSpPr txBox="1"/>
          <p:nvPr/>
        </p:nvSpPr>
        <p:spPr>
          <a:xfrm>
            <a:off x="8154286" y="1791294"/>
            <a:ext cx="1107996" cy="461665"/>
          </a:xfrm>
          <a:prstGeom prst="rect">
            <a:avLst/>
          </a:prstGeom>
          <a:noFill/>
        </p:spPr>
        <p:txBody>
          <a:bodyPr wrap="none" rtlCol="0">
            <a:spAutoFit/>
          </a:bodyPr>
          <a:lstStyle/>
          <a:p>
            <a:r>
              <a:rPr lang="ja-JP" altLang="en-US" sz="2400" b="1" dirty="0"/>
              <a:t>排出口</a:t>
            </a:r>
          </a:p>
        </p:txBody>
      </p:sp>
      <p:sp>
        <p:nvSpPr>
          <p:cNvPr id="667" name="テキスト ボックス 666"/>
          <p:cNvSpPr txBox="1"/>
          <p:nvPr/>
        </p:nvSpPr>
        <p:spPr>
          <a:xfrm>
            <a:off x="10676314" y="2641831"/>
            <a:ext cx="1377300" cy="584775"/>
          </a:xfrm>
          <a:prstGeom prst="rect">
            <a:avLst/>
          </a:prstGeom>
          <a:noFill/>
        </p:spPr>
        <p:txBody>
          <a:bodyPr wrap="none" rtlCol="0">
            <a:spAutoFit/>
          </a:bodyPr>
          <a:lstStyle/>
          <a:p>
            <a:r>
              <a:rPr lang="ja-JP" altLang="en-US" sz="1600" b="1" dirty="0"/>
              <a:t>台車の高さは</a:t>
            </a:r>
            <a:endParaRPr lang="en-US" altLang="ja-JP" sz="1600" b="1" dirty="0"/>
          </a:p>
          <a:p>
            <a:r>
              <a:rPr lang="ja-JP" altLang="en-US" sz="1600" b="1" dirty="0"/>
              <a:t>変えられない</a:t>
            </a:r>
            <a:endParaRPr lang="en-US" altLang="ja-JP" sz="1600" b="1" dirty="0"/>
          </a:p>
        </p:txBody>
      </p:sp>
      <p:grpSp>
        <p:nvGrpSpPr>
          <p:cNvPr id="17" name="グループ化 16"/>
          <p:cNvGrpSpPr/>
          <p:nvPr/>
        </p:nvGrpSpPr>
        <p:grpSpPr>
          <a:xfrm>
            <a:off x="7123430" y="1844039"/>
            <a:ext cx="868490" cy="987101"/>
            <a:chOff x="10476656" y="2517358"/>
            <a:chExt cx="868490" cy="987101"/>
          </a:xfrm>
        </p:grpSpPr>
        <p:sp>
          <p:nvSpPr>
            <p:cNvPr id="669" name="Line 1434"/>
            <p:cNvSpPr>
              <a:spLocks noChangeShapeType="1"/>
            </p:cNvSpPr>
            <p:nvPr/>
          </p:nvSpPr>
          <p:spPr bwMode="auto">
            <a:xfrm flipH="1" flipV="1">
              <a:off x="10753893" y="3126420"/>
              <a:ext cx="75609" cy="2625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0" name="Freeform 1443"/>
            <p:cNvSpPr>
              <a:spLocks/>
            </p:cNvSpPr>
            <p:nvPr/>
          </p:nvSpPr>
          <p:spPr bwMode="auto">
            <a:xfrm flipH="1">
              <a:off x="10476656" y="3089667"/>
              <a:ext cx="680489" cy="414792"/>
            </a:xfrm>
            <a:custGeom>
              <a:avLst/>
              <a:gdLst>
                <a:gd name="T0" fmla="*/ 2147483647 w 150"/>
                <a:gd name="T1" fmla="*/ 0 h 137"/>
                <a:gd name="T2" fmla="*/ 2147483647 w 150"/>
                <a:gd name="T3" fmla="*/ 2147483647 h 137"/>
                <a:gd name="T4" fmla="*/ 2147483647 w 150"/>
                <a:gd name="T5" fmla="*/ 2147483647 h 137"/>
                <a:gd name="T6" fmla="*/ 2147483647 w 150"/>
                <a:gd name="T7" fmla="*/ 2147483647 h 137"/>
                <a:gd name="T8" fmla="*/ 2147483647 w 150"/>
                <a:gd name="T9" fmla="*/ 2147483647 h 137"/>
                <a:gd name="T10" fmla="*/ 2147483647 w 150"/>
                <a:gd name="T11" fmla="*/ 2147483647 h 137"/>
                <a:gd name="T12" fmla="*/ 2147483647 w 150"/>
                <a:gd name="T13" fmla="*/ 2147483647 h 137"/>
                <a:gd name="T14" fmla="*/ 2147483647 w 150"/>
                <a:gd name="T15" fmla="*/ 2147483647 h 137"/>
                <a:gd name="T16" fmla="*/ 2147483647 w 150"/>
                <a:gd name="T17" fmla="*/ 2147483647 h 137"/>
                <a:gd name="T18" fmla="*/ 2147483647 w 150"/>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37">
                  <a:moveTo>
                    <a:pt x="108" y="0"/>
                  </a:moveTo>
                  <a:cubicBezTo>
                    <a:pt x="103" y="4"/>
                    <a:pt x="97" y="8"/>
                    <a:pt x="89" y="12"/>
                  </a:cubicBezTo>
                  <a:cubicBezTo>
                    <a:pt x="89" y="12"/>
                    <a:pt x="88" y="42"/>
                    <a:pt x="78" y="42"/>
                  </a:cubicBezTo>
                  <a:cubicBezTo>
                    <a:pt x="68" y="42"/>
                    <a:pt x="52" y="17"/>
                    <a:pt x="52" y="17"/>
                  </a:cubicBezTo>
                  <a:cubicBezTo>
                    <a:pt x="52" y="17"/>
                    <a:pt x="48" y="16"/>
                    <a:pt x="42" y="12"/>
                  </a:cubicBezTo>
                  <a:cubicBezTo>
                    <a:pt x="32" y="17"/>
                    <a:pt x="10" y="31"/>
                    <a:pt x="8" y="51"/>
                  </a:cubicBezTo>
                  <a:cubicBezTo>
                    <a:pt x="5" y="79"/>
                    <a:pt x="0" y="126"/>
                    <a:pt x="43" y="131"/>
                  </a:cubicBezTo>
                  <a:cubicBezTo>
                    <a:pt x="87" y="137"/>
                    <a:pt x="91" y="92"/>
                    <a:pt x="108" y="80"/>
                  </a:cubicBezTo>
                  <a:cubicBezTo>
                    <a:pt x="125" y="69"/>
                    <a:pt x="142" y="74"/>
                    <a:pt x="146" y="57"/>
                  </a:cubicBezTo>
                  <a:cubicBezTo>
                    <a:pt x="150" y="42"/>
                    <a:pt x="150" y="6"/>
                    <a:pt x="108"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671" name="Freeform 1444"/>
            <p:cNvSpPr>
              <a:spLocks/>
            </p:cNvSpPr>
            <p:nvPr/>
          </p:nvSpPr>
          <p:spPr bwMode="auto">
            <a:xfrm flipH="1">
              <a:off x="10821100" y="3131671"/>
              <a:ext cx="122656" cy="119012"/>
            </a:xfrm>
            <a:custGeom>
              <a:avLst/>
              <a:gdLst>
                <a:gd name="T0" fmla="*/ 0 w 27"/>
                <a:gd name="T1" fmla="*/ 0 h 39"/>
                <a:gd name="T2" fmla="*/ 2147483647 w 27"/>
                <a:gd name="T3" fmla="*/ 2147483647 h 39"/>
                <a:gd name="T4" fmla="*/ 2147483647 w 27"/>
                <a:gd name="T5" fmla="*/ 2147483647 h 39"/>
                <a:gd name="T6" fmla="*/ 0 60000 65536"/>
                <a:gd name="T7" fmla="*/ 0 60000 65536"/>
                <a:gd name="T8" fmla="*/ 0 60000 65536"/>
              </a:gdLst>
              <a:ahLst/>
              <a:cxnLst>
                <a:cxn ang="T6">
                  <a:pos x="T0" y="T1"/>
                </a:cxn>
                <a:cxn ang="T7">
                  <a:pos x="T2" y="T3"/>
                </a:cxn>
                <a:cxn ang="T8">
                  <a:pos x="T4" y="T5"/>
                </a:cxn>
              </a:cxnLst>
              <a:rect l="0" t="0" r="r" b="b"/>
              <a:pathLst>
                <a:path w="27" h="39">
                  <a:moveTo>
                    <a:pt x="0" y="0"/>
                  </a:moveTo>
                  <a:cubicBezTo>
                    <a:pt x="0" y="0"/>
                    <a:pt x="3" y="39"/>
                    <a:pt x="8" y="39"/>
                  </a:cubicBezTo>
                  <a:cubicBezTo>
                    <a:pt x="14" y="39"/>
                    <a:pt x="16" y="27"/>
                    <a:pt x="27"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2" name="Freeform 1445"/>
            <p:cNvSpPr>
              <a:spLocks/>
            </p:cNvSpPr>
            <p:nvPr/>
          </p:nvSpPr>
          <p:spPr bwMode="auto">
            <a:xfrm flipH="1">
              <a:off x="10698445" y="3131671"/>
              <a:ext cx="63848" cy="66507"/>
            </a:xfrm>
            <a:custGeom>
              <a:avLst/>
              <a:gdLst>
                <a:gd name="T0" fmla="*/ 0 w 14"/>
                <a:gd name="T1" fmla="*/ 2147483647 h 22"/>
                <a:gd name="T2" fmla="*/ 2147483647 w 14"/>
                <a:gd name="T3" fmla="*/ 2147483647 h 22"/>
                <a:gd name="T4" fmla="*/ 2147483647 w 14"/>
                <a:gd name="T5" fmla="*/ 0 h 22"/>
                <a:gd name="T6" fmla="*/ 0 60000 65536"/>
                <a:gd name="T7" fmla="*/ 0 60000 65536"/>
                <a:gd name="T8" fmla="*/ 0 60000 65536"/>
              </a:gdLst>
              <a:ahLst/>
              <a:cxnLst>
                <a:cxn ang="T6">
                  <a:pos x="T0" y="T1"/>
                </a:cxn>
                <a:cxn ang="T7">
                  <a:pos x="T2" y="T3"/>
                </a:cxn>
                <a:cxn ang="T8">
                  <a:pos x="T4" y="T5"/>
                </a:cxn>
              </a:cxnLst>
              <a:rect l="0" t="0" r="r" b="b"/>
              <a:pathLst>
                <a:path w="14" h="22">
                  <a:moveTo>
                    <a:pt x="0" y="22"/>
                  </a:moveTo>
                  <a:cubicBezTo>
                    <a:pt x="0" y="22"/>
                    <a:pt x="14" y="21"/>
                    <a:pt x="14" y="15"/>
                  </a:cubicBezTo>
                  <a:cubicBezTo>
                    <a:pt x="14" y="9"/>
                    <a:pt x="3" y="0"/>
                    <a:pt x="3"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3" name="Freeform 1446"/>
            <p:cNvSpPr>
              <a:spLocks/>
            </p:cNvSpPr>
            <p:nvPr/>
          </p:nvSpPr>
          <p:spPr bwMode="auto">
            <a:xfrm flipH="1">
              <a:off x="10572428" y="3164924"/>
              <a:ext cx="58807" cy="70007"/>
            </a:xfrm>
            <a:custGeom>
              <a:avLst/>
              <a:gdLst>
                <a:gd name="T0" fmla="*/ 2147483647 w 13"/>
                <a:gd name="T1" fmla="*/ 2147483647 h 23"/>
                <a:gd name="T2" fmla="*/ 2147483647 w 13"/>
                <a:gd name="T3" fmla="*/ 0 h 23"/>
                <a:gd name="T4" fmla="*/ 2147483647 w 13"/>
                <a:gd name="T5" fmla="*/ 2147483647 h 23"/>
                <a:gd name="T6" fmla="*/ 0 60000 65536"/>
                <a:gd name="T7" fmla="*/ 0 60000 65536"/>
                <a:gd name="T8" fmla="*/ 0 60000 65536"/>
              </a:gdLst>
              <a:ahLst/>
              <a:cxnLst>
                <a:cxn ang="T6">
                  <a:pos x="T0" y="T1"/>
                </a:cxn>
                <a:cxn ang="T7">
                  <a:pos x="T2" y="T3"/>
                </a:cxn>
                <a:cxn ang="T8">
                  <a:pos x="T4" y="T5"/>
                </a:cxn>
              </a:cxnLst>
              <a:rect l="0" t="0" r="r" b="b"/>
              <a:pathLst>
                <a:path w="13" h="23">
                  <a:moveTo>
                    <a:pt x="3" y="21"/>
                  </a:moveTo>
                  <a:cubicBezTo>
                    <a:pt x="6" y="23"/>
                    <a:pt x="13" y="1"/>
                    <a:pt x="7" y="0"/>
                  </a:cubicBezTo>
                  <a:cubicBezTo>
                    <a:pt x="0" y="0"/>
                    <a:pt x="0" y="20"/>
                    <a:pt x="3" y="2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674" name="Freeform 1447"/>
            <p:cNvSpPr>
              <a:spLocks/>
            </p:cNvSpPr>
            <p:nvPr/>
          </p:nvSpPr>
          <p:spPr bwMode="auto">
            <a:xfrm flipH="1">
              <a:off x="10834542" y="3296188"/>
              <a:ext cx="90732" cy="56005"/>
            </a:xfrm>
            <a:custGeom>
              <a:avLst/>
              <a:gdLst>
                <a:gd name="T0" fmla="*/ 0 w 20"/>
                <a:gd name="T1" fmla="*/ 2147483647 h 19"/>
                <a:gd name="T2" fmla="*/ 2147483647 w 20"/>
                <a:gd name="T3" fmla="*/ 2147483647 h 19"/>
                <a:gd name="T4" fmla="*/ 2147483647 w 20"/>
                <a:gd name="T5" fmla="*/ 2147483647 h 19"/>
                <a:gd name="T6" fmla="*/ 0 w 20"/>
                <a:gd name="T7" fmla="*/ 2147483647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9">
                  <a:moveTo>
                    <a:pt x="0" y="9"/>
                  </a:moveTo>
                  <a:cubicBezTo>
                    <a:pt x="0" y="9"/>
                    <a:pt x="0" y="0"/>
                    <a:pt x="7" y="3"/>
                  </a:cubicBezTo>
                  <a:cubicBezTo>
                    <a:pt x="14" y="5"/>
                    <a:pt x="20" y="14"/>
                    <a:pt x="16" y="19"/>
                  </a:cubicBezTo>
                  <a:lnTo>
                    <a:pt x="0" y="9"/>
                  </a:ln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675" name="Freeform 1448"/>
            <p:cNvSpPr>
              <a:spLocks/>
            </p:cNvSpPr>
            <p:nvPr/>
          </p:nvSpPr>
          <p:spPr bwMode="auto">
            <a:xfrm flipH="1">
              <a:off x="10871508" y="3322440"/>
              <a:ext cx="107534" cy="33254"/>
            </a:xfrm>
            <a:custGeom>
              <a:avLst/>
              <a:gdLst>
                <a:gd name="T0" fmla="*/ 2147483647 w 24"/>
                <a:gd name="T1" fmla="*/ 2147483647 h 11"/>
                <a:gd name="T2" fmla="*/ 2147483647 w 24"/>
                <a:gd name="T3" fmla="*/ 2147483647 h 11"/>
                <a:gd name="T4" fmla="*/ 2147483647 w 24"/>
                <a:gd name="T5" fmla="*/ 0 h 11"/>
                <a:gd name="T6" fmla="*/ 2147483647 w 24"/>
                <a:gd name="T7" fmla="*/ 214748364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1">
                  <a:moveTo>
                    <a:pt x="1" y="11"/>
                  </a:moveTo>
                  <a:cubicBezTo>
                    <a:pt x="24" y="10"/>
                    <a:pt x="24" y="10"/>
                    <a:pt x="24" y="10"/>
                  </a:cubicBezTo>
                  <a:cubicBezTo>
                    <a:pt x="24" y="10"/>
                    <a:pt x="24" y="0"/>
                    <a:pt x="12" y="0"/>
                  </a:cubicBezTo>
                  <a:cubicBezTo>
                    <a:pt x="0" y="0"/>
                    <a:pt x="1" y="11"/>
                    <a:pt x="1" y="11"/>
                  </a:cubicBezTo>
                  <a:close/>
                </a:path>
              </a:pathLst>
            </a:custGeom>
            <a:solidFill>
              <a:srgbClr val="FFDD9F"/>
            </a:solidFill>
            <a:ln w="17463" cap="rnd">
              <a:solidFill>
                <a:srgbClr val="000000"/>
              </a:solidFill>
              <a:prstDash val="solid"/>
              <a:round/>
              <a:headEnd/>
              <a:tailEnd/>
            </a:ln>
          </p:spPr>
          <p:txBody>
            <a:bodyPr/>
            <a:lstStyle/>
            <a:p>
              <a:endParaRPr lang="ja-JP" altLang="en-US"/>
            </a:p>
          </p:txBody>
        </p:sp>
        <p:grpSp>
          <p:nvGrpSpPr>
            <p:cNvPr id="676" name="グループ化 1350"/>
            <p:cNvGrpSpPr>
              <a:grpSpLocks/>
            </p:cNvGrpSpPr>
            <p:nvPr/>
          </p:nvGrpSpPr>
          <p:grpSpPr bwMode="auto">
            <a:xfrm>
              <a:off x="10565524" y="2578506"/>
              <a:ext cx="779622" cy="626564"/>
              <a:chOff x="11772800" y="3501008"/>
              <a:chExt cx="736600" cy="568325"/>
            </a:xfrm>
          </p:grpSpPr>
          <p:sp>
            <p:nvSpPr>
              <p:cNvPr id="683" name="Freeform 1363"/>
              <p:cNvSpPr>
                <a:spLocks/>
              </p:cNvSpPr>
              <p:nvPr/>
            </p:nvSpPr>
            <p:spPr bwMode="auto">
              <a:xfrm>
                <a:off x="11801375" y="3647058"/>
                <a:ext cx="638175" cy="422275"/>
              </a:xfrm>
              <a:custGeom>
                <a:avLst/>
                <a:gdLst>
                  <a:gd name="T0" fmla="*/ 2147483647 w 149"/>
                  <a:gd name="T1" fmla="*/ 2147483647 h 154"/>
                  <a:gd name="T2" fmla="*/ 2147483647 w 149"/>
                  <a:gd name="T3" fmla="*/ 2147483647 h 154"/>
                  <a:gd name="T4" fmla="*/ 0 w 149"/>
                  <a:gd name="T5" fmla="*/ 2147483647 h 154"/>
                  <a:gd name="T6" fmla="*/ 2147483647 w 149"/>
                  <a:gd name="T7" fmla="*/ 2147483647 h 154"/>
                  <a:gd name="T8" fmla="*/ 2147483647 w 149"/>
                  <a:gd name="T9" fmla="*/ 2147483647 h 154"/>
                  <a:gd name="T10" fmla="*/ 2147483647 w 149"/>
                  <a:gd name="T11" fmla="*/ 2147483647 h 154"/>
                  <a:gd name="T12" fmla="*/ 2147483647 w 149"/>
                  <a:gd name="T13" fmla="*/ 2147483647 h 154"/>
                  <a:gd name="T14" fmla="*/ 2147483647 w 149"/>
                  <a:gd name="T15" fmla="*/ 2147483647 h 154"/>
                  <a:gd name="T16" fmla="*/ 2147483647 w 149"/>
                  <a:gd name="T17" fmla="*/ 2147483647 h 154"/>
                  <a:gd name="T18" fmla="*/ 2147483647 w 149"/>
                  <a:gd name="T19" fmla="*/ 2147483647 h 154"/>
                  <a:gd name="T20" fmla="*/ 2147483647 w 149"/>
                  <a:gd name="T21" fmla="*/ 0 h 154"/>
                  <a:gd name="T22" fmla="*/ 2147483647 w 149"/>
                  <a:gd name="T23" fmla="*/ 2147483647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154">
                    <a:moveTo>
                      <a:pt x="15" y="23"/>
                    </a:moveTo>
                    <a:cubicBezTo>
                      <a:pt x="15" y="23"/>
                      <a:pt x="17" y="49"/>
                      <a:pt x="13" y="62"/>
                    </a:cubicBezTo>
                    <a:cubicBezTo>
                      <a:pt x="9" y="74"/>
                      <a:pt x="0" y="89"/>
                      <a:pt x="0" y="97"/>
                    </a:cubicBezTo>
                    <a:cubicBezTo>
                      <a:pt x="0" y="106"/>
                      <a:pt x="29" y="150"/>
                      <a:pt x="52" y="152"/>
                    </a:cubicBezTo>
                    <a:cubicBezTo>
                      <a:pt x="75" y="154"/>
                      <a:pt x="110" y="129"/>
                      <a:pt x="116" y="111"/>
                    </a:cubicBezTo>
                    <a:cubicBezTo>
                      <a:pt x="116" y="111"/>
                      <a:pt x="138" y="113"/>
                      <a:pt x="144" y="89"/>
                    </a:cubicBezTo>
                    <a:cubicBezTo>
                      <a:pt x="149" y="66"/>
                      <a:pt x="130" y="62"/>
                      <a:pt x="117" y="76"/>
                    </a:cubicBezTo>
                    <a:cubicBezTo>
                      <a:pt x="117" y="76"/>
                      <a:pt x="113" y="61"/>
                      <a:pt x="122" y="50"/>
                    </a:cubicBezTo>
                    <a:cubicBezTo>
                      <a:pt x="122" y="50"/>
                      <a:pt x="97" y="54"/>
                      <a:pt x="91" y="41"/>
                    </a:cubicBezTo>
                    <a:cubicBezTo>
                      <a:pt x="91" y="41"/>
                      <a:pt x="64" y="39"/>
                      <a:pt x="63" y="28"/>
                    </a:cubicBezTo>
                    <a:cubicBezTo>
                      <a:pt x="63" y="28"/>
                      <a:pt x="31" y="32"/>
                      <a:pt x="22" y="0"/>
                    </a:cubicBezTo>
                    <a:lnTo>
                      <a:pt x="15" y="23"/>
                    </a:ln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684" name="Freeform 1364"/>
              <p:cNvSpPr>
                <a:spLocks/>
              </p:cNvSpPr>
              <p:nvPr/>
            </p:nvSpPr>
            <p:spPr bwMode="auto">
              <a:xfrm>
                <a:off x="11772800" y="3501008"/>
                <a:ext cx="736600" cy="485775"/>
              </a:xfrm>
              <a:custGeom>
                <a:avLst/>
                <a:gdLst>
                  <a:gd name="T0" fmla="*/ 2147483647 w 172"/>
                  <a:gd name="T1" fmla="*/ 2147483647 h 177"/>
                  <a:gd name="T2" fmla="*/ 2147483647 w 172"/>
                  <a:gd name="T3" fmla="*/ 2147483647 h 177"/>
                  <a:gd name="T4" fmla="*/ 2147483647 w 172"/>
                  <a:gd name="T5" fmla="*/ 2147483647 h 177"/>
                  <a:gd name="T6" fmla="*/ 2147483647 w 172"/>
                  <a:gd name="T7" fmla="*/ 2147483647 h 177"/>
                  <a:gd name="T8" fmla="*/ 2147483647 w 172"/>
                  <a:gd name="T9" fmla="*/ 2147483647 h 177"/>
                  <a:gd name="T10" fmla="*/ 2147483647 w 172"/>
                  <a:gd name="T11" fmla="*/ 2147483647 h 177"/>
                  <a:gd name="T12" fmla="*/ 2147483647 w 172"/>
                  <a:gd name="T13" fmla="*/ 2147483647 h 177"/>
                  <a:gd name="T14" fmla="*/ 2147483647 w 172"/>
                  <a:gd name="T15" fmla="*/ 2147483647 h 177"/>
                  <a:gd name="T16" fmla="*/ 2147483647 w 172"/>
                  <a:gd name="T17" fmla="*/ 2147483647 h 177"/>
                  <a:gd name="T18" fmla="*/ 2147483647 w 172"/>
                  <a:gd name="T19" fmla="*/ 2147483647 h 177"/>
                  <a:gd name="T20" fmla="*/ 2147483647 w 172"/>
                  <a:gd name="T21" fmla="*/ 2147483647 h 177"/>
                  <a:gd name="T22" fmla="*/ 2147483647 w 172"/>
                  <a:gd name="T23" fmla="*/ 2147483647 h 177"/>
                  <a:gd name="T24" fmla="*/ 2147483647 w 172"/>
                  <a:gd name="T25" fmla="*/ 2147483647 h 177"/>
                  <a:gd name="T26" fmla="*/ 2147483647 w 172"/>
                  <a:gd name="T27" fmla="*/ 2147483647 h 177"/>
                  <a:gd name="T28" fmla="*/ 2147483647 w 172"/>
                  <a:gd name="T29" fmla="*/ 2147483647 h 177"/>
                  <a:gd name="T30" fmla="*/ 2147483647 w 172"/>
                  <a:gd name="T31" fmla="*/ 2147483647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 h="177">
                    <a:moveTo>
                      <a:pt x="155" y="67"/>
                    </a:moveTo>
                    <a:cubicBezTo>
                      <a:pt x="155" y="67"/>
                      <a:pt x="149" y="38"/>
                      <a:pt x="101" y="19"/>
                    </a:cubicBezTo>
                    <a:cubicBezTo>
                      <a:pt x="52" y="0"/>
                      <a:pt x="26" y="23"/>
                      <a:pt x="26" y="23"/>
                    </a:cubicBezTo>
                    <a:cubicBezTo>
                      <a:pt x="9" y="21"/>
                      <a:pt x="7" y="39"/>
                      <a:pt x="7" y="39"/>
                    </a:cubicBezTo>
                    <a:cubicBezTo>
                      <a:pt x="0" y="58"/>
                      <a:pt x="14" y="83"/>
                      <a:pt x="22" y="94"/>
                    </a:cubicBezTo>
                    <a:cubicBezTo>
                      <a:pt x="23" y="84"/>
                      <a:pt x="22" y="76"/>
                      <a:pt x="22" y="76"/>
                    </a:cubicBezTo>
                    <a:cubicBezTo>
                      <a:pt x="29" y="53"/>
                      <a:pt x="29" y="53"/>
                      <a:pt x="29" y="53"/>
                    </a:cubicBezTo>
                    <a:cubicBezTo>
                      <a:pt x="38" y="85"/>
                      <a:pt x="70" y="81"/>
                      <a:pt x="70" y="81"/>
                    </a:cubicBezTo>
                    <a:cubicBezTo>
                      <a:pt x="71" y="92"/>
                      <a:pt x="98" y="94"/>
                      <a:pt x="98" y="94"/>
                    </a:cubicBezTo>
                    <a:cubicBezTo>
                      <a:pt x="104" y="107"/>
                      <a:pt x="129" y="103"/>
                      <a:pt x="129" y="103"/>
                    </a:cubicBezTo>
                    <a:cubicBezTo>
                      <a:pt x="120" y="114"/>
                      <a:pt x="124" y="129"/>
                      <a:pt x="124" y="129"/>
                    </a:cubicBezTo>
                    <a:cubicBezTo>
                      <a:pt x="137" y="115"/>
                      <a:pt x="156" y="119"/>
                      <a:pt x="151" y="142"/>
                    </a:cubicBezTo>
                    <a:cubicBezTo>
                      <a:pt x="145" y="166"/>
                      <a:pt x="123" y="164"/>
                      <a:pt x="123" y="164"/>
                    </a:cubicBezTo>
                    <a:cubicBezTo>
                      <a:pt x="123" y="164"/>
                      <a:pt x="122" y="164"/>
                      <a:pt x="122" y="165"/>
                    </a:cubicBezTo>
                    <a:cubicBezTo>
                      <a:pt x="164" y="177"/>
                      <a:pt x="156" y="121"/>
                      <a:pt x="156" y="121"/>
                    </a:cubicBezTo>
                    <a:cubicBezTo>
                      <a:pt x="172" y="96"/>
                      <a:pt x="155" y="67"/>
                      <a:pt x="155" y="67"/>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685" name="Oval 1365"/>
              <p:cNvSpPr>
                <a:spLocks noChangeArrowheads="1"/>
              </p:cNvSpPr>
              <p:nvPr/>
            </p:nvSpPr>
            <p:spPr bwMode="auto">
              <a:xfrm>
                <a:off x="11969650" y="3813745"/>
                <a:ext cx="20637"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86" name="Oval 1366"/>
              <p:cNvSpPr>
                <a:spLocks noChangeArrowheads="1"/>
              </p:cNvSpPr>
              <p:nvPr/>
            </p:nvSpPr>
            <p:spPr bwMode="auto">
              <a:xfrm>
                <a:off x="12037912" y="3821683"/>
                <a:ext cx="20638" cy="301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87" name="Freeform 1367"/>
              <p:cNvSpPr>
                <a:spLocks/>
              </p:cNvSpPr>
              <p:nvPr/>
            </p:nvSpPr>
            <p:spPr bwMode="auto">
              <a:xfrm>
                <a:off x="12328425" y="3858195"/>
                <a:ext cx="38100" cy="57150"/>
              </a:xfrm>
              <a:custGeom>
                <a:avLst/>
                <a:gdLst>
                  <a:gd name="T0" fmla="*/ 2147483647 w 9"/>
                  <a:gd name="T1" fmla="*/ 0 h 21"/>
                  <a:gd name="T2" fmla="*/ 0 w 9"/>
                  <a:gd name="T3" fmla="*/ 2147483647 h 21"/>
                  <a:gd name="T4" fmla="*/ 0 60000 65536"/>
                  <a:gd name="T5" fmla="*/ 0 60000 65536"/>
                </a:gdLst>
                <a:ahLst/>
                <a:cxnLst>
                  <a:cxn ang="T4">
                    <a:pos x="T0" y="T1"/>
                  </a:cxn>
                  <a:cxn ang="T5">
                    <a:pos x="T2" y="T3"/>
                  </a:cxn>
                </a:cxnLst>
                <a:rect l="0" t="0" r="r" b="b"/>
                <a:pathLst>
                  <a:path w="9" h="21">
                    <a:moveTo>
                      <a:pt x="9" y="0"/>
                    </a:moveTo>
                    <a:cubicBezTo>
                      <a:pt x="9" y="0"/>
                      <a:pt x="9" y="19"/>
                      <a:pt x="0" y="2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8" name="Line 1368"/>
              <p:cNvSpPr>
                <a:spLocks noChangeShapeType="1"/>
              </p:cNvSpPr>
              <p:nvPr/>
            </p:nvSpPr>
            <p:spPr bwMode="auto">
              <a:xfrm>
                <a:off x="12290325" y="3929633"/>
                <a:ext cx="4762" cy="23812"/>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9" name="Freeform 1369"/>
              <p:cNvSpPr>
                <a:spLocks/>
              </p:cNvSpPr>
              <p:nvPr/>
            </p:nvSpPr>
            <p:spPr bwMode="auto">
              <a:xfrm>
                <a:off x="11969650" y="3723258"/>
                <a:ext cx="28575" cy="65087"/>
              </a:xfrm>
              <a:custGeom>
                <a:avLst/>
                <a:gdLst>
                  <a:gd name="T0" fmla="*/ 2147483647 w 7"/>
                  <a:gd name="T1" fmla="*/ 2147483647 h 24"/>
                  <a:gd name="T2" fmla="*/ 0 w 7"/>
                  <a:gd name="T3" fmla="*/ 0 h 24"/>
                  <a:gd name="T4" fmla="*/ 0 60000 65536"/>
                  <a:gd name="T5" fmla="*/ 0 60000 65536"/>
                </a:gdLst>
                <a:ahLst/>
                <a:cxnLst>
                  <a:cxn ang="T4">
                    <a:pos x="T0" y="T1"/>
                  </a:cxn>
                  <a:cxn ang="T5">
                    <a:pos x="T2" y="T3"/>
                  </a:cxn>
                </a:cxnLst>
                <a:rect l="0" t="0" r="r" b="b"/>
                <a:pathLst>
                  <a:path w="7" h="24">
                    <a:moveTo>
                      <a:pt x="6" y="24"/>
                    </a:moveTo>
                    <a:cubicBezTo>
                      <a:pt x="6" y="24"/>
                      <a:pt x="7" y="1"/>
                      <a:pt x="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0" name="Freeform 1370"/>
              <p:cNvSpPr>
                <a:spLocks/>
              </p:cNvSpPr>
              <p:nvPr/>
            </p:nvSpPr>
            <p:spPr bwMode="auto">
              <a:xfrm>
                <a:off x="12050612" y="3753420"/>
                <a:ext cx="80963" cy="41275"/>
              </a:xfrm>
              <a:custGeom>
                <a:avLst/>
                <a:gdLst>
                  <a:gd name="T0" fmla="*/ 0 w 19"/>
                  <a:gd name="T1" fmla="*/ 2147483647 h 15"/>
                  <a:gd name="T2" fmla="*/ 2147483647 w 19"/>
                  <a:gd name="T3" fmla="*/ 2147483647 h 15"/>
                  <a:gd name="T4" fmla="*/ 0 60000 65536"/>
                  <a:gd name="T5" fmla="*/ 0 60000 65536"/>
                </a:gdLst>
                <a:ahLst/>
                <a:cxnLst>
                  <a:cxn ang="T4">
                    <a:pos x="T0" y="T1"/>
                  </a:cxn>
                  <a:cxn ang="T5">
                    <a:pos x="T2" y="T3"/>
                  </a:cxn>
                </a:cxnLst>
                <a:rect l="0" t="0" r="r" b="b"/>
                <a:pathLst>
                  <a:path w="19" h="15">
                    <a:moveTo>
                      <a:pt x="0" y="15"/>
                    </a:moveTo>
                    <a:cubicBezTo>
                      <a:pt x="0" y="15"/>
                      <a:pt x="6" y="0"/>
                      <a:pt x="19"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1" name="Oval 1371"/>
              <p:cNvSpPr>
                <a:spLocks noChangeArrowheads="1"/>
              </p:cNvSpPr>
              <p:nvPr/>
            </p:nvSpPr>
            <p:spPr bwMode="auto">
              <a:xfrm>
                <a:off x="11990287" y="3950270"/>
                <a:ext cx="77788" cy="66675"/>
              </a:xfrm>
              <a:prstGeom prst="ellipse">
                <a:avLst/>
              </a:prstGeom>
              <a:solidFill>
                <a:srgbClr val="CC0000"/>
              </a:solidFill>
              <a:ln w="17463">
                <a:solidFill>
                  <a:srgbClr val="000000"/>
                </a:solidFill>
                <a:miter lim="800000"/>
                <a:headEnd/>
                <a:tailEnd/>
              </a:ln>
            </p:spPr>
            <p:txBody>
              <a:bodyPr/>
              <a:lstStyle/>
              <a:p>
                <a:endParaRPr lang="ja-JP" altLang="en-US"/>
              </a:p>
            </p:txBody>
          </p:sp>
        </p:grpSp>
        <p:grpSp>
          <p:nvGrpSpPr>
            <p:cNvPr id="677" name="グループ化 1351"/>
            <p:cNvGrpSpPr>
              <a:grpSpLocks/>
            </p:cNvGrpSpPr>
            <p:nvPr/>
          </p:nvGrpSpPr>
          <p:grpSpPr bwMode="auto">
            <a:xfrm>
              <a:off x="10570055" y="2517358"/>
              <a:ext cx="741488" cy="435549"/>
              <a:chOff x="10979141" y="3571989"/>
              <a:chExt cx="1097217" cy="462540"/>
            </a:xfrm>
          </p:grpSpPr>
          <p:grpSp>
            <p:nvGrpSpPr>
              <p:cNvPr id="679" name="グループ化 1352"/>
              <p:cNvGrpSpPr>
                <a:grpSpLocks/>
              </p:cNvGrpSpPr>
              <p:nvPr/>
            </p:nvGrpSpPr>
            <p:grpSpPr bwMode="auto">
              <a:xfrm>
                <a:off x="10980712" y="3571989"/>
                <a:ext cx="1095646" cy="462540"/>
                <a:chOff x="12752175" y="3571989"/>
                <a:chExt cx="1095646" cy="462540"/>
              </a:xfrm>
            </p:grpSpPr>
            <p:sp>
              <p:nvSpPr>
                <p:cNvPr id="681" name="Freeform 1558"/>
                <p:cNvSpPr>
                  <a:spLocks/>
                </p:cNvSpPr>
                <p:nvPr/>
              </p:nvSpPr>
              <p:spPr bwMode="auto">
                <a:xfrm rot="374385" flipH="1">
                  <a:off x="13080403" y="3571989"/>
                  <a:ext cx="767418" cy="462540"/>
                </a:xfrm>
                <a:custGeom>
                  <a:avLst/>
                  <a:gdLst>
                    <a:gd name="T0" fmla="*/ 2147483647 w 823"/>
                    <a:gd name="T1" fmla="*/ 2147483647 h 548"/>
                    <a:gd name="T2" fmla="*/ 2147483647 w 823"/>
                    <a:gd name="T3" fmla="*/ 2147483647 h 548"/>
                    <a:gd name="T4" fmla="*/ 2147483647 w 823"/>
                    <a:gd name="T5" fmla="*/ 2147483647 h 548"/>
                    <a:gd name="T6" fmla="*/ 2147483647 w 823"/>
                    <a:gd name="T7" fmla="*/ 2147483647 h 548"/>
                    <a:gd name="T8" fmla="*/ 2147483647 w 823"/>
                    <a:gd name="T9" fmla="*/ 2147483647 h 548"/>
                    <a:gd name="T10" fmla="*/ 2147483647 w 823"/>
                    <a:gd name="T11" fmla="*/ 2147483647 h 548"/>
                    <a:gd name="T12" fmla="*/ 2147483647 w 823"/>
                    <a:gd name="T13" fmla="*/ 2147483647 h 548"/>
                    <a:gd name="T14" fmla="*/ 2147483647 w 823"/>
                    <a:gd name="T15" fmla="*/ 2147483647 h 548"/>
                    <a:gd name="T16" fmla="*/ 2147483647 w 823"/>
                    <a:gd name="T17" fmla="*/ 2147483647 h 548"/>
                    <a:gd name="T18" fmla="*/ 2147483647 w 823"/>
                    <a:gd name="T19" fmla="*/ 2147483647 h 548"/>
                    <a:gd name="T20" fmla="*/ 2147483647 w 823"/>
                    <a:gd name="T21" fmla="*/ 2147483647 h 548"/>
                    <a:gd name="T22" fmla="*/ 2147483647 w 823"/>
                    <a:gd name="T23" fmla="*/ 2147483647 h 548"/>
                    <a:gd name="T24" fmla="*/ 2147483647 w 823"/>
                    <a:gd name="T25" fmla="*/ 2147483647 h 5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3" h="548">
                      <a:moveTo>
                        <a:pt x="36" y="534"/>
                      </a:moveTo>
                      <a:lnTo>
                        <a:pt x="36" y="548"/>
                      </a:lnTo>
                      <a:lnTo>
                        <a:pt x="8" y="528"/>
                      </a:lnTo>
                      <a:cubicBezTo>
                        <a:pt x="3" y="514"/>
                        <a:pt x="1" y="496"/>
                        <a:pt x="4" y="466"/>
                      </a:cubicBezTo>
                      <a:cubicBezTo>
                        <a:pt x="7" y="436"/>
                        <a:pt x="0" y="402"/>
                        <a:pt x="24" y="350"/>
                      </a:cubicBezTo>
                      <a:cubicBezTo>
                        <a:pt x="48" y="298"/>
                        <a:pt x="68" y="209"/>
                        <a:pt x="146" y="156"/>
                      </a:cubicBezTo>
                      <a:cubicBezTo>
                        <a:pt x="224" y="103"/>
                        <a:pt x="406" y="55"/>
                        <a:pt x="492" y="32"/>
                      </a:cubicBezTo>
                      <a:cubicBezTo>
                        <a:pt x="578" y="9"/>
                        <a:pt x="610" y="0"/>
                        <a:pt x="664" y="16"/>
                      </a:cubicBezTo>
                      <a:cubicBezTo>
                        <a:pt x="718" y="32"/>
                        <a:pt x="823" y="99"/>
                        <a:pt x="814" y="130"/>
                      </a:cubicBezTo>
                      <a:cubicBezTo>
                        <a:pt x="805" y="161"/>
                        <a:pt x="693" y="167"/>
                        <a:pt x="610" y="202"/>
                      </a:cubicBezTo>
                      <a:cubicBezTo>
                        <a:pt x="527" y="237"/>
                        <a:pt x="388" y="309"/>
                        <a:pt x="318" y="338"/>
                      </a:cubicBezTo>
                      <a:cubicBezTo>
                        <a:pt x="248" y="367"/>
                        <a:pt x="240" y="344"/>
                        <a:pt x="192" y="378"/>
                      </a:cubicBezTo>
                      <a:cubicBezTo>
                        <a:pt x="144" y="412"/>
                        <a:pt x="88" y="478"/>
                        <a:pt x="36" y="534"/>
                      </a:cubicBezTo>
                      <a:close/>
                    </a:path>
                  </a:pathLst>
                </a:custGeom>
                <a:solidFill>
                  <a:srgbClr val="CCEC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2" name="Freeform 1561"/>
                <p:cNvSpPr>
                  <a:spLocks/>
                </p:cNvSpPr>
                <p:nvPr/>
              </p:nvSpPr>
              <p:spPr bwMode="auto">
                <a:xfrm rot="374385" flipH="1">
                  <a:off x="12752175" y="3632221"/>
                  <a:ext cx="555153" cy="250279"/>
                </a:xfrm>
                <a:custGeom>
                  <a:avLst/>
                  <a:gdLst>
                    <a:gd name="T0" fmla="*/ 2147483647 w 594"/>
                    <a:gd name="T1" fmla="*/ 2147483647 h 293"/>
                    <a:gd name="T2" fmla="*/ 2147483647 w 594"/>
                    <a:gd name="T3" fmla="*/ 2147483647 h 293"/>
                    <a:gd name="T4" fmla="*/ 2147483647 w 594"/>
                    <a:gd name="T5" fmla="*/ 2147483647 h 293"/>
                    <a:gd name="T6" fmla="*/ 2147483647 w 594"/>
                    <a:gd name="T7" fmla="*/ 2147483647 h 293"/>
                    <a:gd name="T8" fmla="*/ 2147483647 w 594"/>
                    <a:gd name="T9" fmla="*/ 2147483647 h 293"/>
                    <a:gd name="T10" fmla="*/ 2147483647 w 594"/>
                    <a:gd name="T11" fmla="*/ 2147483647 h 293"/>
                    <a:gd name="T12" fmla="*/ 2147483647 w 594"/>
                    <a:gd name="T13" fmla="*/ 2147483647 h 293"/>
                    <a:gd name="T14" fmla="*/ 2147483647 w 594"/>
                    <a:gd name="T15" fmla="*/ 2147483647 h 293"/>
                    <a:gd name="T16" fmla="*/ 2147483647 w 594"/>
                    <a:gd name="T17" fmla="*/ 2147483647 h 293"/>
                    <a:gd name="T18" fmla="*/ 2147483647 w 594"/>
                    <a:gd name="T19" fmla="*/ 2147483647 h 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4" h="293">
                      <a:moveTo>
                        <a:pt x="18" y="131"/>
                      </a:moveTo>
                      <a:cubicBezTo>
                        <a:pt x="0" y="147"/>
                        <a:pt x="77" y="119"/>
                        <a:pt x="120" y="119"/>
                      </a:cubicBezTo>
                      <a:cubicBezTo>
                        <a:pt x="163" y="119"/>
                        <a:pt x="225" y="113"/>
                        <a:pt x="278" y="133"/>
                      </a:cubicBezTo>
                      <a:cubicBezTo>
                        <a:pt x="331" y="153"/>
                        <a:pt x="403" y="214"/>
                        <a:pt x="436" y="241"/>
                      </a:cubicBezTo>
                      <a:cubicBezTo>
                        <a:pt x="469" y="268"/>
                        <a:pt x="448" y="293"/>
                        <a:pt x="474" y="293"/>
                      </a:cubicBezTo>
                      <a:cubicBezTo>
                        <a:pt x="500" y="293"/>
                        <a:pt x="578" y="263"/>
                        <a:pt x="594" y="239"/>
                      </a:cubicBezTo>
                      <a:lnTo>
                        <a:pt x="570" y="149"/>
                      </a:lnTo>
                      <a:cubicBezTo>
                        <a:pt x="539" y="113"/>
                        <a:pt x="463" y="42"/>
                        <a:pt x="406" y="21"/>
                      </a:cubicBezTo>
                      <a:cubicBezTo>
                        <a:pt x="349" y="0"/>
                        <a:pt x="293" y="3"/>
                        <a:pt x="228" y="21"/>
                      </a:cubicBezTo>
                      <a:lnTo>
                        <a:pt x="18" y="131"/>
                      </a:lnTo>
                      <a:close/>
                    </a:path>
                  </a:pathLst>
                </a:custGeom>
                <a:solidFill>
                  <a:srgbClr val="333333"/>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80" name="Freeform 1562"/>
              <p:cNvSpPr>
                <a:spLocks/>
              </p:cNvSpPr>
              <p:nvPr/>
            </p:nvSpPr>
            <p:spPr bwMode="auto">
              <a:xfrm rot="374385" flipH="1">
                <a:off x="10979141" y="3649830"/>
                <a:ext cx="951108" cy="256615"/>
              </a:xfrm>
              <a:custGeom>
                <a:avLst/>
                <a:gdLst>
                  <a:gd name="T0" fmla="*/ 2147483647 w 1023"/>
                  <a:gd name="T1" fmla="*/ 2147483647 h 305"/>
                  <a:gd name="T2" fmla="*/ 2147483647 w 1023"/>
                  <a:gd name="T3" fmla="*/ 2147483647 h 305"/>
                  <a:gd name="T4" fmla="*/ 2147483647 w 1023"/>
                  <a:gd name="T5" fmla="*/ 2147483647 h 305"/>
                  <a:gd name="T6" fmla="*/ 2147483647 w 1023"/>
                  <a:gd name="T7" fmla="*/ 2147483647 h 305"/>
                  <a:gd name="T8" fmla="*/ 2147483647 w 1023"/>
                  <a:gd name="T9" fmla="*/ 2147483647 h 305"/>
                  <a:gd name="T10" fmla="*/ 2147483647 w 1023"/>
                  <a:gd name="T11" fmla="*/ 2147483647 h 305"/>
                  <a:gd name="T12" fmla="*/ 2147483647 w 1023"/>
                  <a:gd name="T13" fmla="*/ 2147483647 h 305"/>
                  <a:gd name="T14" fmla="*/ 2147483647 w 1023"/>
                  <a:gd name="T15" fmla="*/ 2147483647 h 305"/>
                  <a:gd name="T16" fmla="*/ 2147483647 w 1023"/>
                  <a:gd name="T17" fmla="*/ 2147483647 h 305"/>
                  <a:gd name="T18" fmla="*/ 2147483647 w 1023"/>
                  <a:gd name="T19" fmla="*/ 2147483647 h 305"/>
                  <a:gd name="T20" fmla="*/ 2147483647 w 1023"/>
                  <a:gd name="T21" fmla="*/ 2147483647 h 305"/>
                  <a:gd name="T22" fmla="*/ 0 w 1023"/>
                  <a:gd name="T23" fmla="*/ 2147483647 h 305"/>
                  <a:gd name="T24" fmla="*/ 2147483647 w 1023"/>
                  <a:gd name="T25" fmla="*/ 2147483647 h 3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3" h="305">
                    <a:moveTo>
                      <a:pt x="30" y="273"/>
                    </a:moveTo>
                    <a:lnTo>
                      <a:pt x="96" y="249"/>
                    </a:lnTo>
                    <a:cubicBezTo>
                      <a:pt x="175" y="215"/>
                      <a:pt x="393" y="109"/>
                      <a:pt x="504" y="71"/>
                    </a:cubicBezTo>
                    <a:cubicBezTo>
                      <a:pt x="615" y="33"/>
                      <a:pt x="680" y="0"/>
                      <a:pt x="760" y="19"/>
                    </a:cubicBezTo>
                    <a:cubicBezTo>
                      <a:pt x="840" y="38"/>
                      <a:pt x="949" y="147"/>
                      <a:pt x="986" y="187"/>
                    </a:cubicBezTo>
                    <a:cubicBezTo>
                      <a:pt x="1023" y="227"/>
                      <a:pt x="985" y="254"/>
                      <a:pt x="982" y="257"/>
                    </a:cubicBezTo>
                    <a:cubicBezTo>
                      <a:pt x="977" y="259"/>
                      <a:pt x="984" y="233"/>
                      <a:pt x="958" y="201"/>
                    </a:cubicBezTo>
                    <a:cubicBezTo>
                      <a:pt x="932" y="169"/>
                      <a:pt x="876" y="92"/>
                      <a:pt x="826" y="67"/>
                    </a:cubicBezTo>
                    <a:cubicBezTo>
                      <a:pt x="776" y="42"/>
                      <a:pt x="722" y="39"/>
                      <a:pt x="660" y="49"/>
                    </a:cubicBezTo>
                    <a:cubicBezTo>
                      <a:pt x="598" y="59"/>
                      <a:pt x="527" y="93"/>
                      <a:pt x="454" y="127"/>
                    </a:cubicBezTo>
                    <a:cubicBezTo>
                      <a:pt x="381" y="161"/>
                      <a:pt x="296" y="225"/>
                      <a:pt x="220" y="255"/>
                    </a:cubicBezTo>
                    <a:cubicBezTo>
                      <a:pt x="144" y="285"/>
                      <a:pt x="30" y="302"/>
                      <a:pt x="0" y="305"/>
                    </a:cubicBezTo>
                    <a:lnTo>
                      <a:pt x="30" y="273"/>
                    </a:ln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10" name="角丸四角形吹き出し 9"/>
          <p:cNvSpPr/>
          <p:nvPr/>
        </p:nvSpPr>
        <p:spPr>
          <a:xfrm>
            <a:off x="5897562" y="1110508"/>
            <a:ext cx="1918166" cy="662308"/>
          </a:xfrm>
          <a:prstGeom prst="wedgeRoundRectCallout">
            <a:avLst>
              <a:gd name="adj1" fmla="val 31250"/>
              <a:gd name="adj2" fmla="val 6418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2" name="テキスト ボックス 691"/>
          <p:cNvSpPr txBox="1"/>
          <p:nvPr/>
        </p:nvSpPr>
        <p:spPr>
          <a:xfrm>
            <a:off x="6077749" y="1129129"/>
            <a:ext cx="1614545" cy="646331"/>
          </a:xfrm>
          <a:prstGeom prst="rect">
            <a:avLst/>
          </a:prstGeom>
          <a:noFill/>
        </p:spPr>
        <p:txBody>
          <a:bodyPr wrap="none" rtlCol="0">
            <a:spAutoFit/>
          </a:bodyPr>
          <a:lstStyle/>
          <a:p>
            <a:r>
              <a:rPr lang="ja-JP" altLang="en-US" dirty="0"/>
              <a:t>外観チェックは</a:t>
            </a:r>
            <a:endParaRPr lang="en-US" altLang="ja-JP" dirty="0"/>
          </a:p>
          <a:p>
            <a:r>
              <a:rPr lang="ja-JP" altLang="en-US" dirty="0"/>
              <a:t>立ち作業</a:t>
            </a:r>
            <a:endParaRPr lang="en-US" altLang="ja-JP" dirty="0"/>
          </a:p>
        </p:txBody>
      </p:sp>
      <p:sp>
        <p:nvSpPr>
          <p:cNvPr id="693" name="テキスト ボックス 692"/>
          <p:cNvSpPr txBox="1"/>
          <p:nvPr/>
        </p:nvSpPr>
        <p:spPr>
          <a:xfrm>
            <a:off x="3901721" y="3843632"/>
            <a:ext cx="3501280" cy="369332"/>
          </a:xfrm>
          <a:prstGeom prst="rect">
            <a:avLst/>
          </a:prstGeom>
          <a:noFill/>
        </p:spPr>
        <p:txBody>
          <a:bodyPr wrap="none" rtlCol="0">
            <a:spAutoFit/>
          </a:bodyPr>
          <a:lstStyle/>
          <a:p>
            <a:r>
              <a:rPr lang="ja-JP" altLang="en-US" b="1" dirty="0"/>
              <a:t>　持ち上げ距離と作業負荷の関係</a:t>
            </a:r>
            <a:endParaRPr lang="en-US" altLang="ja-JP" b="1" dirty="0"/>
          </a:p>
        </p:txBody>
      </p:sp>
      <p:sp>
        <p:nvSpPr>
          <p:cNvPr id="694" name="角丸四角形吹き出し 693"/>
          <p:cNvSpPr/>
          <p:nvPr/>
        </p:nvSpPr>
        <p:spPr>
          <a:xfrm>
            <a:off x="4634551" y="3166489"/>
            <a:ext cx="3166035" cy="671916"/>
          </a:xfrm>
          <a:prstGeom prst="wedgeRoundRectCallout">
            <a:avLst>
              <a:gd name="adj1" fmla="val -55728"/>
              <a:gd name="adj2" fmla="val 1493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5" name="テキスト ボックス 694"/>
          <p:cNvSpPr txBox="1"/>
          <p:nvPr/>
        </p:nvSpPr>
        <p:spPr>
          <a:xfrm>
            <a:off x="4805458" y="3553868"/>
            <a:ext cx="2956259" cy="307777"/>
          </a:xfrm>
          <a:prstGeom prst="rect">
            <a:avLst/>
          </a:prstGeom>
          <a:noFill/>
        </p:spPr>
        <p:txBody>
          <a:bodyPr wrap="none" rtlCol="0">
            <a:spAutoFit/>
          </a:bodyPr>
          <a:lstStyle/>
          <a:p>
            <a:r>
              <a:rPr lang="ja-JP" altLang="en-US" sz="1400" b="1" dirty="0">
                <a:solidFill>
                  <a:srgbClr val="0070C0"/>
                </a:solidFill>
              </a:rPr>
              <a:t>仕事（Ｊ）</a:t>
            </a:r>
            <a:r>
              <a:rPr lang="en-US" altLang="ja-JP" sz="1400" b="1" dirty="0">
                <a:solidFill>
                  <a:srgbClr val="0070C0"/>
                </a:solidFill>
              </a:rPr>
              <a:t>=</a:t>
            </a:r>
            <a:r>
              <a:rPr lang="ja-JP" altLang="en-US" sz="1400" b="1" dirty="0">
                <a:solidFill>
                  <a:srgbClr val="0070C0"/>
                </a:solidFill>
              </a:rPr>
              <a:t>力の大きさ（Ｎ）</a:t>
            </a:r>
            <a:r>
              <a:rPr lang="en-US" altLang="ja-JP" sz="1400" b="1" dirty="0">
                <a:solidFill>
                  <a:srgbClr val="0070C0"/>
                </a:solidFill>
              </a:rPr>
              <a:t>×</a:t>
            </a:r>
            <a:r>
              <a:rPr lang="ja-JP" altLang="en-US" sz="1400" b="1" dirty="0">
                <a:solidFill>
                  <a:srgbClr val="0070C0"/>
                </a:solidFill>
              </a:rPr>
              <a:t>距離（ｍ）</a:t>
            </a:r>
            <a:endParaRPr lang="en-US" altLang="ja-JP" sz="1400" b="1" dirty="0">
              <a:solidFill>
                <a:srgbClr val="0070C0"/>
              </a:solidFill>
            </a:endParaRPr>
          </a:p>
        </p:txBody>
      </p:sp>
      <p:sp>
        <p:nvSpPr>
          <p:cNvPr id="696" name="テキスト ボックス 695"/>
          <p:cNvSpPr txBox="1"/>
          <p:nvPr/>
        </p:nvSpPr>
        <p:spPr>
          <a:xfrm>
            <a:off x="4854977" y="3167900"/>
            <a:ext cx="2483372" cy="307777"/>
          </a:xfrm>
          <a:prstGeom prst="rect">
            <a:avLst/>
          </a:prstGeom>
          <a:noFill/>
        </p:spPr>
        <p:txBody>
          <a:bodyPr wrap="none" rtlCol="0">
            <a:spAutoFit/>
          </a:bodyPr>
          <a:lstStyle/>
          <a:p>
            <a:r>
              <a:rPr lang="ja-JP" altLang="en-US" sz="1400" b="1" dirty="0"/>
              <a:t>計算式を使って確認してみよう</a:t>
            </a:r>
            <a:endParaRPr lang="en-US" altLang="ja-JP" sz="1400" b="1" dirty="0"/>
          </a:p>
        </p:txBody>
      </p:sp>
      <p:sp>
        <p:nvSpPr>
          <p:cNvPr id="697" name="テキスト ボックス 696"/>
          <p:cNvSpPr txBox="1"/>
          <p:nvPr/>
        </p:nvSpPr>
        <p:spPr>
          <a:xfrm>
            <a:off x="4813837" y="3352587"/>
            <a:ext cx="2608406" cy="307777"/>
          </a:xfrm>
          <a:prstGeom prst="rect">
            <a:avLst/>
          </a:prstGeom>
          <a:noFill/>
        </p:spPr>
        <p:txBody>
          <a:bodyPr wrap="none" rtlCol="0">
            <a:spAutoFit/>
          </a:bodyPr>
          <a:lstStyle/>
          <a:p>
            <a:r>
              <a:rPr lang="ja-JP" altLang="en-US" sz="1400" b="1" dirty="0">
                <a:solidFill>
                  <a:srgbClr val="0070C0"/>
                </a:solidFill>
              </a:rPr>
              <a:t>力の大きさ（Ｎ）</a:t>
            </a:r>
            <a:r>
              <a:rPr lang="en-US" altLang="ja-JP" sz="1400" b="1" dirty="0">
                <a:solidFill>
                  <a:srgbClr val="0070C0"/>
                </a:solidFill>
              </a:rPr>
              <a:t>=</a:t>
            </a:r>
            <a:r>
              <a:rPr lang="ja-JP" altLang="en-US" sz="1400" b="1" dirty="0">
                <a:solidFill>
                  <a:srgbClr val="0070C0"/>
                </a:solidFill>
              </a:rPr>
              <a:t>１００（ｇ）</a:t>
            </a:r>
            <a:r>
              <a:rPr lang="en-US" altLang="ja-JP" sz="1400" b="1" dirty="0">
                <a:solidFill>
                  <a:srgbClr val="0070C0"/>
                </a:solidFill>
              </a:rPr>
              <a:t>=</a:t>
            </a:r>
            <a:r>
              <a:rPr lang="ja-JP" altLang="en-US" sz="1400" b="1" dirty="0">
                <a:solidFill>
                  <a:srgbClr val="0070C0"/>
                </a:solidFill>
              </a:rPr>
              <a:t>１（Ｎ）</a:t>
            </a:r>
            <a:endParaRPr lang="en-US" altLang="ja-JP" sz="1400" b="1" dirty="0">
              <a:solidFill>
                <a:srgbClr val="0070C0"/>
              </a:solidFill>
            </a:endParaRPr>
          </a:p>
        </p:txBody>
      </p:sp>
      <p:grpSp>
        <p:nvGrpSpPr>
          <p:cNvPr id="699" name="グループ化 698"/>
          <p:cNvGrpSpPr/>
          <p:nvPr/>
        </p:nvGrpSpPr>
        <p:grpSpPr>
          <a:xfrm>
            <a:off x="3575721" y="2822792"/>
            <a:ext cx="842715" cy="894241"/>
            <a:chOff x="10764688" y="1521319"/>
            <a:chExt cx="806419" cy="868813"/>
          </a:xfrm>
        </p:grpSpPr>
        <p:sp>
          <p:nvSpPr>
            <p:cNvPr id="701" name="Freeform 1407"/>
            <p:cNvSpPr>
              <a:spLocks/>
            </p:cNvSpPr>
            <p:nvPr/>
          </p:nvSpPr>
          <p:spPr bwMode="auto">
            <a:xfrm>
              <a:off x="10764688" y="2116583"/>
              <a:ext cx="806419" cy="273549"/>
            </a:xfrm>
            <a:custGeom>
              <a:avLst/>
              <a:gdLst>
                <a:gd name="T0" fmla="*/ 2147483647 w 226"/>
                <a:gd name="T1" fmla="*/ 2147483647 h 103"/>
                <a:gd name="T2" fmla="*/ 2147483647 w 226"/>
                <a:gd name="T3" fmla="*/ 2147483647 h 103"/>
                <a:gd name="T4" fmla="*/ 2147483647 w 226"/>
                <a:gd name="T5" fmla="*/ 2147483647 h 103"/>
                <a:gd name="T6" fmla="*/ 2147483647 w 226"/>
                <a:gd name="T7" fmla="*/ 2147483647 h 103"/>
                <a:gd name="T8" fmla="*/ 2147483647 w 226"/>
                <a:gd name="T9" fmla="*/ 2147483647 h 103"/>
                <a:gd name="T10" fmla="*/ 2147483647 w 226"/>
                <a:gd name="T11" fmla="*/ 2147483647 h 103"/>
                <a:gd name="T12" fmla="*/ 2147483647 w 226"/>
                <a:gd name="T13" fmla="*/ 2147483647 h 103"/>
                <a:gd name="T14" fmla="*/ 2147483647 w 226"/>
                <a:gd name="T15" fmla="*/ 2147483647 h 103"/>
                <a:gd name="T16" fmla="*/ 2147483647 w 226"/>
                <a:gd name="T17" fmla="*/ 2147483647 h 103"/>
                <a:gd name="T18" fmla="*/ 2147483647 w 226"/>
                <a:gd name="T19" fmla="*/ 214748364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 h="103">
                  <a:moveTo>
                    <a:pt x="47" y="10"/>
                  </a:moveTo>
                  <a:cubicBezTo>
                    <a:pt x="47" y="10"/>
                    <a:pt x="49" y="2"/>
                    <a:pt x="62" y="1"/>
                  </a:cubicBezTo>
                  <a:cubicBezTo>
                    <a:pt x="76" y="1"/>
                    <a:pt x="76" y="1"/>
                    <a:pt x="76" y="1"/>
                  </a:cubicBezTo>
                  <a:cubicBezTo>
                    <a:pt x="166" y="1"/>
                    <a:pt x="166" y="1"/>
                    <a:pt x="166" y="1"/>
                  </a:cubicBezTo>
                  <a:cubicBezTo>
                    <a:pt x="166" y="1"/>
                    <a:pt x="176" y="0"/>
                    <a:pt x="183" y="25"/>
                  </a:cubicBezTo>
                  <a:cubicBezTo>
                    <a:pt x="183" y="25"/>
                    <a:pt x="226" y="90"/>
                    <a:pt x="181" y="96"/>
                  </a:cubicBezTo>
                  <a:cubicBezTo>
                    <a:pt x="181" y="96"/>
                    <a:pt x="163" y="97"/>
                    <a:pt x="153" y="83"/>
                  </a:cubicBezTo>
                  <a:cubicBezTo>
                    <a:pt x="86" y="83"/>
                    <a:pt x="86" y="83"/>
                    <a:pt x="86" y="83"/>
                  </a:cubicBezTo>
                  <a:cubicBezTo>
                    <a:pt x="86" y="83"/>
                    <a:pt x="79" y="103"/>
                    <a:pt x="56" y="103"/>
                  </a:cubicBezTo>
                  <a:cubicBezTo>
                    <a:pt x="0" y="103"/>
                    <a:pt x="47" y="10"/>
                    <a:pt x="47" y="1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702" name="Freeform 1408"/>
            <p:cNvSpPr>
              <a:spLocks/>
            </p:cNvSpPr>
            <p:nvPr/>
          </p:nvSpPr>
          <p:spPr bwMode="auto">
            <a:xfrm>
              <a:off x="10854584" y="1627882"/>
              <a:ext cx="552596" cy="284308"/>
            </a:xfrm>
            <a:custGeom>
              <a:avLst/>
              <a:gdLst>
                <a:gd name="T0" fmla="*/ 2147483647 w 155"/>
                <a:gd name="T1" fmla="*/ 2147483647 h 107"/>
                <a:gd name="T2" fmla="*/ 2147483647 w 155"/>
                <a:gd name="T3" fmla="*/ 2147483647 h 107"/>
                <a:gd name="T4" fmla="*/ 2147483647 w 155"/>
                <a:gd name="T5" fmla="*/ 2147483647 h 107"/>
                <a:gd name="T6" fmla="*/ 2147483647 w 155"/>
                <a:gd name="T7" fmla="*/ 2147483647 h 107"/>
                <a:gd name="T8" fmla="*/ 2147483647 w 155"/>
                <a:gd name="T9" fmla="*/ 2147483647 h 107"/>
                <a:gd name="T10" fmla="*/ 2147483647 w 155"/>
                <a:gd name="T11" fmla="*/ 2147483647 h 107"/>
                <a:gd name="T12" fmla="*/ 2147483647 w 155"/>
                <a:gd name="T13" fmla="*/ 2147483647 h 107"/>
                <a:gd name="T14" fmla="*/ 2147483647 w 155"/>
                <a:gd name="T15" fmla="*/ 2147483647 h 107"/>
                <a:gd name="T16" fmla="*/ 2147483647 w 155"/>
                <a:gd name="T17" fmla="*/ 2147483647 h 107"/>
                <a:gd name="T18" fmla="*/ 2147483647 w 155"/>
                <a:gd name="T19" fmla="*/ 2147483647 h 107"/>
                <a:gd name="T20" fmla="*/ 2147483647 w 155"/>
                <a:gd name="T21" fmla="*/ 2147483647 h 107"/>
                <a:gd name="T22" fmla="*/ 2147483647 w 155"/>
                <a:gd name="T23" fmla="*/ 0 h 107"/>
                <a:gd name="T24" fmla="*/ 2147483647 w 155"/>
                <a:gd name="T25" fmla="*/ 2147483647 h 107"/>
                <a:gd name="T26" fmla="*/ 2147483647 w 155"/>
                <a:gd name="T27" fmla="*/ 2147483647 h 107"/>
                <a:gd name="T28" fmla="*/ 2147483647 w 155"/>
                <a:gd name="T29" fmla="*/ 2147483647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107">
                  <a:moveTo>
                    <a:pt x="4" y="49"/>
                  </a:moveTo>
                  <a:cubicBezTo>
                    <a:pt x="0" y="59"/>
                    <a:pt x="11" y="99"/>
                    <a:pt x="11" y="99"/>
                  </a:cubicBezTo>
                  <a:cubicBezTo>
                    <a:pt x="21" y="79"/>
                    <a:pt x="34" y="107"/>
                    <a:pt x="34" y="107"/>
                  </a:cubicBezTo>
                  <a:cubicBezTo>
                    <a:pt x="34" y="107"/>
                    <a:pt x="32" y="46"/>
                    <a:pt x="39" y="44"/>
                  </a:cubicBezTo>
                  <a:cubicBezTo>
                    <a:pt x="51" y="41"/>
                    <a:pt x="55" y="56"/>
                    <a:pt x="90" y="57"/>
                  </a:cubicBezTo>
                  <a:cubicBezTo>
                    <a:pt x="125" y="58"/>
                    <a:pt x="136" y="35"/>
                    <a:pt x="142" y="36"/>
                  </a:cubicBezTo>
                  <a:cubicBezTo>
                    <a:pt x="148" y="36"/>
                    <a:pt x="147" y="57"/>
                    <a:pt x="145" y="62"/>
                  </a:cubicBezTo>
                  <a:cubicBezTo>
                    <a:pt x="142" y="67"/>
                    <a:pt x="144" y="87"/>
                    <a:pt x="144" y="87"/>
                  </a:cubicBezTo>
                  <a:cubicBezTo>
                    <a:pt x="144" y="87"/>
                    <a:pt x="149" y="86"/>
                    <a:pt x="153" y="88"/>
                  </a:cubicBezTo>
                  <a:cubicBezTo>
                    <a:pt x="155" y="13"/>
                    <a:pt x="155" y="13"/>
                    <a:pt x="155" y="13"/>
                  </a:cubicBezTo>
                  <a:cubicBezTo>
                    <a:pt x="151" y="19"/>
                    <a:pt x="136" y="15"/>
                    <a:pt x="136" y="15"/>
                  </a:cubicBezTo>
                  <a:cubicBezTo>
                    <a:pt x="136" y="15"/>
                    <a:pt x="146" y="0"/>
                    <a:pt x="141" y="0"/>
                  </a:cubicBezTo>
                  <a:cubicBezTo>
                    <a:pt x="10" y="19"/>
                    <a:pt x="10" y="19"/>
                    <a:pt x="10" y="19"/>
                  </a:cubicBezTo>
                  <a:cubicBezTo>
                    <a:pt x="10" y="19"/>
                    <a:pt x="22" y="30"/>
                    <a:pt x="19" y="36"/>
                  </a:cubicBezTo>
                  <a:cubicBezTo>
                    <a:pt x="13" y="48"/>
                    <a:pt x="7" y="40"/>
                    <a:pt x="4" y="49"/>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703" name="Freeform 1418"/>
            <p:cNvSpPr>
              <a:spLocks/>
            </p:cNvSpPr>
            <p:nvPr/>
          </p:nvSpPr>
          <p:spPr bwMode="auto">
            <a:xfrm>
              <a:off x="11132205" y="2159613"/>
              <a:ext cx="96506" cy="76840"/>
            </a:xfrm>
            <a:custGeom>
              <a:avLst/>
              <a:gdLst>
                <a:gd name="T0" fmla="*/ 2147483647 w 27"/>
                <a:gd name="T1" fmla="*/ 2147483647 h 29"/>
                <a:gd name="T2" fmla="*/ 0 w 27"/>
                <a:gd name="T3" fmla="*/ 0 h 29"/>
                <a:gd name="T4" fmla="*/ 2147483647 w 27"/>
                <a:gd name="T5" fmla="*/ 2147483647 h 29"/>
                <a:gd name="T6" fmla="*/ 2147483647 w 27"/>
                <a:gd name="T7" fmla="*/ 2147483647 h 29"/>
                <a:gd name="T8" fmla="*/ 2147483647 w 2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3"/>
                  </a:moveTo>
                  <a:cubicBezTo>
                    <a:pt x="9" y="2"/>
                    <a:pt x="4" y="1"/>
                    <a:pt x="0" y="0"/>
                  </a:cubicBezTo>
                  <a:cubicBezTo>
                    <a:pt x="20" y="29"/>
                    <a:pt x="20" y="29"/>
                    <a:pt x="20" y="29"/>
                  </a:cubicBezTo>
                  <a:cubicBezTo>
                    <a:pt x="27" y="1"/>
                    <a:pt x="27" y="1"/>
                    <a:pt x="27" y="1"/>
                  </a:cubicBezTo>
                  <a:cubicBezTo>
                    <a:pt x="23" y="3"/>
                    <a:pt x="18" y="3"/>
                    <a:pt x="13" y="3"/>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704" name="Line 1419"/>
            <p:cNvSpPr>
              <a:spLocks noChangeShapeType="1"/>
            </p:cNvSpPr>
            <p:nvPr/>
          </p:nvSpPr>
          <p:spPr bwMode="auto">
            <a:xfrm flipH="1">
              <a:off x="11071392" y="2287168"/>
              <a:ext cx="18508" cy="49177"/>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 name="Line 1420"/>
            <p:cNvSpPr>
              <a:spLocks noChangeShapeType="1"/>
            </p:cNvSpPr>
            <p:nvPr/>
          </p:nvSpPr>
          <p:spPr bwMode="auto">
            <a:xfrm>
              <a:off x="11278944" y="2277947"/>
              <a:ext cx="31728" cy="5839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 name="Freeform 1421"/>
            <p:cNvSpPr>
              <a:spLocks/>
            </p:cNvSpPr>
            <p:nvPr/>
          </p:nvSpPr>
          <p:spPr bwMode="auto">
            <a:xfrm>
              <a:off x="11071392" y="2138098"/>
              <a:ext cx="117658" cy="92208"/>
            </a:xfrm>
            <a:custGeom>
              <a:avLst/>
              <a:gdLst>
                <a:gd name="T0" fmla="*/ 2147483647 w 33"/>
                <a:gd name="T1" fmla="*/ 0 h 35"/>
                <a:gd name="T2" fmla="*/ 0 w 33"/>
                <a:gd name="T3" fmla="*/ 2147483647 h 35"/>
                <a:gd name="T4" fmla="*/ 2147483647 w 33"/>
                <a:gd name="T5" fmla="*/ 2147483647 h 35"/>
                <a:gd name="T6" fmla="*/ 0 60000 65536"/>
                <a:gd name="T7" fmla="*/ 0 60000 65536"/>
                <a:gd name="T8" fmla="*/ 0 60000 65536"/>
              </a:gdLst>
              <a:ahLst/>
              <a:cxnLst>
                <a:cxn ang="T6">
                  <a:pos x="T0" y="T1"/>
                </a:cxn>
                <a:cxn ang="T7">
                  <a:pos x="T2" y="T3"/>
                </a:cxn>
                <a:cxn ang="T8">
                  <a:pos x="T4" y="T5"/>
                </a:cxn>
              </a:cxnLst>
              <a:rect l="0" t="0" r="r" b="b"/>
              <a:pathLst>
                <a:path w="33" h="35">
                  <a:moveTo>
                    <a:pt x="4" y="0"/>
                  </a:moveTo>
                  <a:cubicBezTo>
                    <a:pt x="0" y="33"/>
                    <a:pt x="0" y="33"/>
                    <a:pt x="0" y="33"/>
                  </a:cubicBezTo>
                  <a:cubicBezTo>
                    <a:pt x="0" y="33"/>
                    <a:pt x="8" y="22"/>
                    <a:pt x="33" y="3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7" name="Freeform 1422"/>
            <p:cNvSpPr>
              <a:spLocks/>
            </p:cNvSpPr>
            <p:nvPr/>
          </p:nvSpPr>
          <p:spPr bwMode="auto">
            <a:xfrm>
              <a:off x="11220776" y="2148856"/>
              <a:ext cx="89896" cy="78376"/>
            </a:xfrm>
            <a:custGeom>
              <a:avLst/>
              <a:gdLst>
                <a:gd name="T0" fmla="*/ 2147483647 w 25"/>
                <a:gd name="T1" fmla="*/ 0 h 30"/>
                <a:gd name="T2" fmla="*/ 2147483647 w 25"/>
                <a:gd name="T3" fmla="*/ 2147483647 h 30"/>
                <a:gd name="T4" fmla="*/ 0 w 25"/>
                <a:gd name="T5" fmla="*/ 2147483647 h 30"/>
                <a:gd name="T6" fmla="*/ 0 60000 65536"/>
                <a:gd name="T7" fmla="*/ 0 60000 65536"/>
                <a:gd name="T8" fmla="*/ 0 60000 65536"/>
              </a:gdLst>
              <a:ahLst/>
              <a:cxnLst>
                <a:cxn ang="T6">
                  <a:pos x="T0" y="T1"/>
                </a:cxn>
                <a:cxn ang="T7">
                  <a:pos x="T2" y="T3"/>
                </a:cxn>
                <a:cxn ang="T8">
                  <a:pos x="T4" y="T5"/>
                </a:cxn>
              </a:cxnLst>
              <a:rect l="0" t="0" r="r" b="b"/>
              <a:pathLst>
                <a:path w="25" h="30">
                  <a:moveTo>
                    <a:pt x="17" y="0"/>
                  </a:moveTo>
                  <a:cubicBezTo>
                    <a:pt x="25" y="28"/>
                    <a:pt x="25" y="28"/>
                    <a:pt x="25" y="28"/>
                  </a:cubicBezTo>
                  <a:cubicBezTo>
                    <a:pt x="25" y="28"/>
                    <a:pt x="7" y="25"/>
                    <a:pt x="0" y="3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8" name="Freeform 1423"/>
            <p:cNvSpPr>
              <a:spLocks/>
            </p:cNvSpPr>
            <p:nvPr/>
          </p:nvSpPr>
          <p:spPr bwMode="auto">
            <a:xfrm>
              <a:off x="10861194" y="2188813"/>
              <a:ext cx="178470" cy="129091"/>
            </a:xfrm>
            <a:custGeom>
              <a:avLst/>
              <a:gdLst>
                <a:gd name="T0" fmla="*/ 2147483647 w 50"/>
                <a:gd name="T1" fmla="*/ 2147483647 h 49"/>
                <a:gd name="T2" fmla="*/ 2147483647 w 50"/>
                <a:gd name="T3" fmla="*/ 2147483647 h 49"/>
                <a:gd name="T4" fmla="*/ 2147483647 w 50"/>
                <a:gd name="T5" fmla="*/ 2147483647 h 49"/>
                <a:gd name="T6" fmla="*/ 2147483647 w 50"/>
                <a:gd name="T7" fmla="*/ 2147483647 h 49"/>
                <a:gd name="T8" fmla="*/ 2147483647 w 50"/>
                <a:gd name="T9" fmla="*/ 2147483647 h 49"/>
                <a:gd name="T10" fmla="*/ 2147483647 w 50"/>
                <a:gd name="T11" fmla="*/ 2147483647 h 49"/>
                <a:gd name="T12" fmla="*/ 2147483647 w 50"/>
                <a:gd name="T13" fmla="*/ 2147483647 h 49"/>
                <a:gd name="T14" fmla="*/ 2147483647 w 50"/>
                <a:gd name="T15" fmla="*/ 2147483647 h 49"/>
                <a:gd name="T16" fmla="*/ 2147483647 w 50"/>
                <a:gd name="T17" fmla="*/ 2147483647 h 49"/>
                <a:gd name="T18" fmla="*/ 0 w 50"/>
                <a:gd name="T19" fmla="*/ 2147483647 h 49"/>
                <a:gd name="T20" fmla="*/ 2147483647 w 50"/>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9">
                  <a:moveTo>
                    <a:pt x="22" y="10"/>
                  </a:moveTo>
                  <a:cubicBezTo>
                    <a:pt x="22" y="10"/>
                    <a:pt x="29" y="0"/>
                    <a:pt x="40" y="5"/>
                  </a:cubicBezTo>
                  <a:cubicBezTo>
                    <a:pt x="50" y="10"/>
                    <a:pt x="50" y="29"/>
                    <a:pt x="46" y="35"/>
                  </a:cubicBezTo>
                  <a:cubicBezTo>
                    <a:pt x="43" y="42"/>
                    <a:pt x="38" y="48"/>
                    <a:pt x="33" y="47"/>
                  </a:cubicBezTo>
                  <a:cubicBezTo>
                    <a:pt x="28" y="46"/>
                    <a:pt x="29" y="44"/>
                    <a:pt x="29" y="44"/>
                  </a:cubicBezTo>
                  <a:cubicBezTo>
                    <a:pt x="29" y="44"/>
                    <a:pt x="25" y="49"/>
                    <a:pt x="21" y="48"/>
                  </a:cubicBezTo>
                  <a:cubicBezTo>
                    <a:pt x="17" y="47"/>
                    <a:pt x="17" y="42"/>
                    <a:pt x="17" y="42"/>
                  </a:cubicBezTo>
                  <a:cubicBezTo>
                    <a:pt x="17" y="42"/>
                    <a:pt x="15" y="45"/>
                    <a:pt x="10" y="43"/>
                  </a:cubicBezTo>
                  <a:cubicBezTo>
                    <a:pt x="6" y="41"/>
                    <a:pt x="11" y="25"/>
                    <a:pt x="11" y="25"/>
                  </a:cubicBezTo>
                  <a:cubicBezTo>
                    <a:pt x="11" y="25"/>
                    <a:pt x="0" y="24"/>
                    <a:pt x="0" y="19"/>
                  </a:cubicBezTo>
                  <a:cubicBezTo>
                    <a:pt x="0" y="10"/>
                    <a:pt x="22" y="10"/>
                    <a:pt x="22" y="10"/>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709" name="Line 1424"/>
            <p:cNvSpPr>
              <a:spLocks noChangeShapeType="1"/>
            </p:cNvSpPr>
            <p:nvPr/>
          </p:nvSpPr>
          <p:spPr bwMode="auto">
            <a:xfrm flipH="1">
              <a:off x="10922006" y="2259506"/>
              <a:ext cx="21152" cy="39957"/>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0" name="Line 1425"/>
            <p:cNvSpPr>
              <a:spLocks noChangeShapeType="1"/>
            </p:cNvSpPr>
            <p:nvPr/>
          </p:nvSpPr>
          <p:spPr bwMode="auto">
            <a:xfrm flipH="1">
              <a:off x="10964309" y="2267189"/>
              <a:ext cx="14542" cy="3842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1" name="Freeform 1426"/>
            <p:cNvSpPr>
              <a:spLocks/>
            </p:cNvSpPr>
            <p:nvPr/>
          </p:nvSpPr>
          <p:spPr bwMode="auto">
            <a:xfrm>
              <a:off x="10928616" y="2236453"/>
              <a:ext cx="75354" cy="15368"/>
            </a:xfrm>
            <a:custGeom>
              <a:avLst/>
              <a:gdLst>
                <a:gd name="T0" fmla="*/ 0 w 21"/>
                <a:gd name="T1" fmla="*/ 0 h 6"/>
                <a:gd name="T2" fmla="*/ 2147483647 w 21"/>
                <a:gd name="T3" fmla="*/ 2147483647 h 6"/>
                <a:gd name="T4" fmla="*/ 0 60000 65536"/>
                <a:gd name="T5" fmla="*/ 0 60000 65536"/>
              </a:gdLst>
              <a:ahLst/>
              <a:cxnLst>
                <a:cxn ang="T4">
                  <a:pos x="T0" y="T1"/>
                </a:cxn>
                <a:cxn ang="T5">
                  <a:pos x="T2" y="T3"/>
                </a:cxn>
              </a:cxnLst>
              <a:rect l="0" t="0" r="r" b="b"/>
              <a:pathLst>
                <a:path w="21" h="6">
                  <a:moveTo>
                    <a:pt x="0" y="0"/>
                  </a:moveTo>
                  <a:cubicBezTo>
                    <a:pt x="0" y="0"/>
                    <a:pt x="8" y="6"/>
                    <a:pt x="21" y="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2" name="Freeform 1427"/>
            <p:cNvSpPr>
              <a:spLocks/>
            </p:cNvSpPr>
            <p:nvPr/>
          </p:nvSpPr>
          <p:spPr bwMode="auto">
            <a:xfrm>
              <a:off x="11392637" y="2127341"/>
              <a:ext cx="159963" cy="156753"/>
            </a:xfrm>
            <a:custGeom>
              <a:avLst/>
              <a:gdLst>
                <a:gd name="T0" fmla="*/ 0 w 45"/>
                <a:gd name="T1" fmla="*/ 2147483647 h 59"/>
                <a:gd name="T2" fmla="*/ 2147483647 w 45"/>
                <a:gd name="T3" fmla="*/ 2147483647 h 59"/>
                <a:gd name="T4" fmla="*/ 2147483647 w 45"/>
                <a:gd name="T5" fmla="*/ 2147483647 h 59"/>
                <a:gd name="T6" fmla="*/ 2147483647 w 45"/>
                <a:gd name="T7" fmla="*/ 2147483647 h 59"/>
                <a:gd name="T8" fmla="*/ 2147483647 w 45"/>
                <a:gd name="T9" fmla="*/ 2147483647 h 59"/>
                <a:gd name="T10" fmla="*/ 2147483647 w 45"/>
                <a:gd name="T11" fmla="*/ 2147483647 h 59"/>
                <a:gd name="T12" fmla="*/ 2147483647 w 45"/>
                <a:gd name="T13" fmla="*/ 2147483647 h 59"/>
                <a:gd name="T14" fmla="*/ 0 w 45"/>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9">
                  <a:moveTo>
                    <a:pt x="0" y="41"/>
                  </a:moveTo>
                  <a:cubicBezTo>
                    <a:pt x="0" y="32"/>
                    <a:pt x="18" y="0"/>
                    <a:pt x="27" y="4"/>
                  </a:cubicBezTo>
                  <a:cubicBezTo>
                    <a:pt x="36" y="9"/>
                    <a:pt x="29" y="18"/>
                    <a:pt x="29" y="18"/>
                  </a:cubicBezTo>
                  <a:cubicBezTo>
                    <a:pt x="29" y="18"/>
                    <a:pt x="45" y="24"/>
                    <a:pt x="42" y="31"/>
                  </a:cubicBezTo>
                  <a:cubicBezTo>
                    <a:pt x="42" y="31"/>
                    <a:pt x="41" y="35"/>
                    <a:pt x="37" y="34"/>
                  </a:cubicBezTo>
                  <a:cubicBezTo>
                    <a:pt x="37" y="34"/>
                    <a:pt x="44" y="44"/>
                    <a:pt x="34" y="46"/>
                  </a:cubicBezTo>
                  <a:cubicBezTo>
                    <a:pt x="34" y="46"/>
                    <a:pt x="35" y="59"/>
                    <a:pt x="19" y="58"/>
                  </a:cubicBezTo>
                  <a:cubicBezTo>
                    <a:pt x="3" y="57"/>
                    <a:pt x="1" y="50"/>
                    <a:pt x="0" y="4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713" name="Freeform 1428"/>
            <p:cNvSpPr>
              <a:spLocks/>
            </p:cNvSpPr>
            <p:nvPr/>
          </p:nvSpPr>
          <p:spPr bwMode="auto">
            <a:xfrm>
              <a:off x="11478567" y="2207254"/>
              <a:ext cx="46270" cy="10757"/>
            </a:xfrm>
            <a:custGeom>
              <a:avLst/>
              <a:gdLst>
                <a:gd name="T0" fmla="*/ 0 w 13"/>
                <a:gd name="T1" fmla="*/ 2147483647 h 4"/>
                <a:gd name="T2" fmla="*/ 2147483647 w 13"/>
                <a:gd name="T3" fmla="*/ 2147483647 h 4"/>
                <a:gd name="T4" fmla="*/ 0 60000 65536"/>
                <a:gd name="T5" fmla="*/ 0 60000 65536"/>
              </a:gdLst>
              <a:ahLst/>
              <a:cxnLst>
                <a:cxn ang="T4">
                  <a:pos x="T0" y="T1"/>
                </a:cxn>
                <a:cxn ang="T5">
                  <a:pos x="T2" y="T3"/>
                </a:cxn>
              </a:cxnLst>
              <a:rect l="0" t="0" r="r" b="b"/>
              <a:pathLst>
                <a:path w="13" h="4">
                  <a:moveTo>
                    <a:pt x="0" y="1"/>
                  </a:moveTo>
                  <a:cubicBezTo>
                    <a:pt x="0" y="1"/>
                    <a:pt x="10" y="0"/>
                    <a:pt x="13" y="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4" name="Freeform 1429"/>
            <p:cNvSpPr>
              <a:spLocks/>
            </p:cNvSpPr>
            <p:nvPr/>
          </p:nvSpPr>
          <p:spPr bwMode="auto">
            <a:xfrm>
              <a:off x="11474601" y="2236453"/>
              <a:ext cx="39660" cy="12295"/>
            </a:xfrm>
            <a:custGeom>
              <a:avLst/>
              <a:gdLst>
                <a:gd name="T0" fmla="*/ 0 w 11"/>
                <a:gd name="T1" fmla="*/ 2147483647 h 5"/>
                <a:gd name="T2" fmla="*/ 2147483647 w 11"/>
                <a:gd name="T3" fmla="*/ 2147483647 h 5"/>
                <a:gd name="T4" fmla="*/ 0 60000 65536"/>
                <a:gd name="T5" fmla="*/ 0 60000 65536"/>
              </a:gdLst>
              <a:ahLst/>
              <a:cxnLst>
                <a:cxn ang="T4">
                  <a:pos x="T0" y="T1"/>
                </a:cxn>
                <a:cxn ang="T5">
                  <a:pos x="T2" y="T3"/>
                </a:cxn>
              </a:cxnLst>
              <a:rect l="0" t="0" r="r" b="b"/>
              <a:pathLst>
                <a:path w="11" h="5">
                  <a:moveTo>
                    <a:pt x="0" y="2"/>
                  </a:moveTo>
                  <a:cubicBezTo>
                    <a:pt x="0" y="2"/>
                    <a:pt x="8" y="0"/>
                    <a:pt x="11"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5" name="Freeform 1430"/>
            <p:cNvSpPr>
              <a:spLocks/>
            </p:cNvSpPr>
            <p:nvPr/>
          </p:nvSpPr>
          <p:spPr bwMode="auto">
            <a:xfrm>
              <a:off x="11432297" y="2178055"/>
              <a:ext cx="27762" cy="66083"/>
            </a:xfrm>
            <a:custGeom>
              <a:avLst/>
              <a:gdLst>
                <a:gd name="T0" fmla="*/ 2147483647 w 8"/>
                <a:gd name="T1" fmla="*/ 0 h 25"/>
                <a:gd name="T2" fmla="*/ 0 w 8"/>
                <a:gd name="T3" fmla="*/ 2147483647 h 25"/>
                <a:gd name="T4" fmla="*/ 0 60000 65536"/>
                <a:gd name="T5" fmla="*/ 0 60000 65536"/>
              </a:gdLst>
              <a:ahLst/>
              <a:cxnLst>
                <a:cxn ang="T4">
                  <a:pos x="T0" y="T1"/>
                </a:cxn>
                <a:cxn ang="T5">
                  <a:pos x="T2" y="T3"/>
                </a:cxn>
              </a:cxnLst>
              <a:rect l="0" t="0" r="r" b="b"/>
              <a:pathLst>
                <a:path w="8" h="25">
                  <a:moveTo>
                    <a:pt x="5" y="0"/>
                  </a:moveTo>
                  <a:cubicBezTo>
                    <a:pt x="5" y="0"/>
                    <a:pt x="8" y="20"/>
                    <a:pt x="0" y="2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716" name="グループ化 715"/>
            <p:cNvGrpSpPr/>
            <p:nvPr/>
          </p:nvGrpSpPr>
          <p:grpSpPr>
            <a:xfrm>
              <a:off x="10801177" y="1608266"/>
              <a:ext cx="674850" cy="575477"/>
              <a:chOff x="5574145" y="5223068"/>
              <a:chExt cx="485881" cy="413903"/>
            </a:xfrm>
          </p:grpSpPr>
          <p:sp>
            <p:nvSpPr>
              <p:cNvPr id="724" name="Freeform 539"/>
              <p:cNvSpPr>
                <a:spLocks/>
              </p:cNvSpPr>
              <p:nvPr/>
            </p:nvSpPr>
            <p:spPr bwMode="auto">
              <a:xfrm>
                <a:off x="5574145" y="5223068"/>
                <a:ext cx="476748" cy="226610"/>
              </a:xfrm>
              <a:custGeom>
                <a:avLst/>
                <a:gdLst>
                  <a:gd name="T0" fmla="*/ 507 w 373"/>
                  <a:gd name="T1" fmla="*/ 1150 h 236"/>
                  <a:gd name="T2" fmla="*/ 940 w 373"/>
                  <a:gd name="T3" fmla="*/ 1363 h 236"/>
                  <a:gd name="T4" fmla="*/ 1132 w 373"/>
                  <a:gd name="T5" fmla="*/ 968 h 236"/>
                  <a:gd name="T6" fmla="*/ 1236 w 373"/>
                  <a:gd name="T7" fmla="*/ 1029 h 236"/>
                  <a:gd name="T8" fmla="*/ 1308 w 373"/>
                  <a:gd name="T9" fmla="*/ 713 h 236"/>
                  <a:gd name="T10" fmla="*/ 1408 w 373"/>
                  <a:gd name="T11" fmla="*/ 946 h 236"/>
                  <a:gd name="T12" fmla="*/ 1563 w 373"/>
                  <a:gd name="T13" fmla="*/ 637 h 236"/>
                  <a:gd name="T14" fmla="*/ 1622 w 373"/>
                  <a:gd name="T15" fmla="*/ 842 h 236"/>
                  <a:gd name="T16" fmla="*/ 1730 w 373"/>
                  <a:gd name="T17" fmla="*/ 622 h 236"/>
                  <a:gd name="T18" fmla="*/ 1921 w 373"/>
                  <a:gd name="T19" fmla="*/ 748 h 236"/>
                  <a:gd name="T20" fmla="*/ 1977 w 373"/>
                  <a:gd name="T21" fmla="*/ 524 h 236"/>
                  <a:gd name="T22" fmla="*/ 2094 w 373"/>
                  <a:gd name="T23" fmla="*/ 768 h 236"/>
                  <a:gd name="T24" fmla="*/ 2298 w 373"/>
                  <a:gd name="T25" fmla="*/ 570 h 236"/>
                  <a:gd name="T26" fmla="*/ 2575 w 373"/>
                  <a:gd name="T27" fmla="*/ 1032 h 236"/>
                  <a:gd name="T28" fmla="*/ 2544 w 373"/>
                  <a:gd name="T29" fmla="*/ 1163 h 236"/>
                  <a:gd name="T30" fmla="*/ 2805 w 373"/>
                  <a:gd name="T31" fmla="*/ 1032 h 236"/>
                  <a:gd name="T32" fmla="*/ 2221 w 373"/>
                  <a:gd name="T33" fmla="*/ 75 h 236"/>
                  <a:gd name="T34" fmla="*/ 1907 w 373"/>
                  <a:gd name="T35" fmla="*/ 169 h 236"/>
                  <a:gd name="T36" fmla="*/ 1563 w 373"/>
                  <a:gd name="T37" fmla="*/ 28 h 236"/>
                  <a:gd name="T38" fmla="*/ 1545 w 373"/>
                  <a:gd name="T39" fmla="*/ 156 h 236"/>
                  <a:gd name="T40" fmla="*/ 1159 w 373"/>
                  <a:gd name="T41" fmla="*/ 85 h 236"/>
                  <a:gd name="T42" fmla="*/ 94 w 373"/>
                  <a:gd name="T43" fmla="*/ 927 h 236"/>
                  <a:gd name="T44" fmla="*/ 280 w 373"/>
                  <a:gd name="T45" fmla="*/ 1386 h 236"/>
                  <a:gd name="T46" fmla="*/ 507 w 373"/>
                  <a:gd name="T47" fmla="*/ 1150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3" h="236">
                    <a:moveTo>
                      <a:pt x="67" y="196"/>
                    </a:moveTo>
                    <a:cubicBezTo>
                      <a:pt x="92" y="181"/>
                      <a:pt x="125" y="232"/>
                      <a:pt x="125" y="232"/>
                    </a:cubicBezTo>
                    <a:cubicBezTo>
                      <a:pt x="125" y="190"/>
                      <a:pt x="151" y="165"/>
                      <a:pt x="151" y="165"/>
                    </a:cubicBezTo>
                    <a:cubicBezTo>
                      <a:pt x="164" y="175"/>
                      <a:pt x="164" y="175"/>
                      <a:pt x="164" y="175"/>
                    </a:cubicBezTo>
                    <a:cubicBezTo>
                      <a:pt x="160" y="160"/>
                      <a:pt x="174" y="121"/>
                      <a:pt x="174" y="121"/>
                    </a:cubicBezTo>
                    <a:cubicBezTo>
                      <a:pt x="187" y="161"/>
                      <a:pt x="187" y="161"/>
                      <a:pt x="187" y="161"/>
                    </a:cubicBezTo>
                    <a:cubicBezTo>
                      <a:pt x="208" y="109"/>
                      <a:pt x="208" y="109"/>
                      <a:pt x="208" y="109"/>
                    </a:cubicBezTo>
                    <a:cubicBezTo>
                      <a:pt x="216" y="144"/>
                      <a:pt x="216" y="144"/>
                      <a:pt x="216" y="144"/>
                    </a:cubicBezTo>
                    <a:cubicBezTo>
                      <a:pt x="230" y="106"/>
                      <a:pt x="230" y="106"/>
                      <a:pt x="230" y="106"/>
                    </a:cubicBezTo>
                    <a:cubicBezTo>
                      <a:pt x="256" y="127"/>
                      <a:pt x="256" y="127"/>
                      <a:pt x="256" y="127"/>
                    </a:cubicBezTo>
                    <a:cubicBezTo>
                      <a:pt x="264" y="89"/>
                      <a:pt x="264" y="89"/>
                      <a:pt x="264" y="89"/>
                    </a:cubicBezTo>
                    <a:cubicBezTo>
                      <a:pt x="288" y="96"/>
                      <a:pt x="279" y="131"/>
                      <a:pt x="279" y="131"/>
                    </a:cubicBezTo>
                    <a:cubicBezTo>
                      <a:pt x="292" y="126"/>
                      <a:pt x="306" y="97"/>
                      <a:pt x="306" y="97"/>
                    </a:cubicBezTo>
                    <a:cubicBezTo>
                      <a:pt x="343" y="176"/>
                      <a:pt x="343" y="176"/>
                      <a:pt x="343" y="176"/>
                    </a:cubicBezTo>
                    <a:cubicBezTo>
                      <a:pt x="339" y="198"/>
                      <a:pt x="339" y="198"/>
                      <a:pt x="339" y="198"/>
                    </a:cubicBezTo>
                    <a:cubicBezTo>
                      <a:pt x="373" y="176"/>
                      <a:pt x="373" y="176"/>
                      <a:pt x="373" y="176"/>
                    </a:cubicBezTo>
                    <a:cubicBezTo>
                      <a:pt x="373" y="176"/>
                      <a:pt x="321" y="26"/>
                      <a:pt x="296" y="13"/>
                    </a:cubicBezTo>
                    <a:cubicBezTo>
                      <a:pt x="271" y="0"/>
                      <a:pt x="254" y="29"/>
                      <a:pt x="254" y="29"/>
                    </a:cubicBezTo>
                    <a:cubicBezTo>
                      <a:pt x="247" y="10"/>
                      <a:pt x="208" y="5"/>
                      <a:pt x="208" y="5"/>
                    </a:cubicBezTo>
                    <a:cubicBezTo>
                      <a:pt x="206" y="27"/>
                      <a:pt x="206" y="27"/>
                      <a:pt x="206" y="27"/>
                    </a:cubicBezTo>
                    <a:cubicBezTo>
                      <a:pt x="206" y="27"/>
                      <a:pt x="198" y="18"/>
                      <a:pt x="154" y="14"/>
                    </a:cubicBezTo>
                    <a:cubicBezTo>
                      <a:pt x="109" y="10"/>
                      <a:pt x="24" y="130"/>
                      <a:pt x="12" y="158"/>
                    </a:cubicBezTo>
                    <a:cubicBezTo>
                      <a:pt x="0" y="185"/>
                      <a:pt x="37" y="236"/>
                      <a:pt x="37" y="236"/>
                    </a:cubicBezTo>
                    <a:cubicBezTo>
                      <a:pt x="37" y="236"/>
                      <a:pt x="42" y="210"/>
                      <a:pt x="67" y="196"/>
                    </a:cubicBez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725" name="Freeform 540"/>
              <p:cNvSpPr>
                <a:spLocks/>
              </p:cNvSpPr>
              <p:nvPr/>
            </p:nvSpPr>
            <p:spPr bwMode="auto">
              <a:xfrm>
                <a:off x="5621637" y="5308851"/>
                <a:ext cx="390897" cy="328120"/>
              </a:xfrm>
              <a:custGeom>
                <a:avLst/>
                <a:gdLst>
                  <a:gd name="T0" fmla="*/ 2257 w 306"/>
                  <a:gd name="T1" fmla="*/ 636 h 342"/>
                  <a:gd name="T2" fmla="*/ 2292 w 306"/>
                  <a:gd name="T3" fmla="*/ 510 h 342"/>
                  <a:gd name="T4" fmla="*/ 2013 w 306"/>
                  <a:gd name="T5" fmla="*/ 48 h 342"/>
                  <a:gd name="T6" fmla="*/ 1811 w 306"/>
                  <a:gd name="T7" fmla="*/ 246 h 342"/>
                  <a:gd name="T8" fmla="*/ 1702 w 306"/>
                  <a:gd name="T9" fmla="*/ 0 h 342"/>
                  <a:gd name="T10" fmla="*/ 1639 w 306"/>
                  <a:gd name="T11" fmla="*/ 220 h 342"/>
                  <a:gd name="T12" fmla="*/ 1448 w 306"/>
                  <a:gd name="T13" fmla="*/ 101 h 342"/>
                  <a:gd name="T14" fmla="*/ 1340 w 306"/>
                  <a:gd name="T15" fmla="*/ 322 h 342"/>
                  <a:gd name="T16" fmla="*/ 1277 w 306"/>
                  <a:gd name="T17" fmla="*/ 115 h 342"/>
                  <a:gd name="T18" fmla="*/ 1125 w 306"/>
                  <a:gd name="T19" fmla="*/ 421 h 342"/>
                  <a:gd name="T20" fmla="*/ 1029 w 306"/>
                  <a:gd name="T21" fmla="*/ 189 h 342"/>
                  <a:gd name="T22" fmla="*/ 953 w 306"/>
                  <a:gd name="T23" fmla="*/ 501 h 342"/>
                  <a:gd name="T24" fmla="*/ 850 w 306"/>
                  <a:gd name="T25" fmla="*/ 446 h 342"/>
                  <a:gd name="T26" fmla="*/ 659 w 306"/>
                  <a:gd name="T27" fmla="*/ 836 h 342"/>
                  <a:gd name="T28" fmla="*/ 227 w 306"/>
                  <a:gd name="T29" fmla="*/ 627 h 342"/>
                  <a:gd name="T30" fmla="*/ 0 w 306"/>
                  <a:gd name="T31" fmla="*/ 856 h 342"/>
                  <a:gd name="T32" fmla="*/ 501 w 306"/>
                  <a:gd name="T33" fmla="*/ 1365 h 342"/>
                  <a:gd name="T34" fmla="*/ 824 w 306"/>
                  <a:gd name="T35" fmla="*/ 1811 h 342"/>
                  <a:gd name="T36" fmla="*/ 1574 w 306"/>
                  <a:gd name="T37" fmla="*/ 1970 h 342"/>
                  <a:gd name="T38" fmla="*/ 2292 w 306"/>
                  <a:gd name="T39" fmla="*/ 1542 h 342"/>
                  <a:gd name="T40" fmla="*/ 2257 w 306"/>
                  <a:gd name="T41" fmla="*/ 63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42">
                    <a:moveTo>
                      <a:pt x="302" y="109"/>
                    </a:moveTo>
                    <a:cubicBezTo>
                      <a:pt x="306" y="87"/>
                      <a:pt x="306" y="87"/>
                      <a:pt x="306" y="87"/>
                    </a:cubicBezTo>
                    <a:cubicBezTo>
                      <a:pt x="269" y="8"/>
                      <a:pt x="269" y="8"/>
                      <a:pt x="269" y="8"/>
                    </a:cubicBezTo>
                    <a:cubicBezTo>
                      <a:pt x="269" y="8"/>
                      <a:pt x="255" y="37"/>
                      <a:pt x="242" y="42"/>
                    </a:cubicBezTo>
                    <a:cubicBezTo>
                      <a:pt x="242" y="42"/>
                      <a:pt x="251" y="7"/>
                      <a:pt x="227" y="0"/>
                    </a:cubicBezTo>
                    <a:cubicBezTo>
                      <a:pt x="219" y="38"/>
                      <a:pt x="219" y="38"/>
                      <a:pt x="219" y="38"/>
                    </a:cubicBezTo>
                    <a:cubicBezTo>
                      <a:pt x="193" y="17"/>
                      <a:pt x="193" y="17"/>
                      <a:pt x="193" y="17"/>
                    </a:cubicBezTo>
                    <a:cubicBezTo>
                      <a:pt x="179" y="55"/>
                      <a:pt x="179" y="55"/>
                      <a:pt x="179" y="55"/>
                    </a:cubicBezTo>
                    <a:cubicBezTo>
                      <a:pt x="171" y="20"/>
                      <a:pt x="171" y="20"/>
                      <a:pt x="171" y="20"/>
                    </a:cubicBezTo>
                    <a:cubicBezTo>
                      <a:pt x="150" y="72"/>
                      <a:pt x="150" y="72"/>
                      <a:pt x="150" y="72"/>
                    </a:cubicBezTo>
                    <a:cubicBezTo>
                      <a:pt x="137" y="32"/>
                      <a:pt x="137" y="32"/>
                      <a:pt x="137" y="32"/>
                    </a:cubicBezTo>
                    <a:cubicBezTo>
                      <a:pt x="137" y="32"/>
                      <a:pt x="123" y="71"/>
                      <a:pt x="127" y="86"/>
                    </a:cubicBezTo>
                    <a:cubicBezTo>
                      <a:pt x="114" y="76"/>
                      <a:pt x="114" y="76"/>
                      <a:pt x="114" y="76"/>
                    </a:cubicBezTo>
                    <a:cubicBezTo>
                      <a:pt x="114" y="76"/>
                      <a:pt x="88" y="101"/>
                      <a:pt x="88" y="143"/>
                    </a:cubicBezTo>
                    <a:cubicBezTo>
                      <a:pt x="88" y="143"/>
                      <a:pt x="55" y="92"/>
                      <a:pt x="30" y="107"/>
                    </a:cubicBezTo>
                    <a:cubicBezTo>
                      <a:pt x="5" y="121"/>
                      <a:pt x="0" y="147"/>
                      <a:pt x="0" y="147"/>
                    </a:cubicBezTo>
                    <a:cubicBezTo>
                      <a:pt x="0" y="238"/>
                      <a:pt x="67" y="234"/>
                      <a:pt x="67" y="234"/>
                    </a:cubicBezTo>
                    <a:cubicBezTo>
                      <a:pt x="110" y="310"/>
                      <a:pt x="110" y="310"/>
                      <a:pt x="110" y="310"/>
                    </a:cubicBezTo>
                    <a:cubicBezTo>
                      <a:pt x="210" y="337"/>
                      <a:pt x="210" y="337"/>
                      <a:pt x="210" y="337"/>
                    </a:cubicBezTo>
                    <a:cubicBezTo>
                      <a:pt x="289" y="342"/>
                      <a:pt x="306" y="264"/>
                      <a:pt x="306" y="264"/>
                    </a:cubicBezTo>
                    <a:cubicBezTo>
                      <a:pt x="293" y="234"/>
                      <a:pt x="302" y="109"/>
                      <a:pt x="302" y="10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726" name="Freeform 541"/>
              <p:cNvSpPr>
                <a:spLocks/>
              </p:cNvSpPr>
              <p:nvPr/>
            </p:nvSpPr>
            <p:spPr bwMode="auto">
              <a:xfrm>
                <a:off x="5642643" y="5441100"/>
                <a:ext cx="40186" cy="63622"/>
              </a:xfrm>
              <a:custGeom>
                <a:avLst/>
                <a:gdLst>
                  <a:gd name="T0" fmla="*/ 231 w 31"/>
                  <a:gd name="T1" fmla="*/ 0 h 66"/>
                  <a:gd name="T2" fmla="*/ 251 w 31"/>
                  <a:gd name="T3" fmla="*/ 396 h 66"/>
                  <a:gd name="T4" fmla="*/ 0 60000 65536"/>
                  <a:gd name="T5" fmla="*/ 0 60000 65536"/>
                </a:gdLst>
                <a:ahLst/>
                <a:cxnLst>
                  <a:cxn ang="T4">
                    <a:pos x="T0" y="T1"/>
                  </a:cxn>
                  <a:cxn ang="T5">
                    <a:pos x="T2" y="T3"/>
                  </a:cxn>
                </a:cxnLst>
                <a:rect l="0" t="0" r="r" b="b"/>
                <a:pathLst>
                  <a:path w="31" h="66">
                    <a:moveTo>
                      <a:pt x="28" y="0"/>
                    </a:moveTo>
                    <a:cubicBezTo>
                      <a:pt x="28" y="0"/>
                      <a:pt x="0" y="38"/>
                      <a:pt x="31" y="6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27" name="Freeform 542"/>
              <p:cNvSpPr>
                <a:spLocks/>
              </p:cNvSpPr>
              <p:nvPr/>
            </p:nvSpPr>
            <p:spPr bwMode="auto">
              <a:xfrm>
                <a:off x="5819939" y="5504263"/>
                <a:ext cx="159715" cy="91720"/>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728" name="Oval 543"/>
              <p:cNvSpPr>
                <a:spLocks noChangeArrowheads="1"/>
              </p:cNvSpPr>
              <p:nvPr/>
            </p:nvSpPr>
            <p:spPr bwMode="auto">
              <a:xfrm>
                <a:off x="5861838" y="5432521"/>
                <a:ext cx="32917" cy="403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729" name="Freeform 545"/>
              <p:cNvSpPr>
                <a:spLocks/>
              </p:cNvSpPr>
              <p:nvPr/>
            </p:nvSpPr>
            <p:spPr bwMode="auto">
              <a:xfrm>
                <a:off x="6003401" y="5399638"/>
                <a:ext cx="56625" cy="94361"/>
              </a:xfrm>
              <a:custGeom>
                <a:avLst/>
                <a:gdLst>
                  <a:gd name="T0" fmla="*/ 261 w 44"/>
                  <a:gd name="T1" fmla="*/ 85 h 98"/>
                  <a:gd name="T2" fmla="*/ 23 w 44"/>
                  <a:gd name="T3" fmla="*/ 78 h 98"/>
                  <a:gd name="T4" fmla="*/ 23 w 44"/>
                  <a:gd name="T5" fmla="*/ 85 h 98"/>
                  <a:gd name="T6" fmla="*/ 0 w 44"/>
                  <a:gd name="T7" fmla="*/ 537 h 98"/>
                  <a:gd name="T8" fmla="*/ 261 w 44"/>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8">
                    <a:moveTo>
                      <a:pt x="33" y="14"/>
                    </a:moveTo>
                    <a:cubicBezTo>
                      <a:pt x="26" y="0"/>
                      <a:pt x="13" y="6"/>
                      <a:pt x="3" y="13"/>
                    </a:cubicBezTo>
                    <a:cubicBezTo>
                      <a:pt x="3" y="14"/>
                      <a:pt x="3" y="14"/>
                      <a:pt x="3" y="14"/>
                    </a:cubicBezTo>
                    <a:cubicBezTo>
                      <a:pt x="3" y="14"/>
                      <a:pt x="0" y="51"/>
                      <a:pt x="0" y="90"/>
                    </a:cubicBezTo>
                    <a:cubicBezTo>
                      <a:pt x="33" y="98"/>
                      <a:pt x="44" y="35"/>
                      <a:pt x="33" y="14"/>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730" name="Freeform 546"/>
              <p:cNvSpPr>
                <a:spLocks/>
              </p:cNvSpPr>
              <p:nvPr/>
            </p:nvSpPr>
            <p:spPr bwMode="auto">
              <a:xfrm>
                <a:off x="5741281" y="5299558"/>
                <a:ext cx="149783" cy="99365"/>
              </a:xfrm>
              <a:custGeom>
                <a:avLst/>
                <a:gdLst>
                  <a:gd name="T0" fmla="*/ 23 w 244"/>
                  <a:gd name="T1" fmla="*/ 12 h 215"/>
                  <a:gd name="T2" fmla="*/ 11 w 244"/>
                  <a:gd name="T3" fmla="*/ 0 h 215"/>
                  <a:gd name="T4" fmla="*/ 0 w 244"/>
                  <a:gd name="T5" fmla="*/ 1 h 215"/>
                  <a:gd name="T6" fmla="*/ 18 w 244"/>
                  <a:gd name="T7" fmla="*/ 16 h 215"/>
                  <a:gd name="T8" fmla="*/ 23 w 244"/>
                  <a:gd name="T9" fmla="*/ 12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5">
                    <a:moveTo>
                      <a:pt x="244" y="169"/>
                    </a:moveTo>
                    <a:lnTo>
                      <a:pt x="119" y="0"/>
                    </a:lnTo>
                    <a:lnTo>
                      <a:pt x="0" y="2"/>
                    </a:lnTo>
                    <a:lnTo>
                      <a:pt x="196" y="215"/>
                    </a:lnTo>
                    <a:lnTo>
                      <a:pt x="244" y="169"/>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731" name="Freeform 547"/>
              <p:cNvSpPr>
                <a:spLocks/>
              </p:cNvSpPr>
              <p:nvPr/>
            </p:nvSpPr>
            <p:spPr bwMode="auto">
              <a:xfrm>
                <a:off x="5928509" y="5316714"/>
                <a:ext cx="114164" cy="79349"/>
              </a:xfrm>
              <a:custGeom>
                <a:avLst/>
                <a:gdLst>
                  <a:gd name="T0" fmla="*/ 0 w 90"/>
                  <a:gd name="T1" fmla="*/ 368 h 83"/>
                  <a:gd name="T2" fmla="*/ 164 w 90"/>
                  <a:gd name="T3" fmla="*/ 473 h 83"/>
                  <a:gd name="T4" fmla="*/ 649 w 90"/>
                  <a:gd name="T5" fmla="*/ 206 h 83"/>
                  <a:gd name="T6" fmla="*/ 303 w 90"/>
                  <a:gd name="T7" fmla="*/ 0 h 83"/>
                  <a:gd name="T8" fmla="*/ 0 w 90"/>
                  <a:gd name="T9" fmla="*/ 36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83">
                    <a:moveTo>
                      <a:pt x="0" y="64"/>
                    </a:moveTo>
                    <a:cubicBezTo>
                      <a:pt x="23" y="83"/>
                      <a:pt x="23" y="83"/>
                      <a:pt x="23" y="83"/>
                    </a:cubicBezTo>
                    <a:cubicBezTo>
                      <a:pt x="23" y="83"/>
                      <a:pt x="54" y="38"/>
                      <a:pt x="90" y="36"/>
                    </a:cubicBezTo>
                    <a:cubicBezTo>
                      <a:pt x="42" y="0"/>
                      <a:pt x="42" y="0"/>
                      <a:pt x="42" y="0"/>
                    </a:cubicBezTo>
                    <a:lnTo>
                      <a:pt x="0" y="64"/>
                    </a:lnTo>
                    <a:close/>
                  </a:path>
                </a:pathLst>
              </a:custGeom>
              <a:solidFill>
                <a:srgbClr val="000000"/>
              </a:solidFill>
              <a:ln w="20638" cap="rnd">
                <a:solidFill>
                  <a:srgbClr val="000000"/>
                </a:solidFill>
                <a:prstDash val="solid"/>
                <a:round/>
                <a:headEnd/>
                <a:tailEnd/>
              </a:ln>
            </p:spPr>
            <p:txBody>
              <a:bodyPr/>
              <a:lstStyle/>
              <a:p>
                <a:endParaRPr lang="ja-JP" altLang="en-US" dirty="0"/>
              </a:p>
            </p:txBody>
          </p:sp>
        </p:grpSp>
        <p:sp>
          <p:nvSpPr>
            <p:cNvPr id="717" name="Line 1353"/>
            <p:cNvSpPr>
              <a:spLocks noChangeShapeType="1"/>
            </p:cNvSpPr>
            <p:nvPr/>
          </p:nvSpPr>
          <p:spPr bwMode="auto">
            <a:xfrm flipH="1">
              <a:off x="11251849" y="1633896"/>
              <a:ext cx="162678"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8" name="Line 1354"/>
            <p:cNvSpPr>
              <a:spLocks noChangeShapeType="1"/>
            </p:cNvSpPr>
            <p:nvPr/>
          </p:nvSpPr>
          <p:spPr bwMode="auto">
            <a:xfrm flipH="1">
              <a:off x="11251849" y="1663095"/>
              <a:ext cx="162678"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719" name="Group 1526"/>
            <p:cNvGrpSpPr>
              <a:grpSpLocks/>
            </p:cNvGrpSpPr>
            <p:nvPr/>
          </p:nvGrpSpPr>
          <p:grpSpPr bwMode="auto">
            <a:xfrm flipH="1">
              <a:off x="10828389" y="1521319"/>
              <a:ext cx="660997" cy="350779"/>
              <a:chOff x="7259" y="1752"/>
              <a:chExt cx="405" cy="211"/>
            </a:xfrm>
          </p:grpSpPr>
          <p:sp>
            <p:nvSpPr>
              <p:cNvPr id="721"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3"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720" name="Oval 543"/>
            <p:cNvSpPr>
              <a:spLocks noChangeArrowheads="1"/>
            </p:cNvSpPr>
            <p:nvPr/>
          </p:nvSpPr>
          <p:spPr bwMode="auto">
            <a:xfrm>
              <a:off x="11310628" y="1898714"/>
              <a:ext cx="45719" cy="5615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grpSp>
      <p:sp>
        <p:nvSpPr>
          <p:cNvPr id="732" name="テキスト ボックス 731"/>
          <p:cNvSpPr txBox="1"/>
          <p:nvPr/>
        </p:nvSpPr>
        <p:spPr>
          <a:xfrm>
            <a:off x="5079742" y="5611455"/>
            <a:ext cx="1548822" cy="461665"/>
          </a:xfrm>
          <a:prstGeom prst="rect">
            <a:avLst/>
          </a:prstGeom>
          <a:noFill/>
        </p:spPr>
        <p:txBody>
          <a:bodyPr wrap="none" rtlCol="0">
            <a:spAutoFit/>
          </a:bodyPr>
          <a:lstStyle/>
          <a:p>
            <a:r>
              <a:rPr lang="ja-JP" altLang="en-US" b="1" dirty="0"/>
              <a:t>負荷が増加</a:t>
            </a:r>
            <a:r>
              <a:rPr lang="en-US" altLang="ja-JP" sz="2400" b="1" i="1" dirty="0"/>
              <a:t>!!</a:t>
            </a:r>
          </a:p>
        </p:txBody>
      </p:sp>
      <p:cxnSp>
        <p:nvCxnSpPr>
          <p:cNvPr id="733" name="直線コネクタ 732"/>
          <p:cNvCxnSpPr/>
          <p:nvPr/>
        </p:nvCxnSpPr>
        <p:spPr>
          <a:xfrm flipV="1">
            <a:off x="4467724" y="2090393"/>
            <a:ext cx="2592000" cy="65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直線コネクタ 733"/>
          <p:cNvCxnSpPr/>
          <p:nvPr/>
        </p:nvCxnSpPr>
        <p:spPr>
          <a:xfrm>
            <a:off x="5298685" y="2371819"/>
            <a:ext cx="1260000" cy="29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5" name="直線コネクタ 734"/>
          <p:cNvCxnSpPr/>
          <p:nvPr/>
        </p:nvCxnSpPr>
        <p:spPr>
          <a:xfrm>
            <a:off x="5270780" y="2633286"/>
            <a:ext cx="1548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6" name="直線コネクタ 735"/>
          <p:cNvCxnSpPr/>
          <p:nvPr/>
        </p:nvCxnSpPr>
        <p:spPr>
          <a:xfrm>
            <a:off x="5304412" y="2894870"/>
            <a:ext cx="1764000" cy="29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6461660" y="2101814"/>
            <a:ext cx="0" cy="288000"/>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7" name="直線矢印コネクタ 736"/>
          <p:cNvCxnSpPr/>
          <p:nvPr/>
        </p:nvCxnSpPr>
        <p:spPr>
          <a:xfrm>
            <a:off x="6747085" y="2090392"/>
            <a:ext cx="0" cy="540000"/>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8" name="直線矢印コネクタ 737"/>
          <p:cNvCxnSpPr/>
          <p:nvPr/>
        </p:nvCxnSpPr>
        <p:spPr>
          <a:xfrm>
            <a:off x="7022317" y="2092664"/>
            <a:ext cx="0" cy="792000"/>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41" name="テキスト ボックス 740"/>
          <p:cNvSpPr txBox="1"/>
          <p:nvPr/>
        </p:nvSpPr>
        <p:spPr>
          <a:xfrm>
            <a:off x="6990027" y="2587971"/>
            <a:ext cx="415498" cy="369332"/>
          </a:xfrm>
          <a:prstGeom prst="rect">
            <a:avLst/>
          </a:prstGeom>
          <a:noFill/>
        </p:spPr>
        <p:txBody>
          <a:bodyPr wrap="none" rtlCol="0">
            <a:spAutoFit/>
          </a:bodyPr>
          <a:lstStyle/>
          <a:p>
            <a:r>
              <a:rPr lang="ja-JP" altLang="en-US" b="1" dirty="0"/>
              <a:t>③</a:t>
            </a:r>
          </a:p>
        </p:txBody>
      </p:sp>
      <p:sp>
        <p:nvSpPr>
          <p:cNvPr id="742" name="テキスト ボックス 741"/>
          <p:cNvSpPr txBox="1"/>
          <p:nvPr/>
        </p:nvSpPr>
        <p:spPr>
          <a:xfrm>
            <a:off x="6690919" y="2262411"/>
            <a:ext cx="415498" cy="369332"/>
          </a:xfrm>
          <a:prstGeom prst="rect">
            <a:avLst/>
          </a:prstGeom>
          <a:noFill/>
        </p:spPr>
        <p:txBody>
          <a:bodyPr wrap="none" rtlCol="0">
            <a:spAutoFit/>
          </a:bodyPr>
          <a:lstStyle/>
          <a:p>
            <a:r>
              <a:rPr lang="ja-JP" altLang="en-US" b="1" dirty="0"/>
              <a:t>②</a:t>
            </a:r>
          </a:p>
        </p:txBody>
      </p:sp>
      <p:sp>
        <p:nvSpPr>
          <p:cNvPr id="743" name="テキスト ボックス 742"/>
          <p:cNvSpPr txBox="1"/>
          <p:nvPr/>
        </p:nvSpPr>
        <p:spPr>
          <a:xfrm>
            <a:off x="6418434" y="2094010"/>
            <a:ext cx="415498" cy="369332"/>
          </a:xfrm>
          <a:prstGeom prst="rect">
            <a:avLst/>
          </a:prstGeom>
          <a:noFill/>
        </p:spPr>
        <p:txBody>
          <a:bodyPr wrap="none" rtlCol="0">
            <a:spAutoFit/>
          </a:bodyPr>
          <a:lstStyle/>
          <a:p>
            <a:r>
              <a:rPr lang="ja-JP" altLang="en-US" b="1" dirty="0"/>
              <a:t>①</a:t>
            </a:r>
          </a:p>
        </p:txBody>
      </p:sp>
      <p:cxnSp>
        <p:nvCxnSpPr>
          <p:cNvPr id="13" name="直線コネクタ 12"/>
          <p:cNvCxnSpPr/>
          <p:nvPr/>
        </p:nvCxnSpPr>
        <p:spPr>
          <a:xfrm flipV="1">
            <a:off x="9136700" y="2284240"/>
            <a:ext cx="1662894" cy="190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7" name="直線コネクタ 496"/>
          <p:cNvCxnSpPr/>
          <p:nvPr/>
        </p:nvCxnSpPr>
        <p:spPr>
          <a:xfrm flipV="1">
            <a:off x="9136865" y="2475315"/>
            <a:ext cx="1662894" cy="190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0665976" y="2156035"/>
            <a:ext cx="0" cy="49199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10661950" y="2466309"/>
            <a:ext cx="0" cy="3148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3" name="直線矢印コネクタ 502"/>
          <p:cNvCxnSpPr/>
          <p:nvPr/>
        </p:nvCxnSpPr>
        <p:spPr>
          <a:xfrm>
            <a:off x="10661950" y="1959037"/>
            <a:ext cx="0" cy="3148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表 21"/>
          <p:cNvGraphicFramePr>
            <a:graphicFrameLocks noGrp="1"/>
          </p:cNvGraphicFramePr>
          <p:nvPr>
            <p:extLst>
              <p:ext uri="{D42A27DB-BD31-4B8C-83A1-F6EECF244321}">
                <p14:modId xmlns:p14="http://schemas.microsoft.com/office/powerpoint/2010/main" val="2841816224"/>
              </p:ext>
            </p:extLst>
          </p:nvPr>
        </p:nvGraphicFramePr>
        <p:xfrm>
          <a:off x="8264178" y="2626530"/>
          <a:ext cx="2330226" cy="609600"/>
        </p:xfrm>
        <a:graphic>
          <a:graphicData uri="http://schemas.openxmlformats.org/drawingml/2006/table">
            <a:tbl>
              <a:tblPr firstRow="1" bandRow="1">
                <a:tableStyleId>{5C22544A-7EE6-4342-B048-85BDC9FD1C3A}</a:tableStyleId>
              </a:tblPr>
              <a:tblGrid>
                <a:gridCol w="1165113">
                  <a:extLst>
                    <a:ext uri="{9D8B030D-6E8A-4147-A177-3AD203B41FA5}">
                      <a16:colId xmlns:a16="http://schemas.microsoft.com/office/drawing/2014/main" val="20000"/>
                    </a:ext>
                  </a:extLst>
                </a:gridCol>
                <a:gridCol w="1165113">
                  <a:extLst>
                    <a:ext uri="{9D8B030D-6E8A-4147-A177-3AD203B41FA5}">
                      <a16:colId xmlns:a16="http://schemas.microsoft.com/office/drawing/2014/main" val="20001"/>
                    </a:ext>
                  </a:extLst>
                </a:gridCol>
              </a:tblGrid>
              <a:tr h="182932">
                <a:tc>
                  <a:txBody>
                    <a:bodyPr/>
                    <a:lstStyle/>
                    <a:p>
                      <a:pPr algn="ctr"/>
                      <a:r>
                        <a:rPr kumimoji="1" lang="ja-JP" altLang="en-US" sz="1400" b="1" dirty="0">
                          <a:solidFill>
                            <a:sysClr val="windowText" lastClr="000000"/>
                          </a:solidFill>
                        </a:rPr>
                        <a:t>排出口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solidFill>
                            <a:sysClr val="windowText" lastClr="000000"/>
                          </a:solidFill>
                        </a:rPr>
                        <a:t>台車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82932">
                <a:tc>
                  <a:txBody>
                    <a:bodyPr/>
                    <a:lstStyle/>
                    <a:p>
                      <a:pPr algn="ctr"/>
                      <a:r>
                        <a:rPr kumimoji="1" lang="ja-JP" altLang="en-US" sz="1400" b="1" dirty="0"/>
                        <a:t>３００ｍｍ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dirty="0"/>
                        <a:t>２９８ｍｍ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215061091"/>
              </p:ext>
            </p:extLst>
          </p:nvPr>
        </p:nvGraphicFramePr>
        <p:xfrm>
          <a:off x="3712395" y="4221087"/>
          <a:ext cx="4022061" cy="1478280"/>
        </p:xfrm>
        <a:graphic>
          <a:graphicData uri="http://schemas.openxmlformats.org/drawingml/2006/table">
            <a:tbl>
              <a:tblPr firstRow="1" bandRow="1">
                <a:tableStyleId>{5C22544A-7EE6-4342-B048-85BDC9FD1C3A}</a:tableStyleId>
              </a:tblPr>
              <a:tblGrid>
                <a:gridCol w="79943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206407">
                  <a:extLst>
                    <a:ext uri="{9D8B030D-6E8A-4147-A177-3AD203B41FA5}">
                      <a16:colId xmlns:a16="http://schemas.microsoft.com/office/drawing/2014/main" val="20002"/>
                    </a:ext>
                  </a:extLst>
                </a:gridCol>
              </a:tblGrid>
              <a:tr h="315216">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dirty="0">
                          <a:solidFill>
                            <a:schemeClr val="tx1"/>
                          </a:solidFill>
                        </a:rPr>
                        <a:t>持ち上げ距離 </a:t>
                      </a:r>
                      <a:r>
                        <a:rPr kumimoji="1" lang="en-US" altLang="ja-JP" sz="1600" dirty="0">
                          <a:solidFill>
                            <a:schemeClr val="tx1"/>
                          </a:solidFill>
                          <a:latin typeface="+mn-ea"/>
                          <a:ea typeface="+mn-ea"/>
                        </a:rPr>
                        <a:t>(mm)</a:t>
                      </a: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dirty="0">
                          <a:solidFill>
                            <a:schemeClr val="tx1"/>
                          </a:solidFill>
                        </a:rPr>
                        <a:t>仕事量 </a:t>
                      </a:r>
                      <a:r>
                        <a:rPr kumimoji="1" lang="en-US" altLang="ja-JP" sz="1600" dirty="0">
                          <a:solidFill>
                            <a:schemeClr val="tx1"/>
                          </a:solidFill>
                          <a:latin typeface="+mn-ea"/>
                          <a:ea typeface="+mn-ea"/>
                        </a:rPr>
                        <a:t>(J)</a:t>
                      </a:r>
                      <a:endParaRPr kumimoji="1" lang="ja-JP" altLang="en-US" sz="16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kumimoji="1" lang="ja-JP" altLang="en-US" sz="1600" b="1" dirty="0">
                          <a:solidFill>
                            <a:schemeClr val="tx1"/>
                          </a:solidFill>
                        </a:rPr>
                        <a:t>①箱目</a:t>
                      </a:r>
                      <a:endParaRPr kumimoji="1" lang="en-US" altLang="ja-JP"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b="1" dirty="0"/>
                        <a:t>１８０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b="1" dirty="0"/>
                        <a:t>２２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kumimoji="1" lang="ja-JP" altLang="en-US" sz="1600" b="1" dirty="0">
                          <a:solidFill>
                            <a:schemeClr val="tx1"/>
                          </a:solidFill>
                        </a:rPr>
                        <a:t>②箱目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b="1" dirty="0"/>
                        <a:t>３６０</a:t>
                      </a:r>
                      <a:endParaRPr kumimoji="1" lang="en-US" altLang="ja-JP"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b="1" dirty="0"/>
                        <a:t>４３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kumimoji="1" lang="ja-JP" altLang="en-US" sz="1600" b="1" dirty="0">
                          <a:solidFill>
                            <a:schemeClr val="tx1"/>
                          </a:solidFill>
                        </a:rPr>
                        <a:t>③箱目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b="1" dirty="0"/>
                        <a:t>５４０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b="1" dirty="0"/>
                        <a:t>６５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496" name="テキスト ボックス 495"/>
          <p:cNvSpPr txBox="1"/>
          <p:nvPr/>
        </p:nvSpPr>
        <p:spPr>
          <a:xfrm>
            <a:off x="11194280" y="42083"/>
            <a:ext cx="1094408" cy="369332"/>
          </a:xfrm>
          <a:prstGeom prst="rect">
            <a:avLst/>
          </a:prstGeom>
          <a:noFill/>
        </p:spPr>
        <p:txBody>
          <a:bodyPr wrap="square" rtlCol="0">
            <a:spAutoFit/>
          </a:bodyPr>
          <a:lstStyle/>
          <a:p>
            <a:r>
              <a:rPr lang="ja-JP" altLang="en-US" b="1" dirty="0"/>
              <a:t>１７</a:t>
            </a:r>
            <a:r>
              <a:rPr lang="en-US" altLang="ja-JP" b="1" dirty="0"/>
              <a:t>/</a:t>
            </a:r>
            <a:r>
              <a:rPr lang="ja-JP" altLang="en-US" b="1" dirty="0"/>
              <a:t>３０</a:t>
            </a:r>
          </a:p>
        </p:txBody>
      </p:sp>
      <p:sp>
        <p:nvSpPr>
          <p:cNvPr id="498" name="Text Box 882"/>
          <p:cNvSpPr txBox="1">
            <a:spLocks noChangeArrowheads="1"/>
          </p:cNvSpPr>
          <p:nvPr/>
        </p:nvSpPr>
        <p:spPr bwMode="auto">
          <a:xfrm>
            <a:off x="3608539" y="3688592"/>
            <a:ext cx="135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t>内藤リーダー</a:t>
            </a:r>
          </a:p>
        </p:txBody>
      </p:sp>
      <p:sp>
        <p:nvSpPr>
          <p:cNvPr id="3" name="テキスト ボックス 2">
            <a:extLst>
              <a:ext uri="{FF2B5EF4-FFF2-40B4-BE49-F238E27FC236}">
                <a16:creationId xmlns:a16="http://schemas.microsoft.com/office/drawing/2014/main" id="{5FF90313-97C4-17CA-4DDC-F68C0CB3A4A1}"/>
              </a:ext>
            </a:extLst>
          </p:cNvPr>
          <p:cNvSpPr txBox="1"/>
          <p:nvPr/>
        </p:nvSpPr>
        <p:spPr>
          <a:xfrm>
            <a:off x="198004" y="1111382"/>
            <a:ext cx="2905934" cy="2031325"/>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・重要要因は（容疑者）であり、推測・仮説だから</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（犯人）かどうか立証が</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必要それが検証となる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やっぱりお前が犯人＝真因と</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教育</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208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2"/>
                                        </p:tgtEl>
                                        <p:attrNameLst>
                                          <p:attrName>style.visibility</p:attrName>
                                        </p:attrNameLst>
                                      </p:cBhvr>
                                      <p:to>
                                        <p:strVal val="visible"/>
                                      </p:to>
                                    </p:set>
                                    <p:animEffect transition="in" filter="randombar(horizontal)">
                                      <p:cBhvr>
                                        <p:cTn id="7" dur="500"/>
                                        <p:tgtEl>
                                          <p:spTgt spid="7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wipe(down)">
                                      <p:cBhvr>
                                        <p:cTn id="12" dur="500"/>
                                        <p:tgtEl>
                                          <p:spTgt spid="148"/>
                                        </p:tgtEl>
                                      </p:cBhvr>
                                    </p:animEffect>
                                  </p:childTnLst>
                                </p:cTn>
                              </p:par>
                              <p:par>
                                <p:cTn id="13" presetID="22" presetClass="entr" presetSubtype="4" fill="hold" nodeType="withEffect">
                                  <p:stCondLst>
                                    <p:cond delay="0"/>
                                  </p:stCondLst>
                                  <p:childTnLst>
                                    <p:set>
                                      <p:cBhvr>
                                        <p:cTn id="14" dur="1" fill="hold">
                                          <p:stCondLst>
                                            <p:cond delay="0"/>
                                          </p:stCondLst>
                                        </p:cTn>
                                        <p:tgtEl>
                                          <p:spTgt spid="31746"/>
                                        </p:tgtEl>
                                        <p:attrNameLst>
                                          <p:attrName>style.visibility</p:attrName>
                                        </p:attrNameLst>
                                      </p:cBhvr>
                                      <p:to>
                                        <p:strVal val="visible"/>
                                      </p:to>
                                    </p:set>
                                    <p:animEffect transition="in" filter="wipe(down)">
                                      <p:cBhvr>
                                        <p:cTn id="15" dur="500"/>
                                        <p:tgtEl>
                                          <p:spTgt spid="3174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0"/>
                                        </p:tgtEl>
                                        <p:attrNameLst>
                                          <p:attrName>style.visibility</p:attrName>
                                        </p:attrNameLst>
                                      </p:cBhvr>
                                      <p:to>
                                        <p:strVal val="visible"/>
                                      </p:to>
                                    </p:set>
                                    <p:animEffect transition="in" filter="wipe(down)">
                                      <p:cBhvr>
                                        <p:cTn id="18" dur="500"/>
                                        <p:tgtEl>
                                          <p:spTgt spid="660"/>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66"/>
                                        </p:tgtEl>
                                        <p:attrNameLst>
                                          <p:attrName>style.visibility</p:attrName>
                                        </p:attrNameLst>
                                      </p:cBhvr>
                                      <p:to>
                                        <p:strVal val="visible"/>
                                      </p:to>
                                    </p:set>
                                    <p:animEffect transition="in" filter="wipe(down)">
                                      <p:cBhvr>
                                        <p:cTn id="33" dur="500"/>
                                        <p:tgtEl>
                                          <p:spTgt spid="66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67"/>
                                        </p:tgtEl>
                                        <p:attrNameLst>
                                          <p:attrName>style.visibility</p:attrName>
                                        </p:attrNameLst>
                                      </p:cBhvr>
                                      <p:to>
                                        <p:strVal val="visible"/>
                                      </p:to>
                                    </p:set>
                                    <p:animEffect transition="in" filter="wipe(down)">
                                      <p:cBhvr>
                                        <p:cTn id="36" dur="500"/>
                                        <p:tgtEl>
                                          <p:spTgt spid="667"/>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4" fill="hold" nodeType="withEffect">
                                  <p:stCondLst>
                                    <p:cond delay="0"/>
                                  </p:stCondLst>
                                  <p:childTnLst>
                                    <p:set>
                                      <p:cBhvr>
                                        <p:cTn id="41" dur="1" fill="hold">
                                          <p:stCondLst>
                                            <p:cond delay="0"/>
                                          </p:stCondLst>
                                        </p:cTn>
                                        <p:tgtEl>
                                          <p:spTgt spid="497"/>
                                        </p:tgtEl>
                                        <p:attrNameLst>
                                          <p:attrName>style.visibility</p:attrName>
                                        </p:attrNameLst>
                                      </p:cBhvr>
                                      <p:to>
                                        <p:strVal val="visible"/>
                                      </p:to>
                                    </p:set>
                                    <p:animEffect transition="in" filter="wipe(down)">
                                      <p:cBhvr>
                                        <p:cTn id="42" dur="500"/>
                                        <p:tgtEl>
                                          <p:spTgt spid="497"/>
                                        </p:tgtEl>
                                      </p:cBhvr>
                                    </p:animEffect>
                                  </p:childTnLst>
                                </p:cTn>
                              </p:par>
                              <p:par>
                                <p:cTn id="43" presetID="2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par>
                                <p:cTn id="46" presetID="22" presetClass="entr" presetSubtype="4"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par>
                                <p:cTn id="49" presetID="22" presetClass="entr" presetSubtype="4" fill="hold" nodeType="withEffect">
                                  <p:stCondLst>
                                    <p:cond delay="0"/>
                                  </p:stCondLst>
                                  <p:childTnLst>
                                    <p:set>
                                      <p:cBhvr>
                                        <p:cTn id="50" dur="1" fill="hold">
                                          <p:stCondLst>
                                            <p:cond delay="0"/>
                                          </p:stCondLst>
                                        </p:cTn>
                                        <p:tgtEl>
                                          <p:spTgt spid="503"/>
                                        </p:tgtEl>
                                        <p:attrNameLst>
                                          <p:attrName>style.visibility</p:attrName>
                                        </p:attrNameLst>
                                      </p:cBhvr>
                                      <p:to>
                                        <p:strVal val="visible"/>
                                      </p:to>
                                    </p:set>
                                    <p:animEffect transition="in" filter="wipe(down)">
                                      <p:cBhvr>
                                        <p:cTn id="51" dur="500"/>
                                        <p:tgtEl>
                                          <p:spTgt spid="503"/>
                                        </p:tgtEl>
                                      </p:cBhvr>
                                    </p:animEffect>
                                  </p:childTnLst>
                                </p:cTn>
                              </p:par>
                              <p:par>
                                <p:cTn id="52" presetID="22" presetClass="entr" presetSubtype="4"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661"/>
                                        </p:tgtEl>
                                        <p:attrNameLst>
                                          <p:attrName>style.visibility</p:attrName>
                                        </p:attrNameLst>
                                      </p:cBhvr>
                                      <p:to>
                                        <p:strVal val="visible"/>
                                      </p:to>
                                    </p:set>
                                    <p:animEffect transition="in" filter="randombar(horizontal)">
                                      <p:cBhvr>
                                        <p:cTn id="59" dur="500"/>
                                        <p:tgtEl>
                                          <p:spTgt spid="66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42" fill="hold" grpId="0" nodeType="clickEffect">
                                  <p:stCondLst>
                                    <p:cond delay="0"/>
                                  </p:stCondLst>
                                  <p:childTnLst>
                                    <p:set>
                                      <p:cBhvr>
                                        <p:cTn id="63" dur="1" fill="hold">
                                          <p:stCondLst>
                                            <p:cond delay="0"/>
                                          </p:stCondLst>
                                        </p:cTn>
                                        <p:tgtEl>
                                          <p:spTgt spid="308"/>
                                        </p:tgtEl>
                                        <p:attrNameLst>
                                          <p:attrName>style.visibility</p:attrName>
                                        </p:attrNameLst>
                                      </p:cBhvr>
                                      <p:to>
                                        <p:strVal val="visible"/>
                                      </p:to>
                                    </p:set>
                                    <p:animEffect transition="in" filter="barn(outHorizontal)">
                                      <p:cBhvr>
                                        <p:cTn id="64"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148" grpId="0" animBg="1"/>
      <p:bldP spid="660" grpId="0"/>
      <p:bldP spid="661" grpId="0"/>
      <p:bldP spid="7" grpId="0" animBg="1"/>
      <p:bldP spid="8" grpId="0" animBg="1"/>
      <p:bldP spid="666" grpId="0"/>
      <p:bldP spid="667" grpId="0"/>
      <p:bldP spid="7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AutoShape 2"/>
          <p:cNvSpPr>
            <a:spLocks noChangeArrowheads="1"/>
          </p:cNvSpPr>
          <p:nvPr/>
        </p:nvSpPr>
        <p:spPr bwMode="auto">
          <a:xfrm>
            <a:off x="3462064"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285" name="Rectangle 5"/>
          <p:cNvSpPr>
            <a:spLocks noChangeArrowheads="1"/>
          </p:cNvSpPr>
          <p:nvPr/>
        </p:nvSpPr>
        <p:spPr bwMode="auto">
          <a:xfrm>
            <a:off x="3537462" y="132156"/>
            <a:ext cx="375923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１９</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サークル会合１</a:t>
            </a:r>
          </a:p>
        </p:txBody>
      </p:sp>
      <p:sp>
        <p:nvSpPr>
          <p:cNvPr id="286" name="テキスト ボックス 285"/>
          <p:cNvSpPr txBox="1"/>
          <p:nvPr/>
        </p:nvSpPr>
        <p:spPr>
          <a:xfrm>
            <a:off x="6054353" y="3340091"/>
            <a:ext cx="3029997" cy="369332"/>
          </a:xfrm>
          <a:prstGeom prst="rect">
            <a:avLst/>
          </a:prstGeom>
          <a:noFill/>
        </p:spPr>
        <p:txBody>
          <a:bodyPr wrap="none" rtlCol="0">
            <a:spAutoFit/>
          </a:bodyPr>
          <a:lstStyle/>
          <a:p>
            <a:r>
              <a:rPr lang="ja-JP" altLang="en-US" b="1" dirty="0"/>
              <a:t>真の要因を叩き潰す為には</a:t>
            </a:r>
            <a:r>
              <a:rPr lang="en-US" altLang="ja-JP" b="1" i="1" dirty="0"/>
              <a:t>!!</a:t>
            </a:r>
            <a:endParaRPr lang="ja-JP" altLang="en-US" b="1" i="1" dirty="0"/>
          </a:p>
        </p:txBody>
      </p:sp>
      <p:sp>
        <p:nvSpPr>
          <p:cNvPr id="287" name="角丸四角形吹き出し 286"/>
          <p:cNvSpPr/>
          <p:nvPr/>
        </p:nvSpPr>
        <p:spPr>
          <a:xfrm>
            <a:off x="3537461" y="3690502"/>
            <a:ext cx="2127898" cy="854959"/>
          </a:xfrm>
          <a:prstGeom prst="wedgeRoundRectCallout">
            <a:avLst>
              <a:gd name="adj1" fmla="val 59471"/>
              <a:gd name="adj2" fmla="val 389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8" name="テキスト ボックス 287"/>
          <p:cNvSpPr txBox="1"/>
          <p:nvPr/>
        </p:nvSpPr>
        <p:spPr>
          <a:xfrm>
            <a:off x="3495246" y="3758839"/>
            <a:ext cx="2361108" cy="707886"/>
          </a:xfrm>
          <a:prstGeom prst="rect">
            <a:avLst/>
          </a:prstGeom>
          <a:noFill/>
        </p:spPr>
        <p:txBody>
          <a:bodyPr wrap="square" rtlCol="0">
            <a:spAutoFit/>
          </a:bodyPr>
          <a:lstStyle/>
          <a:p>
            <a:r>
              <a:rPr lang="ja-JP" altLang="en-US" sz="2000" dirty="0"/>
              <a:t>真の要因は</a:t>
            </a:r>
            <a:endParaRPr lang="en-US" altLang="ja-JP" sz="2000" dirty="0"/>
          </a:p>
          <a:p>
            <a:r>
              <a:rPr lang="ja-JP" altLang="en-US" sz="2000" dirty="0"/>
              <a:t>潰すことはできない</a:t>
            </a:r>
            <a:endParaRPr lang="en-US" altLang="ja-JP" sz="2000" dirty="0"/>
          </a:p>
        </p:txBody>
      </p:sp>
      <p:sp>
        <p:nvSpPr>
          <p:cNvPr id="289" name="角丸四角形吹き出し 288"/>
          <p:cNvSpPr/>
          <p:nvPr/>
        </p:nvSpPr>
        <p:spPr>
          <a:xfrm>
            <a:off x="3566341" y="4640475"/>
            <a:ext cx="1815589" cy="845177"/>
          </a:xfrm>
          <a:prstGeom prst="wedgeRoundRectCallout">
            <a:avLst>
              <a:gd name="adj1" fmla="val 61868"/>
              <a:gd name="adj2" fmla="val 584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0" name="テキスト ボックス 289"/>
          <p:cNvSpPr txBox="1"/>
          <p:nvPr/>
        </p:nvSpPr>
        <p:spPr>
          <a:xfrm>
            <a:off x="3572893" y="4711496"/>
            <a:ext cx="1840568" cy="707886"/>
          </a:xfrm>
          <a:prstGeom prst="rect">
            <a:avLst/>
          </a:prstGeom>
          <a:noFill/>
        </p:spPr>
        <p:txBody>
          <a:bodyPr wrap="none" rtlCol="0">
            <a:spAutoFit/>
          </a:bodyPr>
          <a:lstStyle/>
          <a:p>
            <a:r>
              <a:rPr lang="ja-JP" altLang="en-US" sz="2000" dirty="0"/>
              <a:t>お金は</a:t>
            </a:r>
            <a:endParaRPr lang="en-US" altLang="ja-JP" sz="2000" dirty="0"/>
          </a:p>
          <a:p>
            <a:r>
              <a:rPr lang="ja-JP" altLang="en-US" sz="2000" dirty="0"/>
              <a:t>かけられないよ</a:t>
            </a:r>
            <a:endParaRPr lang="en-US" altLang="ja-JP" sz="2000" dirty="0"/>
          </a:p>
        </p:txBody>
      </p:sp>
      <p:sp>
        <p:nvSpPr>
          <p:cNvPr id="291" name="雲形吹き出し 290"/>
          <p:cNvSpPr/>
          <p:nvPr/>
        </p:nvSpPr>
        <p:spPr>
          <a:xfrm>
            <a:off x="3615202" y="640156"/>
            <a:ext cx="3068508" cy="2644828"/>
          </a:xfrm>
          <a:prstGeom prst="cloudCallout">
            <a:avLst>
              <a:gd name="adj1" fmla="val 53152"/>
              <a:gd name="adj2" fmla="val 301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2" name="角丸四角形吹き出し 291"/>
          <p:cNvSpPr/>
          <p:nvPr/>
        </p:nvSpPr>
        <p:spPr>
          <a:xfrm>
            <a:off x="8759125" y="445609"/>
            <a:ext cx="3159123" cy="3030023"/>
          </a:xfrm>
          <a:prstGeom prst="wedgeRoundRectCallout">
            <a:avLst>
              <a:gd name="adj1" fmla="val -61179"/>
              <a:gd name="adj2" fmla="val 2204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3" name="テキスト ボックス 292"/>
          <p:cNvSpPr txBox="1"/>
          <p:nvPr/>
        </p:nvSpPr>
        <p:spPr>
          <a:xfrm>
            <a:off x="4668907" y="770471"/>
            <a:ext cx="1008609" cy="584775"/>
          </a:xfrm>
          <a:prstGeom prst="rect">
            <a:avLst/>
          </a:prstGeom>
          <a:noFill/>
        </p:spPr>
        <p:txBody>
          <a:bodyPr wrap="none" rtlCol="0">
            <a:spAutoFit/>
          </a:bodyPr>
          <a:lstStyle/>
          <a:p>
            <a:r>
              <a:rPr lang="ja-JP" altLang="en-US" sz="3200" b="1" dirty="0"/>
              <a:t>過去</a:t>
            </a:r>
          </a:p>
        </p:txBody>
      </p:sp>
      <p:grpSp>
        <p:nvGrpSpPr>
          <p:cNvPr id="318" name="グループ化 317"/>
          <p:cNvGrpSpPr/>
          <p:nvPr/>
        </p:nvGrpSpPr>
        <p:grpSpPr>
          <a:xfrm>
            <a:off x="3934588" y="1258548"/>
            <a:ext cx="1313318" cy="1334694"/>
            <a:chOff x="1475656" y="5010102"/>
            <a:chExt cx="1417928" cy="1394572"/>
          </a:xfrm>
        </p:grpSpPr>
        <p:grpSp>
          <p:nvGrpSpPr>
            <p:cNvPr id="319" name="Group 829"/>
            <p:cNvGrpSpPr>
              <a:grpSpLocks/>
            </p:cNvGrpSpPr>
            <p:nvPr/>
          </p:nvGrpSpPr>
          <p:grpSpPr bwMode="auto">
            <a:xfrm flipH="1">
              <a:off x="1498982" y="5010102"/>
              <a:ext cx="1394602" cy="1394572"/>
              <a:chOff x="4422" y="890"/>
              <a:chExt cx="624" cy="722"/>
            </a:xfrm>
          </p:grpSpPr>
          <p:sp>
            <p:nvSpPr>
              <p:cNvPr id="326" name="Freeform 830"/>
              <p:cNvSpPr>
                <a:spLocks/>
              </p:cNvSpPr>
              <p:nvPr/>
            </p:nvSpPr>
            <p:spPr bwMode="auto">
              <a:xfrm>
                <a:off x="4574" y="1048"/>
                <a:ext cx="472" cy="438"/>
              </a:xfrm>
              <a:custGeom>
                <a:avLst/>
                <a:gdLst>
                  <a:gd name="T0" fmla="*/ 1088 w 236"/>
                  <a:gd name="T1" fmla="*/ 6198 h 224"/>
                  <a:gd name="T2" fmla="*/ 6016 w 236"/>
                  <a:gd name="T3" fmla="*/ 11341 h 224"/>
                  <a:gd name="T4" fmla="*/ 13312 w 236"/>
                  <a:gd name="T5" fmla="*/ 6259 h 224"/>
                  <a:gd name="T6" fmla="*/ 15040 w 236"/>
                  <a:gd name="T7" fmla="*/ 4405 h 224"/>
                  <a:gd name="T8" fmla="*/ 12160 w 236"/>
                  <a:gd name="T9" fmla="*/ 3567 h 224"/>
                  <a:gd name="T10" fmla="*/ 11008 w 236"/>
                  <a:gd name="T11" fmla="*/ 1165 h 224"/>
                  <a:gd name="T12" fmla="*/ 10560 w 236"/>
                  <a:gd name="T13" fmla="*/ 1801 h 224"/>
                  <a:gd name="T14" fmla="*/ 9152 w 236"/>
                  <a:gd name="T15" fmla="*/ 119 h 224"/>
                  <a:gd name="T16" fmla="*/ 7424 w 236"/>
                  <a:gd name="T17" fmla="*/ 892 h 224"/>
                  <a:gd name="T18" fmla="*/ 6976 w 236"/>
                  <a:gd name="T19" fmla="*/ 0 h 224"/>
                  <a:gd name="T20" fmla="*/ 5696 w 236"/>
                  <a:gd name="T21" fmla="*/ 1056 h 224"/>
                  <a:gd name="T22" fmla="*/ 5312 w 236"/>
                  <a:gd name="T23" fmla="*/ 233 h 224"/>
                  <a:gd name="T24" fmla="*/ 3264 w 236"/>
                  <a:gd name="T25" fmla="*/ 1408 h 224"/>
                  <a:gd name="T26" fmla="*/ 2880 w 236"/>
                  <a:gd name="T27" fmla="*/ 1165 h 224"/>
                  <a:gd name="T28" fmla="*/ 1088 w 236"/>
                  <a:gd name="T29" fmla="*/ 6198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6" h="224">
                    <a:moveTo>
                      <a:pt x="17" y="111"/>
                    </a:moveTo>
                    <a:cubicBezTo>
                      <a:pt x="17" y="111"/>
                      <a:pt x="0" y="178"/>
                      <a:pt x="94" y="203"/>
                    </a:cubicBezTo>
                    <a:cubicBezTo>
                      <a:pt x="94" y="203"/>
                      <a:pt x="183" y="224"/>
                      <a:pt x="208" y="112"/>
                    </a:cubicBezTo>
                    <a:cubicBezTo>
                      <a:pt x="208" y="112"/>
                      <a:pt x="236" y="104"/>
                      <a:pt x="235" y="79"/>
                    </a:cubicBezTo>
                    <a:cubicBezTo>
                      <a:pt x="234" y="53"/>
                      <a:pt x="204" y="33"/>
                      <a:pt x="190" y="64"/>
                    </a:cubicBezTo>
                    <a:cubicBezTo>
                      <a:pt x="190" y="64"/>
                      <a:pt x="189" y="28"/>
                      <a:pt x="172" y="21"/>
                    </a:cubicBezTo>
                    <a:cubicBezTo>
                      <a:pt x="165" y="32"/>
                      <a:pt x="165" y="32"/>
                      <a:pt x="165" y="32"/>
                    </a:cubicBezTo>
                    <a:cubicBezTo>
                      <a:pt x="165" y="32"/>
                      <a:pt x="157" y="9"/>
                      <a:pt x="143" y="2"/>
                    </a:cubicBezTo>
                    <a:cubicBezTo>
                      <a:pt x="116" y="16"/>
                      <a:pt x="116" y="16"/>
                      <a:pt x="116" y="16"/>
                    </a:cubicBezTo>
                    <a:cubicBezTo>
                      <a:pt x="109" y="0"/>
                      <a:pt x="109" y="0"/>
                      <a:pt x="109" y="0"/>
                    </a:cubicBezTo>
                    <a:cubicBezTo>
                      <a:pt x="89" y="19"/>
                      <a:pt x="89" y="19"/>
                      <a:pt x="89" y="19"/>
                    </a:cubicBezTo>
                    <a:cubicBezTo>
                      <a:pt x="83" y="4"/>
                      <a:pt x="83" y="4"/>
                      <a:pt x="83" y="4"/>
                    </a:cubicBezTo>
                    <a:cubicBezTo>
                      <a:pt x="51" y="25"/>
                      <a:pt x="51" y="25"/>
                      <a:pt x="51" y="25"/>
                    </a:cubicBezTo>
                    <a:cubicBezTo>
                      <a:pt x="45" y="21"/>
                      <a:pt x="45" y="21"/>
                      <a:pt x="45" y="21"/>
                    </a:cubicBezTo>
                    <a:lnTo>
                      <a:pt x="17" y="111"/>
                    </a:ln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27" name="Freeform 831"/>
              <p:cNvSpPr>
                <a:spLocks/>
              </p:cNvSpPr>
              <p:nvPr/>
            </p:nvSpPr>
            <p:spPr bwMode="auto">
              <a:xfrm>
                <a:off x="4624" y="933"/>
                <a:ext cx="416" cy="242"/>
              </a:xfrm>
              <a:custGeom>
                <a:avLst/>
                <a:gdLst>
                  <a:gd name="T0" fmla="*/ 576 w 208"/>
                  <a:gd name="T1" fmla="*/ 6341 h 124"/>
                  <a:gd name="T2" fmla="*/ 1280 w 208"/>
                  <a:gd name="T3" fmla="*/ 4407 h 124"/>
                  <a:gd name="T4" fmla="*/ 1664 w 208"/>
                  <a:gd name="T5" fmla="*/ 4647 h 124"/>
                  <a:gd name="T6" fmla="*/ 3712 w 208"/>
                  <a:gd name="T7" fmla="*/ 3478 h 124"/>
                  <a:gd name="T8" fmla="*/ 4096 w 208"/>
                  <a:gd name="T9" fmla="*/ 4311 h 124"/>
                  <a:gd name="T10" fmla="*/ 5376 w 208"/>
                  <a:gd name="T11" fmla="*/ 3249 h 124"/>
                  <a:gd name="T12" fmla="*/ 5824 w 208"/>
                  <a:gd name="T13" fmla="*/ 4134 h 124"/>
                  <a:gd name="T14" fmla="*/ 7552 w 208"/>
                  <a:gd name="T15" fmla="*/ 3367 h 124"/>
                  <a:gd name="T16" fmla="*/ 8960 w 208"/>
                  <a:gd name="T17" fmla="*/ 5031 h 124"/>
                  <a:gd name="T18" fmla="*/ 9408 w 208"/>
                  <a:gd name="T19" fmla="*/ 4407 h 124"/>
                  <a:gd name="T20" fmla="*/ 10560 w 208"/>
                  <a:gd name="T21" fmla="*/ 6788 h 124"/>
                  <a:gd name="T22" fmla="*/ 13184 w 208"/>
                  <a:gd name="T23" fmla="*/ 6844 h 124"/>
                  <a:gd name="T24" fmla="*/ 13312 w 208"/>
                  <a:gd name="T25" fmla="*/ 6788 h 124"/>
                  <a:gd name="T26" fmla="*/ 11648 w 208"/>
                  <a:gd name="T27" fmla="*/ 4194 h 124"/>
                  <a:gd name="T28" fmla="*/ 12416 w 208"/>
                  <a:gd name="T29" fmla="*/ 3249 h 124"/>
                  <a:gd name="T30" fmla="*/ 11008 w 208"/>
                  <a:gd name="T31" fmla="*/ 3478 h 124"/>
                  <a:gd name="T32" fmla="*/ 10432 w 208"/>
                  <a:gd name="T33" fmla="*/ 2438 h 124"/>
                  <a:gd name="T34" fmla="*/ 10240 w 208"/>
                  <a:gd name="T35" fmla="*/ 3203 h 124"/>
                  <a:gd name="T36" fmla="*/ 320 w 208"/>
                  <a:gd name="T37" fmla="*/ 3931 h 124"/>
                  <a:gd name="T38" fmla="*/ 768 w 208"/>
                  <a:gd name="T39" fmla="*/ 4647 h 124"/>
                  <a:gd name="T40" fmla="*/ 0 w 208"/>
                  <a:gd name="T41" fmla="*/ 5240 h 124"/>
                  <a:gd name="T42" fmla="*/ 576 w 208"/>
                  <a:gd name="T43" fmla="*/ 6341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8" h="124">
                    <a:moveTo>
                      <a:pt x="9" y="115"/>
                    </a:moveTo>
                    <a:cubicBezTo>
                      <a:pt x="20" y="80"/>
                      <a:pt x="20" y="80"/>
                      <a:pt x="20" y="80"/>
                    </a:cubicBezTo>
                    <a:cubicBezTo>
                      <a:pt x="26" y="84"/>
                      <a:pt x="26" y="84"/>
                      <a:pt x="26" y="84"/>
                    </a:cubicBezTo>
                    <a:cubicBezTo>
                      <a:pt x="58" y="63"/>
                      <a:pt x="58" y="63"/>
                      <a:pt x="58" y="63"/>
                    </a:cubicBezTo>
                    <a:cubicBezTo>
                      <a:pt x="64" y="78"/>
                      <a:pt x="64" y="78"/>
                      <a:pt x="64" y="78"/>
                    </a:cubicBezTo>
                    <a:cubicBezTo>
                      <a:pt x="84" y="59"/>
                      <a:pt x="84" y="59"/>
                      <a:pt x="84" y="59"/>
                    </a:cubicBezTo>
                    <a:cubicBezTo>
                      <a:pt x="91" y="75"/>
                      <a:pt x="91" y="75"/>
                      <a:pt x="91" y="75"/>
                    </a:cubicBezTo>
                    <a:cubicBezTo>
                      <a:pt x="118" y="61"/>
                      <a:pt x="118" y="61"/>
                      <a:pt x="118" y="61"/>
                    </a:cubicBezTo>
                    <a:cubicBezTo>
                      <a:pt x="132" y="68"/>
                      <a:pt x="140" y="91"/>
                      <a:pt x="140" y="91"/>
                    </a:cubicBezTo>
                    <a:cubicBezTo>
                      <a:pt x="147" y="80"/>
                      <a:pt x="147" y="80"/>
                      <a:pt x="147" y="80"/>
                    </a:cubicBezTo>
                    <a:cubicBezTo>
                      <a:pt x="164" y="87"/>
                      <a:pt x="165" y="123"/>
                      <a:pt x="165" y="123"/>
                    </a:cubicBezTo>
                    <a:cubicBezTo>
                      <a:pt x="176" y="98"/>
                      <a:pt x="198" y="106"/>
                      <a:pt x="206" y="124"/>
                    </a:cubicBezTo>
                    <a:cubicBezTo>
                      <a:pt x="208" y="123"/>
                      <a:pt x="208" y="123"/>
                      <a:pt x="208" y="123"/>
                    </a:cubicBezTo>
                    <a:cubicBezTo>
                      <a:pt x="208" y="123"/>
                      <a:pt x="205" y="93"/>
                      <a:pt x="182" y="76"/>
                    </a:cubicBezTo>
                    <a:cubicBezTo>
                      <a:pt x="194" y="59"/>
                      <a:pt x="194" y="59"/>
                      <a:pt x="194" y="59"/>
                    </a:cubicBezTo>
                    <a:cubicBezTo>
                      <a:pt x="172" y="63"/>
                      <a:pt x="172" y="63"/>
                      <a:pt x="172" y="63"/>
                    </a:cubicBezTo>
                    <a:cubicBezTo>
                      <a:pt x="172" y="63"/>
                      <a:pt x="171" y="52"/>
                      <a:pt x="163" y="44"/>
                    </a:cubicBezTo>
                    <a:cubicBezTo>
                      <a:pt x="160" y="58"/>
                      <a:pt x="160" y="58"/>
                      <a:pt x="160" y="58"/>
                    </a:cubicBezTo>
                    <a:cubicBezTo>
                      <a:pt x="160" y="58"/>
                      <a:pt x="93" y="0"/>
                      <a:pt x="5" y="71"/>
                    </a:cubicBezTo>
                    <a:cubicBezTo>
                      <a:pt x="12" y="84"/>
                      <a:pt x="12" y="84"/>
                      <a:pt x="12" y="84"/>
                    </a:cubicBezTo>
                    <a:cubicBezTo>
                      <a:pt x="0" y="95"/>
                      <a:pt x="0" y="95"/>
                      <a:pt x="0" y="95"/>
                    </a:cubicBezTo>
                    <a:lnTo>
                      <a:pt x="9" y="115"/>
                    </a:ln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328" name="Freeform 832"/>
              <p:cNvSpPr>
                <a:spLocks/>
              </p:cNvSpPr>
              <p:nvPr/>
            </p:nvSpPr>
            <p:spPr bwMode="auto">
              <a:xfrm>
                <a:off x="4656" y="1209"/>
                <a:ext cx="218" cy="178"/>
              </a:xfrm>
              <a:custGeom>
                <a:avLst/>
                <a:gdLst>
                  <a:gd name="T0" fmla="*/ 6848 w 109"/>
                  <a:gd name="T1" fmla="*/ 0 h 91"/>
                  <a:gd name="T2" fmla="*/ 0 w 109"/>
                  <a:gd name="T3" fmla="*/ 1802 h 91"/>
                  <a:gd name="T4" fmla="*/ 4480 w 109"/>
                  <a:gd name="T5" fmla="*/ 4871 h 91"/>
                  <a:gd name="T6" fmla="*/ 6848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329" name="Freeform 833"/>
              <p:cNvSpPr>
                <a:spLocks/>
              </p:cNvSpPr>
              <p:nvPr/>
            </p:nvSpPr>
            <p:spPr bwMode="auto">
              <a:xfrm>
                <a:off x="4992" y="1177"/>
                <a:ext cx="37" cy="49"/>
              </a:xfrm>
              <a:custGeom>
                <a:avLst/>
                <a:gdLst>
                  <a:gd name="T0" fmla="*/ 0 w 18"/>
                  <a:gd name="T1" fmla="*/ 0 h 25"/>
                  <a:gd name="T2" fmla="*/ 68 w 18"/>
                  <a:gd name="T3" fmla="*/ 1413 h 25"/>
                  <a:gd name="T4" fmla="*/ 0 60000 65536"/>
                  <a:gd name="T5" fmla="*/ 0 60000 65536"/>
                </a:gdLst>
                <a:ahLst/>
                <a:cxnLst>
                  <a:cxn ang="T4">
                    <a:pos x="T0" y="T1"/>
                  </a:cxn>
                  <a:cxn ang="T5">
                    <a:pos x="T2" y="T3"/>
                  </a:cxn>
                </a:cxnLst>
                <a:rect l="0" t="0" r="r" b="b"/>
                <a:pathLst>
                  <a:path w="18" h="25">
                    <a:moveTo>
                      <a:pt x="0" y="0"/>
                    </a:moveTo>
                    <a:cubicBezTo>
                      <a:pt x="0" y="0"/>
                      <a:pt x="18" y="11"/>
                      <a:pt x="1" y="2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0" name="Freeform 834"/>
              <p:cNvSpPr>
                <a:spLocks/>
              </p:cNvSpPr>
              <p:nvPr/>
            </p:nvSpPr>
            <p:spPr bwMode="auto">
              <a:xfrm>
                <a:off x="4692" y="1117"/>
                <a:ext cx="36" cy="35"/>
              </a:xfrm>
              <a:custGeom>
                <a:avLst/>
                <a:gdLst>
                  <a:gd name="T0" fmla="*/ 0 w 18"/>
                  <a:gd name="T1" fmla="*/ 972 h 18"/>
                  <a:gd name="T2" fmla="*/ 1152 w 18"/>
                  <a:gd name="T3" fmla="*/ 972 h 18"/>
                  <a:gd name="T4" fmla="*/ 0 60000 65536"/>
                  <a:gd name="T5" fmla="*/ 0 60000 65536"/>
                </a:gdLst>
                <a:ahLst/>
                <a:cxnLst>
                  <a:cxn ang="T4">
                    <a:pos x="T0" y="T1"/>
                  </a:cxn>
                  <a:cxn ang="T5">
                    <a:pos x="T2" y="T3"/>
                  </a:cxn>
                </a:cxnLst>
                <a:rect l="0" t="0" r="r" b="b"/>
                <a:pathLst>
                  <a:path w="18" h="18">
                    <a:moveTo>
                      <a:pt x="0" y="18"/>
                    </a:moveTo>
                    <a:cubicBezTo>
                      <a:pt x="0" y="18"/>
                      <a:pt x="9" y="0"/>
                      <a:pt x="18" y="1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1" name="Freeform 835"/>
              <p:cNvSpPr>
                <a:spLocks/>
              </p:cNvSpPr>
              <p:nvPr/>
            </p:nvSpPr>
            <p:spPr bwMode="auto">
              <a:xfrm>
                <a:off x="4752" y="1117"/>
                <a:ext cx="32" cy="33"/>
              </a:xfrm>
              <a:custGeom>
                <a:avLst/>
                <a:gdLst>
                  <a:gd name="T0" fmla="*/ 0 w 16"/>
                  <a:gd name="T1" fmla="*/ 908 h 17"/>
                  <a:gd name="T2" fmla="*/ 1024 w 16"/>
                  <a:gd name="T3" fmla="*/ 637 h 17"/>
                  <a:gd name="T4" fmla="*/ 0 60000 65536"/>
                  <a:gd name="T5" fmla="*/ 0 60000 65536"/>
                </a:gdLst>
                <a:ahLst/>
                <a:cxnLst>
                  <a:cxn ang="T4">
                    <a:pos x="T0" y="T1"/>
                  </a:cxn>
                  <a:cxn ang="T5">
                    <a:pos x="T2" y="T3"/>
                  </a:cxn>
                </a:cxnLst>
                <a:rect l="0" t="0" r="r" b="b"/>
                <a:pathLst>
                  <a:path w="16" h="17">
                    <a:moveTo>
                      <a:pt x="0" y="17"/>
                    </a:moveTo>
                    <a:cubicBezTo>
                      <a:pt x="0" y="17"/>
                      <a:pt x="5" y="0"/>
                      <a:pt x="16" y="12"/>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2" name="Freeform 836"/>
              <p:cNvSpPr>
                <a:spLocks/>
              </p:cNvSpPr>
              <p:nvPr/>
            </p:nvSpPr>
            <p:spPr bwMode="auto">
              <a:xfrm>
                <a:off x="4754" y="1087"/>
                <a:ext cx="48" cy="20"/>
              </a:xfrm>
              <a:custGeom>
                <a:avLst/>
                <a:gdLst>
                  <a:gd name="T0" fmla="*/ 0 w 24"/>
                  <a:gd name="T1" fmla="*/ 640 h 10"/>
                  <a:gd name="T2" fmla="*/ 1536 w 24"/>
                  <a:gd name="T3" fmla="*/ 320 h 10"/>
                  <a:gd name="T4" fmla="*/ 0 60000 65536"/>
                  <a:gd name="T5" fmla="*/ 0 60000 65536"/>
                </a:gdLst>
                <a:ahLst/>
                <a:cxnLst>
                  <a:cxn ang="T4">
                    <a:pos x="T0" y="T1"/>
                  </a:cxn>
                  <a:cxn ang="T5">
                    <a:pos x="T2" y="T3"/>
                  </a:cxn>
                </a:cxnLst>
                <a:rect l="0" t="0" r="r" b="b"/>
                <a:pathLst>
                  <a:path w="24" h="10">
                    <a:moveTo>
                      <a:pt x="0" y="10"/>
                    </a:moveTo>
                    <a:cubicBezTo>
                      <a:pt x="0" y="10"/>
                      <a:pt x="8" y="0"/>
                      <a:pt x="24" y="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3" name="Freeform 837"/>
              <p:cNvSpPr>
                <a:spLocks/>
              </p:cNvSpPr>
              <p:nvPr/>
            </p:nvSpPr>
            <p:spPr bwMode="auto">
              <a:xfrm>
                <a:off x="4688" y="1095"/>
                <a:ext cx="40" cy="17"/>
              </a:xfrm>
              <a:custGeom>
                <a:avLst/>
                <a:gdLst>
                  <a:gd name="T0" fmla="*/ 0 w 20"/>
                  <a:gd name="T1" fmla="*/ 189 h 9"/>
                  <a:gd name="T2" fmla="*/ 1280 w 20"/>
                  <a:gd name="T3" fmla="*/ 402 h 9"/>
                  <a:gd name="T4" fmla="*/ 0 60000 65536"/>
                  <a:gd name="T5" fmla="*/ 0 60000 65536"/>
                </a:gdLst>
                <a:ahLst/>
                <a:cxnLst>
                  <a:cxn ang="T4">
                    <a:pos x="T0" y="T1"/>
                  </a:cxn>
                  <a:cxn ang="T5">
                    <a:pos x="T2" y="T3"/>
                  </a:cxn>
                </a:cxnLst>
                <a:rect l="0" t="0" r="r" b="b"/>
                <a:pathLst>
                  <a:path w="20" h="9">
                    <a:moveTo>
                      <a:pt x="0" y="4"/>
                    </a:moveTo>
                    <a:cubicBezTo>
                      <a:pt x="0" y="4"/>
                      <a:pt x="16" y="0"/>
                      <a:pt x="20"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4" name="Freeform 838"/>
              <p:cNvSpPr>
                <a:spLocks/>
              </p:cNvSpPr>
              <p:nvPr/>
            </p:nvSpPr>
            <p:spPr bwMode="auto">
              <a:xfrm>
                <a:off x="4676" y="1063"/>
                <a:ext cx="16" cy="34"/>
              </a:xfrm>
              <a:custGeom>
                <a:avLst/>
                <a:gdLst>
                  <a:gd name="T0" fmla="*/ 0 w 8"/>
                  <a:gd name="T1" fmla="*/ 1088 h 17"/>
                  <a:gd name="T2" fmla="*/ 512 w 8"/>
                  <a:gd name="T3" fmla="*/ 0 h 17"/>
                  <a:gd name="T4" fmla="*/ 0 60000 65536"/>
                  <a:gd name="T5" fmla="*/ 0 60000 65536"/>
                </a:gdLst>
                <a:ahLst/>
                <a:cxnLst>
                  <a:cxn ang="T4">
                    <a:pos x="T0" y="T1"/>
                  </a:cxn>
                  <a:cxn ang="T5">
                    <a:pos x="T2" y="T3"/>
                  </a:cxn>
                </a:cxnLst>
                <a:rect l="0" t="0" r="r" b="b"/>
                <a:pathLst>
                  <a:path w="8" h="17">
                    <a:moveTo>
                      <a:pt x="0" y="17"/>
                    </a:moveTo>
                    <a:cubicBezTo>
                      <a:pt x="0" y="17"/>
                      <a:pt x="2" y="3"/>
                      <a:pt x="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5" name="Freeform 839"/>
              <p:cNvSpPr>
                <a:spLocks/>
              </p:cNvSpPr>
              <p:nvPr/>
            </p:nvSpPr>
            <p:spPr bwMode="auto">
              <a:xfrm>
                <a:off x="4492" y="1130"/>
                <a:ext cx="484" cy="482"/>
              </a:xfrm>
              <a:custGeom>
                <a:avLst/>
                <a:gdLst>
                  <a:gd name="T0" fmla="*/ 8640 w 242"/>
                  <a:gd name="T1" fmla="*/ 9095 h 246"/>
                  <a:gd name="T2" fmla="*/ 3712 w 242"/>
                  <a:gd name="T3" fmla="*/ 3905 h 246"/>
                  <a:gd name="T4" fmla="*/ 4736 w 242"/>
                  <a:gd name="T5" fmla="*/ 1121 h 246"/>
                  <a:gd name="T6" fmla="*/ 3584 w 242"/>
                  <a:gd name="T7" fmla="*/ 0 h 246"/>
                  <a:gd name="T8" fmla="*/ 576 w 242"/>
                  <a:gd name="T9" fmla="*/ 519 h 246"/>
                  <a:gd name="T10" fmla="*/ 256 w 242"/>
                  <a:gd name="T11" fmla="*/ 1648 h 246"/>
                  <a:gd name="T12" fmla="*/ 3328 w 242"/>
                  <a:gd name="T13" fmla="*/ 9509 h 246"/>
                  <a:gd name="T14" fmla="*/ 1024 w 242"/>
                  <a:gd name="T15" fmla="*/ 13917 h 246"/>
                  <a:gd name="T16" fmla="*/ 15296 w 242"/>
                  <a:gd name="T17" fmla="*/ 13917 h 246"/>
                  <a:gd name="T18" fmla="*/ 13120 w 242"/>
                  <a:gd name="T19" fmla="*/ 8251 h 246"/>
                  <a:gd name="T20" fmla="*/ 8640 w 242"/>
                  <a:gd name="T21" fmla="*/ 909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336" name="Freeform 840"/>
              <p:cNvSpPr>
                <a:spLocks/>
              </p:cNvSpPr>
              <p:nvPr/>
            </p:nvSpPr>
            <p:spPr bwMode="auto">
              <a:xfrm>
                <a:off x="4690" y="1427"/>
                <a:ext cx="72" cy="73"/>
              </a:xfrm>
              <a:custGeom>
                <a:avLst/>
                <a:gdLst>
                  <a:gd name="T0" fmla="*/ 2304 w 36"/>
                  <a:gd name="T1" fmla="*/ 545 h 37"/>
                  <a:gd name="T2" fmla="*/ 576 w 36"/>
                  <a:gd name="T3" fmla="*/ 0 h 37"/>
                  <a:gd name="T4" fmla="*/ 0 w 36"/>
                  <a:gd name="T5" fmla="*/ 2180 h 37"/>
                  <a:gd name="T6" fmla="*/ 2304 w 36"/>
                  <a:gd name="T7" fmla="*/ 545 h 37"/>
                  <a:gd name="T8" fmla="*/ 2304 w 36"/>
                  <a:gd name="T9" fmla="*/ 54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37" name="Freeform 841"/>
              <p:cNvSpPr>
                <a:spLocks/>
              </p:cNvSpPr>
              <p:nvPr/>
            </p:nvSpPr>
            <p:spPr bwMode="auto">
              <a:xfrm>
                <a:off x="4640" y="1425"/>
                <a:ext cx="66" cy="61"/>
              </a:xfrm>
              <a:custGeom>
                <a:avLst/>
                <a:gdLst>
                  <a:gd name="T0" fmla="*/ 2112 w 33"/>
                  <a:gd name="T1" fmla="*/ 0 h 31"/>
                  <a:gd name="T2" fmla="*/ 0 w 33"/>
                  <a:gd name="T3" fmla="*/ 1797 h 31"/>
                  <a:gd name="T4" fmla="*/ 1664 w 33"/>
                  <a:gd name="T5" fmla="*/ 137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8" name="Freeform 842"/>
              <p:cNvSpPr>
                <a:spLocks/>
              </p:cNvSpPr>
              <p:nvPr/>
            </p:nvSpPr>
            <p:spPr bwMode="auto">
              <a:xfrm>
                <a:off x="4732" y="1449"/>
                <a:ext cx="76" cy="59"/>
              </a:xfrm>
              <a:custGeom>
                <a:avLst/>
                <a:gdLst>
                  <a:gd name="T0" fmla="*/ 0 w 38"/>
                  <a:gd name="T1" fmla="*/ 820 h 30"/>
                  <a:gd name="T2" fmla="*/ 1856 w 38"/>
                  <a:gd name="T3" fmla="*/ 1733 h 30"/>
                  <a:gd name="T4" fmla="*/ 2432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9" name="Freeform 843"/>
              <p:cNvSpPr>
                <a:spLocks/>
              </p:cNvSpPr>
              <p:nvPr/>
            </p:nvSpPr>
            <p:spPr bwMode="auto">
              <a:xfrm>
                <a:off x="4596" y="1439"/>
                <a:ext cx="38" cy="20"/>
              </a:xfrm>
              <a:custGeom>
                <a:avLst/>
                <a:gdLst>
                  <a:gd name="T0" fmla="*/ 1216 w 19"/>
                  <a:gd name="T1" fmla="*/ 0 h 10"/>
                  <a:gd name="T2" fmla="*/ 0 w 19"/>
                  <a:gd name="T3" fmla="*/ 640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0" name="Freeform 844"/>
              <p:cNvSpPr>
                <a:spLocks/>
              </p:cNvSpPr>
              <p:nvPr/>
            </p:nvSpPr>
            <p:spPr bwMode="auto">
              <a:xfrm>
                <a:off x="4422" y="890"/>
                <a:ext cx="213" cy="279"/>
              </a:xfrm>
              <a:custGeom>
                <a:avLst/>
                <a:gdLst>
                  <a:gd name="T0" fmla="*/ 2620 w 107"/>
                  <a:gd name="T1" fmla="*/ 6723 h 143"/>
                  <a:gd name="T2" fmla="*/ 2747 w 107"/>
                  <a:gd name="T3" fmla="*/ 7285 h 143"/>
                  <a:gd name="T4" fmla="*/ 2747 w 107"/>
                  <a:gd name="T5" fmla="*/ 7285 h 143"/>
                  <a:gd name="T6" fmla="*/ 5152 w 107"/>
                  <a:gd name="T7" fmla="*/ 7233 h 143"/>
                  <a:gd name="T8" fmla="*/ 4660 w 107"/>
                  <a:gd name="T9" fmla="*/ 6029 h 143"/>
                  <a:gd name="T10" fmla="*/ 5528 w 107"/>
                  <a:gd name="T11" fmla="*/ 4523 h 143"/>
                  <a:gd name="T12" fmla="*/ 6091 w 107"/>
                  <a:gd name="T13" fmla="*/ 2710 h 143"/>
                  <a:gd name="T14" fmla="*/ 6028 w 107"/>
                  <a:gd name="T15" fmla="*/ 656 h 143"/>
                  <a:gd name="T16" fmla="*/ 4537 w 107"/>
                  <a:gd name="T17" fmla="*/ 868 h 143"/>
                  <a:gd name="T18" fmla="*/ 3599 w 107"/>
                  <a:gd name="T19" fmla="*/ 712 h 143"/>
                  <a:gd name="T20" fmla="*/ 380 w 107"/>
                  <a:gd name="T21" fmla="*/ 3537 h 143"/>
                  <a:gd name="T22" fmla="*/ 1680 w 107"/>
                  <a:gd name="T23" fmla="*/ 6128 h 143"/>
                  <a:gd name="T24" fmla="*/ 2620 w 107"/>
                  <a:gd name="T25" fmla="*/ 6723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41" name="Line 845"/>
              <p:cNvSpPr>
                <a:spLocks noChangeShapeType="1"/>
              </p:cNvSpPr>
              <p:nvPr/>
            </p:nvSpPr>
            <p:spPr bwMode="auto">
              <a:xfrm>
                <a:off x="4478" y="1132"/>
                <a:ext cx="0" cy="1"/>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42" name="Freeform 846"/>
              <p:cNvSpPr>
                <a:spLocks/>
              </p:cNvSpPr>
              <p:nvPr/>
            </p:nvSpPr>
            <p:spPr bwMode="auto">
              <a:xfrm>
                <a:off x="4523" y="1029"/>
                <a:ext cx="49" cy="74"/>
              </a:xfrm>
              <a:custGeom>
                <a:avLst/>
                <a:gdLst>
                  <a:gd name="T0" fmla="*/ 0 w 24"/>
                  <a:gd name="T1" fmla="*/ 0 h 38"/>
                  <a:gd name="T2" fmla="*/ 1021 w 24"/>
                  <a:gd name="T3" fmla="*/ 2066 h 38"/>
                  <a:gd name="T4" fmla="*/ 1733 w 24"/>
                  <a:gd name="T5" fmla="*/ 2066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3" name="Freeform 847"/>
              <p:cNvSpPr>
                <a:spLocks/>
              </p:cNvSpPr>
              <p:nvPr/>
            </p:nvSpPr>
            <p:spPr bwMode="auto">
              <a:xfrm>
                <a:off x="4567" y="921"/>
                <a:ext cx="51" cy="65"/>
              </a:xfrm>
              <a:custGeom>
                <a:avLst/>
                <a:gdLst>
                  <a:gd name="T0" fmla="*/ 0 w 25"/>
                  <a:gd name="T1" fmla="*/ 0 h 33"/>
                  <a:gd name="T2" fmla="*/ 1797 w 25"/>
                  <a:gd name="T3" fmla="*/ 1924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4" name="Freeform 848"/>
              <p:cNvSpPr>
                <a:spLocks/>
              </p:cNvSpPr>
              <p:nvPr/>
            </p:nvSpPr>
            <p:spPr bwMode="auto">
              <a:xfrm>
                <a:off x="4545" y="943"/>
                <a:ext cx="66" cy="120"/>
              </a:xfrm>
              <a:custGeom>
                <a:avLst/>
                <a:gdLst>
                  <a:gd name="T0" fmla="*/ 384 w 33"/>
                  <a:gd name="T1" fmla="*/ 0 h 62"/>
                  <a:gd name="T2" fmla="*/ 1472 w 33"/>
                  <a:gd name="T3" fmla="*/ 2791 h 62"/>
                  <a:gd name="T4" fmla="*/ 0 w 33"/>
                  <a:gd name="T5" fmla="*/ 2791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5" name="Line 849"/>
              <p:cNvSpPr>
                <a:spLocks noChangeShapeType="1"/>
              </p:cNvSpPr>
              <p:nvPr/>
            </p:nvSpPr>
            <p:spPr bwMode="auto">
              <a:xfrm flipH="1">
                <a:off x="4532" y="1022"/>
                <a:ext cx="13" cy="12"/>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320" name="グループ化 1351"/>
            <p:cNvGrpSpPr>
              <a:grpSpLocks/>
            </p:cNvGrpSpPr>
            <p:nvPr/>
          </p:nvGrpSpPr>
          <p:grpSpPr bwMode="auto">
            <a:xfrm flipH="1">
              <a:off x="1475656" y="5019330"/>
              <a:ext cx="1000244" cy="565609"/>
              <a:chOff x="10979141" y="3571989"/>
              <a:chExt cx="1097217" cy="462540"/>
            </a:xfrm>
          </p:grpSpPr>
          <p:grpSp>
            <p:nvGrpSpPr>
              <p:cNvPr id="322" name="グループ化 1352"/>
              <p:cNvGrpSpPr>
                <a:grpSpLocks/>
              </p:cNvGrpSpPr>
              <p:nvPr/>
            </p:nvGrpSpPr>
            <p:grpSpPr bwMode="auto">
              <a:xfrm>
                <a:off x="10980712" y="3571989"/>
                <a:ext cx="1095646" cy="462540"/>
                <a:chOff x="12752175" y="3571989"/>
                <a:chExt cx="1095646" cy="462540"/>
              </a:xfrm>
            </p:grpSpPr>
            <p:sp>
              <p:nvSpPr>
                <p:cNvPr id="324" name="Freeform 1558"/>
                <p:cNvSpPr>
                  <a:spLocks/>
                </p:cNvSpPr>
                <p:nvPr/>
              </p:nvSpPr>
              <p:spPr bwMode="auto">
                <a:xfrm rot="374385" flipH="1">
                  <a:off x="13080403" y="3571989"/>
                  <a:ext cx="767418" cy="462540"/>
                </a:xfrm>
                <a:custGeom>
                  <a:avLst/>
                  <a:gdLst>
                    <a:gd name="T0" fmla="*/ 2147483647 w 823"/>
                    <a:gd name="T1" fmla="*/ 2147483647 h 548"/>
                    <a:gd name="T2" fmla="*/ 2147483647 w 823"/>
                    <a:gd name="T3" fmla="*/ 2147483647 h 548"/>
                    <a:gd name="T4" fmla="*/ 2147483647 w 823"/>
                    <a:gd name="T5" fmla="*/ 2147483647 h 548"/>
                    <a:gd name="T6" fmla="*/ 2147483647 w 823"/>
                    <a:gd name="T7" fmla="*/ 2147483647 h 548"/>
                    <a:gd name="T8" fmla="*/ 2147483647 w 823"/>
                    <a:gd name="T9" fmla="*/ 2147483647 h 548"/>
                    <a:gd name="T10" fmla="*/ 2147483647 w 823"/>
                    <a:gd name="T11" fmla="*/ 2147483647 h 548"/>
                    <a:gd name="T12" fmla="*/ 2147483647 w 823"/>
                    <a:gd name="T13" fmla="*/ 2147483647 h 548"/>
                    <a:gd name="T14" fmla="*/ 2147483647 w 823"/>
                    <a:gd name="T15" fmla="*/ 2147483647 h 548"/>
                    <a:gd name="T16" fmla="*/ 2147483647 w 823"/>
                    <a:gd name="T17" fmla="*/ 2147483647 h 548"/>
                    <a:gd name="T18" fmla="*/ 2147483647 w 823"/>
                    <a:gd name="T19" fmla="*/ 2147483647 h 548"/>
                    <a:gd name="T20" fmla="*/ 2147483647 w 823"/>
                    <a:gd name="T21" fmla="*/ 2147483647 h 548"/>
                    <a:gd name="T22" fmla="*/ 2147483647 w 823"/>
                    <a:gd name="T23" fmla="*/ 2147483647 h 548"/>
                    <a:gd name="T24" fmla="*/ 2147483647 w 823"/>
                    <a:gd name="T25" fmla="*/ 2147483647 h 5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3" h="548">
                      <a:moveTo>
                        <a:pt x="36" y="534"/>
                      </a:moveTo>
                      <a:lnTo>
                        <a:pt x="36" y="548"/>
                      </a:lnTo>
                      <a:lnTo>
                        <a:pt x="8" y="528"/>
                      </a:lnTo>
                      <a:cubicBezTo>
                        <a:pt x="3" y="514"/>
                        <a:pt x="1" y="496"/>
                        <a:pt x="4" y="466"/>
                      </a:cubicBezTo>
                      <a:cubicBezTo>
                        <a:pt x="7" y="436"/>
                        <a:pt x="0" y="402"/>
                        <a:pt x="24" y="350"/>
                      </a:cubicBezTo>
                      <a:cubicBezTo>
                        <a:pt x="48" y="298"/>
                        <a:pt x="68" y="209"/>
                        <a:pt x="146" y="156"/>
                      </a:cubicBezTo>
                      <a:cubicBezTo>
                        <a:pt x="224" y="103"/>
                        <a:pt x="406" y="55"/>
                        <a:pt x="492" y="32"/>
                      </a:cubicBezTo>
                      <a:cubicBezTo>
                        <a:pt x="578" y="9"/>
                        <a:pt x="610" y="0"/>
                        <a:pt x="664" y="16"/>
                      </a:cubicBezTo>
                      <a:cubicBezTo>
                        <a:pt x="718" y="32"/>
                        <a:pt x="823" y="99"/>
                        <a:pt x="814" y="130"/>
                      </a:cubicBezTo>
                      <a:cubicBezTo>
                        <a:pt x="805" y="161"/>
                        <a:pt x="693" y="167"/>
                        <a:pt x="610" y="202"/>
                      </a:cubicBezTo>
                      <a:cubicBezTo>
                        <a:pt x="527" y="237"/>
                        <a:pt x="388" y="309"/>
                        <a:pt x="318" y="338"/>
                      </a:cubicBezTo>
                      <a:cubicBezTo>
                        <a:pt x="248" y="367"/>
                        <a:pt x="240" y="344"/>
                        <a:pt x="192" y="378"/>
                      </a:cubicBezTo>
                      <a:cubicBezTo>
                        <a:pt x="144" y="412"/>
                        <a:pt x="88" y="478"/>
                        <a:pt x="36" y="534"/>
                      </a:cubicBezTo>
                      <a:close/>
                    </a:path>
                  </a:pathLst>
                </a:custGeom>
                <a:solidFill>
                  <a:srgbClr val="CCEC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5" name="Freeform 1561"/>
                <p:cNvSpPr>
                  <a:spLocks/>
                </p:cNvSpPr>
                <p:nvPr/>
              </p:nvSpPr>
              <p:spPr bwMode="auto">
                <a:xfrm rot="374385" flipH="1">
                  <a:off x="12752175" y="3632221"/>
                  <a:ext cx="555153" cy="250279"/>
                </a:xfrm>
                <a:custGeom>
                  <a:avLst/>
                  <a:gdLst>
                    <a:gd name="T0" fmla="*/ 2147483647 w 594"/>
                    <a:gd name="T1" fmla="*/ 2147483647 h 293"/>
                    <a:gd name="T2" fmla="*/ 2147483647 w 594"/>
                    <a:gd name="T3" fmla="*/ 2147483647 h 293"/>
                    <a:gd name="T4" fmla="*/ 2147483647 w 594"/>
                    <a:gd name="T5" fmla="*/ 2147483647 h 293"/>
                    <a:gd name="T6" fmla="*/ 2147483647 w 594"/>
                    <a:gd name="T7" fmla="*/ 2147483647 h 293"/>
                    <a:gd name="T8" fmla="*/ 2147483647 w 594"/>
                    <a:gd name="T9" fmla="*/ 2147483647 h 293"/>
                    <a:gd name="T10" fmla="*/ 2147483647 w 594"/>
                    <a:gd name="T11" fmla="*/ 2147483647 h 293"/>
                    <a:gd name="T12" fmla="*/ 2147483647 w 594"/>
                    <a:gd name="T13" fmla="*/ 2147483647 h 293"/>
                    <a:gd name="T14" fmla="*/ 2147483647 w 594"/>
                    <a:gd name="T15" fmla="*/ 2147483647 h 293"/>
                    <a:gd name="T16" fmla="*/ 2147483647 w 594"/>
                    <a:gd name="T17" fmla="*/ 2147483647 h 293"/>
                    <a:gd name="T18" fmla="*/ 2147483647 w 594"/>
                    <a:gd name="T19" fmla="*/ 2147483647 h 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4" h="293">
                      <a:moveTo>
                        <a:pt x="18" y="131"/>
                      </a:moveTo>
                      <a:cubicBezTo>
                        <a:pt x="0" y="147"/>
                        <a:pt x="77" y="119"/>
                        <a:pt x="120" y="119"/>
                      </a:cubicBezTo>
                      <a:cubicBezTo>
                        <a:pt x="163" y="119"/>
                        <a:pt x="225" y="113"/>
                        <a:pt x="278" y="133"/>
                      </a:cubicBezTo>
                      <a:cubicBezTo>
                        <a:pt x="331" y="153"/>
                        <a:pt x="403" y="214"/>
                        <a:pt x="436" y="241"/>
                      </a:cubicBezTo>
                      <a:cubicBezTo>
                        <a:pt x="469" y="268"/>
                        <a:pt x="448" y="293"/>
                        <a:pt x="474" y="293"/>
                      </a:cubicBezTo>
                      <a:cubicBezTo>
                        <a:pt x="500" y="293"/>
                        <a:pt x="578" y="263"/>
                        <a:pt x="594" y="239"/>
                      </a:cubicBezTo>
                      <a:lnTo>
                        <a:pt x="570" y="149"/>
                      </a:lnTo>
                      <a:cubicBezTo>
                        <a:pt x="539" y="113"/>
                        <a:pt x="463" y="42"/>
                        <a:pt x="406" y="21"/>
                      </a:cubicBezTo>
                      <a:cubicBezTo>
                        <a:pt x="349" y="0"/>
                        <a:pt x="293" y="3"/>
                        <a:pt x="228" y="21"/>
                      </a:cubicBezTo>
                      <a:lnTo>
                        <a:pt x="18" y="131"/>
                      </a:lnTo>
                      <a:close/>
                    </a:path>
                  </a:pathLst>
                </a:custGeom>
                <a:solidFill>
                  <a:srgbClr val="333333"/>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23" name="Freeform 1562"/>
              <p:cNvSpPr>
                <a:spLocks/>
              </p:cNvSpPr>
              <p:nvPr/>
            </p:nvSpPr>
            <p:spPr bwMode="auto">
              <a:xfrm rot="374385" flipH="1">
                <a:off x="10979141" y="3649830"/>
                <a:ext cx="951108" cy="256615"/>
              </a:xfrm>
              <a:custGeom>
                <a:avLst/>
                <a:gdLst>
                  <a:gd name="T0" fmla="*/ 2147483647 w 1023"/>
                  <a:gd name="T1" fmla="*/ 2147483647 h 305"/>
                  <a:gd name="T2" fmla="*/ 2147483647 w 1023"/>
                  <a:gd name="T3" fmla="*/ 2147483647 h 305"/>
                  <a:gd name="T4" fmla="*/ 2147483647 w 1023"/>
                  <a:gd name="T5" fmla="*/ 2147483647 h 305"/>
                  <a:gd name="T6" fmla="*/ 2147483647 w 1023"/>
                  <a:gd name="T7" fmla="*/ 2147483647 h 305"/>
                  <a:gd name="T8" fmla="*/ 2147483647 w 1023"/>
                  <a:gd name="T9" fmla="*/ 2147483647 h 305"/>
                  <a:gd name="T10" fmla="*/ 2147483647 w 1023"/>
                  <a:gd name="T11" fmla="*/ 2147483647 h 305"/>
                  <a:gd name="T12" fmla="*/ 2147483647 w 1023"/>
                  <a:gd name="T13" fmla="*/ 2147483647 h 305"/>
                  <a:gd name="T14" fmla="*/ 2147483647 w 1023"/>
                  <a:gd name="T15" fmla="*/ 2147483647 h 305"/>
                  <a:gd name="T16" fmla="*/ 2147483647 w 1023"/>
                  <a:gd name="T17" fmla="*/ 2147483647 h 305"/>
                  <a:gd name="T18" fmla="*/ 2147483647 w 1023"/>
                  <a:gd name="T19" fmla="*/ 2147483647 h 305"/>
                  <a:gd name="T20" fmla="*/ 2147483647 w 1023"/>
                  <a:gd name="T21" fmla="*/ 2147483647 h 305"/>
                  <a:gd name="T22" fmla="*/ 0 w 1023"/>
                  <a:gd name="T23" fmla="*/ 2147483647 h 305"/>
                  <a:gd name="T24" fmla="*/ 2147483647 w 1023"/>
                  <a:gd name="T25" fmla="*/ 2147483647 h 3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3" h="305">
                    <a:moveTo>
                      <a:pt x="30" y="273"/>
                    </a:moveTo>
                    <a:lnTo>
                      <a:pt x="96" y="249"/>
                    </a:lnTo>
                    <a:cubicBezTo>
                      <a:pt x="175" y="215"/>
                      <a:pt x="393" y="109"/>
                      <a:pt x="504" y="71"/>
                    </a:cubicBezTo>
                    <a:cubicBezTo>
                      <a:pt x="615" y="33"/>
                      <a:pt x="680" y="0"/>
                      <a:pt x="760" y="19"/>
                    </a:cubicBezTo>
                    <a:cubicBezTo>
                      <a:pt x="840" y="38"/>
                      <a:pt x="949" y="147"/>
                      <a:pt x="986" y="187"/>
                    </a:cubicBezTo>
                    <a:cubicBezTo>
                      <a:pt x="1023" y="227"/>
                      <a:pt x="985" y="254"/>
                      <a:pt x="982" y="257"/>
                    </a:cubicBezTo>
                    <a:cubicBezTo>
                      <a:pt x="977" y="259"/>
                      <a:pt x="984" y="233"/>
                      <a:pt x="958" y="201"/>
                    </a:cubicBezTo>
                    <a:cubicBezTo>
                      <a:pt x="932" y="169"/>
                      <a:pt x="876" y="92"/>
                      <a:pt x="826" y="67"/>
                    </a:cubicBezTo>
                    <a:cubicBezTo>
                      <a:pt x="776" y="42"/>
                      <a:pt x="722" y="39"/>
                      <a:pt x="660" y="49"/>
                    </a:cubicBezTo>
                    <a:cubicBezTo>
                      <a:pt x="598" y="59"/>
                      <a:pt x="527" y="93"/>
                      <a:pt x="454" y="127"/>
                    </a:cubicBezTo>
                    <a:cubicBezTo>
                      <a:pt x="381" y="161"/>
                      <a:pt x="296" y="225"/>
                      <a:pt x="220" y="255"/>
                    </a:cubicBezTo>
                    <a:cubicBezTo>
                      <a:pt x="144" y="285"/>
                      <a:pt x="30" y="302"/>
                      <a:pt x="0" y="305"/>
                    </a:cubicBezTo>
                    <a:lnTo>
                      <a:pt x="30" y="273"/>
                    </a:ln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346" name="テキスト ボックス 345"/>
          <p:cNvSpPr txBox="1"/>
          <p:nvPr/>
        </p:nvSpPr>
        <p:spPr>
          <a:xfrm>
            <a:off x="4140351" y="2593243"/>
            <a:ext cx="1404552" cy="461665"/>
          </a:xfrm>
          <a:prstGeom prst="rect">
            <a:avLst/>
          </a:prstGeom>
          <a:noFill/>
        </p:spPr>
        <p:txBody>
          <a:bodyPr wrap="none" rtlCol="0">
            <a:spAutoFit/>
          </a:bodyPr>
          <a:lstStyle/>
          <a:p>
            <a:r>
              <a:rPr lang="ja-JP" altLang="en-US" sz="2400" b="1" dirty="0"/>
              <a:t>若い男性</a:t>
            </a:r>
          </a:p>
        </p:txBody>
      </p:sp>
      <p:sp>
        <p:nvSpPr>
          <p:cNvPr id="347" name="正方形/長方形 346"/>
          <p:cNvSpPr/>
          <p:nvPr/>
        </p:nvSpPr>
        <p:spPr>
          <a:xfrm rot="20774501">
            <a:off x="4339679" y="1433683"/>
            <a:ext cx="2390399" cy="954107"/>
          </a:xfrm>
          <a:prstGeom prst="rect">
            <a:avLst/>
          </a:prstGeom>
          <a:noFill/>
        </p:spPr>
        <p:txBody>
          <a:bodyPr wrap="none" lIns="91440" tIns="45720" rIns="91440" bIns="45720">
            <a:spAutoFit/>
          </a:bodyPr>
          <a:lstStyle/>
          <a:p>
            <a:pPr algn="ctr"/>
            <a:r>
              <a:rPr lang="ja-JP" altLang="en-US" sz="2800" b="1" dirty="0">
                <a:ln w="12700">
                  <a:solidFill>
                    <a:sysClr val="windowText" lastClr="000000"/>
                  </a:solidFill>
                  <a:prstDash val="solid"/>
                </a:ln>
                <a:solidFill>
                  <a:sysClr val="windowText" lastClr="000000"/>
                </a:solidFill>
              </a:rPr>
              <a:t>余裕</a:t>
            </a:r>
            <a:endParaRPr lang="en-US" altLang="ja-JP" sz="2800" b="1" dirty="0">
              <a:ln w="12700">
                <a:solidFill>
                  <a:sysClr val="windowText" lastClr="000000"/>
                </a:solidFill>
                <a:prstDash val="solid"/>
              </a:ln>
              <a:solidFill>
                <a:sysClr val="windowText" lastClr="000000"/>
              </a:solidFill>
            </a:endParaRPr>
          </a:p>
          <a:p>
            <a:pPr algn="ctr"/>
            <a:r>
              <a:rPr lang="ja-JP" altLang="en-US" sz="2800" b="1" dirty="0">
                <a:ln w="12700">
                  <a:solidFill>
                    <a:sysClr val="windowText" lastClr="000000"/>
                  </a:solidFill>
                  <a:prstDash val="solid"/>
                </a:ln>
                <a:solidFill>
                  <a:sysClr val="windowText" lastClr="000000"/>
                </a:solidFill>
              </a:rPr>
              <a:t>　　　　　だよ～</a:t>
            </a:r>
          </a:p>
        </p:txBody>
      </p:sp>
      <p:sp>
        <p:nvSpPr>
          <p:cNvPr id="348" name="テキスト ボックス 347"/>
          <p:cNvSpPr txBox="1"/>
          <p:nvPr/>
        </p:nvSpPr>
        <p:spPr>
          <a:xfrm>
            <a:off x="9859440" y="412558"/>
            <a:ext cx="1008609" cy="584775"/>
          </a:xfrm>
          <a:prstGeom prst="rect">
            <a:avLst/>
          </a:prstGeom>
          <a:noFill/>
        </p:spPr>
        <p:txBody>
          <a:bodyPr wrap="none" rtlCol="0">
            <a:spAutoFit/>
          </a:bodyPr>
          <a:lstStyle/>
          <a:p>
            <a:r>
              <a:rPr lang="ja-JP" altLang="en-US" sz="3200" b="1" dirty="0"/>
              <a:t>現在</a:t>
            </a:r>
          </a:p>
        </p:txBody>
      </p:sp>
      <p:sp>
        <p:nvSpPr>
          <p:cNvPr id="349" name="正方形/長方形 348"/>
          <p:cNvSpPr/>
          <p:nvPr/>
        </p:nvSpPr>
        <p:spPr>
          <a:xfrm>
            <a:off x="6710166" y="593393"/>
            <a:ext cx="1925527" cy="1200329"/>
          </a:xfrm>
          <a:prstGeom prst="rect">
            <a:avLst/>
          </a:prstGeom>
          <a:noFill/>
        </p:spPr>
        <p:txBody>
          <a:bodyPr wrap="none" lIns="91440" tIns="45720" rIns="91440" bIns="45720">
            <a:spAutoFit/>
          </a:bodyPr>
          <a:lstStyle/>
          <a:p>
            <a:pPr algn="ctr"/>
            <a:r>
              <a:rPr lang="ja-JP" altLang="en-US" sz="2400" b="1" dirty="0">
                <a:ln w="12700">
                  <a:solidFill>
                    <a:schemeClr val="tx2">
                      <a:satMod val="155000"/>
                    </a:schemeClr>
                  </a:solidFill>
                  <a:prstDash val="solid"/>
                </a:ln>
                <a:solidFill>
                  <a:srgbClr val="0070C0"/>
                </a:solidFill>
              </a:rPr>
              <a:t>メンバーが</a:t>
            </a:r>
            <a:endParaRPr lang="en-US" altLang="ja-JP" sz="2400" b="1" dirty="0">
              <a:ln w="12700">
                <a:solidFill>
                  <a:schemeClr val="tx2">
                    <a:satMod val="155000"/>
                  </a:schemeClr>
                </a:solidFill>
                <a:prstDash val="solid"/>
              </a:ln>
              <a:solidFill>
                <a:srgbClr val="0070C0"/>
              </a:solidFill>
            </a:endParaRPr>
          </a:p>
          <a:p>
            <a:pPr algn="ctr"/>
            <a:r>
              <a:rPr lang="ja-JP" altLang="en-US" sz="2400" b="1" dirty="0">
                <a:ln w="12700">
                  <a:solidFill>
                    <a:schemeClr val="tx2">
                      <a:satMod val="155000"/>
                    </a:schemeClr>
                  </a:solidFill>
                  <a:prstDash val="solid"/>
                </a:ln>
                <a:solidFill>
                  <a:srgbClr val="0070C0"/>
                </a:solidFill>
              </a:rPr>
              <a:t>変わった事で</a:t>
            </a:r>
            <a:endParaRPr lang="en-US" altLang="ja-JP" sz="2400" b="1" dirty="0">
              <a:ln w="12700">
                <a:solidFill>
                  <a:schemeClr val="tx2">
                    <a:satMod val="155000"/>
                  </a:schemeClr>
                </a:solidFill>
                <a:prstDash val="solid"/>
              </a:ln>
              <a:solidFill>
                <a:srgbClr val="0070C0"/>
              </a:solidFill>
            </a:endParaRPr>
          </a:p>
          <a:p>
            <a:pPr algn="ctr"/>
            <a:r>
              <a:rPr lang="ja-JP" altLang="en-US" sz="2400" b="1" dirty="0">
                <a:ln w="12700">
                  <a:solidFill>
                    <a:schemeClr val="tx2">
                      <a:satMod val="155000"/>
                    </a:schemeClr>
                  </a:solidFill>
                  <a:prstDash val="solid"/>
                </a:ln>
                <a:solidFill>
                  <a:srgbClr val="0070C0"/>
                </a:solidFill>
              </a:rPr>
              <a:t>問題発生</a:t>
            </a:r>
          </a:p>
        </p:txBody>
      </p:sp>
      <p:sp>
        <p:nvSpPr>
          <p:cNvPr id="350" name="テキスト ボックス 349"/>
          <p:cNvSpPr txBox="1"/>
          <p:nvPr/>
        </p:nvSpPr>
        <p:spPr>
          <a:xfrm>
            <a:off x="8862665" y="1052737"/>
            <a:ext cx="803425" cy="461665"/>
          </a:xfrm>
          <a:prstGeom prst="rect">
            <a:avLst/>
          </a:prstGeom>
          <a:noFill/>
        </p:spPr>
        <p:txBody>
          <a:bodyPr wrap="none" rtlCol="0">
            <a:spAutoFit/>
          </a:bodyPr>
          <a:lstStyle/>
          <a:p>
            <a:r>
              <a:rPr lang="ja-JP" altLang="en-US" sz="2400" b="1" dirty="0">
                <a:solidFill>
                  <a:srgbClr val="FF0000"/>
                </a:solidFill>
              </a:rPr>
              <a:t>女性</a:t>
            </a:r>
          </a:p>
        </p:txBody>
      </p:sp>
      <p:sp>
        <p:nvSpPr>
          <p:cNvPr id="351" name="正方形/長方形 350"/>
          <p:cNvSpPr/>
          <p:nvPr/>
        </p:nvSpPr>
        <p:spPr>
          <a:xfrm>
            <a:off x="9931270" y="911590"/>
            <a:ext cx="1811714" cy="523220"/>
          </a:xfrm>
          <a:prstGeom prst="rect">
            <a:avLst/>
          </a:prstGeom>
          <a:noFill/>
        </p:spPr>
        <p:txBody>
          <a:bodyPr wrap="none" lIns="91440" tIns="45720" rIns="91440" bIns="45720">
            <a:spAutoFit/>
          </a:bodyPr>
          <a:lstStyle/>
          <a:p>
            <a:pPr algn="ctr"/>
            <a:r>
              <a:rPr lang="ja-JP" altLang="en-US" sz="2800" b="1" dirty="0">
                <a:ln w="12700">
                  <a:solidFill>
                    <a:sysClr val="windowText" lastClr="000000"/>
                  </a:solidFill>
                  <a:prstDash val="solid"/>
                </a:ln>
                <a:solidFill>
                  <a:sysClr val="windowText" lastClr="000000"/>
                </a:solidFill>
              </a:rPr>
              <a:t>もう大変～</a:t>
            </a:r>
          </a:p>
        </p:txBody>
      </p:sp>
      <p:grpSp>
        <p:nvGrpSpPr>
          <p:cNvPr id="352" name="グループ化 351"/>
          <p:cNvGrpSpPr/>
          <p:nvPr/>
        </p:nvGrpSpPr>
        <p:grpSpPr>
          <a:xfrm>
            <a:off x="8787754" y="1470174"/>
            <a:ext cx="1800200" cy="1508113"/>
            <a:chOff x="9221275" y="734350"/>
            <a:chExt cx="1800200" cy="1508113"/>
          </a:xfrm>
        </p:grpSpPr>
        <p:sp>
          <p:nvSpPr>
            <p:cNvPr id="353" name="月 352"/>
            <p:cNvSpPr/>
            <p:nvPr/>
          </p:nvSpPr>
          <p:spPr>
            <a:xfrm rot="17081726" flipH="1" flipV="1">
              <a:off x="9876906" y="846307"/>
              <a:ext cx="238691" cy="552523"/>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4" name="フリーフォーム 353"/>
            <p:cNvSpPr/>
            <p:nvPr/>
          </p:nvSpPr>
          <p:spPr>
            <a:xfrm>
              <a:off x="10071120" y="1231204"/>
              <a:ext cx="182983" cy="271697"/>
            </a:xfrm>
            <a:custGeom>
              <a:avLst/>
              <a:gdLst>
                <a:gd name="connsiteX0" fmla="*/ 3185 w 218392"/>
                <a:gd name="connsiteY0" fmla="*/ 251025 h 295849"/>
                <a:gd name="connsiteX1" fmla="*/ 21115 w 218392"/>
                <a:gd name="connsiteY1" fmla="*/ 206202 h 295849"/>
                <a:gd name="connsiteX2" fmla="*/ 30079 w 218392"/>
                <a:gd name="connsiteY2" fmla="*/ 179308 h 295849"/>
                <a:gd name="connsiteX3" fmla="*/ 39044 w 218392"/>
                <a:gd name="connsiteY3" fmla="*/ 71731 h 295849"/>
                <a:gd name="connsiteX4" fmla="*/ 56974 w 218392"/>
                <a:gd name="connsiteY4" fmla="*/ 53802 h 295849"/>
                <a:gd name="connsiteX5" fmla="*/ 110762 w 218392"/>
                <a:gd name="connsiteY5" fmla="*/ 26908 h 295849"/>
                <a:gd name="connsiteX6" fmla="*/ 128691 w 218392"/>
                <a:gd name="connsiteY6" fmla="*/ 8978 h 295849"/>
                <a:gd name="connsiteX7" fmla="*/ 191444 w 218392"/>
                <a:gd name="connsiteY7" fmla="*/ 8978 h 295849"/>
                <a:gd name="connsiteX8" fmla="*/ 209374 w 218392"/>
                <a:gd name="connsiteY8" fmla="*/ 26908 h 295849"/>
                <a:gd name="connsiteX9" fmla="*/ 200409 w 218392"/>
                <a:gd name="connsiteY9" fmla="*/ 80696 h 295849"/>
                <a:gd name="connsiteX10" fmla="*/ 173515 w 218392"/>
                <a:gd name="connsiteY10" fmla="*/ 89661 h 295849"/>
                <a:gd name="connsiteX11" fmla="*/ 164550 w 218392"/>
                <a:gd name="connsiteY11" fmla="*/ 152414 h 295849"/>
                <a:gd name="connsiteX12" fmla="*/ 218338 w 218392"/>
                <a:gd name="connsiteY12" fmla="*/ 161378 h 295849"/>
                <a:gd name="connsiteX13" fmla="*/ 155585 w 218392"/>
                <a:gd name="connsiteY13" fmla="*/ 197237 h 295849"/>
                <a:gd name="connsiteX14" fmla="*/ 119726 w 218392"/>
                <a:gd name="connsiteY14" fmla="*/ 233096 h 295849"/>
                <a:gd name="connsiteX15" fmla="*/ 110762 w 218392"/>
                <a:gd name="connsiteY15" fmla="*/ 259990 h 295849"/>
                <a:gd name="connsiteX16" fmla="*/ 83868 w 218392"/>
                <a:gd name="connsiteY16" fmla="*/ 277920 h 295849"/>
                <a:gd name="connsiteX17" fmla="*/ 65938 w 218392"/>
                <a:gd name="connsiteY17" fmla="*/ 295849 h 295849"/>
                <a:gd name="connsiteX18" fmla="*/ 39044 w 218392"/>
                <a:gd name="connsiteY18" fmla="*/ 286884 h 295849"/>
                <a:gd name="connsiteX19" fmla="*/ 3185 w 218392"/>
                <a:gd name="connsiteY19" fmla="*/ 242061 h 295849"/>
                <a:gd name="connsiteX20" fmla="*/ 3185 w 218392"/>
                <a:gd name="connsiteY20" fmla="*/ 251025 h 29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392" h="295849">
                  <a:moveTo>
                    <a:pt x="3185" y="251025"/>
                  </a:moveTo>
                  <a:cubicBezTo>
                    <a:pt x="6173" y="245048"/>
                    <a:pt x="15465" y="221269"/>
                    <a:pt x="21115" y="206202"/>
                  </a:cubicBezTo>
                  <a:cubicBezTo>
                    <a:pt x="24433" y="197354"/>
                    <a:pt x="28830" y="188675"/>
                    <a:pt x="30079" y="179308"/>
                  </a:cubicBezTo>
                  <a:cubicBezTo>
                    <a:pt x="34835" y="143640"/>
                    <a:pt x="31504" y="106916"/>
                    <a:pt x="39044" y="71731"/>
                  </a:cubicBezTo>
                  <a:cubicBezTo>
                    <a:pt x="40815" y="63467"/>
                    <a:pt x="50374" y="59082"/>
                    <a:pt x="56974" y="53802"/>
                  </a:cubicBezTo>
                  <a:cubicBezTo>
                    <a:pt x="81800" y="33942"/>
                    <a:pt x="82356" y="36377"/>
                    <a:pt x="110762" y="26908"/>
                  </a:cubicBezTo>
                  <a:cubicBezTo>
                    <a:pt x="116738" y="20931"/>
                    <a:pt x="121443" y="13327"/>
                    <a:pt x="128691" y="8978"/>
                  </a:cubicBezTo>
                  <a:cubicBezTo>
                    <a:pt x="155168" y="-6908"/>
                    <a:pt x="162202" y="1668"/>
                    <a:pt x="191444" y="8978"/>
                  </a:cubicBezTo>
                  <a:cubicBezTo>
                    <a:pt x="197421" y="14955"/>
                    <a:pt x="205025" y="19660"/>
                    <a:pt x="209374" y="26908"/>
                  </a:cubicBezTo>
                  <a:cubicBezTo>
                    <a:pt x="222666" y="49061"/>
                    <a:pt x="222530" y="62999"/>
                    <a:pt x="200409" y="80696"/>
                  </a:cubicBezTo>
                  <a:cubicBezTo>
                    <a:pt x="193030" y="86599"/>
                    <a:pt x="182480" y="86673"/>
                    <a:pt x="173515" y="89661"/>
                  </a:cubicBezTo>
                  <a:cubicBezTo>
                    <a:pt x="157955" y="105220"/>
                    <a:pt x="130231" y="122998"/>
                    <a:pt x="164550" y="152414"/>
                  </a:cubicBezTo>
                  <a:cubicBezTo>
                    <a:pt x="178351" y="164243"/>
                    <a:pt x="200409" y="158390"/>
                    <a:pt x="218338" y="161378"/>
                  </a:cubicBezTo>
                  <a:cubicBezTo>
                    <a:pt x="199252" y="218641"/>
                    <a:pt x="227109" y="161476"/>
                    <a:pt x="155585" y="197237"/>
                  </a:cubicBezTo>
                  <a:cubicBezTo>
                    <a:pt x="140465" y="204797"/>
                    <a:pt x="119726" y="233096"/>
                    <a:pt x="119726" y="233096"/>
                  </a:cubicBezTo>
                  <a:cubicBezTo>
                    <a:pt x="116738" y="242061"/>
                    <a:pt x="116665" y="252611"/>
                    <a:pt x="110762" y="259990"/>
                  </a:cubicBezTo>
                  <a:cubicBezTo>
                    <a:pt x="104031" y="268403"/>
                    <a:pt x="92281" y="271189"/>
                    <a:pt x="83868" y="277920"/>
                  </a:cubicBezTo>
                  <a:cubicBezTo>
                    <a:pt x="77268" y="283200"/>
                    <a:pt x="71915" y="289873"/>
                    <a:pt x="65938" y="295849"/>
                  </a:cubicBezTo>
                  <a:cubicBezTo>
                    <a:pt x="56973" y="292861"/>
                    <a:pt x="46423" y="292787"/>
                    <a:pt x="39044" y="286884"/>
                  </a:cubicBezTo>
                  <a:cubicBezTo>
                    <a:pt x="17927" y="269990"/>
                    <a:pt x="27557" y="254247"/>
                    <a:pt x="3185" y="242061"/>
                  </a:cubicBezTo>
                  <a:cubicBezTo>
                    <a:pt x="-2160" y="239388"/>
                    <a:pt x="197" y="257002"/>
                    <a:pt x="3185" y="251025"/>
                  </a:cubicBezTo>
                  <a:close/>
                </a:path>
              </a:pathLst>
            </a:cu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5" name="フリーフォーム 354"/>
            <p:cNvSpPr/>
            <p:nvPr/>
          </p:nvSpPr>
          <p:spPr>
            <a:xfrm>
              <a:off x="9221275" y="1239444"/>
              <a:ext cx="188070" cy="238754"/>
            </a:xfrm>
            <a:custGeom>
              <a:avLst/>
              <a:gdLst>
                <a:gd name="connsiteX0" fmla="*/ 224454 w 224464"/>
                <a:gd name="connsiteY0" fmla="*/ 197223 h 259976"/>
                <a:gd name="connsiteX1" fmla="*/ 188596 w 224464"/>
                <a:gd name="connsiteY1" fmla="*/ 152400 h 259976"/>
                <a:gd name="connsiteX2" fmla="*/ 206525 w 224464"/>
                <a:gd name="connsiteY2" fmla="*/ 134470 h 259976"/>
                <a:gd name="connsiteX3" fmla="*/ 179631 w 224464"/>
                <a:gd name="connsiteY3" fmla="*/ 80682 h 259976"/>
                <a:gd name="connsiteX4" fmla="*/ 152737 w 224464"/>
                <a:gd name="connsiteY4" fmla="*/ 71717 h 259976"/>
                <a:gd name="connsiteX5" fmla="*/ 107913 w 224464"/>
                <a:gd name="connsiteY5" fmla="*/ 0 h 259976"/>
                <a:gd name="connsiteX6" fmla="*/ 81019 w 224464"/>
                <a:gd name="connsiteY6" fmla="*/ 17929 h 259976"/>
                <a:gd name="connsiteX7" fmla="*/ 72054 w 224464"/>
                <a:gd name="connsiteY7" fmla="*/ 44823 h 259976"/>
                <a:gd name="connsiteX8" fmla="*/ 27231 w 224464"/>
                <a:gd name="connsiteY8" fmla="*/ 71717 h 259976"/>
                <a:gd name="connsiteX9" fmla="*/ 18266 w 224464"/>
                <a:gd name="connsiteY9" fmla="*/ 98611 h 259976"/>
                <a:gd name="connsiteX10" fmla="*/ 337 w 224464"/>
                <a:gd name="connsiteY10" fmla="*/ 116541 h 259976"/>
                <a:gd name="connsiteX11" fmla="*/ 9302 w 224464"/>
                <a:gd name="connsiteY11" fmla="*/ 152400 h 259976"/>
                <a:gd name="connsiteX12" fmla="*/ 18266 w 224464"/>
                <a:gd name="connsiteY12" fmla="*/ 179294 h 259976"/>
                <a:gd name="connsiteX13" fmla="*/ 72054 w 224464"/>
                <a:gd name="connsiteY13" fmla="*/ 197223 h 259976"/>
                <a:gd name="connsiteX14" fmla="*/ 116878 w 224464"/>
                <a:gd name="connsiteY14" fmla="*/ 224117 h 259976"/>
                <a:gd name="connsiteX15" fmla="*/ 152737 w 224464"/>
                <a:gd name="connsiteY15" fmla="*/ 259976 h 259976"/>
                <a:gd name="connsiteX16" fmla="*/ 188596 w 224464"/>
                <a:gd name="connsiteY16" fmla="*/ 251011 h 259976"/>
                <a:gd name="connsiteX17" fmla="*/ 224454 w 224464"/>
                <a:gd name="connsiteY17" fmla="*/ 197223 h 2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464" h="259976">
                  <a:moveTo>
                    <a:pt x="224454" y="197223"/>
                  </a:moveTo>
                  <a:cubicBezTo>
                    <a:pt x="224454" y="180788"/>
                    <a:pt x="193852" y="170798"/>
                    <a:pt x="188596" y="152400"/>
                  </a:cubicBezTo>
                  <a:cubicBezTo>
                    <a:pt x="186274" y="144273"/>
                    <a:pt x="204868" y="142758"/>
                    <a:pt x="206525" y="134470"/>
                  </a:cubicBezTo>
                  <a:cubicBezTo>
                    <a:pt x="208765" y="123270"/>
                    <a:pt x="186142" y="85891"/>
                    <a:pt x="179631" y="80682"/>
                  </a:cubicBezTo>
                  <a:cubicBezTo>
                    <a:pt x="172252" y="74779"/>
                    <a:pt x="161702" y="74705"/>
                    <a:pt x="152737" y="71717"/>
                  </a:cubicBezTo>
                  <a:cubicBezTo>
                    <a:pt x="131400" y="7708"/>
                    <a:pt x="150532" y="28412"/>
                    <a:pt x="107913" y="0"/>
                  </a:cubicBezTo>
                  <a:cubicBezTo>
                    <a:pt x="98948" y="5976"/>
                    <a:pt x="87750" y="9516"/>
                    <a:pt x="81019" y="17929"/>
                  </a:cubicBezTo>
                  <a:cubicBezTo>
                    <a:pt x="75116" y="25308"/>
                    <a:pt x="76916" y="36720"/>
                    <a:pt x="72054" y="44823"/>
                  </a:cubicBezTo>
                  <a:cubicBezTo>
                    <a:pt x="59748" y="65334"/>
                    <a:pt x="48387" y="64666"/>
                    <a:pt x="27231" y="71717"/>
                  </a:cubicBezTo>
                  <a:cubicBezTo>
                    <a:pt x="24243" y="80682"/>
                    <a:pt x="23128" y="90508"/>
                    <a:pt x="18266" y="98611"/>
                  </a:cubicBezTo>
                  <a:cubicBezTo>
                    <a:pt x="13918" y="105859"/>
                    <a:pt x="1726" y="108204"/>
                    <a:pt x="337" y="116541"/>
                  </a:cubicBezTo>
                  <a:cubicBezTo>
                    <a:pt x="-1688" y="128694"/>
                    <a:pt x="5917" y="140553"/>
                    <a:pt x="9302" y="152400"/>
                  </a:cubicBezTo>
                  <a:cubicBezTo>
                    <a:pt x="11898" y="161486"/>
                    <a:pt x="10577" y="173802"/>
                    <a:pt x="18266" y="179294"/>
                  </a:cubicBezTo>
                  <a:cubicBezTo>
                    <a:pt x="33645" y="190279"/>
                    <a:pt x="72054" y="197223"/>
                    <a:pt x="72054" y="197223"/>
                  </a:cubicBezTo>
                  <a:cubicBezTo>
                    <a:pt x="138304" y="263473"/>
                    <a:pt x="35415" y="165930"/>
                    <a:pt x="116878" y="224117"/>
                  </a:cubicBezTo>
                  <a:cubicBezTo>
                    <a:pt x="130633" y="233942"/>
                    <a:pt x="152737" y="259976"/>
                    <a:pt x="152737" y="259976"/>
                  </a:cubicBezTo>
                  <a:cubicBezTo>
                    <a:pt x="164690" y="256988"/>
                    <a:pt x="179324" y="259124"/>
                    <a:pt x="188596" y="251011"/>
                  </a:cubicBezTo>
                  <a:cubicBezTo>
                    <a:pt x="226111" y="218185"/>
                    <a:pt x="224454" y="213658"/>
                    <a:pt x="224454" y="197223"/>
                  </a:cubicBezTo>
                  <a:close/>
                </a:path>
              </a:pathLst>
            </a:cu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6" name="フリーフォーム 355"/>
            <p:cNvSpPr/>
            <p:nvPr/>
          </p:nvSpPr>
          <p:spPr>
            <a:xfrm>
              <a:off x="9341366" y="1404058"/>
              <a:ext cx="392288" cy="205909"/>
            </a:xfrm>
            <a:custGeom>
              <a:avLst/>
              <a:gdLst>
                <a:gd name="connsiteX0" fmla="*/ 64635 w 468200"/>
                <a:gd name="connsiteY0" fmla="*/ 96 h 224214"/>
                <a:gd name="connsiteX1" fmla="*/ 46706 w 468200"/>
                <a:gd name="connsiteY1" fmla="*/ 44920 h 224214"/>
                <a:gd name="connsiteX2" fmla="*/ 1882 w 468200"/>
                <a:gd name="connsiteY2" fmla="*/ 53884 h 224214"/>
                <a:gd name="connsiteX3" fmla="*/ 10847 w 468200"/>
                <a:gd name="connsiteY3" fmla="*/ 80779 h 224214"/>
                <a:gd name="connsiteX4" fmla="*/ 37741 w 468200"/>
                <a:gd name="connsiteY4" fmla="*/ 134567 h 224214"/>
                <a:gd name="connsiteX5" fmla="*/ 73600 w 468200"/>
                <a:gd name="connsiteY5" fmla="*/ 179390 h 224214"/>
                <a:gd name="connsiteX6" fmla="*/ 82564 w 468200"/>
                <a:gd name="connsiteY6" fmla="*/ 206284 h 224214"/>
                <a:gd name="connsiteX7" fmla="*/ 145317 w 468200"/>
                <a:gd name="connsiteY7" fmla="*/ 224214 h 224214"/>
                <a:gd name="connsiteX8" fmla="*/ 279788 w 468200"/>
                <a:gd name="connsiteY8" fmla="*/ 206284 h 224214"/>
                <a:gd name="connsiteX9" fmla="*/ 306682 w 468200"/>
                <a:gd name="connsiteY9" fmla="*/ 188355 h 224214"/>
                <a:gd name="connsiteX10" fmla="*/ 324612 w 468200"/>
                <a:gd name="connsiteY10" fmla="*/ 170426 h 224214"/>
                <a:gd name="connsiteX11" fmla="*/ 378400 w 468200"/>
                <a:gd name="connsiteY11" fmla="*/ 152496 h 224214"/>
                <a:gd name="connsiteX12" fmla="*/ 423223 w 468200"/>
                <a:gd name="connsiteY12" fmla="*/ 116637 h 224214"/>
                <a:gd name="connsiteX13" fmla="*/ 450117 w 468200"/>
                <a:gd name="connsiteY13" fmla="*/ 107673 h 224214"/>
                <a:gd name="connsiteX14" fmla="*/ 459082 w 468200"/>
                <a:gd name="connsiteY14" fmla="*/ 18026 h 224214"/>
                <a:gd name="connsiteX15" fmla="*/ 441153 w 468200"/>
                <a:gd name="connsiteY15" fmla="*/ 96 h 224214"/>
                <a:gd name="connsiteX16" fmla="*/ 396329 w 468200"/>
                <a:gd name="connsiteY16" fmla="*/ 9061 h 224214"/>
                <a:gd name="connsiteX17" fmla="*/ 342541 w 468200"/>
                <a:gd name="connsiteY17" fmla="*/ 26990 h 224214"/>
                <a:gd name="connsiteX18" fmla="*/ 261859 w 468200"/>
                <a:gd name="connsiteY18" fmla="*/ 53884 h 224214"/>
                <a:gd name="connsiteX19" fmla="*/ 208070 w 468200"/>
                <a:gd name="connsiteY19" fmla="*/ 71814 h 224214"/>
                <a:gd name="connsiteX20" fmla="*/ 181176 w 468200"/>
                <a:gd name="connsiteY20" fmla="*/ 80779 h 224214"/>
                <a:gd name="connsiteX21" fmla="*/ 118423 w 468200"/>
                <a:gd name="connsiteY21" fmla="*/ 35955 h 224214"/>
                <a:gd name="connsiteX22" fmla="*/ 64635 w 468200"/>
                <a:gd name="connsiteY22" fmla="*/ 96 h 22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8200" h="224214">
                  <a:moveTo>
                    <a:pt x="64635" y="96"/>
                  </a:moveTo>
                  <a:cubicBezTo>
                    <a:pt x="52682" y="1590"/>
                    <a:pt x="58924" y="34447"/>
                    <a:pt x="46706" y="44920"/>
                  </a:cubicBezTo>
                  <a:cubicBezTo>
                    <a:pt x="35137" y="54836"/>
                    <a:pt x="12656" y="43110"/>
                    <a:pt x="1882" y="53884"/>
                  </a:cubicBezTo>
                  <a:cubicBezTo>
                    <a:pt x="-4800" y="60566"/>
                    <a:pt x="8251" y="71693"/>
                    <a:pt x="10847" y="80779"/>
                  </a:cubicBezTo>
                  <a:cubicBezTo>
                    <a:pt x="24065" y="127039"/>
                    <a:pt x="9589" y="106414"/>
                    <a:pt x="37741" y="134567"/>
                  </a:cubicBezTo>
                  <a:cubicBezTo>
                    <a:pt x="60276" y="202168"/>
                    <a:pt x="27257" y="121460"/>
                    <a:pt x="73600" y="179390"/>
                  </a:cubicBezTo>
                  <a:cubicBezTo>
                    <a:pt x="79503" y="186769"/>
                    <a:pt x="75882" y="199602"/>
                    <a:pt x="82564" y="206284"/>
                  </a:cubicBezTo>
                  <a:cubicBezTo>
                    <a:pt x="86850" y="210570"/>
                    <a:pt x="145007" y="224136"/>
                    <a:pt x="145317" y="224214"/>
                  </a:cubicBezTo>
                  <a:cubicBezTo>
                    <a:pt x="169358" y="222211"/>
                    <a:pt x="243168" y="224594"/>
                    <a:pt x="279788" y="206284"/>
                  </a:cubicBezTo>
                  <a:cubicBezTo>
                    <a:pt x="289425" y="201466"/>
                    <a:pt x="298269" y="195085"/>
                    <a:pt x="306682" y="188355"/>
                  </a:cubicBezTo>
                  <a:cubicBezTo>
                    <a:pt x="313282" y="183075"/>
                    <a:pt x="317052" y="174206"/>
                    <a:pt x="324612" y="170426"/>
                  </a:cubicBezTo>
                  <a:cubicBezTo>
                    <a:pt x="341516" y="161974"/>
                    <a:pt x="360471" y="158473"/>
                    <a:pt x="378400" y="152496"/>
                  </a:cubicBezTo>
                  <a:cubicBezTo>
                    <a:pt x="418777" y="139037"/>
                    <a:pt x="392616" y="135002"/>
                    <a:pt x="423223" y="116637"/>
                  </a:cubicBezTo>
                  <a:cubicBezTo>
                    <a:pt x="431326" y="111775"/>
                    <a:pt x="441152" y="110661"/>
                    <a:pt x="450117" y="107673"/>
                  </a:cubicBezTo>
                  <a:cubicBezTo>
                    <a:pt x="463630" y="67134"/>
                    <a:pt x="478050" y="55962"/>
                    <a:pt x="459082" y="18026"/>
                  </a:cubicBezTo>
                  <a:cubicBezTo>
                    <a:pt x="455302" y="10466"/>
                    <a:pt x="447129" y="6073"/>
                    <a:pt x="441153" y="96"/>
                  </a:cubicBezTo>
                  <a:cubicBezTo>
                    <a:pt x="426212" y="3084"/>
                    <a:pt x="411029" y="5052"/>
                    <a:pt x="396329" y="9061"/>
                  </a:cubicBezTo>
                  <a:cubicBezTo>
                    <a:pt x="378096" y="14034"/>
                    <a:pt x="360470" y="21014"/>
                    <a:pt x="342541" y="26990"/>
                  </a:cubicBezTo>
                  <a:lnTo>
                    <a:pt x="261859" y="53884"/>
                  </a:lnTo>
                  <a:lnTo>
                    <a:pt x="208070" y="71814"/>
                  </a:lnTo>
                  <a:lnTo>
                    <a:pt x="181176" y="80779"/>
                  </a:lnTo>
                  <a:cubicBezTo>
                    <a:pt x="113038" y="12641"/>
                    <a:pt x="175663" y="64575"/>
                    <a:pt x="118423" y="35955"/>
                  </a:cubicBezTo>
                  <a:cubicBezTo>
                    <a:pt x="75935" y="14711"/>
                    <a:pt x="76588" y="-1398"/>
                    <a:pt x="64635" y="96"/>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7" name="フリーフォーム 356"/>
            <p:cNvSpPr/>
            <p:nvPr/>
          </p:nvSpPr>
          <p:spPr>
            <a:xfrm>
              <a:off x="9565841" y="1375287"/>
              <a:ext cx="581747" cy="358006"/>
            </a:xfrm>
            <a:custGeom>
              <a:avLst/>
              <a:gdLst>
                <a:gd name="connsiteX0" fmla="*/ 146512 w 694323"/>
                <a:gd name="connsiteY0" fmla="*/ 26895 h 389831"/>
                <a:gd name="connsiteX1" fmla="*/ 101689 w 694323"/>
                <a:gd name="connsiteY1" fmla="*/ 53789 h 389831"/>
                <a:gd name="connsiteX2" fmla="*/ 56865 w 694323"/>
                <a:gd name="connsiteY2" fmla="*/ 80683 h 389831"/>
                <a:gd name="connsiteX3" fmla="*/ 29971 w 694323"/>
                <a:gd name="connsiteY3" fmla="*/ 188259 h 389831"/>
                <a:gd name="connsiteX4" fmla="*/ 12042 w 694323"/>
                <a:gd name="connsiteY4" fmla="*/ 251012 h 389831"/>
                <a:gd name="connsiteX5" fmla="*/ 3077 w 694323"/>
                <a:gd name="connsiteY5" fmla="*/ 295836 h 389831"/>
                <a:gd name="connsiteX6" fmla="*/ 12042 w 694323"/>
                <a:gd name="connsiteY6" fmla="*/ 376518 h 389831"/>
                <a:gd name="connsiteX7" fmla="*/ 137548 w 694323"/>
                <a:gd name="connsiteY7" fmla="*/ 385483 h 389831"/>
                <a:gd name="connsiteX8" fmla="*/ 442348 w 694323"/>
                <a:gd name="connsiteY8" fmla="*/ 376518 h 389831"/>
                <a:gd name="connsiteX9" fmla="*/ 415453 w 694323"/>
                <a:gd name="connsiteY9" fmla="*/ 277906 h 389831"/>
                <a:gd name="connsiteX10" fmla="*/ 424418 w 694323"/>
                <a:gd name="connsiteY10" fmla="*/ 170330 h 389831"/>
                <a:gd name="connsiteX11" fmla="*/ 442348 w 694323"/>
                <a:gd name="connsiteY11" fmla="*/ 197224 h 389831"/>
                <a:gd name="connsiteX12" fmla="*/ 451312 w 694323"/>
                <a:gd name="connsiteY12" fmla="*/ 233083 h 389831"/>
                <a:gd name="connsiteX13" fmla="*/ 514065 w 694323"/>
                <a:gd name="connsiteY13" fmla="*/ 277906 h 389831"/>
                <a:gd name="connsiteX14" fmla="*/ 531995 w 694323"/>
                <a:gd name="connsiteY14" fmla="*/ 295836 h 389831"/>
                <a:gd name="connsiteX15" fmla="*/ 621642 w 694323"/>
                <a:gd name="connsiteY15" fmla="*/ 277906 h 389831"/>
                <a:gd name="connsiteX16" fmla="*/ 639571 w 694323"/>
                <a:gd name="connsiteY16" fmla="*/ 251012 h 389831"/>
                <a:gd name="connsiteX17" fmla="*/ 648536 w 694323"/>
                <a:gd name="connsiteY17" fmla="*/ 224118 h 389831"/>
                <a:gd name="connsiteX18" fmla="*/ 675430 w 694323"/>
                <a:gd name="connsiteY18" fmla="*/ 206189 h 389831"/>
                <a:gd name="connsiteX19" fmla="*/ 684395 w 694323"/>
                <a:gd name="connsiteY19" fmla="*/ 161365 h 389831"/>
                <a:gd name="connsiteX20" fmla="*/ 693359 w 694323"/>
                <a:gd name="connsiteY20" fmla="*/ 134471 h 389831"/>
                <a:gd name="connsiteX21" fmla="*/ 666465 w 694323"/>
                <a:gd name="connsiteY21" fmla="*/ 125506 h 389831"/>
                <a:gd name="connsiteX22" fmla="*/ 639571 w 694323"/>
                <a:gd name="connsiteY22" fmla="*/ 107577 h 389831"/>
                <a:gd name="connsiteX23" fmla="*/ 621642 w 694323"/>
                <a:gd name="connsiteY23" fmla="*/ 89647 h 389831"/>
                <a:gd name="connsiteX24" fmla="*/ 594748 w 694323"/>
                <a:gd name="connsiteY24" fmla="*/ 80683 h 389831"/>
                <a:gd name="connsiteX25" fmla="*/ 567853 w 694323"/>
                <a:gd name="connsiteY25" fmla="*/ 125506 h 389831"/>
                <a:gd name="connsiteX26" fmla="*/ 558889 w 694323"/>
                <a:gd name="connsiteY26" fmla="*/ 152400 h 389831"/>
                <a:gd name="connsiteX27" fmla="*/ 540959 w 694323"/>
                <a:gd name="connsiteY27" fmla="*/ 134471 h 389831"/>
                <a:gd name="connsiteX28" fmla="*/ 505101 w 694323"/>
                <a:gd name="connsiteY28" fmla="*/ 89647 h 389831"/>
                <a:gd name="connsiteX29" fmla="*/ 451312 w 694323"/>
                <a:gd name="connsiteY29" fmla="*/ 17930 h 389831"/>
                <a:gd name="connsiteX30" fmla="*/ 433383 w 694323"/>
                <a:gd name="connsiteY30" fmla="*/ 0 h 389831"/>
                <a:gd name="connsiteX31" fmla="*/ 200301 w 694323"/>
                <a:gd name="connsiteY31" fmla="*/ 8965 h 389831"/>
                <a:gd name="connsiteX32" fmla="*/ 173406 w 694323"/>
                <a:gd name="connsiteY32" fmla="*/ 17930 h 389831"/>
                <a:gd name="connsiteX33" fmla="*/ 146512 w 694323"/>
                <a:gd name="connsiteY33" fmla="*/ 26895 h 38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94323" h="389831">
                  <a:moveTo>
                    <a:pt x="146512" y="26895"/>
                  </a:moveTo>
                  <a:cubicBezTo>
                    <a:pt x="134559" y="32871"/>
                    <a:pt x="115868" y="43662"/>
                    <a:pt x="101689" y="53789"/>
                  </a:cubicBezTo>
                  <a:cubicBezTo>
                    <a:pt x="58620" y="84552"/>
                    <a:pt x="112413" y="62166"/>
                    <a:pt x="56865" y="80683"/>
                  </a:cubicBezTo>
                  <a:cubicBezTo>
                    <a:pt x="26912" y="170544"/>
                    <a:pt x="48080" y="97720"/>
                    <a:pt x="29971" y="188259"/>
                  </a:cubicBezTo>
                  <a:cubicBezTo>
                    <a:pt x="13203" y="272096"/>
                    <a:pt x="29129" y="182664"/>
                    <a:pt x="12042" y="251012"/>
                  </a:cubicBezTo>
                  <a:cubicBezTo>
                    <a:pt x="8347" y="265794"/>
                    <a:pt x="6065" y="280895"/>
                    <a:pt x="3077" y="295836"/>
                  </a:cubicBezTo>
                  <a:cubicBezTo>
                    <a:pt x="6065" y="322730"/>
                    <a:pt x="-10473" y="361508"/>
                    <a:pt x="12042" y="376518"/>
                  </a:cubicBezTo>
                  <a:cubicBezTo>
                    <a:pt x="46940" y="399783"/>
                    <a:pt x="95606" y="385483"/>
                    <a:pt x="137548" y="385483"/>
                  </a:cubicBezTo>
                  <a:cubicBezTo>
                    <a:pt x="239192" y="385483"/>
                    <a:pt x="340748" y="379506"/>
                    <a:pt x="442348" y="376518"/>
                  </a:cubicBezTo>
                  <a:cubicBezTo>
                    <a:pt x="419599" y="308275"/>
                    <a:pt x="428125" y="341262"/>
                    <a:pt x="415453" y="277906"/>
                  </a:cubicBezTo>
                  <a:cubicBezTo>
                    <a:pt x="418441" y="242047"/>
                    <a:pt x="413039" y="204466"/>
                    <a:pt x="424418" y="170330"/>
                  </a:cubicBezTo>
                  <a:cubicBezTo>
                    <a:pt x="427825" y="160109"/>
                    <a:pt x="438104" y="187321"/>
                    <a:pt x="442348" y="197224"/>
                  </a:cubicBezTo>
                  <a:cubicBezTo>
                    <a:pt x="447201" y="208549"/>
                    <a:pt x="444782" y="222635"/>
                    <a:pt x="451312" y="233083"/>
                  </a:cubicBezTo>
                  <a:cubicBezTo>
                    <a:pt x="473702" y="268907"/>
                    <a:pt x="482399" y="267351"/>
                    <a:pt x="514065" y="277906"/>
                  </a:cubicBezTo>
                  <a:cubicBezTo>
                    <a:pt x="520042" y="283883"/>
                    <a:pt x="523594" y="294903"/>
                    <a:pt x="531995" y="295836"/>
                  </a:cubicBezTo>
                  <a:cubicBezTo>
                    <a:pt x="562898" y="299270"/>
                    <a:pt x="593129" y="287411"/>
                    <a:pt x="621642" y="277906"/>
                  </a:cubicBezTo>
                  <a:cubicBezTo>
                    <a:pt x="627618" y="268941"/>
                    <a:pt x="634753" y="260649"/>
                    <a:pt x="639571" y="251012"/>
                  </a:cubicBezTo>
                  <a:cubicBezTo>
                    <a:pt x="643797" y="242560"/>
                    <a:pt x="642633" y="231497"/>
                    <a:pt x="648536" y="224118"/>
                  </a:cubicBezTo>
                  <a:cubicBezTo>
                    <a:pt x="655267" y="215705"/>
                    <a:pt x="666465" y="212165"/>
                    <a:pt x="675430" y="206189"/>
                  </a:cubicBezTo>
                  <a:cubicBezTo>
                    <a:pt x="678418" y="191248"/>
                    <a:pt x="680700" y="176147"/>
                    <a:pt x="684395" y="161365"/>
                  </a:cubicBezTo>
                  <a:cubicBezTo>
                    <a:pt x="686687" y="152198"/>
                    <a:pt x="697585" y="142923"/>
                    <a:pt x="693359" y="134471"/>
                  </a:cubicBezTo>
                  <a:cubicBezTo>
                    <a:pt x="689133" y="126019"/>
                    <a:pt x="674917" y="129732"/>
                    <a:pt x="666465" y="125506"/>
                  </a:cubicBezTo>
                  <a:cubicBezTo>
                    <a:pt x="656828" y="120688"/>
                    <a:pt x="647984" y="114308"/>
                    <a:pt x="639571" y="107577"/>
                  </a:cubicBezTo>
                  <a:cubicBezTo>
                    <a:pt x="632971" y="102297"/>
                    <a:pt x="628890" y="93996"/>
                    <a:pt x="621642" y="89647"/>
                  </a:cubicBezTo>
                  <a:cubicBezTo>
                    <a:pt x="613539" y="84785"/>
                    <a:pt x="603713" y="83671"/>
                    <a:pt x="594748" y="80683"/>
                  </a:cubicBezTo>
                  <a:cubicBezTo>
                    <a:pt x="569350" y="156875"/>
                    <a:pt x="604773" y="63973"/>
                    <a:pt x="567853" y="125506"/>
                  </a:cubicBezTo>
                  <a:cubicBezTo>
                    <a:pt x="562991" y="133609"/>
                    <a:pt x="561877" y="143435"/>
                    <a:pt x="558889" y="152400"/>
                  </a:cubicBezTo>
                  <a:cubicBezTo>
                    <a:pt x="552912" y="146424"/>
                    <a:pt x="546239" y="141071"/>
                    <a:pt x="540959" y="134471"/>
                  </a:cubicBezTo>
                  <a:cubicBezTo>
                    <a:pt x="495713" y="77915"/>
                    <a:pt x="548400" y="132948"/>
                    <a:pt x="505101" y="89647"/>
                  </a:cubicBezTo>
                  <a:cubicBezTo>
                    <a:pt x="489454" y="42707"/>
                    <a:pt x="502819" y="69437"/>
                    <a:pt x="451312" y="17930"/>
                  </a:cubicBezTo>
                  <a:lnTo>
                    <a:pt x="433383" y="0"/>
                  </a:lnTo>
                  <a:cubicBezTo>
                    <a:pt x="355689" y="2988"/>
                    <a:pt x="277868" y="3615"/>
                    <a:pt x="200301" y="8965"/>
                  </a:cubicBezTo>
                  <a:cubicBezTo>
                    <a:pt x="190873" y="9615"/>
                    <a:pt x="181858" y="13704"/>
                    <a:pt x="173406" y="17930"/>
                  </a:cubicBezTo>
                  <a:cubicBezTo>
                    <a:pt x="163769" y="22748"/>
                    <a:pt x="158465" y="20919"/>
                    <a:pt x="146512" y="26895"/>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8" name="フリーフォーム 357"/>
            <p:cNvSpPr/>
            <p:nvPr/>
          </p:nvSpPr>
          <p:spPr>
            <a:xfrm>
              <a:off x="9663988" y="1358820"/>
              <a:ext cx="192724" cy="148190"/>
            </a:xfrm>
            <a:custGeom>
              <a:avLst/>
              <a:gdLst>
                <a:gd name="connsiteX0" fmla="*/ 4316 w 230020"/>
                <a:gd name="connsiteY0" fmla="*/ 53788 h 161364"/>
                <a:gd name="connsiteX1" fmla="*/ 13280 w 230020"/>
                <a:gd name="connsiteY1" fmla="*/ 125506 h 161364"/>
                <a:gd name="connsiteX2" fmla="*/ 40175 w 230020"/>
                <a:gd name="connsiteY2" fmla="*/ 116541 h 161364"/>
                <a:gd name="connsiteX3" fmla="*/ 84998 w 230020"/>
                <a:gd name="connsiteY3" fmla="*/ 89647 h 161364"/>
                <a:gd name="connsiteX4" fmla="*/ 120857 w 230020"/>
                <a:gd name="connsiteY4" fmla="*/ 161364 h 161364"/>
                <a:gd name="connsiteX5" fmla="*/ 138786 w 230020"/>
                <a:gd name="connsiteY5" fmla="*/ 134470 h 161364"/>
                <a:gd name="connsiteX6" fmla="*/ 156716 w 230020"/>
                <a:gd name="connsiteY6" fmla="*/ 116541 h 161364"/>
                <a:gd name="connsiteX7" fmla="*/ 192575 w 230020"/>
                <a:gd name="connsiteY7" fmla="*/ 71717 h 161364"/>
                <a:gd name="connsiteX8" fmla="*/ 201539 w 230020"/>
                <a:gd name="connsiteY8" fmla="*/ 0 h 161364"/>
                <a:gd name="connsiteX9" fmla="*/ 93963 w 230020"/>
                <a:gd name="connsiteY9" fmla="*/ 8964 h 161364"/>
                <a:gd name="connsiteX10" fmla="*/ 67069 w 230020"/>
                <a:gd name="connsiteY10" fmla="*/ 17929 h 161364"/>
                <a:gd name="connsiteX11" fmla="*/ 4316 w 230020"/>
                <a:gd name="connsiteY11" fmla="*/ 53788 h 16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20" h="161364">
                  <a:moveTo>
                    <a:pt x="4316" y="53788"/>
                  </a:moveTo>
                  <a:cubicBezTo>
                    <a:pt x="-4649" y="71717"/>
                    <a:pt x="1327" y="104588"/>
                    <a:pt x="13280" y="125506"/>
                  </a:cubicBezTo>
                  <a:cubicBezTo>
                    <a:pt x="17968" y="133711"/>
                    <a:pt x="32072" y="121403"/>
                    <a:pt x="40175" y="116541"/>
                  </a:cubicBezTo>
                  <a:cubicBezTo>
                    <a:pt x="101700" y="79625"/>
                    <a:pt x="8815" y="115040"/>
                    <a:pt x="84998" y="89647"/>
                  </a:cubicBezTo>
                  <a:cubicBezTo>
                    <a:pt x="105600" y="151453"/>
                    <a:pt x="89563" y="130072"/>
                    <a:pt x="120857" y="161364"/>
                  </a:cubicBezTo>
                  <a:cubicBezTo>
                    <a:pt x="126833" y="152399"/>
                    <a:pt x="132055" y="142883"/>
                    <a:pt x="138786" y="134470"/>
                  </a:cubicBezTo>
                  <a:cubicBezTo>
                    <a:pt x="144066" y="127870"/>
                    <a:pt x="152367" y="123789"/>
                    <a:pt x="156716" y="116541"/>
                  </a:cubicBezTo>
                  <a:cubicBezTo>
                    <a:pt x="185585" y="68427"/>
                    <a:pt x="139006" y="107429"/>
                    <a:pt x="192575" y="71717"/>
                  </a:cubicBezTo>
                  <a:cubicBezTo>
                    <a:pt x="234409" y="8964"/>
                    <a:pt x="246362" y="29882"/>
                    <a:pt x="201539" y="0"/>
                  </a:cubicBezTo>
                  <a:cubicBezTo>
                    <a:pt x="165680" y="2988"/>
                    <a:pt x="129630" y="4208"/>
                    <a:pt x="93963" y="8964"/>
                  </a:cubicBezTo>
                  <a:cubicBezTo>
                    <a:pt x="84596" y="10213"/>
                    <a:pt x="76236" y="15637"/>
                    <a:pt x="67069" y="17929"/>
                  </a:cubicBezTo>
                  <a:cubicBezTo>
                    <a:pt x="52287" y="21625"/>
                    <a:pt x="13281" y="35859"/>
                    <a:pt x="4316" y="53788"/>
                  </a:cubicBezTo>
                  <a:close/>
                </a:path>
              </a:pathLst>
            </a:custGeom>
            <a:solidFill>
              <a:srgbClr val="CCE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9" name="フリーフォーム 358"/>
            <p:cNvSpPr/>
            <p:nvPr/>
          </p:nvSpPr>
          <p:spPr>
            <a:xfrm>
              <a:off x="9310410" y="1308506"/>
              <a:ext cx="40087" cy="77143"/>
            </a:xfrm>
            <a:custGeom>
              <a:avLst/>
              <a:gdLst>
                <a:gd name="connsiteX0" fmla="*/ 38879 w 47843"/>
                <a:gd name="connsiteY0" fmla="*/ 0 h 84000"/>
                <a:gd name="connsiteX1" fmla="*/ 11985 w 47843"/>
                <a:gd name="connsiteY1" fmla="*/ 80682 h 84000"/>
                <a:gd name="connsiteX2" fmla="*/ 47843 w 47843"/>
                <a:gd name="connsiteY2" fmla="*/ 80682 h 84000"/>
              </a:gdLst>
              <a:ahLst/>
              <a:cxnLst>
                <a:cxn ang="0">
                  <a:pos x="connsiteX0" y="connsiteY0"/>
                </a:cxn>
                <a:cxn ang="0">
                  <a:pos x="connsiteX1" y="connsiteY1"/>
                </a:cxn>
                <a:cxn ang="0">
                  <a:pos x="connsiteX2" y="connsiteY2"/>
                </a:cxn>
              </a:cxnLst>
              <a:rect l="l" t="t" r="r" b="b"/>
              <a:pathLst>
                <a:path w="47843" h="84000">
                  <a:moveTo>
                    <a:pt x="38879" y="0"/>
                  </a:moveTo>
                  <a:cubicBezTo>
                    <a:pt x="28304" y="13218"/>
                    <a:pt x="-22858" y="52807"/>
                    <a:pt x="11985" y="80682"/>
                  </a:cubicBezTo>
                  <a:cubicBezTo>
                    <a:pt x="21318" y="88149"/>
                    <a:pt x="35890" y="80682"/>
                    <a:pt x="47843" y="80682"/>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0" name="フリーフォーム 359"/>
            <p:cNvSpPr/>
            <p:nvPr/>
          </p:nvSpPr>
          <p:spPr>
            <a:xfrm>
              <a:off x="10079082" y="1412914"/>
              <a:ext cx="99481" cy="84949"/>
            </a:xfrm>
            <a:custGeom>
              <a:avLst/>
              <a:gdLst>
                <a:gd name="connsiteX0" fmla="*/ 53788 w 118732"/>
                <a:gd name="connsiteY0" fmla="*/ 11818 h 92500"/>
                <a:gd name="connsiteX1" fmla="*/ 89647 w 118732"/>
                <a:gd name="connsiteY1" fmla="*/ 56641 h 92500"/>
                <a:gd name="connsiteX2" fmla="*/ 89647 w 118732"/>
                <a:gd name="connsiteY2" fmla="*/ 92500 h 92500"/>
                <a:gd name="connsiteX3" fmla="*/ 44823 w 118732"/>
                <a:gd name="connsiteY3" fmla="*/ 65606 h 92500"/>
                <a:gd name="connsiteX4" fmla="*/ 0 w 118732"/>
                <a:gd name="connsiteY4" fmla="*/ 38712 h 92500"/>
                <a:gd name="connsiteX5" fmla="*/ 35859 w 118732"/>
                <a:gd name="connsiteY5" fmla="*/ 2853 h 92500"/>
                <a:gd name="connsiteX6" fmla="*/ 44823 w 118732"/>
                <a:gd name="connsiteY6" fmla="*/ 29747 h 92500"/>
                <a:gd name="connsiteX7" fmla="*/ 53788 w 118732"/>
                <a:gd name="connsiteY7" fmla="*/ 11818 h 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732" h="92500">
                  <a:moveTo>
                    <a:pt x="53788" y="11818"/>
                  </a:moveTo>
                  <a:cubicBezTo>
                    <a:pt x="61259" y="16300"/>
                    <a:pt x="75119" y="44189"/>
                    <a:pt x="89647" y="56641"/>
                  </a:cubicBezTo>
                  <a:cubicBezTo>
                    <a:pt x="117591" y="80593"/>
                    <a:pt x="137951" y="44196"/>
                    <a:pt x="89647" y="92500"/>
                  </a:cubicBezTo>
                  <a:cubicBezTo>
                    <a:pt x="44219" y="47070"/>
                    <a:pt x="103011" y="100518"/>
                    <a:pt x="44823" y="65606"/>
                  </a:cubicBezTo>
                  <a:cubicBezTo>
                    <a:pt x="-16707" y="28688"/>
                    <a:pt x="76189" y="64107"/>
                    <a:pt x="0" y="38712"/>
                  </a:cubicBezTo>
                  <a:cubicBezTo>
                    <a:pt x="3415" y="28467"/>
                    <a:pt x="8539" y="-10807"/>
                    <a:pt x="35859" y="2853"/>
                  </a:cubicBezTo>
                  <a:cubicBezTo>
                    <a:pt x="44311" y="7079"/>
                    <a:pt x="39153" y="22187"/>
                    <a:pt x="44823" y="29747"/>
                  </a:cubicBezTo>
                  <a:cubicBezTo>
                    <a:pt x="48832" y="35093"/>
                    <a:pt x="46317" y="7336"/>
                    <a:pt x="53788" y="1181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61" name="グループ化 360"/>
            <p:cNvGrpSpPr/>
            <p:nvPr/>
          </p:nvGrpSpPr>
          <p:grpSpPr>
            <a:xfrm>
              <a:off x="10046627" y="1358819"/>
              <a:ext cx="67980" cy="151834"/>
              <a:chOff x="2348717" y="2284579"/>
              <a:chExt cx="183084" cy="235399"/>
            </a:xfrm>
          </p:grpSpPr>
          <p:sp>
            <p:nvSpPr>
              <p:cNvPr id="399" name="フリーフォーム 398"/>
              <p:cNvSpPr/>
              <p:nvPr/>
            </p:nvSpPr>
            <p:spPr>
              <a:xfrm>
                <a:off x="2393577" y="2474259"/>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0" name="フリーフォーム 399"/>
              <p:cNvSpPr/>
              <p:nvPr/>
            </p:nvSpPr>
            <p:spPr>
              <a:xfrm>
                <a:off x="2388742" y="2444879"/>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1" name="フリーフォーム 400"/>
              <p:cNvSpPr/>
              <p:nvPr/>
            </p:nvSpPr>
            <p:spPr>
              <a:xfrm>
                <a:off x="2348717" y="2447177"/>
                <a:ext cx="59885" cy="45719"/>
              </a:xfrm>
              <a:custGeom>
                <a:avLst/>
                <a:gdLst>
                  <a:gd name="connsiteX0" fmla="*/ 89647 w 89647"/>
                  <a:gd name="connsiteY0" fmla="*/ 0 h 35859"/>
                  <a:gd name="connsiteX1" fmla="*/ 44824 w 89647"/>
                  <a:gd name="connsiteY1" fmla="*/ 8965 h 35859"/>
                  <a:gd name="connsiteX2" fmla="*/ 26894 w 89647"/>
                  <a:gd name="connsiteY2" fmla="*/ 26894 h 35859"/>
                  <a:gd name="connsiteX3" fmla="*/ 0 w 89647"/>
                  <a:gd name="connsiteY3" fmla="*/ 35859 h 35859"/>
                </a:gdLst>
                <a:ahLst/>
                <a:cxnLst>
                  <a:cxn ang="0">
                    <a:pos x="connsiteX0" y="connsiteY0"/>
                  </a:cxn>
                  <a:cxn ang="0">
                    <a:pos x="connsiteX1" y="connsiteY1"/>
                  </a:cxn>
                  <a:cxn ang="0">
                    <a:pos x="connsiteX2" y="connsiteY2"/>
                  </a:cxn>
                  <a:cxn ang="0">
                    <a:pos x="connsiteX3" y="connsiteY3"/>
                  </a:cxn>
                </a:cxnLst>
                <a:rect l="l" t="t" r="r" b="b"/>
                <a:pathLst>
                  <a:path w="89647" h="35859">
                    <a:moveTo>
                      <a:pt x="89647" y="0"/>
                    </a:moveTo>
                    <a:cubicBezTo>
                      <a:pt x="74706" y="2988"/>
                      <a:pt x="58829" y="2963"/>
                      <a:pt x="44824" y="8965"/>
                    </a:cubicBezTo>
                    <a:cubicBezTo>
                      <a:pt x="37055" y="12294"/>
                      <a:pt x="34142" y="22546"/>
                      <a:pt x="26894" y="26894"/>
                    </a:cubicBezTo>
                    <a:cubicBezTo>
                      <a:pt x="18791" y="31756"/>
                      <a:pt x="0" y="35859"/>
                      <a:pt x="0" y="358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2" name="角丸四角形 401"/>
              <p:cNvSpPr/>
              <p:nvPr/>
            </p:nvSpPr>
            <p:spPr>
              <a:xfrm rot="1819921">
                <a:off x="2380248" y="2284579"/>
                <a:ext cx="151553" cy="21161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3" name="角丸四角形 402"/>
              <p:cNvSpPr/>
              <p:nvPr/>
            </p:nvSpPr>
            <p:spPr>
              <a:xfrm rot="1819921">
                <a:off x="2405842" y="2321433"/>
                <a:ext cx="98146" cy="144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62" name="月 361"/>
            <p:cNvSpPr/>
            <p:nvPr/>
          </p:nvSpPr>
          <p:spPr>
            <a:xfrm rot="4791789" flipH="1">
              <a:off x="9902309" y="698454"/>
              <a:ext cx="238691" cy="552523"/>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63" name="グループ化 362"/>
            <p:cNvGrpSpPr/>
            <p:nvPr/>
          </p:nvGrpSpPr>
          <p:grpSpPr>
            <a:xfrm>
              <a:off x="9456803" y="842762"/>
              <a:ext cx="575539" cy="599549"/>
              <a:chOff x="10721363" y="466040"/>
              <a:chExt cx="659498" cy="669672"/>
            </a:xfrm>
          </p:grpSpPr>
          <p:sp>
            <p:nvSpPr>
              <p:cNvPr id="393"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394"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395"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6"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7" name="Freeform 701"/>
              <p:cNvSpPr>
                <a:spLocks/>
              </p:cNvSpPr>
              <p:nvPr/>
            </p:nvSpPr>
            <p:spPr bwMode="auto">
              <a:xfrm flipV="1">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8" name="Freeform 702"/>
              <p:cNvSpPr>
                <a:spLocks/>
              </p:cNvSpPr>
              <p:nvPr/>
            </p:nvSpPr>
            <p:spPr bwMode="auto">
              <a:xfrm flipV="1">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364" name="Freeform 573"/>
            <p:cNvSpPr>
              <a:spLocks/>
            </p:cNvSpPr>
            <p:nvPr/>
          </p:nvSpPr>
          <p:spPr bwMode="auto">
            <a:xfrm>
              <a:off x="10046729" y="1284245"/>
              <a:ext cx="279883" cy="96862"/>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 name="フリーフォーム 364"/>
            <p:cNvSpPr/>
            <p:nvPr/>
          </p:nvSpPr>
          <p:spPr>
            <a:xfrm>
              <a:off x="9555648" y="1085025"/>
              <a:ext cx="73273" cy="102727"/>
            </a:xfrm>
            <a:custGeom>
              <a:avLst/>
              <a:gdLst>
                <a:gd name="connsiteX0" fmla="*/ 92735 w 95277"/>
                <a:gd name="connsiteY0" fmla="*/ 4079 h 138911"/>
                <a:gd name="connsiteX1" fmla="*/ 74806 w 95277"/>
                <a:gd name="connsiteY1" fmla="*/ 120620 h 138911"/>
                <a:gd name="connsiteX2" fmla="*/ 56876 w 95277"/>
                <a:gd name="connsiteY2" fmla="*/ 138550 h 138911"/>
                <a:gd name="connsiteX3" fmla="*/ 3088 w 95277"/>
                <a:gd name="connsiteY3" fmla="*/ 129585 h 138911"/>
                <a:gd name="connsiteX4" fmla="*/ 29982 w 95277"/>
                <a:gd name="connsiteY4" fmla="*/ 30973 h 138911"/>
                <a:gd name="connsiteX5" fmla="*/ 92735 w 95277"/>
                <a:gd name="connsiteY5" fmla="*/ 4079 h 13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77" h="138911">
                  <a:moveTo>
                    <a:pt x="92735" y="4079"/>
                  </a:moveTo>
                  <a:cubicBezTo>
                    <a:pt x="100206" y="19020"/>
                    <a:pt x="90312" y="94776"/>
                    <a:pt x="74806" y="120620"/>
                  </a:cubicBezTo>
                  <a:cubicBezTo>
                    <a:pt x="70457" y="127868"/>
                    <a:pt x="62853" y="132573"/>
                    <a:pt x="56876" y="138550"/>
                  </a:cubicBezTo>
                  <a:cubicBezTo>
                    <a:pt x="38947" y="135562"/>
                    <a:pt x="11915" y="145474"/>
                    <a:pt x="3088" y="129585"/>
                  </a:cubicBezTo>
                  <a:cubicBezTo>
                    <a:pt x="-6598" y="112150"/>
                    <a:pt x="7628" y="48856"/>
                    <a:pt x="29982" y="30973"/>
                  </a:cubicBezTo>
                  <a:cubicBezTo>
                    <a:pt x="44731" y="19174"/>
                    <a:pt x="85264" y="-10862"/>
                    <a:pt x="92735" y="407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6" name="円/楕円 187"/>
            <p:cNvSpPr/>
            <p:nvPr/>
          </p:nvSpPr>
          <p:spPr>
            <a:xfrm>
              <a:off x="9592283" y="1136389"/>
              <a:ext cx="36636" cy="338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7" name="フリーフォーム 366"/>
            <p:cNvSpPr/>
            <p:nvPr/>
          </p:nvSpPr>
          <p:spPr>
            <a:xfrm flipH="1">
              <a:off x="9695266" y="1073024"/>
              <a:ext cx="73273" cy="102727"/>
            </a:xfrm>
            <a:custGeom>
              <a:avLst/>
              <a:gdLst>
                <a:gd name="connsiteX0" fmla="*/ 92735 w 95277"/>
                <a:gd name="connsiteY0" fmla="*/ 4079 h 138911"/>
                <a:gd name="connsiteX1" fmla="*/ 74806 w 95277"/>
                <a:gd name="connsiteY1" fmla="*/ 120620 h 138911"/>
                <a:gd name="connsiteX2" fmla="*/ 56876 w 95277"/>
                <a:gd name="connsiteY2" fmla="*/ 138550 h 138911"/>
                <a:gd name="connsiteX3" fmla="*/ 3088 w 95277"/>
                <a:gd name="connsiteY3" fmla="*/ 129585 h 138911"/>
                <a:gd name="connsiteX4" fmla="*/ 29982 w 95277"/>
                <a:gd name="connsiteY4" fmla="*/ 30973 h 138911"/>
                <a:gd name="connsiteX5" fmla="*/ 92735 w 95277"/>
                <a:gd name="connsiteY5" fmla="*/ 4079 h 13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77" h="138911">
                  <a:moveTo>
                    <a:pt x="92735" y="4079"/>
                  </a:moveTo>
                  <a:cubicBezTo>
                    <a:pt x="100206" y="19020"/>
                    <a:pt x="90312" y="94776"/>
                    <a:pt x="74806" y="120620"/>
                  </a:cubicBezTo>
                  <a:cubicBezTo>
                    <a:pt x="70457" y="127868"/>
                    <a:pt x="62853" y="132573"/>
                    <a:pt x="56876" y="138550"/>
                  </a:cubicBezTo>
                  <a:cubicBezTo>
                    <a:pt x="38947" y="135562"/>
                    <a:pt x="11915" y="145474"/>
                    <a:pt x="3088" y="129585"/>
                  </a:cubicBezTo>
                  <a:cubicBezTo>
                    <a:pt x="-6598" y="112150"/>
                    <a:pt x="7628" y="48856"/>
                    <a:pt x="29982" y="30973"/>
                  </a:cubicBezTo>
                  <a:cubicBezTo>
                    <a:pt x="44731" y="19174"/>
                    <a:pt x="85264" y="-10862"/>
                    <a:pt x="92735" y="407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8" name="円/楕円 189"/>
            <p:cNvSpPr/>
            <p:nvPr/>
          </p:nvSpPr>
          <p:spPr>
            <a:xfrm flipH="1">
              <a:off x="9695266" y="1124388"/>
              <a:ext cx="36636" cy="338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9" name="フリーフォーム 368"/>
            <p:cNvSpPr/>
            <p:nvPr/>
          </p:nvSpPr>
          <p:spPr>
            <a:xfrm flipH="1" flipV="1">
              <a:off x="9561837" y="1231523"/>
              <a:ext cx="268367" cy="128505"/>
            </a:xfrm>
            <a:custGeom>
              <a:avLst/>
              <a:gdLst>
                <a:gd name="connsiteX0" fmla="*/ 227230 w 442383"/>
                <a:gd name="connsiteY0" fmla="*/ 17929 h 208604"/>
                <a:gd name="connsiteX1" fmla="*/ 164477 w 442383"/>
                <a:gd name="connsiteY1" fmla="*/ 8964 h 208604"/>
                <a:gd name="connsiteX2" fmla="*/ 128619 w 442383"/>
                <a:gd name="connsiteY2" fmla="*/ 0 h 208604"/>
                <a:gd name="connsiteX3" fmla="*/ 83795 w 442383"/>
                <a:gd name="connsiteY3" fmla="*/ 8964 h 208604"/>
                <a:gd name="connsiteX4" fmla="*/ 30007 w 442383"/>
                <a:gd name="connsiteY4" fmla="*/ 35858 h 208604"/>
                <a:gd name="connsiteX5" fmla="*/ 12077 w 442383"/>
                <a:gd name="connsiteY5" fmla="*/ 53788 h 208604"/>
                <a:gd name="connsiteX6" fmla="*/ 12077 w 442383"/>
                <a:gd name="connsiteY6" fmla="*/ 170329 h 208604"/>
                <a:gd name="connsiteX7" fmla="*/ 38972 w 442383"/>
                <a:gd name="connsiteY7" fmla="*/ 179294 h 208604"/>
                <a:gd name="connsiteX8" fmla="*/ 56901 w 442383"/>
                <a:gd name="connsiteY8" fmla="*/ 206188 h 208604"/>
                <a:gd name="connsiteX9" fmla="*/ 173442 w 442383"/>
                <a:gd name="connsiteY9" fmla="*/ 197223 h 208604"/>
                <a:gd name="connsiteX10" fmla="*/ 227230 w 442383"/>
                <a:gd name="connsiteY10" fmla="*/ 134470 h 208604"/>
                <a:gd name="connsiteX11" fmla="*/ 254124 w 442383"/>
                <a:gd name="connsiteY11" fmla="*/ 125505 h 208604"/>
                <a:gd name="connsiteX12" fmla="*/ 281019 w 442383"/>
                <a:gd name="connsiteY12" fmla="*/ 107576 h 208604"/>
                <a:gd name="connsiteX13" fmla="*/ 325842 w 442383"/>
                <a:gd name="connsiteY13" fmla="*/ 116541 h 208604"/>
                <a:gd name="connsiteX14" fmla="*/ 379630 w 442383"/>
                <a:gd name="connsiteY14" fmla="*/ 134470 h 208604"/>
                <a:gd name="connsiteX15" fmla="*/ 415489 w 442383"/>
                <a:gd name="connsiteY15" fmla="*/ 125505 h 208604"/>
                <a:gd name="connsiteX16" fmla="*/ 424454 w 442383"/>
                <a:gd name="connsiteY16" fmla="*/ 98611 h 208604"/>
                <a:gd name="connsiteX17" fmla="*/ 442383 w 442383"/>
                <a:gd name="connsiteY17" fmla="*/ 62753 h 208604"/>
                <a:gd name="connsiteX18" fmla="*/ 281019 w 442383"/>
                <a:gd name="connsiteY18" fmla="*/ 26894 h 208604"/>
                <a:gd name="connsiteX19" fmla="*/ 227230 w 442383"/>
                <a:gd name="connsiteY19" fmla="*/ 17929 h 20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2383" h="208604">
                  <a:moveTo>
                    <a:pt x="227230" y="17929"/>
                  </a:moveTo>
                  <a:cubicBezTo>
                    <a:pt x="207806" y="14941"/>
                    <a:pt x="185266" y="12744"/>
                    <a:pt x="164477" y="8964"/>
                  </a:cubicBezTo>
                  <a:cubicBezTo>
                    <a:pt x="152355" y="6760"/>
                    <a:pt x="140939" y="0"/>
                    <a:pt x="128619" y="0"/>
                  </a:cubicBezTo>
                  <a:cubicBezTo>
                    <a:pt x="113382" y="0"/>
                    <a:pt x="98577" y="5269"/>
                    <a:pt x="83795" y="8964"/>
                  </a:cubicBezTo>
                  <a:cubicBezTo>
                    <a:pt x="59695" y="14989"/>
                    <a:pt x="49924" y="19924"/>
                    <a:pt x="30007" y="35858"/>
                  </a:cubicBezTo>
                  <a:cubicBezTo>
                    <a:pt x="23407" y="41138"/>
                    <a:pt x="18054" y="47811"/>
                    <a:pt x="12077" y="53788"/>
                  </a:cubicBezTo>
                  <a:cubicBezTo>
                    <a:pt x="1252" y="97092"/>
                    <a:pt x="-8573" y="118705"/>
                    <a:pt x="12077" y="170329"/>
                  </a:cubicBezTo>
                  <a:cubicBezTo>
                    <a:pt x="15587" y="179103"/>
                    <a:pt x="30007" y="176306"/>
                    <a:pt x="38972" y="179294"/>
                  </a:cubicBezTo>
                  <a:cubicBezTo>
                    <a:pt x="44948" y="188259"/>
                    <a:pt x="46221" y="204764"/>
                    <a:pt x="56901" y="206188"/>
                  </a:cubicBezTo>
                  <a:cubicBezTo>
                    <a:pt x="95521" y="211337"/>
                    <a:pt x="136063" y="208217"/>
                    <a:pt x="173442" y="197223"/>
                  </a:cubicBezTo>
                  <a:cubicBezTo>
                    <a:pt x="215535" y="184843"/>
                    <a:pt x="200807" y="155609"/>
                    <a:pt x="227230" y="134470"/>
                  </a:cubicBezTo>
                  <a:cubicBezTo>
                    <a:pt x="234609" y="128567"/>
                    <a:pt x="245672" y="129731"/>
                    <a:pt x="254124" y="125505"/>
                  </a:cubicBezTo>
                  <a:cubicBezTo>
                    <a:pt x="263761" y="120687"/>
                    <a:pt x="272054" y="113552"/>
                    <a:pt x="281019" y="107576"/>
                  </a:cubicBezTo>
                  <a:cubicBezTo>
                    <a:pt x="295960" y="110564"/>
                    <a:pt x="311142" y="112532"/>
                    <a:pt x="325842" y="116541"/>
                  </a:cubicBezTo>
                  <a:cubicBezTo>
                    <a:pt x="344075" y="121514"/>
                    <a:pt x="379630" y="134470"/>
                    <a:pt x="379630" y="134470"/>
                  </a:cubicBezTo>
                  <a:cubicBezTo>
                    <a:pt x="391583" y="131482"/>
                    <a:pt x="405868" y="133202"/>
                    <a:pt x="415489" y="125505"/>
                  </a:cubicBezTo>
                  <a:cubicBezTo>
                    <a:pt x="422868" y="119602"/>
                    <a:pt x="420732" y="107297"/>
                    <a:pt x="424454" y="98611"/>
                  </a:cubicBezTo>
                  <a:cubicBezTo>
                    <a:pt x="429718" y="86328"/>
                    <a:pt x="436407" y="74706"/>
                    <a:pt x="442383" y="62753"/>
                  </a:cubicBezTo>
                  <a:cubicBezTo>
                    <a:pt x="424140" y="-28468"/>
                    <a:pt x="446291" y="5337"/>
                    <a:pt x="281019" y="26894"/>
                  </a:cubicBezTo>
                  <a:cubicBezTo>
                    <a:pt x="262278" y="29338"/>
                    <a:pt x="246654" y="20917"/>
                    <a:pt x="227230" y="17929"/>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0" name="フリーフォーム 369"/>
            <p:cNvSpPr/>
            <p:nvPr/>
          </p:nvSpPr>
          <p:spPr>
            <a:xfrm flipH="1" flipV="1">
              <a:off x="9670202" y="1288494"/>
              <a:ext cx="0" cy="44181"/>
            </a:xfrm>
            <a:custGeom>
              <a:avLst/>
              <a:gdLst>
                <a:gd name="connsiteX0" fmla="*/ 0 w 0"/>
                <a:gd name="connsiteY0" fmla="*/ 0 h 71718"/>
                <a:gd name="connsiteX1" fmla="*/ 0 w 0"/>
                <a:gd name="connsiteY1" fmla="*/ 71718 h 71718"/>
              </a:gdLst>
              <a:ahLst/>
              <a:cxnLst>
                <a:cxn ang="0">
                  <a:pos x="connsiteX0" y="connsiteY0"/>
                </a:cxn>
                <a:cxn ang="0">
                  <a:pos x="connsiteX1" y="connsiteY1"/>
                </a:cxn>
              </a:cxnLst>
              <a:rect l="l" t="t" r="r" b="b"/>
              <a:pathLst>
                <a:path h="71718">
                  <a:moveTo>
                    <a:pt x="0" y="0"/>
                  </a:moveTo>
                  <a:lnTo>
                    <a:pt x="0" y="71718"/>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1" name="フリーフォーム 370"/>
            <p:cNvSpPr/>
            <p:nvPr/>
          </p:nvSpPr>
          <p:spPr>
            <a:xfrm flipH="1" flipV="1">
              <a:off x="9621258" y="1294016"/>
              <a:ext cx="0" cy="49703"/>
            </a:xfrm>
            <a:custGeom>
              <a:avLst/>
              <a:gdLst>
                <a:gd name="connsiteX0" fmla="*/ 0 w 0"/>
                <a:gd name="connsiteY0" fmla="*/ 0 h 80682"/>
                <a:gd name="connsiteX1" fmla="*/ 0 w 0"/>
                <a:gd name="connsiteY1" fmla="*/ 80682 h 80682"/>
              </a:gdLst>
              <a:ahLst/>
              <a:cxnLst>
                <a:cxn ang="0">
                  <a:pos x="connsiteX0" y="connsiteY0"/>
                </a:cxn>
                <a:cxn ang="0">
                  <a:pos x="connsiteX1" y="connsiteY1"/>
                </a:cxn>
              </a:cxnLst>
              <a:rect l="l" t="t" r="r" b="b"/>
              <a:pathLst>
                <a:path h="80682">
                  <a:moveTo>
                    <a:pt x="0" y="0"/>
                  </a:moveTo>
                  <a:lnTo>
                    <a:pt x="0" y="8068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2" name="フリーフォーム 371"/>
            <p:cNvSpPr/>
            <p:nvPr/>
          </p:nvSpPr>
          <p:spPr>
            <a:xfrm flipH="1" flipV="1">
              <a:off x="9719148" y="1249836"/>
              <a:ext cx="0" cy="93883"/>
            </a:xfrm>
            <a:custGeom>
              <a:avLst/>
              <a:gdLst>
                <a:gd name="connsiteX0" fmla="*/ 0 w 0"/>
                <a:gd name="connsiteY0" fmla="*/ 0 h 152400"/>
                <a:gd name="connsiteX1" fmla="*/ 0 w 0"/>
                <a:gd name="connsiteY1" fmla="*/ 152400 h 152400"/>
              </a:gdLst>
              <a:ahLst/>
              <a:cxnLst>
                <a:cxn ang="0">
                  <a:pos x="connsiteX0" y="connsiteY0"/>
                </a:cxn>
                <a:cxn ang="0">
                  <a:pos x="connsiteX1" y="connsiteY1"/>
                </a:cxn>
              </a:cxnLst>
              <a:rect l="l" t="t" r="r" b="b"/>
              <a:pathLst>
                <a:path h="152400">
                  <a:moveTo>
                    <a:pt x="0" y="0"/>
                  </a:moveTo>
                  <a:lnTo>
                    <a:pt x="0" y="1524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3" name="フリーフォーム 372"/>
            <p:cNvSpPr/>
            <p:nvPr/>
          </p:nvSpPr>
          <p:spPr>
            <a:xfrm flipH="1" flipV="1">
              <a:off x="9768066" y="1227747"/>
              <a:ext cx="5464" cy="115973"/>
            </a:xfrm>
            <a:custGeom>
              <a:avLst/>
              <a:gdLst>
                <a:gd name="connsiteX0" fmla="*/ 0 w 9007"/>
                <a:gd name="connsiteY0" fmla="*/ 0 h 188259"/>
                <a:gd name="connsiteX1" fmla="*/ 8964 w 9007"/>
                <a:gd name="connsiteY1" fmla="*/ 188259 h 188259"/>
              </a:gdLst>
              <a:ahLst/>
              <a:cxnLst>
                <a:cxn ang="0">
                  <a:pos x="connsiteX0" y="connsiteY0"/>
                </a:cxn>
                <a:cxn ang="0">
                  <a:pos x="connsiteX1" y="connsiteY1"/>
                </a:cxn>
              </a:cxnLst>
              <a:rect l="l" t="t" r="r" b="b"/>
              <a:pathLst>
                <a:path w="9007" h="188259">
                  <a:moveTo>
                    <a:pt x="0" y="0"/>
                  </a:moveTo>
                  <a:cubicBezTo>
                    <a:pt x="10157" y="152360"/>
                    <a:pt x="8964" y="89547"/>
                    <a:pt x="8964" y="188259"/>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4" name="Freeform 573"/>
            <p:cNvSpPr>
              <a:spLocks/>
            </p:cNvSpPr>
            <p:nvPr/>
          </p:nvSpPr>
          <p:spPr bwMode="auto">
            <a:xfrm flipV="1">
              <a:off x="10094636" y="734350"/>
              <a:ext cx="279882" cy="96862"/>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375" name="Group 1526"/>
            <p:cNvGrpSpPr>
              <a:grpSpLocks/>
            </p:cNvGrpSpPr>
            <p:nvPr/>
          </p:nvGrpSpPr>
          <p:grpSpPr bwMode="auto">
            <a:xfrm>
              <a:off x="9382306" y="743582"/>
              <a:ext cx="659462" cy="360826"/>
              <a:chOff x="7259" y="1752"/>
              <a:chExt cx="405" cy="211"/>
            </a:xfrm>
          </p:grpSpPr>
          <p:sp>
            <p:nvSpPr>
              <p:cNvPr id="390"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1"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2"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76" name="雲 375"/>
            <p:cNvSpPr/>
            <p:nvPr/>
          </p:nvSpPr>
          <p:spPr>
            <a:xfrm>
              <a:off x="10606578" y="1830693"/>
              <a:ext cx="414897" cy="350364"/>
            </a:xfrm>
            <a:prstGeom prst="clou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7" name="正方形/長方形 376"/>
            <p:cNvSpPr/>
            <p:nvPr/>
          </p:nvSpPr>
          <p:spPr>
            <a:xfrm>
              <a:off x="10525215" y="1939151"/>
              <a:ext cx="233117" cy="164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78" name="直線コネクタ 377"/>
            <p:cNvCxnSpPr/>
            <p:nvPr/>
          </p:nvCxnSpPr>
          <p:spPr>
            <a:xfrm>
              <a:off x="10429333" y="1980091"/>
              <a:ext cx="315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直線コネクタ 378"/>
            <p:cNvCxnSpPr/>
            <p:nvPr/>
          </p:nvCxnSpPr>
          <p:spPr>
            <a:xfrm>
              <a:off x="10435184" y="2054430"/>
              <a:ext cx="315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1" name="グループ化 380"/>
            <p:cNvGrpSpPr/>
            <p:nvPr/>
          </p:nvGrpSpPr>
          <p:grpSpPr>
            <a:xfrm>
              <a:off x="9247410" y="1690072"/>
              <a:ext cx="1150015" cy="552391"/>
              <a:chOff x="-2076762" y="2067903"/>
              <a:chExt cx="1131957" cy="465858"/>
            </a:xfrm>
          </p:grpSpPr>
          <p:sp>
            <p:nvSpPr>
              <p:cNvPr id="384" name="円/楕円 261"/>
              <p:cNvSpPr/>
              <p:nvPr/>
            </p:nvSpPr>
            <p:spPr>
              <a:xfrm rot="1026829">
                <a:off x="-2076762" y="2067903"/>
                <a:ext cx="1131957" cy="465858"/>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5" name="円/楕円 262"/>
              <p:cNvSpPr/>
              <p:nvPr/>
            </p:nvSpPr>
            <p:spPr>
              <a:xfrm rot="1026829">
                <a:off x="-1967206" y="2127476"/>
                <a:ext cx="1018427" cy="396140"/>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6" name="円/楕円 263"/>
              <p:cNvSpPr/>
              <p:nvPr/>
            </p:nvSpPr>
            <p:spPr>
              <a:xfrm rot="1026829">
                <a:off x="-1852744" y="2146042"/>
                <a:ext cx="878769" cy="377293"/>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7" name="円/楕円 265"/>
              <p:cNvSpPr/>
              <p:nvPr/>
            </p:nvSpPr>
            <p:spPr>
              <a:xfrm rot="1026829">
                <a:off x="-1702523" y="2191005"/>
                <a:ext cx="730971" cy="315144"/>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8" name="円/楕円 267"/>
              <p:cNvSpPr/>
              <p:nvPr/>
            </p:nvSpPr>
            <p:spPr>
              <a:xfrm rot="1026829">
                <a:off x="-1570745" y="2249715"/>
                <a:ext cx="600911" cy="242456"/>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9" name="円/楕円 268"/>
              <p:cNvSpPr/>
              <p:nvPr/>
            </p:nvSpPr>
            <p:spPr>
              <a:xfrm rot="1026829">
                <a:off x="-1446009" y="2319676"/>
                <a:ext cx="465273" cy="136081"/>
              </a:xfrm>
              <a:prstGeom prst="ellipse">
                <a:avLst/>
              </a:prstGeom>
              <a:solidFill>
                <a:srgbClr val="CCE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82" name="正方形/長方形 381"/>
            <p:cNvSpPr/>
            <p:nvPr/>
          </p:nvSpPr>
          <p:spPr>
            <a:xfrm>
              <a:off x="10166012" y="1307778"/>
              <a:ext cx="481221" cy="215444"/>
            </a:xfrm>
            <a:prstGeom prst="rect">
              <a:avLst/>
            </a:prstGeom>
            <a:noFill/>
          </p:spPr>
          <p:txBody>
            <a:bodyPr wrap="none" lIns="91440" tIns="45720" rIns="91440" bIns="45720">
              <a:spAutoFit/>
            </a:bodyPr>
            <a:lstStyle/>
            <a:p>
              <a:pPr algn="ctr"/>
              <a:r>
                <a:rPr lang="ja-JP" altLang="en-US" sz="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アセッ</a:t>
              </a:r>
              <a:r>
                <a:rPr lang="en-US" altLang="ja-JP" sz="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383" name="正方形/長方形 382"/>
            <p:cNvSpPr/>
            <p:nvPr/>
          </p:nvSpPr>
          <p:spPr>
            <a:xfrm>
              <a:off x="10362230" y="1510792"/>
              <a:ext cx="481221" cy="215444"/>
            </a:xfrm>
            <a:prstGeom prst="rect">
              <a:avLst/>
            </a:prstGeom>
            <a:noFill/>
          </p:spPr>
          <p:txBody>
            <a:bodyPr wrap="none" lIns="91440" tIns="45720" rIns="91440" bIns="45720">
              <a:spAutoFit/>
            </a:bodyPr>
            <a:lstStyle/>
            <a:p>
              <a:pPr algn="ctr"/>
              <a:r>
                <a:rPr lang="ja-JP" altLang="en-US" sz="800" b="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アセッ</a:t>
              </a:r>
              <a:r>
                <a:rPr lang="en-US" altLang="ja-JP" sz="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rPr>
                <a:t>!</a:t>
              </a:r>
              <a:endParaRPr lang="ja-JP" altLang="en-US" sz="800" b="1" i="1"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endParaRPr>
            </a:p>
          </p:txBody>
        </p:sp>
      </p:grpSp>
      <p:grpSp>
        <p:nvGrpSpPr>
          <p:cNvPr id="404" name="グループ化 403"/>
          <p:cNvGrpSpPr/>
          <p:nvPr/>
        </p:nvGrpSpPr>
        <p:grpSpPr>
          <a:xfrm>
            <a:off x="10552188" y="1403210"/>
            <a:ext cx="1375489" cy="1161695"/>
            <a:chOff x="7286558" y="1654475"/>
            <a:chExt cx="1375489" cy="1161695"/>
          </a:xfrm>
        </p:grpSpPr>
        <p:grpSp>
          <p:nvGrpSpPr>
            <p:cNvPr id="405" name="グループ化 404"/>
            <p:cNvGrpSpPr/>
            <p:nvPr/>
          </p:nvGrpSpPr>
          <p:grpSpPr>
            <a:xfrm>
              <a:off x="7286558" y="1654475"/>
              <a:ext cx="1375489" cy="1161695"/>
              <a:chOff x="6688063" y="4071023"/>
              <a:chExt cx="1196305" cy="985737"/>
            </a:xfrm>
          </p:grpSpPr>
          <p:grpSp>
            <p:nvGrpSpPr>
              <p:cNvPr id="439" name="グループ化 438"/>
              <p:cNvGrpSpPr/>
              <p:nvPr/>
            </p:nvGrpSpPr>
            <p:grpSpPr>
              <a:xfrm>
                <a:off x="6688063" y="4630073"/>
                <a:ext cx="1196305" cy="426687"/>
                <a:chOff x="6688063" y="4716316"/>
                <a:chExt cx="1038137" cy="340444"/>
              </a:xfrm>
            </p:grpSpPr>
            <p:sp>
              <p:nvSpPr>
                <p:cNvPr id="455" name="Freeform 1407"/>
                <p:cNvSpPr>
                  <a:spLocks/>
                </p:cNvSpPr>
                <p:nvPr/>
              </p:nvSpPr>
              <p:spPr bwMode="auto">
                <a:xfrm flipH="1">
                  <a:off x="6688063" y="4716316"/>
                  <a:ext cx="1038137" cy="340444"/>
                </a:xfrm>
                <a:custGeom>
                  <a:avLst/>
                  <a:gdLst>
                    <a:gd name="T0" fmla="*/ 2147483647 w 226"/>
                    <a:gd name="T1" fmla="*/ 2147483647 h 103"/>
                    <a:gd name="T2" fmla="*/ 2147483647 w 226"/>
                    <a:gd name="T3" fmla="*/ 2147483647 h 103"/>
                    <a:gd name="T4" fmla="*/ 2147483647 w 226"/>
                    <a:gd name="T5" fmla="*/ 2147483647 h 103"/>
                    <a:gd name="T6" fmla="*/ 2147483647 w 226"/>
                    <a:gd name="T7" fmla="*/ 2147483647 h 103"/>
                    <a:gd name="T8" fmla="*/ 2147483647 w 226"/>
                    <a:gd name="T9" fmla="*/ 2147483647 h 103"/>
                    <a:gd name="T10" fmla="*/ 2147483647 w 226"/>
                    <a:gd name="T11" fmla="*/ 2147483647 h 103"/>
                    <a:gd name="T12" fmla="*/ 2147483647 w 226"/>
                    <a:gd name="T13" fmla="*/ 2147483647 h 103"/>
                    <a:gd name="T14" fmla="*/ 2147483647 w 226"/>
                    <a:gd name="T15" fmla="*/ 2147483647 h 103"/>
                    <a:gd name="T16" fmla="*/ 2147483647 w 226"/>
                    <a:gd name="T17" fmla="*/ 2147483647 h 103"/>
                    <a:gd name="T18" fmla="*/ 2147483647 w 226"/>
                    <a:gd name="T19" fmla="*/ 214748364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 h="103">
                      <a:moveTo>
                        <a:pt x="47" y="10"/>
                      </a:moveTo>
                      <a:cubicBezTo>
                        <a:pt x="47" y="10"/>
                        <a:pt x="49" y="2"/>
                        <a:pt x="62" y="1"/>
                      </a:cubicBezTo>
                      <a:cubicBezTo>
                        <a:pt x="76" y="1"/>
                        <a:pt x="76" y="1"/>
                        <a:pt x="76" y="1"/>
                      </a:cubicBezTo>
                      <a:cubicBezTo>
                        <a:pt x="166" y="1"/>
                        <a:pt x="166" y="1"/>
                        <a:pt x="166" y="1"/>
                      </a:cubicBezTo>
                      <a:cubicBezTo>
                        <a:pt x="166" y="1"/>
                        <a:pt x="176" y="0"/>
                        <a:pt x="183" y="25"/>
                      </a:cubicBezTo>
                      <a:cubicBezTo>
                        <a:pt x="183" y="25"/>
                        <a:pt x="226" y="90"/>
                        <a:pt x="181" y="96"/>
                      </a:cubicBezTo>
                      <a:cubicBezTo>
                        <a:pt x="181" y="96"/>
                        <a:pt x="163" y="97"/>
                        <a:pt x="153" y="83"/>
                      </a:cubicBezTo>
                      <a:cubicBezTo>
                        <a:pt x="86" y="83"/>
                        <a:pt x="86" y="83"/>
                        <a:pt x="86" y="83"/>
                      </a:cubicBezTo>
                      <a:cubicBezTo>
                        <a:pt x="86" y="83"/>
                        <a:pt x="79" y="103"/>
                        <a:pt x="56" y="103"/>
                      </a:cubicBezTo>
                      <a:cubicBezTo>
                        <a:pt x="0" y="103"/>
                        <a:pt x="47" y="10"/>
                        <a:pt x="47" y="1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456" name="Freeform 1418"/>
                <p:cNvSpPr>
                  <a:spLocks/>
                </p:cNvSpPr>
                <p:nvPr/>
              </p:nvSpPr>
              <p:spPr bwMode="auto">
                <a:xfrm flipH="1">
                  <a:off x="7128845" y="4769869"/>
                  <a:ext cx="124236" cy="95630"/>
                </a:xfrm>
                <a:custGeom>
                  <a:avLst/>
                  <a:gdLst>
                    <a:gd name="T0" fmla="*/ 2147483647 w 27"/>
                    <a:gd name="T1" fmla="*/ 2147483647 h 29"/>
                    <a:gd name="T2" fmla="*/ 0 w 27"/>
                    <a:gd name="T3" fmla="*/ 0 h 29"/>
                    <a:gd name="T4" fmla="*/ 2147483647 w 27"/>
                    <a:gd name="T5" fmla="*/ 2147483647 h 29"/>
                    <a:gd name="T6" fmla="*/ 2147483647 w 27"/>
                    <a:gd name="T7" fmla="*/ 2147483647 h 29"/>
                    <a:gd name="T8" fmla="*/ 2147483647 w 2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3"/>
                      </a:moveTo>
                      <a:cubicBezTo>
                        <a:pt x="9" y="2"/>
                        <a:pt x="4" y="1"/>
                        <a:pt x="0" y="0"/>
                      </a:cubicBezTo>
                      <a:cubicBezTo>
                        <a:pt x="20" y="29"/>
                        <a:pt x="20" y="29"/>
                        <a:pt x="20" y="29"/>
                      </a:cubicBezTo>
                      <a:cubicBezTo>
                        <a:pt x="27" y="1"/>
                        <a:pt x="27" y="1"/>
                        <a:pt x="27" y="1"/>
                      </a:cubicBezTo>
                      <a:cubicBezTo>
                        <a:pt x="23" y="3"/>
                        <a:pt x="18" y="3"/>
                        <a:pt x="13" y="3"/>
                      </a:cubicBezTo>
                      <a:close/>
                    </a:path>
                  </a:pathLst>
                </a:custGeom>
                <a:solidFill>
                  <a:srgbClr val="FFCC99"/>
                </a:solidFill>
                <a:ln w="17463" cap="rnd">
                  <a:solidFill>
                    <a:srgbClr val="000000"/>
                  </a:solidFill>
                  <a:prstDash val="solid"/>
                  <a:round/>
                  <a:headEnd/>
                  <a:tailEnd/>
                </a:ln>
              </p:spPr>
              <p:txBody>
                <a:bodyPr/>
                <a:lstStyle/>
                <a:p>
                  <a:endParaRPr lang="ja-JP" altLang="en-US"/>
                </a:p>
              </p:txBody>
            </p:sp>
            <p:sp>
              <p:nvSpPr>
                <p:cNvPr id="457" name="Line 1419"/>
                <p:cNvSpPr>
                  <a:spLocks noChangeShapeType="1"/>
                </p:cNvSpPr>
                <p:nvPr/>
              </p:nvSpPr>
              <p:spPr bwMode="auto">
                <a:xfrm>
                  <a:off x="7307541" y="4928617"/>
                  <a:ext cx="23826" cy="6120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8" name="Line 1420"/>
                <p:cNvSpPr>
                  <a:spLocks noChangeShapeType="1"/>
                </p:cNvSpPr>
                <p:nvPr/>
              </p:nvSpPr>
              <p:spPr bwMode="auto">
                <a:xfrm flipH="1">
                  <a:off x="7023331" y="4917141"/>
                  <a:ext cx="40845" cy="7267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9" name="Freeform 1421"/>
                <p:cNvSpPr>
                  <a:spLocks/>
                </p:cNvSpPr>
                <p:nvPr/>
              </p:nvSpPr>
              <p:spPr bwMode="auto">
                <a:xfrm flipH="1">
                  <a:off x="7179901" y="4743093"/>
                  <a:ext cx="151466" cy="114757"/>
                </a:xfrm>
                <a:custGeom>
                  <a:avLst/>
                  <a:gdLst>
                    <a:gd name="T0" fmla="*/ 2147483647 w 33"/>
                    <a:gd name="T1" fmla="*/ 0 h 35"/>
                    <a:gd name="T2" fmla="*/ 0 w 33"/>
                    <a:gd name="T3" fmla="*/ 2147483647 h 35"/>
                    <a:gd name="T4" fmla="*/ 2147483647 w 33"/>
                    <a:gd name="T5" fmla="*/ 2147483647 h 35"/>
                    <a:gd name="T6" fmla="*/ 0 60000 65536"/>
                    <a:gd name="T7" fmla="*/ 0 60000 65536"/>
                    <a:gd name="T8" fmla="*/ 0 60000 65536"/>
                  </a:gdLst>
                  <a:ahLst/>
                  <a:cxnLst>
                    <a:cxn ang="T6">
                      <a:pos x="T0" y="T1"/>
                    </a:cxn>
                    <a:cxn ang="T7">
                      <a:pos x="T2" y="T3"/>
                    </a:cxn>
                    <a:cxn ang="T8">
                      <a:pos x="T4" y="T5"/>
                    </a:cxn>
                  </a:cxnLst>
                  <a:rect l="0" t="0" r="r" b="b"/>
                  <a:pathLst>
                    <a:path w="33" h="35">
                      <a:moveTo>
                        <a:pt x="4" y="0"/>
                      </a:moveTo>
                      <a:cubicBezTo>
                        <a:pt x="0" y="33"/>
                        <a:pt x="0" y="33"/>
                        <a:pt x="0" y="33"/>
                      </a:cubicBezTo>
                      <a:cubicBezTo>
                        <a:pt x="0" y="33"/>
                        <a:pt x="8" y="22"/>
                        <a:pt x="33" y="3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0" name="Freeform 1422"/>
                <p:cNvSpPr>
                  <a:spLocks/>
                </p:cNvSpPr>
                <p:nvPr/>
              </p:nvSpPr>
              <p:spPr bwMode="auto">
                <a:xfrm flipH="1">
                  <a:off x="7023331" y="4756482"/>
                  <a:ext cx="115727" cy="97542"/>
                </a:xfrm>
                <a:custGeom>
                  <a:avLst/>
                  <a:gdLst>
                    <a:gd name="T0" fmla="*/ 2147483647 w 25"/>
                    <a:gd name="T1" fmla="*/ 0 h 30"/>
                    <a:gd name="T2" fmla="*/ 2147483647 w 25"/>
                    <a:gd name="T3" fmla="*/ 2147483647 h 30"/>
                    <a:gd name="T4" fmla="*/ 0 w 25"/>
                    <a:gd name="T5" fmla="*/ 2147483647 h 30"/>
                    <a:gd name="T6" fmla="*/ 0 60000 65536"/>
                    <a:gd name="T7" fmla="*/ 0 60000 65536"/>
                    <a:gd name="T8" fmla="*/ 0 60000 65536"/>
                  </a:gdLst>
                  <a:ahLst/>
                  <a:cxnLst>
                    <a:cxn ang="T6">
                      <a:pos x="T0" y="T1"/>
                    </a:cxn>
                    <a:cxn ang="T7">
                      <a:pos x="T2" y="T3"/>
                    </a:cxn>
                    <a:cxn ang="T8">
                      <a:pos x="T4" y="T5"/>
                    </a:cxn>
                  </a:cxnLst>
                  <a:rect l="0" t="0" r="r" b="b"/>
                  <a:pathLst>
                    <a:path w="25" h="30">
                      <a:moveTo>
                        <a:pt x="17" y="0"/>
                      </a:moveTo>
                      <a:cubicBezTo>
                        <a:pt x="25" y="28"/>
                        <a:pt x="25" y="28"/>
                        <a:pt x="25" y="28"/>
                      </a:cubicBezTo>
                      <a:cubicBezTo>
                        <a:pt x="25" y="28"/>
                        <a:pt x="7" y="25"/>
                        <a:pt x="0" y="3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1" name="Freeform 1423"/>
                <p:cNvSpPr>
                  <a:spLocks/>
                </p:cNvSpPr>
                <p:nvPr/>
              </p:nvSpPr>
              <p:spPr bwMode="auto">
                <a:xfrm flipH="1">
                  <a:off x="7372212" y="4806210"/>
                  <a:ext cx="229752" cy="160659"/>
                </a:xfrm>
                <a:custGeom>
                  <a:avLst/>
                  <a:gdLst>
                    <a:gd name="T0" fmla="*/ 2147483647 w 50"/>
                    <a:gd name="T1" fmla="*/ 2147483647 h 49"/>
                    <a:gd name="T2" fmla="*/ 2147483647 w 50"/>
                    <a:gd name="T3" fmla="*/ 2147483647 h 49"/>
                    <a:gd name="T4" fmla="*/ 2147483647 w 50"/>
                    <a:gd name="T5" fmla="*/ 2147483647 h 49"/>
                    <a:gd name="T6" fmla="*/ 2147483647 w 50"/>
                    <a:gd name="T7" fmla="*/ 2147483647 h 49"/>
                    <a:gd name="T8" fmla="*/ 2147483647 w 50"/>
                    <a:gd name="T9" fmla="*/ 2147483647 h 49"/>
                    <a:gd name="T10" fmla="*/ 2147483647 w 50"/>
                    <a:gd name="T11" fmla="*/ 2147483647 h 49"/>
                    <a:gd name="T12" fmla="*/ 2147483647 w 50"/>
                    <a:gd name="T13" fmla="*/ 2147483647 h 49"/>
                    <a:gd name="T14" fmla="*/ 2147483647 w 50"/>
                    <a:gd name="T15" fmla="*/ 2147483647 h 49"/>
                    <a:gd name="T16" fmla="*/ 2147483647 w 50"/>
                    <a:gd name="T17" fmla="*/ 2147483647 h 49"/>
                    <a:gd name="T18" fmla="*/ 0 w 50"/>
                    <a:gd name="T19" fmla="*/ 2147483647 h 49"/>
                    <a:gd name="T20" fmla="*/ 2147483647 w 50"/>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9">
                      <a:moveTo>
                        <a:pt x="22" y="10"/>
                      </a:moveTo>
                      <a:cubicBezTo>
                        <a:pt x="22" y="10"/>
                        <a:pt x="29" y="0"/>
                        <a:pt x="40" y="5"/>
                      </a:cubicBezTo>
                      <a:cubicBezTo>
                        <a:pt x="50" y="10"/>
                        <a:pt x="50" y="29"/>
                        <a:pt x="46" y="35"/>
                      </a:cubicBezTo>
                      <a:cubicBezTo>
                        <a:pt x="43" y="42"/>
                        <a:pt x="38" y="48"/>
                        <a:pt x="33" y="47"/>
                      </a:cubicBezTo>
                      <a:cubicBezTo>
                        <a:pt x="28" y="46"/>
                        <a:pt x="29" y="44"/>
                        <a:pt x="29" y="44"/>
                      </a:cubicBezTo>
                      <a:cubicBezTo>
                        <a:pt x="29" y="44"/>
                        <a:pt x="25" y="49"/>
                        <a:pt x="21" y="48"/>
                      </a:cubicBezTo>
                      <a:cubicBezTo>
                        <a:pt x="17" y="47"/>
                        <a:pt x="17" y="42"/>
                        <a:pt x="17" y="42"/>
                      </a:cubicBezTo>
                      <a:cubicBezTo>
                        <a:pt x="17" y="42"/>
                        <a:pt x="15" y="45"/>
                        <a:pt x="10" y="43"/>
                      </a:cubicBezTo>
                      <a:cubicBezTo>
                        <a:pt x="6" y="41"/>
                        <a:pt x="11" y="25"/>
                        <a:pt x="11" y="25"/>
                      </a:cubicBezTo>
                      <a:cubicBezTo>
                        <a:pt x="11" y="25"/>
                        <a:pt x="0" y="24"/>
                        <a:pt x="0" y="19"/>
                      </a:cubicBezTo>
                      <a:cubicBezTo>
                        <a:pt x="0" y="10"/>
                        <a:pt x="22" y="10"/>
                        <a:pt x="22" y="10"/>
                      </a:cubicBezTo>
                      <a:close/>
                    </a:path>
                  </a:pathLst>
                </a:custGeom>
                <a:solidFill>
                  <a:srgbClr val="FFCC99"/>
                </a:solidFill>
                <a:ln w="17463" cap="rnd">
                  <a:solidFill>
                    <a:srgbClr val="000000"/>
                  </a:solidFill>
                  <a:prstDash val="solid"/>
                  <a:round/>
                  <a:headEnd/>
                  <a:tailEnd/>
                </a:ln>
              </p:spPr>
              <p:txBody>
                <a:bodyPr/>
                <a:lstStyle/>
                <a:p>
                  <a:endParaRPr lang="ja-JP" altLang="en-US"/>
                </a:p>
              </p:txBody>
            </p:sp>
            <p:sp>
              <p:nvSpPr>
                <p:cNvPr id="462" name="Line 1424"/>
                <p:cNvSpPr>
                  <a:spLocks noChangeShapeType="1"/>
                </p:cNvSpPr>
                <p:nvPr/>
              </p:nvSpPr>
              <p:spPr bwMode="auto">
                <a:xfrm>
                  <a:off x="7496448" y="4894190"/>
                  <a:ext cx="27230" cy="4972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3" name="Line 1425"/>
                <p:cNvSpPr>
                  <a:spLocks noChangeShapeType="1"/>
                </p:cNvSpPr>
                <p:nvPr/>
              </p:nvSpPr>
              <p:spPr bwMode="auto">
                <a:xfrm>
                  <a:off x="7450498" y="4903752"/>
                  <a:ext cx="18721" cy="4781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4" name="Freeform 1426"/>
                <p:cNvSpPr>
                  <a:spLocks/>
                </p:cNvSpPr>
                <p:nvPr/>
              </p:nvSpPr>
              <p:spPr bwMode="auto">
                <a:xfrm flipH="1">
                  <a:off x="7418163" y="4865500"/>
                  <a:ext cx="97006" cy="19126"/>
                </a:xfrm>
                <a:custGeom>
                  <a:avLst/>
                  <a:gdLst>
                    <a:gd name="T0" fmla="*/ 0 w 21"/>
                    <a:gd name="T1" fmla="*/ 0 h 6"/>
                    <a:gd name="T2" fmla="*/ 2147483647 w 21"/>
                    <a:gd name="T3" fmla="*/ 2147483647 h 6"/>
                    <a:gd name="T4" fmla="*/ 0 60000 65536"/>
                    <a:gd name="T5" fmla="*/ 0 60000 65536"/>
                  </a:gdLst>
                  <a:ahLst/>
                  <a:cxnLst>
                    <a:cxn ang="T4">
                      <a:pos x="T0" y="T1"/>
                    </a:cxn>
                    <a:cxn ang="T5">
                      <a:pos x="T2" y="T3"/>
                    </a:cxn>
                  </a:cxnLst>
                  <a:rect l="0" t="0" r="r" b="b"/>
                  <a:pathLst>
                    <a:path w="21" h="6">
                      <a:moveTo>
                        <a:pt x="0" y="0"/>
                      </a:moveTo>
                      <a:cubicBezTo>
                        <a:pt x="0" y="0"/>
                        <a:pt x="8" y="6"/>
                        <a:pt x="21" y="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5" name="Freeform 1427"/>
                <p:cNvSpPr>
                  <a:spLocks/>
                </p:cNvSpPr>
                <p:nvPr/>
              </p:nvSpPr>
              <p:spPr bwMode="auto">
                <a:xfrm flipH="1">
                  <a:off x="6711889" y="4729705"/>
                  <a:ext cx="205926" cy="195086"/>
                </a:xfrm>
                <a:custGeom>
                  <a:avLst/>
                  <a:gdLst>
                    <a:gd name="T0" fmla="*/ 0 w 45"/>
                    <a:gd name="T1" fmla="*/ 2147483647 h 59"/>
                    <a:gd name="T2" fmla="*/ 2147483647 w 45"/>
                    <a:gd name="T3" fmla="*/ 2147483647 h 59"/>
                    <a:gd name="T4" fmla="*/ 2147483647 w 45"/>
                    <a:gd name="T5" fmla="*/ 2147483647 h 59"/>
                    <a:gd name="T6" fmla="*/ 2147483647 w 45"/>
                    <a:gd name="T7" fmla="*/ 2147483647 h 59"/>
                    <a:gd name="T8" fmla="*/ 2147483647 w 45"/>
                    <a:gd name="T9" fmla="*/ 2147483647 h 59"/>
                    <a:gd name="T10" fmla="*/ 2147483647 w 45"/>
                    <a:gd name="T11" fmla="*/ 2147483647 h 59"/>
                    <a:gd name="T12" fmla="*/ 2147483647 w 45"/>
                    <a:gd name="T13" fmla="*/ 2147483647 h 59"/>
                    <a:gd name="T14" fmla="*/ 0 w 45"/>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9">
                      <a:moveTo>
                        <a:pt x="0" y="41"/>
                      </a:moveTo>
                      <a:cubicBezTo>
                        <a:pt x="0" y="32"/>
                        <a:pt x="18" y="0"/>
                        <a:pt x="27" y="4"/>
                      </a:cubicBezTo>
                      <a:cubicBezTo>
                        <a:pt x="36" y="9"/>
                        <a:pt x="29" y="18"/>
                        <a:pt x="29" y="18"/>
                      </a:cubicBezTo>
                      <a:cubicBezTo>
                        <a:pt x="29" y="18"/>
                        <a:pt x="45" y="24"/>
                        <a:pt x="42" y="31"/>
                      </a:cubicBezTo>
                      <a:cubicBezTo>
                        <a:pt x="42" y="31"/>
                        <a:pt x="41" y="35"/>
                        <a:pt x="37" y="34"/>
                      </a:cubicBezTo>
                      <a:cubicBezTo>
                        <a:pt x="37" y="34"/>
                        <a:pt x="44" y="44"/>
                        <a:pt x="34" y="46"/>
                      </a:cubicBezTo>
                      <a:cubicBezTo>
                        <a:pt x="34" y="46"/>
                        <a:pt x="35" y="59"/>
                        <a:pt x="19" y="58"/>
                      </a:cubicBezTo>
                      <a:cubicBezTo>
                        <a:pt x="3" y="57"/>
                        <a:pt x="1" y="50"/>
                        <a:pt x="0" y="41"/>
                      </a:cubicBezTo>
                      <a:close/>
                    </a:path>
                  </a:pathLst>
                </a:custGeom>
                <a:solidFill>
                  <a:srgbClr val="FFCC99"/>
                </a:solidFill>
                <a:ln w="17463" cap="rnd">
                  <a:solidFill>
                    <a:srgbClr val="000000"/>
                  </a:solidFill>
                  <a:prstDash val="solid"/>
                  <a:round/>
                  <a:headEnd/>
                  <a:tailEnd/>
                </a:ln>
              </p:spPr>
              <p:txBody>
                <a:bodyPr/>
                <a:lstStyle/>
                <a:p>
                  <a:endParaRPr lang="ja-JP" altLang="en-US"/>
                </a:p>
              </p:txBody>
            </p:sp>
            <p:sp>
              <p:nvSpPr>
                <p:cNvPr id="466" name="Freeform 1428"/>
                <p:cNvSpPr>
                  <a:spLocks/>
                </p:cNvSpPr>
                <p:nvPr/>
              </p:nvSpPr>
              <p:spPr bwMode="auto">
                <a:xfrm flipH="1">
                  <a:off x="6747628" y="4829161"/>
                  <a:ext cx="59565" cy="13388"/>
                </a:xfrm>
                <a:custGeom>
                  <a:avLst/>
                  <a:gdLst>
                    <a:gd name="T0" fmla="*/ 0 w 13"/>
                    <a:gd name="T1" fmla="*/ 2147483647 h 4"/>
                    <a:gd name="T2" fmla="*/ 2147483647 w 13"/>
                    <a:gd name="T3" fmla="*/ 2147483647 h 4"/>
                    <a:gd name="T4" fmla="*/ 0 60000 65536"/>
                    <a:gd name="T5" fmla="*/ 0 60000 65536"/>
                  </a:gdLst>
                  <a:ahLst/>
                  <a:cxnLst>
                    <a:cxn ang="T4">
                      <a:pos x="T0" y="T1"/>
                    </a:cxn>
                    <a:cxn ang="T5">
                      <a:pos x="T2" y="T3"/>
                    </a:cxn>
                  </a:cxnLst>
                  <a:rect l="0" t="0" r="r" b="b"/>
                  <a:pathLst>
                    <a:path w="13" h="4">
                      <a:moveTo>
                        <a:pt x="0" y="1"/>
                      </a:moveTo>
                      <a:cubicBezTo>
                        <a:pt x="0" y="1"/>
                        <a:pt x="10" y="0"/>
                        <a:pt x="13" y="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7" name="Freeform 1429"/>
                <p:cNvSpPr>
                  <a:spLocks/>
                </p:cNvSpPr>
                <p:nvPr/>
              </p:nvSpPr>
              <p:spPr bwMode="auto">
                <a:xfrm flipH="1">
                  <a:off x="6761243" y="4865500"/>
                  <a:ext cx="51056" cy="15301"/>
                </a:xfrm>
                <a:custGeom>
                  <a:avLst/>
                  <a:gdLst>
                    <a:gd name="T0" fmla="*/ 0 w 11"/>
                    <a:gd name="T1" fmla="*/ 2147483647 h 5"/>
                    <a:gd name="T2" fmla="*/ 2147483647 w 11"/>
                    <a:gd name="T3" fmla="*/ 2147483647 h 5"/>
                    <a:gd name="T4" fmla="*/ 0 60000 65536"/>
                    <a:gd name="T5" fmla="*/ 0 60000 65536"/>
                  </a:gdLst>
                  <a:ahLst/>
                  <a:cxnLst>
                    <a:cxn ang="T4">
                      <a:pos x="T0" y="T1"/>
                    </a:cxn>
                    <a:cxn ang="T5">
                      <a:pos x="T2" y="T3"/>
                    </a:cxn>
                  </a:cxnLst>
                  <a:rect l="0" t="0" r="r" b="b"/>
                  <a:pathLst>
                    <a:path w="11" h="5">
                      <a:moveTo>
                        <a:pt x="0" y="2"/>
                      </a:moveTo>
                      <a:cubicBezTo>
                        <a:pt x="0" y="2"/>
                        <a:pt x="8" y="0"/>
                        <a:pt x="11"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8" name="Freeform 1430"/>
                <p:cNvSpPr>
                  <a:spLocks/>
                </p:cNvSpPr>
                <p:nvPr/>
              </p:nvSpPr>
              <p:spPr bwMode="auto">
                <a:xfrm flipH="1">
                  <a:off x="6831019" y="4792821"/>
                  <a:ext cx="35740" cy="82243"/>
                </a:xfrm>
                <a:custGeom>
                  <a:avLst/>
                  <a:gdLst>
                    <a:gd name="T0" fmla="*/ 2147483647 w 8"/>
                    <a:gd name="T1" fmla="*/ 0 h 25"/>
                    <a:gd name="T2" fmla="*/ 0 w 8"/>
                    <a:gd name="T3" fmla="*/ 2147483647 h 25"/>
                    <a:gd name="T4" fmla="*/ 0 60000 65536"/>
                    <a:gd name="T5" fmla="*/ 0 60000 65536"/>
                  </a:gdLst>
                  <a:ahLst/>
                  <a:cxnLst>
                    <a:cxn ang="T4">
                      <a:pos x="T0" y="T1"/>
                    </a:cxn>
                    <a:cxn ang="T5">
                      <a:pos x="T2" y="T3"/>
                    </a:cxn>
                  </a:cxnLst>
                  <a:rect l="0" t="0" r="r" b="b"/>
                  <a:pathLst>
                    <a:path w="8" h="25">
                      <a:moveTo>
                        <a:pt x="5" y="0"/>
                      </a:moveTo>
                      <a:cubicBezTo>
                        <a:pt x="5" y="0"/>
                        <a:pt x="8" y="20"/>
                        <a:pt x="0" y="2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440" name="グループ化 439"/>
              <p:cNvGrpSpPr/>
              <p:nvPr/>
            </p:nvGrpSpPr>
            <p:grpSpPr>
              <a:xfrm rot="21034797">
                <a:off x="6817869" y="4071023"/>
                <a:ext cx="866564" cy="735284"/>
                <a:chOff x="2395366" y="490173"/>
                <a:chExt cx="866564" cy="735284"/>
              </a:xfrm>
            </p:grpSpPr>
            <p:sp>
              <p:nvSpPr>
                <p:cNvPr id="441" name="Freeform 1382"/>
                <p:cNvSpPr>
                  <a:spLocks/>
                </p:cNvSpPr>
                <p:nvPr/>
              </p:nvSpPr>
              <p:spPr bwMode="auto">
                <a:xfrm>
                  <a:off x="2395366" y="704263"/>
                  <a:ext cx="866564" cy="521194"/>
                </a:xfrm>
                <a:custGeom>
                  <a:avLst/>
                  <a:gdLst>
                    <a:gd name="T0" fmla="*/ 2147483647 w 164"/>
                    <a:gd name="T1" fmla="*/ 2147483647 h 143"/>
                    <a:gd name="T2" fmla="*/ 2147483647 w 164"/>
                    <a:gd name="T3" fmla="*/ 2147483647 h 143"/>
                    <a:gd name="T4" fmla="*/ 2147483647 w 164"/>
                    <a:gd name="T5" fmla="*/ 2147483647 h 143"/>
                    <a:gd name="T6" fmla="*/ 2147483647 w 164"/>
                    <a:gd name="T7" fmla="*/ 2147483647 h 143"/>
                    <a:gd name="T8" fmla="*/ 2147483647 w 164"/>
                    <a:gd name="T9" fmla="*/ 2147483647 h 143"/>
                    <a:gd name="T10" fmla="*/ 2147483647 w 164"/>
                    <a:gd name="T11" fmla="*/ 0 h 143"/>
                    <a:gd name="T12" fmla="*/ 2147483647 w 164"/>
                    <a:gd name="T13" fmla="*/ 2147483647 h 143"/>
                    <a:gd name="T14" fmla="*/ 2147483647 w 164"/>
                    <a:gd name="T15" fmla="*/ 2147483647 h 143"/>
                    <a:gd name="T16" fmla="*/ 2147483647 w 164"/>
                    <a:gd name="T17" fmla="*/ 2147483647 h 143"/>
                    <a:gd name="T18" fmla="*/ 2147483647 w 164"/>
                    <a:gd name="T19" fmla="*/ 2147483647 h 143"/>
                    <a:gd name="T20" fmla="*/ 2147483647 w 164"/>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143">
                      <a:moveTo>
                        <a:pt x="145" y="43"/>
                      </a:moveTo>
                      <a:cubicBezTo>
                        <a:pt x="140" y="55"/>
                        <a:pt x="140" y="55"/>
                        <a:pt x="140" y="55"/>
                      </a:cubicBezTo>
                      <a:cubicBezTo>
                        <a:pt x="121" y="55"/>
                        <a:pt x="121" y="55"/>
                        <a:pt x="121" y="55"/>
                      </a:cubicBezTo>
                      <a:cubicBezTo>
                        <a:pt x="123" y="17"/>
                        <a:pt x="123" y="17"/>
                        <a:pt x="123" y="17"/>
                      </a:cubicBezTo>
                      <a:cubicBezTo>
                        <a:pt x="112" y="16"/>
                        <a:pt x="99" y="14"/>
                        <a:pt x="83" y="12"/>
                      </a:cubicBezTo>
                      <a:cubicBezTo>
                        <a:pt x="56" y="7"/>
                        <a:pt x="36" y="3"/>
                        <a:pt x="22" y="0"/>
                      </a:cubicBezTo>
                      <a:cubicBezTo>
                        <a:pt x="23" y="6"/>
                        <a:pt x="24" y="20"/>
                        <a:pt x="21" y="35"/>
                      </a:cubicBezTo>
                      <a:cubicBezTo>
                        <a:pt x="16" y="57"/>
                        <a:pt x="0" y="106"/>
                        <a:pt x="58" y="124"/>
                      </a:cubicBezTo>
                      <a:cubicBezTo>
                        <a:pt x="117" y="143"/>
                        <a:pt x="133" y="89"/>
                        <a:pt x="133" y="89"/>
                      </a:cubicBezTo>
                      <a:cubicBezTo>
                        <a:pt x="133" y="89"/>
                        <a:pt x="147" y="100"/>
                        <a:pt x="156" y="63"/>
                      </a:cubicBezTo>
                      <a:cubicBezTo>
                        <a:pt x="156" y="63"/>
                        <a:pt x="164" y="28"/>
                        <a:pt x="145" y="43"/>
                      </a:cubicBezTo>
                      <a:close/>
                    </a:path>
                  </a:pathLst>
                </a:custGeom>
                <a:solidFill>
                  <a:schemeClr val="accent6">
                    <a:lumMod val="40000"/>
                    <a:lumOff val="60000"/>
                  </a:schemeClr>
                </a:solidFill>
                <a:ln w="17463" cap="rnd">
                  <a:solidFill>
                    <a:srgbClr val="000000"/>
                  </a:solidFill>
                  <a:prstDash val="solid"/>
                  <a:round/>
                  <a:headEnd/>
                  <a:tailEnd/>
                </a:ln>
              </p:spPr>
              <p:txBody>
                <a:bodyPr/>
                <a:lstStyle/>
                <a:p>
                  <a:endParaRPr lang="ja-JP" altLang="en-US"/>
                </a:p>
              </p:txBody>
            </p:sp>
            <p:sp>
              <p:nvSpPr>
                <p:cNvPr id="443" name="Freeform 1384"/>
                <p:cNvSpPr>
                  <a:spLocks/>
                </p:cNvSpPr>
                <p:nvPr/>
              </p:nvSpPr>
              <p:spPr bwMode="auto">
                <a:xfrm>
                  <a:off x="3034506" y="763345"/>
                  <a:ext cx="227423" cy="211010"/>
                </a:xfrm>
                <a:custGeom>
                  <a:avLst/>
                  <a:gdLst>
                    <a:gd name="T0" fmla="*/ 2147483647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0 h 58"/>
                    <a:gd name="T14" fmla="*/ 2147483647 w 43"/>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58">
                      <a:moveTo>
                        <a:pt x="2" y="1"/>
                      </a:moveTo>
                      <a:cubicBezTo>
                        <a:pt x="0" y="39"/>
                        <a:pt x="0" y="39"/>
                        <a:pt x="0" y="39"/>
                      </a:cubicBezTo>
                      <a:cubicBezTo>
                        <a:pt x="19" y="39"/>
                        <a:pt x="19" y="39"/>
                        <a:pt x="19" y="39"/>
                      </a:cubicBezTo>
                      <a:cubicBezTo>
                        <a:pt x="24" y="27"/>
                        <a:pt x="24" y="27"/>
                        <a:pt x="24" y="27"/>
                      </a:cubicBezTo>
                      <a:cubicBezTo>
                        <a:pt x="43" y="12"/>
                        <a:pt x="35" y="47"/>
                        <a:pt x="35" y="47"/>
                      </a:cubicBezTo>
                      <a:cubicBezTo>
                        <a:pt x="34" y="51"/>
                        <a:pt x="33" y="54"/>
                        <a:pt x="32" y="58"/>
                      </a:cubicBezTo>
                      <a:cubicBezTo>
                        <a:pt x="40" y="40"/>
                        <a:pt x="41" y="14"/>
                        <a:pt x="41" y="0"/>
                      </a:cubicBezTo>
                      <a:cubicBezTo>
                        <a:pt x="32" y="2"/>
                        <a:pt x="20" y="2"/>
                        <a:pt x="2" y="1"/>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444" name="Line 1391"/>
                <p:cNvSpPr>
                  <a:spLocks noChangeShapeType="1"/>
                </p:cNvSpPr>
                <p:nvPr/>
              </p:nvSpPr>
              <p:spPr bwMode="auto">
                <a:xfrm flipH="1">
                  <a:off x="2516920" y="940593"/>
                  <a:ext cx="37251" cy="1899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5" name="Line 1392"/>
                <p:cNvSpPr>
                  <a:spLocks noChangeShapeType="1"/>
                </p:cNvSpPr>
                <p:nvPr/>
              </p:nvSpPr>
              <p:spPr bwMode="auto">
                <a:xfrm flipH="1">
                  <a:off x="2569855" y="944814"/>
                  <a:ext cx="21565" cy="1899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6" name="Line 1393"/>
                <p:cNvSpPr>
                  <a:spLocks noChangeShapeType="1"/>
                </p:cNvSpPr>
                <p:nvPr/>
              </p:nvSpPr>
              <p:spPr bwMode="auto">
                <a:xfrm>
                  <a:off x="2956083" y="949035"/>
                  <a:ext cx="31369" cy="2110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7" name="Line 1394"/>
                <p:cNvSpPr>
                  <a:spLocks noChangeShapeType="1"/>
                </p:cNvSpPr>
                <p:nvPr/>
              </p:nvSpPr>
              <p:spPr bwMode="auto">
                <a:xfrm>
                  <a:off x="2912950" y="949035"/>
                  <a:ext cx="37251" cy="2532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8" name="Freeform 1386"/>
                <p:cNvSpPr>
                  <a:spLocks/>
                </p:cNvSpPr>
                <p:nvPr/>
              </p:nvSpPr>
              <p:spPr bwMode="auto">
                <a:xfrm>
                  <a:off x="3140376" y="894171"/>
                  <a:ext cx="43132" cy="113946"/>
                </a:xfrm>
                <a:custGeom>
                  <a:avLst/>
                  <a:gdLst>
                    <a:gd name="T0" fmla="*/ 2147483647 w 8"/>
                    <a:gd name="T1" fmla="*/ 0 h 31"/>
                    <a:gd name="T2" fmla="*/ 0 w 8"/>
                    <a:gd name="T3" fmla="*/ 2147483647 h 31"/>
                    <a:gd name="T4" fmla="*/ 0 60000 65536"/>
                    <a:gd name="T5" fmla="*/ 0 60000 65536"/>
                  </a:gdLst>
                  <a:ahLst/>
                  <a:cxnLst>
                    <a:cxn ang="T4">
                      <a:pos x="T0" y="T1"/>
                    </a:cxn>
                    <a:cxn ang="T5">
                      <a:pos x="T2" y="T3"/>
                    </a:cxn>
                  </a:cxnLst>
                  <a:rect l="0" t="0" r="r" b="b"/>
                  <a:pathLst>
                    <a:path w="8" h="31">
                      <a:moveTo>
                        <a:pt x="8" y="0"/>
                      </a:moveTo>
                      <a:cubicBezTo>
                        <a:pt x="8" y="0"/>
                        <a:pt x="8" y="24"/>
                        <a:pt x="0" y="3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9" name="フリーフォーム 448"/>
                <p:cNvSpPr/>
                <p:nvPr/>
              </p:nvSpPr>
              <p:spPr>
                <a:xfrm>
                  <a:off x="2512801" y="570265"/>
                  <a:ext cx="555092" cy="230064"/>
                </a:xfrm>
                <a:custGeom>
                  <a:avLst/>
                  <a:gdLst>
                    <a:gd name="connsiteX0" fmla="*/ 13764 w 481850"/>
                    <a:gd name="connsiteY0" fmla="*/ 152400 h 208531"/>
                    <a:gd name="connsiteX1" fmla="*/ 231478 w 481850"/>
                    <a:gd name="connsiteY1" fmla="*/ 163285 h 208531"/>
                    <a:gd name="connsiteX2" fmla="*/ 264135 w 481850"/>
                    <a:gd name="connsiteY2" fmla="*/ 174171 h 208531"/>
                    <a:gd name="connsiteX3" fmla="*/ 405650 w 481850"/>
                    <a:gd name="connsiteY3" fmla="*/ 195942 h 208531"/>
                    <a:gd name="connsiteX4" fmla="*/ 416535 w 481850"/>
                    <a:gd name="connsiteY4" fmla="*/ 185057 h 208531"/>
                    <a:gd name="connsiteX5" fmla="*/ 427421 w 481850"/>
                    <a:gd name="connsiteY5" fmla="*/ 152400 h 208531"/>
                    <a:gd name="connsiteX6" fmla="*/ 481850 w 481850"/>
                    <a:gd name="connsiteY6" fmla="*/ 130628 h 208531"/>
                    <a:gd name="connsiteX7" fmla="*/ 470964 w 481850"/>
                    <a:gd name="connsiteY7" fmla="*/ 43542 h 208531"/>
                    <a:gd name="connsiteX8" fmla="*/ 438307 w 481850"/>
                    <a:gd name="connsiteY8" fmla="*/ 32657 h 208531"/>
                    <a:gd name="connsiteX9" fmla="*/ 264135 w 481850"/>
                    <a:gd name="connsiteY9" fmla="*/ 43542 h 208531"/>
                    <a:gd name="connsiteX10" fmla="*/ 155278 w 481850"/>
                    <a:gd name="connsiteY10" fmla="*/ 10885 h 208531"/>
                    <a:gd name="connsiteX11" fmla="*/ 122621 w 481850"/>
                    <a:gd name="connsiteY11" fmla="*/ 0 h 208531"/>
                    <a:gd name="connsiteX12" fmla="*/ 89964 w 481850"/>
                    <a:gd name="connsiteY12" fmla="*/ 32657 h 208531"/>
                    <a:gd name="connsiteX13" fmla="*/ 68193 w 481850"/>
                    <a:gd name="connsiteY13" fmla="*/ 65314 h 208531"/>
                    <a:gd name="connsiteX14" fmla="*/ 13764 w 481850"/>
                    <a:gd name="connsiteY14" fmla="*/ 76200 h 208531"/>
                    <a:gd name="connsiteX15" fmla="*/ 13764 w 481850"/>
                    <a:gd name="connsiteY15" fmla="*/ 152400 h 20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850" h="208531">
                      <a:moveTo>
                        <a:pt x="13764" y="152400"/>
                      </a:moveTo>
                      <a:cubicBezTo>
                        <a:pt x="50049" y="166914"/>
                        <a:pt x="159089" y="156990"/>
                        <a:pt x="231478" y="163285"/>
                      </a:cubicBezTo>
                      <a:cubicBezTo>
                        <a:pt x="242909" y="164279"/>
                        <a:pt x="252934" y="171682"/>
                        <a:pt x="264135" y="174171"/>
                      </a:cubicBezTo>
                      <a:cubicBezTo>
                        <a:pt x="291331" y="180215"/>
                        <a:pt x="381332" y="192468"/>
                        <a:pt x="405650" y="195942"/>
                      </a:cubicBezTo>
                      <a:cubicBezTo>
                        <a:pt x="476684" y="219621"/>
                        <a:pt x="420804" y="206402"/>
                        <a:pt x="416535" y="185057"/>
                      </a:cubicBezTo>
                      <a:cubicBezTo>
                        <a:pt x="414285" y="173805"/>
                        <a:pt x="418606" y="159746"/>
                        <a:pt x="427421" y="152400"/>
                      </a:cubicBezTo>
                      <a:cubicBezTo>
                        <a:pt x="442433" y="139890"/>
                        <a:pt x="463707" y="137885"/>
                        <a:pt x="481850" y="130628"/>
                      </a:cubicBezTo>
                      <a:cubicBezTo>
                        <a:pt x="478221" y="101599"/>
                        <a:pt x="482845" y="70275"/>
                        <a:pt x="470964" y="43542"/>
                      </a:cubicBezTo>
                      <a:cubicBezTo>
                        <a:pt x="466304" y="33057"/>
                        <a:pt x="449781" y="32657"/>
                        <a:pt x="438307" y="32657"/>
                      </a:cubicBezTo>
                      <a:cubicBezTo>
                        <a:pt x="380136" y="32657"/>
                        <a:pt x="322192" y="39914"/>
                        <a:pt x="264135" y="43542"/>
                      </a:cubicBezTo>
                      <a:cubicBezTo>
                        <a:pt x="198323" y="27090"/>
                        <a:pt x="234794" y="37390"/>
                        <a:pt x="155278" y="10885"/>
                      </a:cubicBezTo>
                      <a:lnTo>
                        <a:pt x="122621" y="0"/>
                      </a:lnTo>
                      <a:cubicBezTo>
                        <a:pt x="111735" y="10886"/>
                        <a:pt x="99819" y="20830"/>
                        <a:pt x="89964" y="32657"/>
                      </a:cubicBezTo>
                      <a:cubicBezTo>
                        <a:pt x="81589" y="42708"/>
                        <a:pt x="79552" y="58823"/>
                        <a:pt x="68193" y="65314"/>
                      </a:cubicBezTo>
                      <a:cubicBezTo>
                        <a:pt x="52129" y="74494"/>
                        <a:pt x="31907" y="72571"/>
                        <a:pt x="13764" y="76200"/>
                      </a:cubicBezTo>
                      <a:cubicBezTo>
                        <a:pt x="25797" y="112299"/>
                        <a:pt x="-22521" y="137886"/>
                        <a:pt x="13764" y="15240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0" name="フリーフォーム 449"/>
                <p:cNvSpPr/>
                <p:nvPr/>
              </p:nvSpPr>
              <p:spPr>
                <a:xfrm>
                  <a:off x="2479161" y="490173"/>
                  <a:ext cx="780261" cy="291737"/>
                </a:xfrm>
                <a:custGeom>
                  <a:avLst/>
                  <a:gdLst>
                    <a:gd name="connsiteX0" fmla="*/ 664028 w 677309"/>
                    <a:gd name="connsiteY0" fmla="*/ 239485 h 264432"/>
                    <a:gd name="connsiteX1" fmla="*/ 653143 w 677309"/>
                    <a:gd name="connsiteY1" fmla="*/ 163285 h 264432"/>
                    <a:gd name="connsiteX2" fmla="*/ 576943 w 677309"/>
                    <a:gd name="connsiteY2" fmla="*/ 108857 h 264432"/>
                    <a:gd name="connsiteX3" fmla="*/ 522514 w 677309"/>
                    <a:gd name="connsiteY3" fmla="*/ 65314 h 264432"/>
                    <a:gd name="connsiteX4" fmla="*/ 478971 w 677309"/>
                    <a:gd name="connsiteY4" fmla="*/ 21771 h 264432"/>
                    <a:gd name="connsiteX5" fmla="*/ 413657 w 677309"/>
                    <a:gd name="connsiteY5" fmla="*/ 0 h 264432"/>
                    <a:gd name="connsiteX6" fmla="*/ 228600 w 677309"/>
                    <a:gd name="connsiteY6" fmla="*/ 10885 h 264432"/>
                    <a:gd name="connsiteX7" fmla="*/ 174171 w 677309"/>
                    <a:gd name="connsiteY7" fmla="*/ 43542 h 264432"/>
                    <a:gd name="connsiteX8" fmla="*/ 76200 w 677309"/>
                    <a:gd name="connsiteY8" fmla="*/ 97971 h 264432"/>
                    <a:gd name="connsiteX9" fmla="*/ 0 w 677309"/>
                    <a:gd name="connsiteY9" fmla="*/ 163285 h 264432"/>
                    <a:gd name="connsiteX10" fmla="*/ 43543 w 677309"/>
                    <a:gd name="connsiteY10" fmla="*/ 163285 h 264432"/>
                    <a:gd name="connsiteX11" fmla="*/ 108857 w 677309"/>
                    <a:gd name="connsiteY11" fmla="*/ 141514 h 264432"/>
                    <a:gd name="connsiteX12" fmla="*/ 119743 w 677309"/>
                    <a:gd name="connsiteY12" fmla="*/ 97971 h 264432"/>
                    <a:gd name="connsiteX13" fmla="*/ 206828 w 677309"/>
                    <a:gd name="connsiteY13" fmla="*/ 97971 h 264432"/>
                    <a:gd name="connsiteX14" fmla="*/ 435428 w 677309"/>
                    <a:gd name="connsiteY14" fmla="*/ 108857 h 264432"/>
                    <a:gd name="connsiteX15" fmla="*/ 457200 w 677309"/>
                    <a:gd name="connsiteY15" fmla="*/ 130628 h 264432"/>
                    <a:gd name="connsiteX16" fmla="*/ 489857 w 677309"/>
                    <a:gd name="connsiteY16" fmla="*/ 141514 h 264432"/>
                    <a:gd name="connsiteX17" fmla="*/ 478971 w 677309"/>
                    <a:gd name="connsiteY17" fmla="*/ 174171 h 264432"/>
                    <a:gd name="connsiteX18" fmla="*/ 446314 w 677309"/>
                    <a:gd name="connsiteY18" fmla="*/ 239485 h 264432"/>
                    <a:gd name="connsiteX19" fmla="*/ 468086 w 677309"/>
                    <a:gd name="connsiteY19" fmla="*/ 261257 h 264432"/>
                    <a:gd name="connsiteX20" fmla="*/ 664028 w 677309"/>
                    <a:gd name="connsiteY20" fmla="*/ 239485 h 26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309" h="264432">
                      <a:moveTo>
                        <a:pt x="664028" y="239485"/>
                      </a:moveTo>
                      <a:cubicBezTo>
                        <a:pt x="694871" y="223156"/>
                        <a:pt x="663760" y="186643"/>
                        <a:pt x="653143" y="163285"/>
                      </a:cubicBezTo>
                      <a:cubicBezTo>
                        <a:pt x="634694" y="122697"/>
                        <a:pt x="610510" y="120045"/>
                        <a:pt x="576943" y="108857"/>
                      </a:cubicBezTo>
                      <a:cubicBezTo>
                        <a:pt x="502828" y="34742"/>
                        <a:pt x="618640" y="147707"/>
                        <a:pt x="522514" y="65314"/>
                      </a:cubicBezTo>
                      <a:cubicBezTo>
                        <a:pt x="506929" y="51956"/>
                        <a:pt x="498444" y="28262"/>
                        <a:pt x="478971" y="21771"/>
                      </a:cubicBezTo>
                      <a:lnTo>
                        <a:pt x="413657" y="0"/>
                      </a:lnTo>
                      <a:cubicBezTo>
                        <a:pt x="351971" y="3628"/>
                        <a:pt x="290086" y="4737"/>
                        <a:pt x="228600" y="10885"/>
                      </a:cubicBezTo>
                      <a:cubicBezTo>
                        <a:pt x="179263" y="15819"/>
                        <a:pt x="210267" y="21884"/>
                        <a:pt x="174171" y="43542"/>
                      </a:cubicBezTo>
                      <a:cubicBezTo>
                        <a:pt x="105731" y="84606"/>
                        <a:pt x="176055" y="-1884"/>
                        <a:pt x="76200" y="97971"/>
                      </a:cubicBezTo>
                      <a:cubicBezTo>
                        <a:pt x="23406" y="150765"/>
                        <a:pt x="49736" y="130128"/>
                        <a:pt x="0" y="163285"/>
                      </a:cubicBezTo>
                      <a:cubicBezTo>
                        <a:pt x="38704" y="201991"/>
                        <a:pt x="4838" y="182638"/>
                        <a:pt x="43543" y="163285"/>
                      </a:cubicBezTo>
                      <a:cubicBezTo>
                        <a:pt x="64069" y="153022"/>
                        <a:pt x="108857" y="141514"/>
                        <a:pt x="108857" y="141514"/>
                      </a:cubicBezTo>
                      <a:cubicBezTo>
                        <a:pt x="112486" y="127000"/>
                        <a:pt x="110397" y="109654"/>
                        <a:pt x="119743" y="97971"/>
                      </a:cubicBezTo>
                      <a:cubicBezTo>
                        <a:pt x="139045" y="73843"/>
                        <a:pt x="190984" y="96752"/>
                        <a:pt x="206828" y="97971"/>
                      </a:cubicBezTo>
                      <a:cubicBezTo>
                        <a:pt x="282890" y="103822"/>
                        <a:pt x="359228" y="105228"/>
                        <a:pt x="435428" y="108857"/>
                      </a:cubicBezTo>
                      <a:cubicBezTo>
                        <a:pt x="442685" y="116114"/>
                        <a:pt x="448399" y="125348"/>
                        <a:pt x="457200" y="130628"/>
                      </a:cubicBezTo>
                      <a:cubicBezTo>
                        <a:pt x="467039" y="136532"/>
                        <a:pt x="484726" y="131251"/>
                        <a:pt x="489857" y="141514"/>
                      </a:cubicBezTo>
                      <a:cubicBezTo>
                        <a:pt x="494988" y="151777"/>
                        <a:pt x="482123" y="163138"/>
                        <a:pt x="478971" y="174171"/>
                      </a:cubicBezTo>
                      <a:cubicBezTo>
                        <a:pt x="462921" y="230346"/>
                        <a:pt x="480501" y="205300"/>
                        <a:pt x="446314" y="239485"/>
                      </a:cubicBezTo>
                      <a:cubicBezTo>
                        <a:pt x="453571" y="246742"/>
                        <a:pt x="457834" y="260769"/>
                        <a:pt x="468086" y="261257"/>
                      </a:cubicBezTo>
                      <a:cubicBezTo>
                        <a:pt x="678538" y="271279"/>
                        <a:pt x="633185" y="255814"/>
                        <a:pt x="664028" y="23948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1" name="フリーフォーム 450"/>
                <p:cNvSpPr/>
                <p:nvPr/>
              </p:nvSpPr>
              <p:spPr>
                <a:xfrm>
                  <a:off x="2993317" y="526202"/>
                  <a:ext cx="242355" cy="156126"/>
                </a:xfrm>
                <a:custGeom>
                  <a:avLst/>
                  <a:gdLst>
                    <a:gd name="connsiteX0" fmla="*/ 10885 w 210378"/>
                    <a:gd name="connsiteY0" fmla="*/ 10886 h 141514"/>
                    <a:gd name="connsiteX1" fmla="*/ 65314 w 210378"/>
                    <a:gd name="connsiteY1" fmla="*/ 43543 h 141514"/>
                    <a:gd name="connsiteX2" fmla="*/ 97971 w 210378"/>
                    <a:gd name="connsiteY2" fmla="*/ 54429 h 141514"/>
                    <a:gd name="connsiteX3" fmla="*/ 163285 w 210378"/>
                    <a:gd name="connsiteY3" fmla="*/ 87086 h 141514"/>
                    <a:gd name="connsiteX4" fmla="*/ 185057 w 210378"/>
                    <a:gd name="connsiteY4" fmla="*/ 108857 h 141514"/>
                    <a:gd name="connsiteX5" fmla="*/ 206828 w 210378"/>
                    <a:gd name="connsiteY5" fmla="*/ 141514 h 141514"/>
                    <a:gd name="connsiteX6" fmla="*/ 174171 w 210378"/>
                    <a:gd name="connsiteY6" fmla="*/ 108857 h 141514"/>
                    <a:gd name="connsiteX7" fmla="*/ 163285 w 210378"/>
                    <a:gd name="connsiteY7" fmla="*/ 65314 h 141514"/>
                    <a:gd name="connsiteX8" fmla="*/ 108857 w 210378"/>
                    <a:gd name="connsiteY8" fmla="*/ 21771 h 141514"/>
                    <a:gd name="connsiteX9" fmla="*/ 0 w 210378"/>
                    <a:gd name="connsiteY9" fmla="*/ 0 h 141514"/>
                    <a:gd name="connsiteX10" fmla="*/ 10885 w 210378"/>
                    <a:gd name="connsiteY10" fmla="*/ 10886 h 14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378" h="141514">
                      <a:moveTo>
                        <a:pt x="10885" y="10886"/>
                      </a:moveTo>
                      <a:cubicBezTo>
                        <a:pt x="29028" y="21772"/>
                        <a:pt x="46390" y="34081"/>
                        <a:pt x="65314" y="43543"/>
                      </a:cubicBezTo>
                      <a:cubicBezTo>
                        <a:pt x="75577" y="48675"/>
                        <a:pt x="87708" y="49297"/>
                        <a:pt x="97971" y="54429"/>
                      </a:cubicBezTo>
                      <a:cubicBezTo>
                        <a:pt x="182380" y="96633"/>
                        <a:pt x="81201" y="59724"/>
                        <a:pt x="163285" y="87086"/>
                      </a:cubicBezTo>
                      <a:cubicBezTo>
                        <a:pt x="170542" y="94343"/>
                        <a:pt x="178646" y="100843"/>
                        <a:pt x="185057" y="108857"/>
                      </a:cubicBezTo>
                      <a:cubicBezTo>
                        <a:pt x="193230" y="119073"/>
                        <a:pt x="219911" y="141514"/>
                        <a:pt x="206828" y="141514"/>
                      </a:cubicBezTo>
                      <a:cubicBezTo>
                        <a:pt x="191433" y="141514"/>
                        <a:pt x="185057" y="119743"/>
                        <a:pt x="174171" y="108857"/>
                      </a:cubicBezTo>
                      <a:cubicBezTo>
                        <a:pt x="170542" y="94343"/>
                        <a:pt x="172262" y="77283"/>
                        <a:pt x="163285" y="65314"/>
                      </a:cubicBezTo>
                      <a:cubicBezTo>
                        <a:pt x="149345" y="46727"/>
                        <a:pt x="129167" y="33054"/>
                        <a:pt x="108857" y="21771"/>
                      </a:cubicBezTo>
                      <a:cubicBezTo>
                        <a:pt x="94941" y="14040"/>
                        <a:pt x="4773" y="796"/>
                        <a:pt x="0" y="0"/>
                      </a:cubicBezTo>
                      <a:lnTo>
                        <a:pt x="10885" y="1088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2" name="フリーフォーム 451"/>
                <p:cNvSpPr/>
                <p:nvPr/>
              </p:nvSpPr>
              <p:spPr>
                <a:xfrm flipV="1">
                  <a:off x="2617573" y="1044765"/>
                  <a:ext cx="308149" cy="45719"/>
                </a:xfrm>
                <a:custGeom>
                  <a:avLst/>
                  <a:gdLst>
                    <a:gd name="connsiteX0" fmla="*/ 0 w 540689"/>
                    <a:gd name="connsiteY0" fmla="*/ 0 h 119270"/>
                    <a:gd name="connsiteX1" fmla="*/ 7952 w 540689"/>
                    <a:gd name="connsiteY1" fmla="*/ 55659 h 119270"/>
                    <a:gd name="connsiteX2" fmla="*/ 15903 w 540689"/>
                    <a:gd name="connsiteY2" fmla="*/ 79513 h 119270"/>
                    <a:gd name="connsiteX3" fmla="*/ 39757 w 540689"/>
                    <a:gd name="connsiteY3" fmla="*/ 95416 h 119270"/>
                    <a:gd name="connsiteX4" fmla="*/ 87465 w 540689"/>
                    <a:gd name="connsiteY4" fmla="*/ 111318 h 119270"/>
                    <a:gd name="connsiteX5" fmla="*/ 127221 w 540689"/>
                    <a:gd name="connsiteY5" fmla="*/ 71562 h 119270"/>
                    <a:gd name="connsiteX6" fmla="*/ 166978 w 540689"/>
                    <a:gd name="connsiteY6" fmla="*/ 31805 h 119270"/>
                    <a:gd name="connsiteX7" fmla="*/ 230588 w 540689"/>
                    <a:gd name="connsiteY7" fmla="*/ 39756 h 119270"/>
                    <a:gd name="connsiteX8" fmla="*/ 254442 w 540689"/>
                    <a:gd name="connsiteY8" fmla="*/ 87464 h 119270"/>
                    <a:gd name="connsiteX9" fmla="*/ 294199 w 540689"/>
                    <a:gd name="connsiteY9" fmla="*/ 119270 h 119270"/>
                    <a:gd name="connsiteX10" fmla="*/ 341906 w 540689"/>
                    <a:gd name="connsiteY10" fmla="*/ 103367 h 119270"/>
                    <a:gd name="connsiteX11" fmla="*/ 365760 w 540689"/>
                    <a:gd name="connsiteY11" fmla="*/ 55659 h 119270"/>
                    <a:gd name="connsiteX12" fmla="*/ 389614 w 540689"/>
                    <a:gd name="connsiteY12" fmla="*/ 39756 h 119270"/>
                    <a:gd name="connsiteX13" fmla="*/ 413468 w 540689"/>
                    <a:gd name="connsiteY13" fmla="*/ 31805 h 119270"/>
                    <a:gd name="connsiteX14" fmla="*/ 437322 w 540689"/>
                    <a:gd name="connsiteY14" fmla="*/ 47708 h 119270"/>
                    <a:gd name="connsiteX15" fmla="*/ 477079 w 540689"/>
                    <a:gd name="connsiteY15" fmla="*/ 111318 h 119270"/>
                    <a:gd name="connsiteX16" fmla="*/ 508884 w 540689"/>
                    <a:gd name="connsiteY16" fmla="*/ 63610 h 119270"/>
                    <a:gd name="connsiteX17" fmla="*/ 524786 w 540689"/>
                    <a:gd name="connsiteY17" fmla="*/ 39756 h 119270"/>
                    <a:gd name="connsiteX18" fmla="*/ 540689 w 540689"/>
                    <a:gd name="connsiteY18" fmla="*/ 31805 h 11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0689" h="119270">
                      <a:moveTo>
                        <a:pt x="0" y="0"/>
                      </a:moveTo>
                      <a:cubicBezTo>
                        <a:pt x="2651" y="18553"/>
                        <a:pt x="4276" y="37282"/>
                        <a:pt x="7952" y="55659"/>
                      </a:cubicBezTo>
                      <a:cubicBezTo>
                        <a:pt x="9596" y="63878"/>
                        <a:pt x="10667" y="72968"/>
                        <a:pt x="15903" y="79513"/>
                      </a:cubicBezTo>
                      <a:cubicBezTo>
                        <a:pt x="21873" y="86975"/>
                        <a:pt x="31024" y="91535"/>
                        <a:pt x="39757" y="95416"/>
                      </a:cubicBezTo>
                      <a:cubicBezTo>
                        <a:pt x="55075" y="102224"/>
                        <a:pt x="87465" y="111318"/>
                        <a:pt x="87465" y="111318"/>
                      </a:cubicBezTo>
                      <a:cubicBezTo>
                        <a:pt x="129868" y="47711"/>
                        <a:pt x="74216" y="124566"/>
                        <a:pt x="127221" y="71562"/>
                      </a:cubicBezTo>
                      <a:cubicBezTo>
                        <a:pt x="180234" y="18550"/>
                        <a:pt x="103363" y="74216"/>
                        <a:pt x="166978" y="31805"/>
                      </a:cubicBezTo>
                      <a:cubicBezTo>
                        <a:pt x="188181" y="34455"/>
                        <a:pt x="210748" y="31820"/>
                        <a:pt x="230588" y="39756"/>
                      </a:cubicBezTo>
                      <a:cubicBezTo>
                        <a:pt x="244831" y="45453"/>
                        <a:pt x="249002" y="76585"/>
                        <a:pt x="254442" y="87464"/>
                      </a:cubicBezTo>
                      <a:cubicBezTo>
                        <a:pt x="268828" y="116236"/>
                        <a:pt x="266687" y="110099"/>
                        <a:pt x="294199" y="119270"/>
                      </a:cubicBezTo>
                      <a:cubicBezTo>
                        <a:pt x="310101" y="113969"/>
                        <a:pt x="336605" y="119269"/>
                        <a:pt x="341906" y="103367"/>
                      </a:cubicBezTo>
                      <a:cubicBezTo>
                        <a:pt x="348373" y="83968"/>
                        <a:pt x="350348" y="71072"/>
                        <a:pt x="365760" y="55659"/>
                      </a:cubicBezTo>
                      <a:cubicBezTo>
                        <a:pt x="372517" y="48902"/>
                        <a:pt x="381067" y="44030"/>
                        <a:pt x="389614" y="39756"/>
                      </a:cubicBezTo>
                      <a:cubicBezTo>
                        <a:pt x="397111" y="36008"/>
                        <a:pt x="405517" y="34455"/>
                        <a:pt x="413468" y="31805"/>
                      </a:cubicBezTo>
                      <a:cubicBezTo>
                        <a:pt x="421419" y="37106"/>
                        <a:pt x="432257" y="39604"/>
                        <a:pt x="437322" y="47708"/>
                      </a:cubicBezTo>
                      <a:cubicBezTo>
                        <a:pt x="484633" y="123405"/>
                        <a:pt x="423095" y="75330"/>
                        <a:pt x="477079" y="111318"/>
                      </a:cubicBezTo>
                      <a:lnTo>
                        <a:pt x="508884" y="63610"/>
                      </a:lnTo>
                      <a:cubicBezTo>
                        <a:pt x="514185" y="55659"/>
                        <a:pt x="516239" y="44029"/>
                        <a:pt x="524786" y="39756"/>
                      </a:cubicBezTo>
                      <a:lnTo>
                        <a:pt x="540689" y="31805"/>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453" name="Freeform 701"/>
                <p:cNvSpPr>
                  <a:spLocks/>
                </p:cNvSpPr>
                <p:nvPr/>
              </p:nvSpPr>
              <p:spPr bwMode="auto">
                <a:xfrm flipV="1">
                  <a:off x="2820611" y="788140"/>
                  <a:ext cx="121422" cy="77020"/>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54" name="Freeform 702"/>
                <p:cNvSpPr>
                  <a:spLocks/>
                </p:cNvSpPr>
                <p:nvPr/>
              </p:nvSpPr>
              <p:spPr bwMode="auto">
                <a:xfrm flipV="1">
                  <a:off x="2585952" y="794651"/>
                  <a:ext cx="117329" cy="56284"/>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sp>
          <p:nvSpPr>
            <p:cNvPr id="437" name="テキスト ボックス 436"/>
            <p:cNvSpPr txBox="1"/>
            <p:nvPr/>
          </p:nvSpPr>
          <p:spPr>
            <a:xfrm>
              <a:off x="7668344" y="1975726"/>
              <a:ext cx="897799" cy="369332"/>
            </a:xfrm>
            <a:prstGeom prst="rect">
              <a:avLst/>
            </a:prstGeom>
            <a:noFill/>
          </p:spPr>
          <p:txBody>
            <a:bodyPr wrap="square" rtlCol="0">
              <a:spAutoFit/>
            </a:bodyPr>
            <a:lstStyle/>
            <a:p>
              <a:r>
                <a:rPr lang="ja-JP" altLang="en-US" dirty="0"/>
                <a:t>・・</a:t>
              </a:r>
            </a:p>
          </p:txBody>
        </p:sp>
      </p:grpSp>
      <p:sp>
        <p:nvSpPr>
          <p:cNvPr id="469" name="テキスト ボックス 468"/>
          <p:cNvSpPr txBox="1"/>
          <p:nvPr/>
        </p:nvSpPr>
        <p:spPr>
          <a:xfrm>
            <a:off x="10716256" y="2563424"/>
            <a:ext cx="1112805" cy="461665"/>
          </a:xfrm>
          <a:prstGeom prst="rect">
            <a:avLst/>
          </a:prstGeom>
          <a:noFill/>
        </p:spPr>
        <p:txBody>
          <a:bodyPr wrap="none" rtlCol="0">
            <a:spAutoFit/>
          </a:bodyPr>
          <a:lstStyle/>
          <a:p>
            <a:r>
              <a:rPr lang="ja-JP" altLang="en-US" sz="2400" b="1" dirty="0"/>
              <a:t>年配者</a:t>
            </a:r>
          </a:p>
        </p:txBody>
      </p:sp>
      <p:sp>
        <p:nvSpPr>
          <p:cNvPr id="470" name="正方形/長方形 469"/>
          <p:cNvSpPr/>
          <p:nvPr/>
        </p:nvSpPr>
        <p:spPr>
          <a:xfrm>
            <a:off x="8953438" y="2965888"/>
            <a:ext cx="2789546" cy="523220"/>
          </a:xfrm>
          <a:prstGeom prst="rect">
            <a:avLst/>
          </a:prstGeom>
          <a:noFill/>
        </p:spPr>
        <p:txBody>
          <a:bodyPr wrap="none" lIns="91440" tIns="45720" rIns="91440" bIns="45720">
            <a:spAutoFit/>
          </a:bodyPr>
          <a:lstStyle/>
          <a:p>
            <a:pPr algn="ctr"/>
            <a:r>
              <a:rPr lang="ja-JP" altLang="en-US" sz="2800" b="1" dirty="0" err="1">
                <a:ln w="12700">
                  <a:solidFill>
                    <a:sysClr val="windowText" lastClr="000000"/>
                  </a:solidFill>
                  <a:prstDash val="solid"/>
                </a:ln>
                <a:solidFill>
                  <a:sysClr val="windowText" lastClr="000000"/>
                </a:solidFill>
              </a:rPr>
              <a:t>やっ</a:t>
            </a:r>
            <a:r>
              <a:rPr lang="ja-JP" altLang="en-US" sz="2800" b="1" dirty="0">
                <a:ln w="12700">
                  <a:solidFill>
                    <a:sysClr val="windowText" lastClr="000000"/>
                  </a:solidFill>
                  <a:prstDash val="solid"/>
                </a:ln>
                <a:solidFill>
                  <a:sysClr val="windowText" lastClr="000000"/>
                </a:solidFill>
              </a:rPr>
              <a:t>てられないよ</a:t>
            </a:r>
          </a:p>
        </p:txBody>
      </p:sp>
      <p:sp>
        <p:nvSpPr>
          <p:cNvPr id="471" name="Rectangle 193"/>
          <p:cNvSpPr>
            <a:spLocks noChangeArrowheads="1"/>
          </p:cNvSpPr>
          <p:nvPr/>
        </p:nvSpPr>
        <p:spPr bwMode="auto">
          <a:xfrm flipH="1">
            <a:off x="5877055" y="3678932"/>
            <a:ext cx="4315460" cy="1425768"/>
          </a:xfrm>
          <a:prstGeom prst="rect">
            <a:avLst/>
          </a:prstGeom>
          <a:solidFill>
            <a:srgbClr val="999999"/>
          </a:solidFill>
          <a:ln w="23813" cap="rnd">
            <a:solidFill>
              <a:srgbClr val="000000"/>
            </a:solidFill>
            <a:round/>
            <a:headEnd/>
            <a:tailEnd/>
          </a:ln>
        </p:spPr>
        <p:txBody>
          <a:bodyPr/>
          <a:lstStyle/>
          <a:p>
            <a:endParaRPr lang="ja-JP" altLang="en-US" sz="1600" dirty="0"/>
          </a:p>
        </p:txBody>
      </p:sp>
      <p:sp>
        <p:nvSpPr>
          <p:cNvPr id="472" name="Rectangle 194"/>
          <p:cNvSpPr>
            <a:spLocks noChangeArrowheads="1"/>
          </p:cNvSpPr>
          <p:nvPr/>
        </p:nvSpPr>
        <p:spPr bwMode="auto">
          <a:xfrm flipH="1">
            <a:off x="6183212" y="3837687"/>
            <a:ext cx="3748170" cy="1146714"/>
          </a:xfrm>
          <a:prstGeom prst="rect">
            <a:avLst/>
          </a:prstGeom>
          <a:solidFill>
            <a:srgbClr val="FFFFFF"/>
          </a:solidFill>
          <a:ln w="23813">
            <a:solidFill>
              <a:srgbClr val="000000"/>
            </a:solidFill>
            <a:miter lim="800000"/>
            <a:headEnd/>
            <a:tailEnd/>
          </a:ln>
        </p:spPr>
        <p:txBody>
          <a:bodyPr/>
          <a:lstStyle/>
          <a:p>
            <a:endParaRPr lang="ja-JP" altLang="en-US" sz="1600" dirty="0"/>
          </a:p>
        </p:txBody>
      </p:sp>
      <p:sp>
        <p:nvSpPr>
          <p:cNvPr id="473" name="円/楕円 10"/>
          <p:cNvSpPr/>
          <p:nvPr/>
        </p:nvSpPr>
        <p:spPr>
          <a:xfrm>
            <a:off x="7136276" y="3875639"/>
            <a:ext cx="1670691" cy="6376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4" name="円/楕円 11"/>
          <p:cNvSpPr/>
          <p:nvPr/>
        </p:nvSpPr>
        <p:spPr>
          <a:xfrm>
            <a:off x="6657053" y="4212304"/>
            <a:ext cx="1516108" cy="5533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5" name="円/楕円 12"/>
          <p:cNvSpPr/>
          <p:nvPr/>
        </p:nvSpPr>
        <p:spPr>
          <a:xfrm>
            <a:off x="7625685" y="4211054"/>
            <a:ext cx="1612973" cy="5533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6" name="円/楕円 13"/>
          <p:cNvSpPr/>
          <p:nvPr/>
        </p:nvSpPr>
        <p:spPr>
          <a:xfrm>
            <a:off x="7624131" y="4274127"/>
            <a:ext cx="585152" cy="27383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477" name="テキスト ボックス 476"/>
          <p:cNvSpPr txBox="1"/>
          <p:nvPr/>
        </p:nvSpPr>
        <p:spPr>
          <a:xfrm>
            <a:off x="7617322" y="3892272"/>
            <a:ext cx="646331" cy="369332"/>
          </a:xfrm>
          <a:prstGeom prst="rect">
            <a:avLst/>
          </a:prstGeom>
          <a:noFill/>
        </p:spPr>
        <p:txBody>
          <a:bodyPr wrap="none" rtlCol="0">
            <a:spAutoFit/>
          </a:bodyPr>
          <a:lstStyle/>
          <a:p>
            <a:r>
              <a:rPr lang="ja-JP" altLang="en-US" dirty="0"/>
              <a:t>安全</a:t>
            </a:r>
          </a:p>
        </p:txBody>
      </p:sp>
      <p:sp>
        <p:nvSpPr>
          <p:cNvPr id="478" name="テキスト ボックス 477"/>
          <p:cNvSpPr txBox="1"/>
          <p:nvPr/>
        </p:nvSpPr>
        <p:spPr>
          <a:xfrm>
            <a:off x="8383365" y="4400096"/>
            <a:ext cx="726481" cy="369332"/>
          </a:xfrm>
          <a:prstGeom prst="rect">
            <a:avLst/>
          </a:prstGeom>
          <a:noFill/>
        </p:spPr>
        <p:txBody>
          <a:bodyPr wrap="none" rtlCol="0">
            <a:spAutoFit/>
          </a:bodyPr>
          <a:lstStyle/>
          <a:p>
            <a:r>
              <a:rPr lang="ja-JP" altLang="en-US" dirty="0"/>
              <a:t>コスト</a:t>
            </a:r>
          </a:p>
        </p:txBody>
      </p:sp>
      <p:sp>
        <p:nvSpPr>
          <p:cNvPr id="479" name="テキスト ボックス 478"/>
          <p:cNvSpPr txBox="1"/>
          <p:nvPr/>
        </p:nvSpPr>
        <p:spPr>
          <a:xfrm>
            <a:off x="6711883" y="4383950"/>
            <a:ext cx="877163" cy="369332"/>
          </a:xfrm>
          <a:prstGeom prst="rect">
            <a:avLst/>
          </a:prstGeom>
          <a:noFill/>
        </p:spPr>
        <p:txBody>
          <a:bodyPr wrap="none" rtlCol="0">
            <a:spAutoFit/>
          </a:bodyPr>
          <a:lstStyle/>
          <a:p>
            <a:r>
              <a:rPr lang="ja-JP" altLang="en-US" dirty="0"/>
              <a:t>作業性</a:t>
            </a:r>
          </a:p>
        </p:txBody>
      </p:sp>
      <p:sp>
        <p:nvSpPr>
          <p:cNvPr id="480" name="正方形/長方形 479"/>
          <p:cNvSpPr/>
          <p:nvPr/>
        </p:nvSpPr>
        <p:spPr>
          <a:xfrm>
            <a:off x="6918448" y="4702760"/>
            <a:ext cx="2448272" cy="338554"/>
          </a:xfrm>
          <a:prstGeom prst="rect">
            <a:avLst/>
          </a:prstGeom>
          <a:noFill/>
          <a:ln>
            <a:noFill/>
          </a:ln>
        </p:spPr>
        <p:txBody>
          <a:bodyPr wrap="square" lIns="91440" tIns="45720" rIns="91440" bIns="45720">
            <a:spAutoFit/>
          </a:bodyPr>
          <a:lstStyle/>
          <a:p>
            <a:pPr algn="ctr"/>
            <a:r>
              <a:rPr lang="ja-JP" altLang="en-US" sz="1600" b="1" dirty="0">
                <a:ln w="12700">
                  <a:solidFill>
                    <a:schemeClr val="tx2">
                      <a:satMod val="155000"/>
                    </a:schemeClr>
                  </a:solidFill>
                  <a:prstDash val="solid"/>
                </a:ln>
              </a:rPr>
              <a:t>ココを目指す</a:t>
            </a:r>
            <a:r>
              <a:rPr lang="en-US" altLang="ja-JP" sz="1600" b="1" i="1" dirty="0">
                <a:ln w="12700">
                  <a:solidFill>
                    <a:schemeClr val="tx2">
                      <a:satMod val="155000"/>
                    </a:schemeClr>
                  </a:solidFill>
                  <a:prstDash val="solid"/>
                </a:ln>
              </a:rPr>
              <a:t>!!</a:t>
            </a:r>
            <a:endParaRPr lang="ja-JP" altLang="en-US" sz="1600" b="1" i="1" dirty="0">
              <a:ln w="12700">
                <a:solidFill>
                  <a:schemeClr val="tx2">
                    <a:satMod val="155000"/>
                  </a:schemeClr>
                </a:solidFill>
                <a:prstDash val="solid"/>
              </a:ln>
            </a:endParaRPr>
          </a:p>
        </p:txBody>
      </p:sp>
      <p:sp>
        <p:nvSpPr>
          <p:cNvPr id="481" name="Freeform 195"/>
          <p:cNvSpPr>
            <a:spLocks/>
          </p:cNvSpPr>
          <p:nvPr/>
        </p:nvSpPr>
        <p:spPr bwMode="auto">
          <a:xfrm flipH="1">
            <a:off x="5319905" y="4917782"/>
            <a:ext cx="1871864" cy="949029"/>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solidFill>
            <a:srgbClr val="CCECFF"/>
          </a:solidFill>
          <a:ln>
            <a:noFill/>
          </a:ln>
        </p:spPr>
        <p:txBody>
          <a:bodyPr/>
          <a:lstStyle/>
          <a:p>
            <a:endParaRPr lang="ja-JP" altLang="en-US" dirty="0"/>
          </a:p>
        </p:txBody>
      </p:sp>
      <p:sp>
        <p:nvSpPr>
          <p:cNvPr id="482" name="Freeform 196"/>
          <p:cNvSpPr>
            <a:spLocks/>
          </p:cNvSpPr>
          <p:nvPr/>
        </p:nvSpPr>
        <p:spPr bwMode="auto">
          <a:xfrm flipH="1">
            <a:off x="5190129" y="5866810"/>
            <a:ext cx="1286771" cy="142520"/>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483" name="Freeform 197"/>
          <p:cNvSpPr>
            <a:spLocks/>
          </p:cNvSpPr>
          <p:nvPr/>
        </p:nvSpPr>
        <p:spPr bwMode="auto">
          <a:xfrm flipH="1">
            <a:off x="5319905" y="4917782"/>
            <a:ext cx="1871864" cy="949029"/>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84" name="Freeform 198"/>
          <p:cNvSpPr>
            <a:spLocks/>
          </p:cNvSpPr>
          <p:nvPr/>
        </p:nvSpPr>
        <p:spPr bwMode="auto">
          <a:xfrm flipH="1">
            <a:off x="5190129" y="5866810"/>
            <a:ext cx="1286771" cy="142520"/>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485" name="Freeform 199"/>
          <p:cNvSpPr>
            <a:spLocks/>
          </p:cNvSpPr>
          <p:nvPr/>
        </p:nvSpPr>
        <p:spPr bwMode="auto">
          <a:xfrm flipH="1">
            <a:off x="5319905" y="4917782"/>
            <a:ext cx="1871864" cy="949029"/>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86" name="Freeform 200"/>
          <p:cNvSpPr>
            <a:spLocks/>
          </p:cNvSpPr>
          <p:nvPr/>
        </p:nvSpPr>
        <p:spPr bwMode="auto">
          <a:xfrm flipH="1">
            <a:off x="5190129" y="5866810"/>
            <a:ext cx="1286771" cy="142520"/>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87" name="Freeform 201"/>
          <p:cNvSpPr>
            <a:spLocks/>
          </p:cNvSpPr>
          <p:nvPr/>
        </p:nvSpPr>
        <p:spPr bwMode="auto">
          <a:xfrm flipH="1">
            <a:off x="5625651" y="4545461"/>
            <a:ext cx="1163591" cy="587757"/>
          </a:xfrm>
          <a:custGeom>
            <a:avLst/>
            <a:gdLst>
              <a:gd name="T0" fmla="*/ 13641 w 145"/>
              <a:gd name="T1" fmla="*/ 9051 h 161"/>
              <a:gd name="T2" fmla="*/ 0 w 145"/>
              <a:gd name="T3" fmla="*/ 34712 h 161"/>
              <a:gd name="T4" fmla="*/ 15585 w 145"/>
              <a:gd name="T5" fmla="*/ 58305 h 161"/>
              <a:gd name="T6" fmla="*/ 67161 w 145"/>
              <a:gd name="T7" fmla="*/ 52823 h 161"/>
              <a:gd name="T8" fmla="*/ 87354 w 145"/>
              <a:gd name="T9" fmla="*/ 43261 h 161"/>
              <a:gd name="T10" fmla="*/ 71769 w 145"/>
              <a:gd name="T11" fmla="*/ 35399 h 161"/>
              <a:gd name="T12" fmla="*/ 66618 w 145"/>
              <a:gd name="T13" fmla="*/ 34210 h 161"/>
              <a:gd name="T14" fmla="*/ 76866 w 145"/>
              <a:gd name="T15" fmla="*/ 12633 h 161"/>
              <a:gd name="T16" fmla="*/ 40740 w 145"/>
              <a:gd name="T17" fmla="*/ 9880 h 161"/>
              <a:gd name="T18" fmla="*/ 27818 w 145"/>
              <a:gd name="T19" fmla="*/ 360 h 161"/>
              <a:gd name="T20" fmla="*/ 13641 w 145"/>
              <a:gd name="T21" fmla="*/ 9051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 h="161">
                <a:moveTo>
                  <a:pt x="21" y="23"/>
                </a:moveTo>
                <a:cubicBezTo>
                  <a:pt x="21" y="23"/>
                  <a:pt x="0" y="80"/>
                  <a:pt x="0" y="88"/>
                </a:cubicBezTo>
                <a:cubicBezTo>
                  <a:pt x="0" y="95"/>
                  <a:pt x="11" y="142"/>
                  <a:pt x="24" y="148"/>
                </a:cubicBezTo>
                <a:cubicBezTo>
                  <a:pt x="37" y="154"/>
                  <a:pt x="80" y="161"/>
                  <a:pt x="104" y="134"/>
                </a:cubicBezTo>
                <a:cubicBezTo>
                  <a:pt x="104" y="134"/>
                  <a:pt x="125" y="133"/>
                  <a:pt x="135" y="110"/>
                </a:cubicBezTo>
                <a:cubicBezTo>
                  <a:pt x="145" y="86"/>
                  <a:pt x="125" y="68"/>
                  <a:pt x="111" y="90"/>
                </a:cubicBezTo>
                <a:cubicBezTo>
                  <a:pt x="103" y="87"/>
                  <a:pt x="103" y="87"/>
                  <a:pt x="103" y="87"/>
                </a:cubicBezTo>
                <a:cubicBezTo>
                  <a:pt x="103" y="87"/>
                  <a:pt x="128" y="36"/>
                  <a:pt x="119" y="32"/>
                </a:cubicBezTo>
                <a:cubicBezTo>
                  <a:pt x="109" y="27"/>
                  <a:pt x="75" y="31"/>
                  <a:pt x="63" y="25"/>
                </a:cubicBezTo>
                <a:cubicBezTo>
                  <a:pt x="51" y="19"/>
                  <a:pt x="49" y="2"/>
                  <a:pt x="43" y="1"/>
                </a:cubicBezTo>
                <a:cubicBezTo>
                  <a:pt x="36" y="0"/>
                  <a:pt x="21" y="23"/>
                  <a:pt x="21" y="2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488" name="Freeform 202"/>
          <p:cNvSpPr>
            <a:spLocks/>
          </p:cNvSpPr>
          <p:nvPr/>
        </p:nvSpPr>
        <p:spPr bwMode="auto">
          <a:xfrm flipH="1">
            <a:off x="5447483" y="4428352"/>
            <a:ext cx="1172389" cy="445237"/>
          </a:xfrm>
          <a:custGeom>
            <a:avLst/>
            <a:gdLst>
              <a:gd name="T0" fmla="*/ 734 w 146"/>
              <a:gd name="T1" fmla="*/ 20830 h 122"/>
              <a:gd name="T2" fmla="*/ 14208 w 146"/>
              <a:gd name="T3" fmla="*/ 12975 h 122"/>
              <a:gd name="T4" fmla="*/ 27201 w 146"/>
              <a:gd name="T5" fmla="*/ 22380 h 122"/>
              <a:gd name="T6" fmla="*/ 63584 w 146"/>
              <a:gd name="T7" fmla="*/ 25118 h 122"/>
              <a:gd name="T8" fmla="*/ 53136 w 146"/>
              <a:gd name="T9" fmla="*/ 46788 h 122"/>
              <a:gd name="T10" fmla="*/ 58429 w 146"/>
              <a:gd name="T11" fmla="*/ 47980 h 122"/>
              <a:gd name="T12" fmla="*/ 72634 w 146"/>
              <a:gd name="T13" fmla="*/ 45959 h 122"/>
              <a:gd name="T14" fmla="*/ 77073 w 146"/>
              <a:gd name="T15" fmla="*/ 22380 h 122"/>
              <a:gd name="T16" fmla="*/ 44035 w 146"/>
              <a:gd name="T17" fmla="*/ 9044 h 122"/>
              <a:gd name="T18" fmla="*/ 12263 w 146"/>
              <a:gd name="T19" fmla="*/ 829 h 122"/>
              <a:gd name="T20" fmla="*/ 10317 w 146"/>
              <a:gd name="T21" fmla="*/ 3928 h 122"/>
              <a:gd name="T22" fmla="*/ 0 w 146"/>
              <a:gd name="T23" fmla="*/ 1189 h 122"/>
              <a:gd name="T24" fmla="*/ 734 w 146"/>
              <a:gd name="T25" fmla="*/ 2083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22">
                <a:moveTo>
                  <a:pt x="1" y="53"/>
                </a:moveTo>
                <a:cubicBezTo>
                  <a:pt x="5" y="47"/>
                  <a:pt x="16" y="32"/>
                  <a:pt x="22" y="33"/>
                </a:cubicBezTo>
                <a:cubicBezTo>
                  <a:pt x="28" y="34"/>
                  <a:pt x="30" y="51"/>
                  <a:pt x="42" y="57"/>
                </a:cubicBezTo>
                <a:cubicBezTo>
                  <a:pt x="54" y="63"/>
                  <a:pt x="88" y="59"/>
                  <a:pt x="98" y="64"/>
                </a:cubicBezTo>
                <a:cubicBezTo>
                  <a:pt x="107" y="68"/>
                  <a:pt x="82" y="119"/>
                  <a:pt x="82" y="119"/>
                </a:cubicBezTo>
                <a:cubicBezTo>
                  <a:pt x="90" y="122"/>
                  <a:pt x="90" y="122"/>
                  <a:pt x="90" y="122"/>
                </a:cubicBezTo>
                <a:cubicBezTo>
                  <a:pt x="98" y="110"/>
                  <a:pt x="107" y="110"/>
                  <a:pt x="112" y="117"/>
                </a:cubicBezTo>
                <a:cubicBezTo>
                  <a:pt x="146" y="72"/>
                  <a:pt x="119" y="57"/>
                  <a:pt x="119" y="57"/>
                </a:cubicBezTo>
                <a:cubicBezTo>
                  <a:pt x="125" y="40"/>
                  <a:pt x="87" y="29"/>
                  <a:pt x="68" y="23"/>
                </a:cubicBezTo>
                <a:cubicBezTo>
                  <a:pt x="48" y="17"/>
                  <a:pt x="24" y="0"/>
                  <a:pt x="19" y="2"/>
                </a:cubicBezTo>
                <a:cubicBezTo>
                  <a:pt x="14" y="3"/>
                  <a:pt x="20" y="9"/>
                  <a:pt x="16" y="10"/>
                </a:cubicBezTo>
                <a:cubicBezTo>
                  <a:pt x="12" y="12"/>
                  <a:pt x="0" y="3"/>
                  <a:pt x="0" y="3"/>
                </a:cubicBezTo>
                <a:cubicBezTo>
                  <a:pt x="6" y="10"/>
                  <a:pt x="4" y="34"/>
                  <a:pt x="1" y="53"/>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489" name="Freeform 203"/>
          <p:cNvSpPr>
            <a:spLocks/>
          </p:cNvSpPr>
          <p:nvPr/>
        </p:nvSpPr>
        <p:spPr bwMode="auto">
          <a:xfrm flipH="1">
            <a:off x="5786222" y="4895684"/>
            <a:ext cx="63789" cy="61870"/>
          </a:xfrm>
          <a:custGeom>
            <a:avLst/>
            <a:gdLst>
              <a:gd name="T0" fmla="*/ 2577 w 8"/>
              <a:gd name="T1" fmla="*/ 0 h 17"/>
              <a:gd name="T2" fmla="*/ 0 w 8"/>
              <a:gd name="T3" fmla="*/ 6575 h 17"/>
              <a:gd name="T4" fmla="*/ 0 60000 65536"/>
              <a:gd name="T5" fmla="*/ 0 60000 65536"/>
            </a:gdLst>
            <a:ahLst/>
            <a:cxnLst>
              <a:cxn ang="T4">
                <a:pos x="T0" y="T1"/>
              </a:cxn>
              <a:cxn ang="T5">
                <a:pos x="T2" y="T3"/>
              </a:cxn>
            </a:cxnLst>
            <a:rect l="0" t="0" r="r" b="b"/>
            <a:pathLst>
              <a:path w="8" h="17">
                <a:moveTo>
                  <a:pt x="4" y="0"/>
                </a:moveTo>
                <a:cubicBezTo>
                  <a:pt x="4" y="0"/>
                  <a:pt x="8" y="10"/>
                  <a:pt x="0" y="17"/>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0" name="Freeform 204"/>
          <p:cNvSpPr>
            <a:spLocks/>
          </p:cNvSpPr>
          <p:nvPr/>
        </p:nvSpPr>
        <p:spPr bwMode="auto">
          <a:xfrm flipH="1">
            <a:off x="5929197" y="4990698"/>
            <a:ext cx="24195" cy="44192"/>
          </a:xfrm>
          <a:custGeom>
            <a:avLst/>
            <a:gdLst>
              <a:gd name="T0" fmla="*/ 1276 w 3"/>
              <a:gd name="T1" fmla="*/ 0 h 12"/>
              <a:gd name="T2" fmla="*/ 0 w 3"/>
              <a:gd name="T3" fmla="*/ 4923 h 12"/>
              <a:gd name="T4" fmla="*/ 0 60000 65536"/>
              <a:gd name="T5" fmla="*/ 0 60000 65536"/>
            </a:gdLst>
            <a:ahLst/>
            <a:cxnLst>
              <a:cxn ang="T4">
                <a:pos x="T0" y="T1"/>
              </a:cxn>
              <a:cxn ang="T5">
                <a:pos x="T2" y="T3"/>
              </a:cxn>
            </a:cxnLst>
            <a:rect l="0" t="0" r="r" b="b"/>
            <a:pathLst>
              <a:path w="3" h="12">
                <a:moveTo>
                  <a:pt x="2" y="0"/>
                </a:moveTo>
                <a:cubicBezTo>
                  <a:pt x="2" y="0"/>
                  <a:pt x="3" y="8"/>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1" name="Freeform 205"/>
          <p:cNvSpPr>
            <a:spLocks/>
          </p:cNvSpPr>
          <p:nvPr/>
        </p:nvSpPr>
        <p:spPr bwMode="auto">
          <a:xfrm flipH="1">
            <a:off x="5970987" y="4640474"/>
            <a:ext cx="351936" cy="79546"/>
          </a:xfrm>
          <a:custGeom>
            <a:avLst/>
            <a:gdLst>
              <a:gd name="T0" fmla="*/ 0 w 44"/>
              <a:gd name="T1" fmla="*/ 8270 h 22"/>
              <a:gd name="T2" fmla="*/ 27982 w 44"/>
              <a:gd name="T3" fmla="*/ 7112 h 22"/>
              <a:gd name="T4" fmla="*/ 0 60000 65536"/>
              <a:gd name="T5" fmla="*/ 0 60000 65536"/>
            </a:gdLst>
            <a:ahLst/>
            <a:cxnLst>
              <a:cxn ang="T4">
                <a:pos x="T0" y="T1"/>
              </a:cxn>
              <a:cxn ang="T5">
                <a:pos x="T2" y="T3"/>
              </a:cxn>
            </a:cxnLst>
            <a:rect l="0" t="0" r="r" b="b"/>
            <a:pathLst>
              <a:path w="44" h="22">
                <a:moveTo>
                  <a:pt x="0" y="22"/>
                </a:moveTo>
                <a:cubicBezTo>
                  <a:pt x="0" y="22"/>
                  <a:pt x="35" y="0"/>
                  <a:pt x="44" y="19"/>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2" name="Freeform 206"/>
          <p:cNvSpPr>
            <a:spLocks/>
          </p:cNvSpPr>
          <p:nvPr/>
        </p:nvSpPr>
        <p:spPr bwMode="auto">
          <a:xfrm flipH="1">
            <a:off x="6404310" y="4621693"/>
            <a:ext cx="120978" cy="91699"/>
          </a:xfrm>
          <a:custGeom>
            <a:avLst/>
            <a:gdLst>
              <a:gd name="T0" fmla="*/ 0 w 15"/>
              <a:gd name="T1" fmla="*/ 0 h 25"/>
              <a:gd name="T2" fmla="*/ 7931 w 15"/>
              <a:gd name="T3" fmla="*/ 10096 h 25"/>
              <a:gd name="T4" fmla="*/ 0 60000 65536"/>
              <a:gd name="T5" fmla="*/ 0 60000 65536"/>
            </a:gdLst>
            <a:ahLst/>
            <a:cxnLst>
              <a:cxn ang="T4">
                <a:pos x="T0" y="T1"/>
              </a:cxn>
              <a:cxn ang="T5">
                <a:pos x="T2" y="T3"/>
              </a:cxn>
            </a:cxnLst>
            <a:rect l="0" t="0" r="r" b="b"/>
            <a:pathLst>
              <a:path w="15" h="25">
                <a:moveTo>
                  <a:pt x="0" y="0"/>
                </a:moveTo>
                <a:cubicBezTo>
                  <a:pt x="0" y="0"/>
                  <a:pt x="15" y="1"/>
                  <a:pt x="12"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3" name="Oval 207"/>
          <p:cNvSpPr>
            <a:spLocks noChangeArrowheads="1"/>
          </p:cNvSpPr>
          <p:nvPr/>
        </p:nvSpPr>
        <p:spPr bwMode="auto">
          <a:xfrm flipH="1">
            <a:off x="6549486" y="4749850"/>
            <a:ext cx="70387" cy="475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494" name="Oval 208"/>
          <p:cNvSpPr>
            <a:spLocks noChangeArrowheads="1"/>
          </p:cNvSpPr>
          <p:nvPr/>
        </p:nvSpPr>
        <p:spPr bwMode="auto">
          <a:xfrm flipH="1">
            <a:off x="6226143" y="4782995"/>
            <a:ext cx="72587" cy="475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495" name="Oval 209"/>
          <p:cNvSpPr>
            <a:spLocks noChangeArrowheads="1"/>
          </p:cNvSpPr>
          <p:nvPr/>
        </p:nvSpPr>
        <p:spPr bwMode="auto">
          <a:xfrm flipH="1">
            <a:off x="6298729" y="4961973"/>
            <a:ext cx="233158" cy="83965"/>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496" name="Freeform 210"/>
          <p:cNvSpPr>
            <a:spLocks/>
          </p:cNvSpPr>
          <p:nvPr/>
        </p:nvSpPr>
        <p:spPr bwMode="auto">
          <a:xfrm flipH="1">
            <a:off x="6113961" y="5085712"/>
            <a:ext cx="257354" cy="98327"/>
          </a:xfrm>
          <a:custGeom>
            <a:avLst/>
            <a:gdLst>
              <a:gd name="T0" fmla="*/ 1952 w 32"/>
              <a:gd name="T1" fmla="*/ 2370 h 27"/>
              <a:gd name="T2" fmla="*/ 4640 w 32"/>
              <a:gd name="T3" fmla="*/ 10495 h 27"/>
              <a:gd name="T4" fmla="*/ 20921 w 32"/>
              <a:gd name="T5" fmla="*/ 0 h 27"/>
              <a:gd name="T6" fmla="*/ 1952 w 32"/>
              <a:gd name="T7" fmla="*/ 237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7">
                <a:moveTo>
                  <a:pt x="3" y="6"/>
                </a:moveTo>
                <a:cubicBezTo>
                  <a:pt x="1" y="13"/>
                  <a:pt x="0" y="26"/>
                  <a:pt x="7" y="27"/>
                </a:cubicBezTo>
                <a:cubicBezTo>
                  <a:pt x="13" y="27"/>
                  <a:pt x="25" y="10"/>
                  <a:pt x="32" y="0"/>
                </a:cubicBezTo>
                <a:cubicBezTo>
                  <a:pt x="23" y="4"/>
                  <a:pt x="12" y="6"/>
                  <a:pt x="3" y="6"/>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497" name="Freeform 211"/>
          <p:cNvSpPr>
            <a:spLocks/>
          </p:cNvSpPr>
          <p:nvPr/>
        </p:nvSpPr>
        <p:spPr bwMode="auto">
          <a:xfrm flipH="1">
            <a:off x="6131560" y="5508853"/>
            <a:ext cx="360736" cy="15467"/>
          </a:xfrm>
          <a:custGeom>
            <a:avLst/>
            <a:gdLst>
              <a:gd name="T0" fmla="*/ 0 w 45"/>
              <a:gd name="T1" fmla="*/ 0 h 4"/>
              <a:gd name="T2" fmla="*/ 28941 w 45"/>
              <a:gd name="T3" fmla="*/ 602 h 4"/>
              <a:gd name="T4" fmla="*/ 0 60000 65536"/>
              <a:gd name="T5" fmla="*/ 0 60000 65536"/>
            </a:gdLst>
            <a:ahLst/>
            <a:cxnLst>
              <a:cxn ang="T4">
                <a:pos x="T0" y="T1"/>
              </a:cxn>
              <a:cxn ang="T5">
                <a:pos x="T2" y="T3"/>
              </a:cxn>
            </a:cxnLst>
            <a:rect l="0" t="0" r="r" b="b"/>
            <a:pathLst>
              <a:path w="45" h="4">
                <a:moveTo>
                  <a:pt x="0" y="0"/>
                </a:moveTo>
                <a:cubicBezTo>
                  <a:pt x="0" y="0"/>
                  <a:pt x="22" y="4"/>
                  <a:pt x="45"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8" name="Freeform 213"/>
          <p:cNvSpPr>
            <a:spLocks/>
          </p:cNvSpPr>
          <p:nvPr/>
        </p:nvSpPr>
        <p:spPr bwMode="auto">
          <a:xfrm flipH="1">
            <a:off x="6364719" y="5111123"/>
            <a:ext cx="160571" cy="69603"/>
          </a:xfrm>
          <a:custGeom>
            <a:avLst/>
            <a:gdLst>
              <a:gd name="T0" fmla="*/ 44 w 73"/>
              <a:gd name="T1" fmla="*/ 0 h 63"/>
              <a:gd name="T2" fmla="*/ 0 w 73"/>
              <a:gd name="T3" fmla="*/ 63 h 63"/>
              <a:gd name="T4" fmla="*/ 73 w 73"/>
              <a:gd name="T5" fmla="*/ 56 h 63"/>
              <a:gd name="T6" fmla="*/ 0 60000 65536"/>
              <a:gd name="T7" fmla="*/ 0 60000 65536"/>
              <a:gd name="T8" fmla="*/ 0 60000 65536"/>
            </a:gdLst>
            <a:ahLst/>
            <a:cxnLst>
              <a:cxn ang="T6">
                <a:pos x="T0" y="T1"/>
              </a:cxn>
              <a:cxn ang="T7">
                <a:pos x="T2" y="T3"/>
              </a:cxn>
              <a:cxn ang="T8">
                <a:pos x="T4" y="T5"/>
              </a:cxn>
            </a:cxnLst>
            <a:rect l="0" t="0" r="r" b="b"/>
            <a:pathLst>
              <a:path w="73" h="63">
                <a:moveTo>
                  <a:pt x="44" y="0"/>
                </a:moveTo>
                <a:lnTo>
                  <a:pt x="0" y="63"/>
                </a:lnTo>
                <a:lnTo>
                  <a:pt x="73" y="56"/>
                </a:ln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99" name="Freeform 214"/>
          <p:cNvSpPr>
            <a:spLocks/>
          </p:cNvSpPr>
          <p:nvPr/>
        </p:nvSpPr>
        <p:spPr bwMode="auto">
          <a:xfrm flipH="1">
            <a:off x="6034776" y="5077979"/>
            <a:ext cx="233158" cy="150253"/>
          </a:xfrm>
          <a:custGeom>
            <a:avLst/>
            <a:gdLst>
              <a:gd name="T0" fmla="*/ 0 w 29"/>
              <a:gd name="T1" fmla="*/ 10399 h 41"/>
              <a:gd name="T2" fmla="*/ 16942 w 29"/>
              <a:gd name="T3" fmla="*/ 14887 h 41"/>
              <a:gd name="T4" fmla="*/ 16258 w 29"/>
              <a:gd name="T5" fmla="*/ 0 h 41"/>
              <a:gd name="T6" fmla="*/ 0 60000 65536"/>
              <a:gd name="T7" fmla="*/ 0 60000 65536"/>
              <a:gd name="T8" fmla="*/ 0 60000 65536"/>
            </a:gdLst>
            <a:ahLst/>
            <a:cxnLst>
              <a:cxn ang="T6">
                <a:pos x="T0" y="T1"/>
              </a:cxn>
              <a:cxn ang="T7">
                <a:pos x="T2" y="T3"/>
              </a:cxn>
              <a:cxn ang="T8">
                <a:pos x="T4" y="T5"/>
              </a:cxn>
            </a:cxnLst>
            <a:rect l="0" t="0" r="r" b="b"/>
            <a:pathLst>
              <a:path w="29" h="41">
                <a:moveTo>
                  <a:pt x="0" y="26"/>
                </a:moveTo>
                <a:cubicBezTo>
                  <a:pt x="0" y="26"/>
                  <a:pt x="22" y="41"/>
                  <a:pt x="26" y="37"/>
                </a:cubicBezTo>
                <a:cubicBezTo>
                  <a:pt x="29" y="33"/>
                  <a:pt x="25" y="0"/>
                  <a:pt x="25"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0" name="Freeform 215"/>
          <p:cNvSpPr>
            <a:spLocks/>
          </p:cNvSpPr>
          <p:nvPr/>
        </p:nvSpPr>
        <p:spPr bwMode="auto">
          <a:xfrm flipH="1">
            <a:off x="7022401" y="4837131"/>
            <a:ext cx="481713" cy="197761"/>
          </a:xfrm>
          <a:custGeom>
            <a:avLst/>
            <a:gdLst>
              <a:gd name="T0" fmla="*/ 36223 w 60"/>
              <a:gd name="T1" fmla="*/ 10856 h 54"/>
              <a:gd name="T2" fmla="*/ 31748 w 60"/>
              <a:gd name="T3" fmla="*/ 3968 h 54"/>
              <a:gd name="T4" fmla="*/ 24659 w 60"/>
              <a:gd name="T5" fmla="*/ 4846 h 54"/>
              <a:gd name="T6" fmla="*/ 2679 w 60"/>
              <a:gd name="T7" fmla="*/ 3603 h 54"/>
              <a:gd name="T8" fmla="*/ 9045 w 60"/>
              <a:gd name="T9" fmla="*/ 9646 h 54"/>
              <a:gd name="T10" fmla="*/ 12936 w 60"/>
              <a:gd name="T11" fmla="*/ 16064 h 54"/>
              <a:gd name="T12" fmla="*/ 16148 w 60"/>
              <a:gd name="T13" fmla="*/ 21603 h 54"/>
              <a:gd name="T14" fmla="*/ 27138 w 60"/>
              <a:gd name="T15" fmla="*/ 21603 h 54"/>
              <a:gd name="T16" fmla="*/ 36223 w 60"/>
              <a:gd name="T17" fmla="*/ 10856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54">
                <a:moveTo>
                  <a:pt x="56" y="27"/>
                </a:moveTo>
                <a:cubicBezTo>
                  <a:pt x="56" y="27"/>
                  <a:pt x="60" y="13"/>
                  <a:pt x="49" y="10"/>
                </a:cubicBezTo>
                <a:cubicBezTo>
                  <a:pt x="38" y="7"/>
                  <a:pt x="38" y="12"/>
                  <a:pt x="38" y="12"/>
                </a:cubicBezTo>
                <a:cubicBezTo>
                  <a:pt x="38" y="12"/>
                  <a:pt x="8" y="0"/>
                  <a:pt x="4" y="9"/>
                </a:cubicBezTo>
                <a:cubicBezTo>
                  <a:pt x="0" y="18"/>
                  <a:pt x="14" y="24"/>
                  <a:pt x="14" y="24"/>
                </a:cubicBezTo>
                <a:cubicBezTo>
                  <a:pt x="14" y="24"/>
                  <a:pt x="10" y="34"/>
                  <a:pt x="20" y="40"/>
                </a:cubicBezTo>
                <a:cubicBezTo>
                  <a:pt x="20" y="40"/>
                  <a:pt x="13" y="49"/>
                  <a:pt x="25" y="54"/>
                </a:cubicBezTo>
                <a:cubicBezTo>
                  <a:pt x="42" y="54"/>
                  <a:pt x="42" y="54"/>
                  <a:pt x="42" y="54"/>
                </a:cubicBezTo>
                <a:lnTo>
                  <a:pt x="56" y="27"/>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01" name="Freeform 216"/>
          <p:cNvSpPr>
            <a:spLocks/>
          </p:cNvSpPr>
          <p:nvPr/>
        </p:nvSpPr>
        <p:spPr bwMode="auto">
          <a:xfrm flipH="1">
            <a:off x="7149978" y="4881323"/>
            <a:ext cx="217761" cy="160197"/>
          </a:xfrm>
          <a:custGeom>
            <a:avLst/>
            <a:gdLst>
              <a:gd name="T0" fmla="*/ 13900 w 27"/>
              <a:gd name="T1" fmla="*/ 0 h 44"/>
              <a:gd name="T2" fmla="*/ 4679 w 27"/>
              <a:gd name="T3" fmla="*/ 7797 h 44"/>
              <a:gd name="T4" fmla="*/ 15917 w 27"/>
              <a:gd name="T5" fmla="*/ 6624 h 44"/>
              <a:gd name="T6" fmla="*/ 1976 w 27"/>
              <a:gd name="T7" fmla="*/ 10849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44">
                <a:moveTo>
                  <a:pt x="21" y="0"/>
                </a:moveTo>
                <a:cubicBezTo>
                  <a:pt x="21" y="0"/>
                  <a:pt x="0" y="16"/>
                  <a:pt x="7" y="20"/>
                </a:cubicBezTo>
                <a:cubicBezTo>
                  <a:pt x="15" y="25"/>
                  <a:pt x="24" y="17"/>
                  <a:pt x="24" y="17"/>
                </a:cubicBezTo>
                <a:cubicBezTo>
                  <a:pt x="24" y="17"/>
                  <a:pt x="27" y="44"/>
                  <a:pt x="3" y="2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2" name="Freeform 217"/>
          <p:cNvSpPr>
            <a:spLocks/>
          </p:cNvSpPr>
          <p:nvPr/>
        </p:nvSpPr>
        <p:spPr bwMode="auto">
          <a:xfrm flipH="1">
            <a:off x="7288553" y="4903418"/>
            <a:ext cx="103381" cy="22096"/>
          </a:xfrm>
          <a:custGeom>
            <a:avLst/>
            <a:gdLst>
              <a:gd name="T0" fmla="*/ 0 w 13"/>
              <a:gd name="T1" fmla="*/ 2477 h 6"/>
              <a:gd name="T2" fmla="*/ 8037 w 13"/>
              <a:gd name="T3" fmla="*/ 1223 h 6"/>
              <a:gd name="T4" fmla="*/ 0 60000 65536"/>
              <a:gd name="T5" fmla="*/ 0 60000 65536"/>
            </a:gdLst>
            <a:ahLst/>
            <a:cxnLst>
              <a:cxn ang="T4">
                <a:pos x="T0" y="T1"/>
              </a:cxn>
              <a:cxn ang="T5">
                <a:pos x="T2" y="T3"/>
              </a:cxn>
            </a:cxnLst>
            <a:rect l="0" t="0" r="r" b="b"/>
            <a:pathLst>
              <a:path w="13" h="6">
                <a:moveTo>
                  <a:pt x="0" y="6"/>
                </a:moveTo>
                <a:cubicBezTo>
                  <a:pt x="0" y="6"/>
                  <a:pt x="7" y="0"/>
                  <a:pt x="13"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3" name="Freeform 218"/>
          <p:cNvSpPr>
            <a:spLocks/>
          </p:cNvSpPr>
          <p:nvPr/>
        </p:nvSpPr>
        <p:spPr bwMode="auto">
          <a:xfrm flipH="1">
            <a:off x="7182972" y="4990698"/>
            <a:ext cx="48391" cy="44192"/>
          </a:xfrm>
          <a:custGeom>
            <a:avLst/>
            <a:gdLst>
              <a:gd name="T0" fmla="*/ 2717 w 6"/>
              <a:gd name="T1" fmla="*/ 0 h 12"/>
              <a:gd name="T2" fmla="*/ 0 w 6"/>
              <a:gd name="T3" fmla="*/ 4923 h 12"/>
              <a:gd name="T4" fmla="*/ 0 60000 65536"/>
              <a:gd name="T5" fmla="*/ 0 60000 65536"/>
            </a:gdLst>
            <a:ahLst/>
            <a:cxnLst>
              <a:cxn ang="T4">
                <a:pos x="T0" y="T1"/>
              </a:cxn>
              <a:cxn ang="T5">
                <a:pos x="T2" y="T3"/>
              </a:cxn>
            </a:cxnLst>
            <a:rect l="0" t="0" r="r" b="b"/>
            <a:pathLst>
              <a:path w="6" h="12">
                <a:moveTo>
                  <a:pt x="4" y="0"/>
                </a:moveTo>
                <a:cubicBezTo>
                  <a:pt x="4" y="0"/>
                  <a:pt x="6" y="11"/>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4" name="Freeform 219"/>
          <p:cNvSpPr>
            <a:spLocks/>
          </p:cNvSpPr>
          <p:nvPr/>
        </p:nvSpPr>
        <p:spPr bwMode="auto">
          <a:xfrm flipH="1">
            <a:off x="9535615" y="4651523"/>
            <a:ext cx="1123998" cy="456285"/>
          </a:xfrm>
          <a:custGeom>
            <a:avLst/>
            <a:gdLst>
              <a:gd name="T0" fmla="*/ 69397 w 140"/>
              <a:gd name="T1" fmla="*/ 0 h 125"/>
              <a:gd name="T2" fmla="*/ 734 w 140"/>
              <a:gd name="T3" fmla="*/ 25609 h 125"/>
              <a:gd name="T4" fmla="*/ 3891 w 140"/>
              <a:gd name="T5" fmla="*/ 36209 h 125"/>
              <a:gd name="T6" fmla="*/ 24659 w 140"/>
              <a:gd name="T7" fmla="*/ 42562 h 125"/>
              <a:gd name="T8" fmla="*/ 52516 w 140"/>
              <a:gd name="T9" fmla="*/ 48043 h 125"/>
              <a:gd name="T10" fmla="*/ 73821 w 140"/>
              <a:gd name="T11" fmla="*/ 37401 h 125"/>
              <a:gd name="T12" fmla="*/ 72595 w 140"/>
              <a:gd name="T13" fmla="*/ 11429 h 125"/>
              <a:gd name="T14" fmla="*/ 69397 w 140"/>
              <a:gd name="T15" fmla="*/ 0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25">
                <a:moveTo>
                  <a:pt x="107" y="0"/>
                </a:moveTo>
                <a:cubicBezTo>
                  <a:pt x="1" y="65"/>
                  <a:pt x="1" y="65"/>
                  <a:pt x="1" y="65"/>
                </a:cubicBezTo>
                <a:cubicBezTo>
                  <a:pt x="0" y="73"/>
                  <a:pt x="1" y="81"/>
                  <a:pt x="6" y="92"/>
                </a:cubicBezTo>
                <a:cubicBezTo>
                  <a:pt x="19" y="125"/>
                  <a:pt x="38" y="108"/>
                  <a:pt x="38" y="108"/>
                </a:cubicBezTo>
                <a:cubicBezTo>
                  <a:pt x="38" y="108"/>
                  <a:pt x="66" y="122"/>
                  <a:pt x="81" y="122"/>
                </a:cubicBezTo>
                <a:cubicBezTo>
                  <a:pt x="96" y="122"/>
                  <a:pt x="114" y="95"/>
                  <a:pt x="114" y="95"/>
                </a:cubicBezTo>
                <a:cubicBezTo>
                  <a:pt x="140" y="67"/>
                  <a:pt x="120" y="42"/>
                  <a:pt x="112" y="29"/>
                </a:cubicBezTo>
                <a:cubicBezTo>
                  <a:pt x="107" y="21"/>
                  <a:pt x="106" y="8"/>
                  <a:pt x="10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05" name="Freeform 220"/>
          <p:cNvSpPr>
            <a:spLocks/>
          </p:cNvSpPr>
          <p:nvPr/>
        </p:nvSpPr>
        <p:spPr bwMode="auto">
          <a:xfrm flipH="1">
            <a:off x="9609138" y="4493534"/>
            <a:ext cx="1341759" cy="405464"/>
          </a:xfrm>
          <a:custGeom>
            <a:avLst/>
            <a:gdLst>
              <a:gd name="T0" fmla="*/ 19586 w 167"/>
              <a:gd name="T1" fmla="*/ 43848 h 111"/>
              <a:gd name="T2" fmla="*/ 108580 w 167"/>
              <a:gd name="T3" fmla="*/ 10266 h 111"/>
              <a:gd name="T4" fmla="*/ 99518 w 167"/>
              <a:gd name="T5" fmla="*/ 5968 h 111"/>
              <a:gd name="T6" fmla="*/ 75490 w 167"/>
              <a:gd name="T7" fmla="*/ 5498 h 111"/>
              <a:gd name="T8" fmla="*/ 48778 w 167"/>
              <a:gd name="T9" fmla="*/ 3105 h 111"/>
              <a:gd name="T10" fmla="*/ 6579 w 167"/>
              <a:gd name="T11" fmla="*/ 26893 h 111"/>
              <a:gd name="T12" fmla="*/ 19586 w 167"/>
              <a:gd name="T13" fmla="*/ 43848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11">
                <a:moveTo>
                  <a:pt x="30" y="111"/>
                </a:moveTo>
                <a:cubicBezTo>
                  <a:pt x="167" y="26"/>
                  <a:pt x="167" y="26"/>
                  <a:pt x="167" y="26"/>
                </a:cubicBezTo>
                <a:cubicBezTo>
                  <a:pt x="167" y="26"/>
                  <a:pt x="167" y="8"/>
                  <a:pt x="153" y="15"/>
                </a:cubicBezTo>
                <a:cubicBezTo>
                  <a:pt x="139" y="22"/>
                  <a:pt x="125" y="20"/>
                  <a:pt x="116" y="14"/>
                </a:cubicBezTo>
                <a:cubicBezTo>
                  <a:pt x="107" y="9"/>
                  <a:pt x="95" y="0"/>
                  <a:pt x="75" y="8"/>
                </a:cubicBezTo>
                <a:cubicBezTo>
                  <a:pt x="55" y="16"/>
                  <a:pt x="0" y="40"/>
                  <a:pt x="10" y="68"/>
                </a:cubicBezTo>
                <a:cubicBezTo>
                  <a:pt x="20" y="97"/>
                  <a:pt x="30" y="111"/>
                  <a:pt x="30" y="111"/>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06" name="Freeform 221"/>
          <p:cNvSpPr>
            <a:spLocks/>
          </p:cNvSpPr>
          <p:nvPr/>
        </p:nvSpPr>
        <p:spPr bwMode="auto">
          <a:xfrm flipH="1">
            <a:off x="10386863" y="4830502"/>
            <a:ext cx="145173" cy="72917"/>
          </a:xfrm>
          <a:custGeom>
            <a:avLst/>
            <a:gdLst>
              <a:gd name="T0" fmla="*/ 10648 w 18"/>
              <a:gd name="T1" fmla="*/ 7831 h 20"/>
              <a:gd name="T2" fmla="*/ 7245 w 18"/>
              <a:gd name="T3" fmla="*/ 0 h 20"/>
              <a:gd name="T4" fmla="*/ 0 w 18"/>
              <a:gd name="T5" fmla="*/ 2732 h 20"/>
              <a:gd name="T6" fmla="*/ 10648 w 18"/>
              <a:gd name="T7" fmla="*/ 783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0">
                <a:moveTo>
                  <a:pt x="16" y="20"/>
                </a:moveTo>
                <a:cubicBezTo>
                  <a:pt x="18" y="14"/>
                  <a:pt x="14" y="6"/>
                  <a:pt x="11" y="0"/>
                </a:cubicBezTo>
                <a:cubicBezTo>
                  <a:pt x="0" y="7"/>
                  <a:pt x="0" y="7"/>
                  <a:pt x="0" y="7"/>
                </a:cubicBezTo>
                <a:cubicBezTo>
                  <a:pt x="9" y="11"/>
                  <a:pt x="16" y="20"/>
                  <a:pt x="16" y="2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07" name="Freeform 222"/>
          <p:cNvSpPr>
            <a:spLocks/>
          </p:cNvSpPr>
          <p:nvPr/>
        </p:nvSpPr>
        <p:spPr bwMode="auto">
          <a:xfrm flipH="1">
            <a:off x="10450652" y="4932144"/>
            <a:ext cx="120978" cy="80651"/>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8" name="Freeform 223"/>
          <p:cNvSpPr>
            <a:spLocks/>
          </p:cNvSpPr>
          <p:nvPr/>
        </p:nvSpPr>
        <p:spPr bwMode="auto">
          <a:xfrm flipH="1">
            <a:off x="10129510" y="4771946"/>
            <a:ext cx="160571" cy="87280"/>
          </a:xfrm>
          <a:custGeom>
            <a:avLst/>
            <a:gdLst>
              <a:gd name="T0" fmla="*/ 0 w 20"/>
              <a:gd name="T1" fmla="*/ 9276 h 24"/>
              <a:gd name="T2" fmla="*/ 12936 w 20"/>
              <a:gd name="T3" fmla="*/ 0 h 24"/>
              <a:gd name="T4" fmla="*/ 0 60000 65536"/>
              <a:gd name="T5" fmla="*/ 0 60000 65536"/>
            </a:gdLst>
            <a:ahLst/>
            <a:cxnLst>
              <a:cxn ang="T4">
                <a:pos x="T0" y="T1"/>
              </a:cxn>
              <a:cxn ang="T5">
                <a:pos x="T2" y="T3"/>
              </a:cxn>
            </a:cxnLst>
            <a:rect l="0" t="0" r="r" b="b"/>
            <a:pathLst>
              <a:path w="20" h="24">
                <a:moveTo>
                  <a:pt x="0" y="24"/>
                </a:moveTo>
                <a:cubicBezTo>
                  <a:pt x="0" y="24"/>
                  <a:pt x="7" y="2"/>
                  <a:pt x="20"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9" name="Freeform 224"/>
          <p:cNvSpPr>
            <a:spLocks/>
          </p:cNvSpPr>
          <p:nvPr/>
        </p:nvSpPr>
        <p:spPr bwMode="auto">
          <a:xfrm flipH="1">
            <a:off x="9872155" y="4702344"/>
            <a:ext cx="120978" cy="36459"/>
          </a:xfrm>
          <a:custGeom>
            <a:avLst/>
            <a:gdLst>
              <a:gd name="T0" fmla="*/ 0 w 15"/>
              <a:gd name="T1" fmla="*/ 3920 h 10"/>
              <a:gd name="T2" fmla="*/ 9962 w 15"/>
              <a:gd name="T3" fmla="*/ 1188 h 10"/>
              <a:gd name="T4" fmla="*/ 0 60000 65536"/>
              <a:gd name="T5" fmla="*/ 0 60000 65536"/>
            </a:gdLst>
            <a:ahLst/>
            <a:cxnLst>
              <a:cxn ang="T4">
                <a:pos x="T0" y="T1"/>
              </a:cxn>
              <a:cxn ang="T5">
                <a:pos x="T2" y="T3"/>
              </a:cxn>
            </a:cxnLst>
            <a:rect l="0" t="0" r="r" b="b"/>
            <a:pathLst>
              <a:path w="15" h="10">
                <a:moveTo>
                  <a:pt x="0" y="10"/>
                </a:moveTo>
                <a:cubicBezTo>
                  <a:pt x="0" y="10"/>
                  <a:pt x="7" y="0"/>
                  <a:pt x="15"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0" name="Oval 225"/>
          <p:cNvSpPr>
            <a:spLocks noChangeArrowheads="1"/>
          </p:cNvSpPr>
          <p:nvPr/>
        </p:nvSpPr>
        <p:spPr bwMode="auto">
          <a:xfrm flipH="1">
            <a:off x="9993133" y="4808405"/>
            <a:ext cx="57190" cy="475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11" name="Oval 226"/>
          <p:cNvSpPr>
            <a:spLocks noChangeArrowheads="1"/>
          </p:cNvSpPr>
          <p:nvPr/>
        </p:nvSpPr>
        <p:spPr bwMode="auto">
          <a:xfrm flipH="1">
            <a:off x="9865555" y="4789623"/>
            <a:ext cx="54990" cy="475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12" name="Freeform 227"/>
          <p:cNvSpPr>
            <a:spLocks/>
          </p:cNvSpPr>
          <p:nvPr/>
        </p:nvSpPr>
        <p:spPr bwMode="auto">
          <a:xfrm flipH="1">
            <a:off x="10265885" y="4932144"/>
            <a:ext cx="48391" cy="36459"/>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3" name="Line 228"/>
          <p:cNvSpPr>
            <a:spLocks noChangeShapeType="1"/>
          </p:cNvSpPr>
          <p:nvPr/>
        </p:nvSpPr>
        <p:spPr bwMode="auto">
          <a:xfrm>
            <a:off x="10186699" y="4925515"/>
            <a:ext cx="24195" cy="20991"/>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14" name="Oval 229"/>
          <p:cNvSpPr>
            <a:spLocks noChangeArrowheads="1"/>
          </p:cNvSpPr>
          <p:nvPr/>
        </p:nvSpPr>
        <p:spPr bwMode="auto">
          <a:xfrm flipH="1">
            <a:off x="9905150" y="4943192"/>
            <a:ext cx="120978" cy="87280"/>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515" name="Freeform 230"/>
          <p:cNvSpPr>
            <a:spLocks/>
          </p:cNvSpPr>
          <p:nvPr/>
        </p:nvSpPr>
        <p:spPr bwMode="auto">
          <a:xfrm flipH="1">
            <a:off x="9039440" y="4976336"/>
            <a:ext cx="1678299" cy="821976"/>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solidFill>
            <a:srgbClr val="CCECFF"/>
          </a:solidFill>
          <a:ln>
            <a:noFill/>
          </a:ln>
        </p:spPr>
        <p:txBody>
          <a:bodyPr/>
          <a:lstStyle/>
          <a:p>
            <a:endParaRPr lang="ja-JP" altLang="en-US" dirty="0"/>
          </a:p>
        </p:txBody>
      </p:sp>
      <p:sp>
        <p:nvSpPr>
          <p:cNvPr id="516" name="Freeform 231"/>
          <p:cNvSpPr>
            <a:spLocks/>
          </p:cNvSpPr>
          <p:nvPr/>
        </p:nvSpPr>
        <p:spPr bwMode="auto">
          <a:xfrm flipH="1">
            <a:off x="8733695" y="4837131"/>
            <a:ext cx="642285" cy="193341"/>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517" name="Freeform 232"/>
          <p:cNvSpPr>
            <a:spLocks/>
          </p:cNvSpPr>
          <p:nvPr/>
        </p:nvSpPr>
        <p:spPr bwMode="auto">
          <a:xfrm flipH="1">
            <a:off x="9039440" y="4976336"/>
            <a:ext cx="1678299" cy="821976"/>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8" name="Freeform 233"/>
          <p:cNvSpPr>
            <a:spLocks/>
          </p:cNvSpPr>
          <p:nvPr/>
        </p:nvSpPr>
        <p:spPr bwMode="auto">
          <a:xfrm flipH="1">
            <a:off x="8733695" y="4837131"/>
            <a:ext cx="642285" cy="193341"/>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19" name="Freeform 234"/>
          <p:cNvSpPr>
            <a:spLocks/>
          </p:cNvSpPr>
          <p:nvPr/>
        </p:nvSpPr>
        <p:spPr bwMode="auto">
          <a:xfrm flipH="1">
            <a:off x="9039440" y="4976336"/>
            <a:ext cx="1678299" cy="821976"/>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0" name="Freeform 235"/>
          <p:cNvSpPr>
            <a:spLocks/>
          </p:cNvSpPr>
          <p:nvPr/>
        </p:nvSpPr>
        <p:spPr bwMode="auto">
          <a:xfrm flipH="1">
            <a:off x="8733695" y="4837131"/>
            <a:ext cx="642285" cy="193341"/>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1" name="Freeform 236"/>
          <p:cNvSpPr>
            <a:spLocks/>
          </p:cNvSpPr>
          <p:nvPr/>
        </p:nvSpPr>
        <p:spPr bwMode="auto">
          <a:xfrm flipH="1">
            <a:off x="10372399" y="5082397"/>
            <a:ext cx="466316" cy="306032"/>
          </a:xfrm>
          <a:custGeom>
            <a:avLst/>
            <a:gdLst>
              <a:gd name="T0" fmla="*/ 31932 w 58"/>
              <a:gd name="T1" fmla="*/ 24956 h 84"/>
              <a:gd name="T2" fmla="*/ 25546 w 58"/>
              <a:gd name="T3" fmla="*/ 8646 h 84"/>
              <a:gd name="T4" fmla="*/ 12303 w 58"/>
              <a:gd name="T5" fmla="*/ 2730 h 84"/>
              <a:gd name="T6" fmla="*/ 15725 w 58"/>
              <a:gd name="T7" fmla="*/ 12874 h 84"/>
              <a:gd name="T8" fmla="*/ 3220 w 58"/>
              <a:gd name="T9" fmla="*/ 20693 h 84"/>
              <a:gd name="T10" fmla="*/ 13722 w 58"/>
              <a:gd name="T11" fmla="*/ 20693 h 84"/>
              <a:gd name="T12" fmla="*/ 7135 w 58"/>
              <a:gd name="T13" fmla="*/ 27327 h 84"/>
              <a:gd name="T14" fmla="*/ 16942 w 58"/>
              <a:gd name="T15" fmla="*/ 24129 h 84"/>
              <a:gd name="T16" fmla="*/ 15725 w 58"/>
              <a:gd name="T17" fmla="*/ 31558 h 84"/>
              <a:gd name="T18" fmla="*/ 22859 w 58"/>
              <a:gd name="T19" fmla="*/ 26968 h 84"/>
              <a:gd name="T20" fmla="*/ 25546 w 58"/>
              <a:gd name="T21" fmla="*/ 32416 h 84"/>
              <a:gd name="T22" fmla="*/ 31932 w 58"/>
              <a:gd name="T23" fmla="*/ 2495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4">
                <a:moveTo>
                  <a:pt x="49" y="64"/>
                </a:moveTo>
                <a:cubicBezTo>
                  <a:pt x="49" y="64"/>
                  <a:pt x="58" y="21"/>
                  <a:pt x="39" y="22"/>
                </a:cubicBezTo>
                <a:cubicBezTo>
                  <a:pt x="39" y="22"/>
                  <a:pt x="30" y="0"/>
                  <a:pt x="19" y="7"/>
                </a:cubicBezTo>
                <a:cubicBezTo>
                  <a:pt x="8" y="14"/>
                  <a:pt x="24" y="33"/>
                  <a:pt x="24" y="33"/>
                </a:cubicBezTo>
                <a:cubicBezTo>
                  <a:pt x="24" y="33"/>
                  <a:pt x="0" y="44"/>
                  <a:pt x="5" y="53"/>
                </a:cubicBezTo>
                <a:cubicBezTo>
                  <a:pt x="11" y="61"/>
                  <a:pt x="21" y="53"/>
                  <a:pt x="21" y="53"/>
                </a:cubicBezTo>
                <a:cubicBezTo>
                  <a:pt x="21" y="53"/>
                  <a:pt x="3" y="64"/>
                  <a:pt x="11" y="70"/>
                </a:cubicBezTo>
                <a:cubicBezTo>
                  <a:pt x="18" y="75"/>
                  <a:pt x="26" y="62"/>
                  <a:pt x="26" y="62"/>
                </a:cubicBezTo>
                <a:cubicBezTo>
                  <a:pt x="26" y="62"/>
                  <a:pt x="14" y="79"/>
                  <a:pt x="24" y="81"/>
                </a:cubicBezTo>
                <a:cubicBezTo>
                  <a:pt x="34" y="84"/>
                  <a:pt x="35" y="69"/>
                  <a:pt x="35" y="69"/>
                </a:cubicBezTo>
                <a:cubicBezTo>
                  <a:pt x="35" y="69"/>
                  <a:pt x="32" y="83"/>
                  <a:pt x="39" y="83"/>
                </a:cubicBezTo>
                <a:cubicBezTo>
                  <a:pt x="47" y="83"/>
                  <a:pt x="49" y="64"/>
                  <a:pt x="49" y="64"/>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22" name="Freeform 237"/>
          <p:cNvSpPr>
            <a:spLocks/>
          </p:cNvSpPr>
          <p:nvPr/>
        </p:nvSpPr>
        <p:spPr bwMode="auto">
          <a:xfrm flipH="1">
            <a:off x="10507843" y="5220499"/>
            <a:ext cx="96783" cy="72917"/>
          </a:xfrm>
          <a:custGeom>
            <a:avLst/>
            <a:gdLst>
              <a:gd name="T0" fmla="*/ 3993 w 12"/>
              <a:gd name="T1" fmla="*/ 0 h 20"/>
              <a:gd name="T2" fmla="*/ 7931 w 12"/>
              <a:gd name="T3" fmla="*/ 7831 h 20"/>
              <a:gd name="T4" fmla="*/ 0 60000 65536"/>
              <a:gd name="T5" fmla="*/ 0 60000 65536"/>
            </a:gdLst>
            <a:ahLst/>
            <a:cxnLst>
              <a:cxn ang="T4">
                <a:pos x="T0" y="T1"/>
              </a:cxn>
              <a:cxn ang="T5">
                <a:pos x="T2" y="T3"/>
              </a:cxn>
            </a:cxnLst>
            <a:rect l="0" t="0" r="r" b="b"/>
            <a:pathLst>
              <a:path w="12" h="20">
                <a:moveTo>
                  <a:pt x="6" y="0"/>
                </a:moveTo>
                <a:cubicBezTo>
                  <a:pt x="6" y="0"/>
                  <a:pt x="0" y="15"/>
                  <a:pt x="12" y="2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3" name="Freeform 238"/>
          <p:cNvSpPr>
            <a:spLocks/>
          </p:cNvSpPr>
          <p:nvPr/>
        </p:nvSpPr>
        <p:spPr bwMode="auto">
          <a:xfrm flipH="1">
            <a:off x="10001932" y="5082398"/>
            <a:ext cx="200164" cy="116005"/>
          </a:xfrm>
          <a:custGeom>
            <a:avLst/>
            <a:gdLst>
              <a:gd name="T0" fmla="*/ 728 w 25"/>
              <a:gd name="T1" fmla="*/ 0 h 32"/>
              <a:gd name="T2" fmla="*/ 0 w 25"/>
              <a:gd name="T3" fmla="*/ 12187 h 32"/>
              <a:gd name="T4" fmla="*/ 15965 w 25"/>
              <a:gd name="T5" fmla="*/ 9151 h 32"/>
              <a:gd name="T6" fmla="*/ 0 60000 65536"/>
              <a:gd name="T7" fmla="*/ 0 60000 65536"/>
              <a:gd name="T8" fmla="*/ 0 60000 65536"/>
            </a:gdLst>
            <a:ahLst/>
            <a:cxnLst>
              <a:cxn ang="T6">
                <a:pos x="T0" y="T1"/>
              </a:cxn>
              <a:cxn ang="T7">
                <a:pos x="T2" y="T3"/>
              </a:cxn>
              <a:cxn ang="T8">
                <a:pos x="T4" y="T5"/>
              </a:cxn>
            </a:cxnLst>
            <a:rect l="0" t="0" r="r" b="b"/>
            <a:pathLst>
              <a:path w="25" h="32">
                <a:moveTo>
                  <a:pt x="1" y="0"/>
                </a:moveTo>
                <a:cubicBezTo>
                  <a:pt x="0" y="32"/>
                  <a:pt x="0" y="32"/>
                  <a:pt x="0" y="32"/>
                </a:cubicBezTo>
                <a:cubicBezTo>
                  <a:pt x="0" y="32"/>
                  <a:pt x="12" y="20"/>
                  <a:pt x="25" y="2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4" name="Freeform 239"/>
          <p:cNvSpPr>
            <a:spLocks/>
          </p:cNvSpPr>
          <p:nvPr/>
        </p:nvSpPr>
        <p:spPr bwMode="auto">
          <a:xfrm flipH="1">
            <a:off x="9768775" y="5060301"/>
            <a:ext cx="145173" cy="87280"/>
          </a:xfrm>
          <a:custGeom>
            <a:avLst/>
            <a:gdLst>
              <a:gd name="T0" fmla="*/ 0 w 18"/>
              <a:gd name="T1" fmla="*/ 9276 h 24"/>
              <a:gd name="T2" fmla="*/ 11924 w 18"/>
              <a:gd name="T3" fmla="*/ 7380 h 24"/>
              <a:gd name="T4" fmla="*/ 4679 w 18"/>
              <a:gd name="T5" fmla="*/ 0 h 24"/>
              <a:gd name="T6" fmla="*/ 0 60000 65536"/>
              <a:gd name="T7" fmla="*/ 0 60000 65536"/>
              <a:gd name="T8" fmla="*/ 0 60000 65536"/>
            </a:gdLst>
            <a:ahLst/>
            <a:cxnLst>
              <a:cxn ang="T6">
                <a:pos x="T0" y="T1"/>
              </a:cxn>
              <a:cxn ang="T7">
                <a:pos x="T2" y="T3"/>
              </a:cxn>
              <a:cxn ang="T8">
                <a:pos x="T4" y="T5"/>
              </a:cxn>
            </a:cxnLst>
            <a:rect l="0" t="0" r="r" b="b"/>
            <a:pathLst>
              <a:path w="18" h="24">
                <a:moveTo>
                  <a:pt x="0" y="24"/>
                </a:moveTo>
                <a:cubicBezTo>
                  <a:pt x="0" y="24"/>
                  <a:pt x="10" y="16"/>
                  <a:pt x="18" y="19"/>
                </a:cubicBezTo>
                <a:cubicBezTo>
                  <a:pt x="7" y="0"/>
                  <a:pt x="7" y="0"/>
                  <a:pt x="7"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5" name="Freeform 240"/>
          <p:cNvSpPr>
            <a:spLocks/>
          </p:cNvSpPr>
          <p:nvPr/>
        </p:nvSpPr>
        <p:spPr bwMode="auto">
          <a:xfrm flipH="1">
            <a:off x="9920547" y="5085712"/>
            <a:ext cx="202364" cy="83965"/>
          </a:xfrm>
          <a:custGeom>
            <a:avLst/>
            <a:gdLst>
              <a:gd name="T0" fmla="*/ 9520 w 25"/>
              <a:gd name="T1" fmla="*/ 1190 h 23"/>
              <a:gd name="T2" fmla="*/ 0 w 25"/>
              <a:gd name="T3" fmla="*/ 0 h 23"/>
              <a:gd name="T4" fmla="*/ 13557 w 25"/>
              <a:gd name="T5" fmla="*/ 8690 h 23"/>
              <a:gd name="T6" fmla="*/ 16144 w 25"/>
              <a:gd name="T7" fmla="*/ 0 h 23"/>
              <a:gd name="T8" fmla="*/ 9520 w 2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14" y="3"/>
                </a:moveTo>
                <a:cubicBezTo>
                  <a:pt x="10" y="3"/>
                  <a:pt x="5" y="2"/>
                  <a:pt x="0" y="0"/>
                </a:cubicBezTo>
                <a:cubicBezTo>
                  <a:pt x="6" y="10"/>
                  <a:pt x="16" y="23"/>
                  <a:pt x="20" y="22"/>
                </a:cubicBezTo>
                <a:cubicBezTo>
                  <a:pt x="25" y="22"/>
                  <a:pt x="24" y="8"/>
                  <a:pt x="24" y="0"/>
                </a:cubicBezTo>
                <a:cubicBezTo>
                  <a:pt x="21" y="2"/>
                  <a:pt x="17" y="3"/>
                  <a:pt x="14" y="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26" name="Freeform 241"/>
          <p:cNvSpPr>
            <a:spLocks/>
          </p:cNvSpPr>
          <p:nvPr/>
        </p:nvSpPr>
        <p:spPr bwMode="auto">
          <a:xfrm flipH="1">
            <a:off x="8949256" y="4895684"/>
            <a:ext cx="96783" cy="18782"/>
          </a:xfrm>
          <a:custGeom>
            <a:avLst/>
            <a:gdLst>
              <a:gd name="T0" fmla="*/ 0 w 12"/>
              <a:gd name="T1" fmla="*/ 2278 h 5"/>
              <a:gd name="T2" fmla="*/ 7931 w 12"/>
              <a:gd name="T3" fmla="*/ 0 h 5"/>
              <a:gd name="T4" fmla="*/ 0 60000 65536"/>
              <a:gd name="T5" fmla="*/ 0 60000 65536"/>
            </a:gdLst>
            <a:ahLst/>
            <a:cxnLst>
              <a:cxn ang="T4">
                <a:pos x="T0" y="T1"/>
              </a:cxn>
              <a:cxn ang="T5">
                <a:pos x="T2" y="T3"/>
              </a:cxn>
            </a:cxnLst>
            <a:rect l="0" t="0" r="r" b="b"/>
            <a:pathLst>
              <a:path w="12" h="5">
                <a:moveTo>
                  <a:pt x="0" y="5"/>
                </a:moveTo>
                <a:cubicBezTo>
                  <a:pt x="0" y="5"/>
                  <a:pt x="5" y="1"/>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7" name="Freeform 242"/>
          <p:cNvSpPr>
            <a:spLocks/>
          </p:cNvSpPr>
          <p:nvPr/>
        </p:nvSpPr>
        <p:spPr bwMode="auto">
          <a:xfrm flipH="1">
            <a:off x="8885467" y="4935458"/>
            <a:ext cx="105581" cy="15467"/>
          </a:xfrm>
          <a:custGeom>
            <a:avLst/>
            <a:gdLst>
              <a:gd name="T0" fmla="*/ 0 w 13"/>
              <a:gd name="T1" fmla="*/ 2107 h 4"/>
              <a:gd name="T2" fmla="*/ 8917 w 13"/>
              <a:gd name="T3" fmla="*/ 602 h 4"/>
              <a:gd name="T4" fmla="*/ 0 60000 65536"/>
              <a:gd name="T5" fmla="*/ 0 60000 65536"/>
            </a:gdLst>
            <a:ahLst/>
            <a:cxnLst>
              <a:cxn ang="T4">
                <a:pos x="T0" y="T1"/>
              </a:cxn>
              <a:cxn ang="T5">
                <a:pos x="T2" y="T3"/>
              </a:cxn>
            </a:cxnLst>
            <a:rect l="0" t="0" r="r" b="b"/>
            <a:pathLst>
              <a:path w="13" h="4">
                <a:moveTo>
                  <a:pt x="0" y="4"/>
                </a:moveTo>
                <a:cubicBezTo>
                  <a:pt x="0" y="4"/>
                  <a:pt x="7" y="0"/>
                  <a:pt x="13"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8" name="Freeform 243"/>
          <p:cNvSpPr>
            <a:spLocks/>
          </p:cNvSpPr>
          <p:nvPr/>
        </p:nvSpPr>
        <p:spPr bwMode="auto">
          <a:xfrm flipH="1">
            <a:off x="9030640" y="4921095"/>
            <a:ext cx="120978" cy="47506"/>
          </a:xfrm>
          <a:custGeom>
            <a:avLst/>
            <a:gdLst>
              <a:gd name="T0" fmla="*/ 0 w 15"/>
              <a:gd name="T1" fmla="*/ 0 h 13"/>
              <a:gd name="T2" fmla="*/ 9962 w 15"/>
              <a:gd name="T3" fmla="*/ 5143 h 13"/>
              <a:gd name="T4" fmla="*/ 0 60000 65536"/>
              <a:gd name="T5" fmla="*/ 0 60000 65536"/>
            </a:gdLst>
            <a:ahLst/>
            <a:cxnLst>
              <a:cxn ang="T4">
                <a:pos x="T0" y="T1"/>
              </a:cxn>
              <a:cxn ang="T5">
                <a:pos x="T2" y="T3"/>
              </a:cxn>
            </a:cxnLst>
            <a:rect l="0" t="0" r="r" b="b"/>
            <a:pathLst>
              <a:path w="15" h="13">
                <a:moveTo>
                  <a:pt x="0" y="0"/>
                </a:moveTo>
                <a:cubicBezTo>
                  <a:pt x="0" y="0"/>
                  <a:pt x="11" y="6"/>
                  <a:pt x="15"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29" name="Freeform 244"/>
          <p:cNvSpPr>
            <a:spLocks/>
          </p:cNvSpPr>
          <p:nvPr/>
        </p:nvSpPr>
        <p:spPr bwMode="auto">
          <a:xfrm flipH="1">
            <a:off x="9624535" y="5487862"/>
            <a:ext cx="1189987" cy="441923"/>
          </a:xfrm>
          <a:custGeom>
            <a:avLst/>
            <a:gdLst>
              <a:gd name="T0" fmla="*/ 3220 w 148"/>
              <a:gd name="T1" fmla="*/ 12645 h 121"/>
              <a:gd name="T2" fmla="*/ 0 w 148"/>
              <a:gd name="T3" fmla="*/ 22109 h 121"/>
              <a:gd name="T4" fmla="*/ 14991 w 148"/>
              <a:gd name="T5" fmla="*/ 32370 h 121"/>
              <a:gd name="T6" fmla="*/ 68575 w 148"/>
              <a:gd name="T7" fmla="*/ 42631 h 121"/>
              <a:gd name="T8" fmla="*/ 95885 w 148"/>
              <a:gd name="T9" fmla="*/ 24489 h 121"/>
              <a:gd name="T10" fmla="*/ 86801 w 148"/>
              <a:gd name="T11" fmla="*/ 0 h 121"/>
              <a:gd name="T12" fmla="*/ 3220 w 148"/>
              <a:gd name="T13" fmla="*/ 12645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21">
                <a:moveTo>
                  <a:pt x="5" y="32"/>
                </a:moveTo>
                <a:cubicBezTo>
                  <a:pt x="1" y="43"/>
                  <a:pt x="0" y="56"/>
                  <a:pt x="0" y="56"/>
                </a:cubicBezTo>
                <a:cubicBezTo>
                  <a:pt x="0" y="88"/>
                  <a:pt x="23" y="82"/>
                  <a:pt x="23" y="82"/>
                </a:cubicBezTo>
                <a:cubicBezTo>
                  <a:pt x="28" y="117"/>
                  <a:pt x="62" y="121"/>
                  <a:pt x="105" y="108"/>
                </a:cubicBezTo>
                <a:cubicBezTo>
                  <a:pt x="148" y="96"/>
                  <a:pt x="145" y="75"/>
                  <a:pt x="147" y="62"/>
                </a:cubicBezTo>
                <a:cubicBezTo>
                  <a:pt x="148" y="51"/>
                  <a:pt x="137" y="14"/>
                  <a:pt x="133" y="0"/>
                </a:cubicBezTo>
                <a:cubicBezTo>
                  <a:pt x="94" y="9"/>
                  <a:pt x="24" y="27"/>
                  <a:pt x="5" y="32"/>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30" name="Freeform 245"/>
          <p:cNvSpPr>
            <a:spLocks/>
          </p:cNvSpPr>
          <p:nvPr/>
        </p:nvSpPr>
        <p:spPr bwMode="auto">
          <a:xfrm flipH="1">
            <a:off x="9481559" y="5275739"/>
            <a:ext cx="1420946" cy="332547"/>
          </a:xfrm>
          <a:custGeom>
            <a:avLst/>
            <a:gdLst>
              <a:gd name="T0" fmla="*/ 7832 w 177"/>
              <a:gd name="T1" fmla="*/ 36041 h 91"/>
              <a:gd name="T2" fmla="*/ 110013 w 177"/>
              <a:gd name="T3" fmla="*/ 20590 h 91"/>
              <a:gd name="T4" fmla="*/ 103608 w 177"/>
              <a:gd name="T5" fmla="*/ 13393 h 91"/>
              <a:gd name="T6" fmla="*/ 87462 w 177"/>
              <a:gd name="T7" fmla="*/ 11511 h 91"/>
              <a:gd name="T8" fmla="*/ 57666 w 177"/>
              <a:gd name="T9" fmla="*/ 1194 h 91"/>
              <a:gd name="T10" fmla="*/ 16865 w 177"/>
              <a:gd name="T11" fmla="*/ 7168 h 91"/>
              <a:gd name="T12" fmla="*/ 7832 w 177"/>
              <a:gd name="T13" fmla="*/ 36041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 h="91">
                <a:moveTo>
                  <a:pt x="12" y="91"/>
                </a:moveTo>
                <a:cubicBezTo>
                  <a:pt x="12" y="91"/>
                  <a:pt x="163" y="52"/>
                  <a:pt x="170" y="52"/>
                </a:cubicBezTo>
                <a:cubicBezTo>
                  <a:pt x="170" y="52"/>
                  <a:pt x="177" y="33"/>
                  <a:pt x="160" y="34"/>
                </a:cubicBezTo>
                <a:cubicBezTo>
                  <a:pt x="160" y="34"/>
                  <a:pt x="141" y="38"/>
                  <a:pt x="135" y="29"/>
                </a:cubicBezTo>
                <a:cubicBezTo>
                  <a:pt x="129" y="20"/>
                  <a:pt x="115" y="0"/>
                  <a:pt x="89" y="3"/>
                </a:cubicBezTo>
                <a:cubicBezTo>
                  <a:pt x="26" y="18"/>
                  <a:pt x="26" y="18"/>
                  <a:pt x="26" y="18"/>
                </a:cubicBezTo>
                <a:cubicBezTo>
                  <a:pt x="26" y="18"/>
                  <a:pt x="0" y="23"/>
                  <a:pt x="12" y="91"/>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31" name="Freeform 246"/>
          <p:cNvSpPr>
            <a:spLocks/>
          </p:cNvSpPr>
          <p:nvPr/>
        </p:nvSpPr>
        <p:spPr bwMode="auto">
          <a:xfrm flipH="1">
            <a:off x="10508776" y="5556360"/>
            <a:ext cx="288148" cy="102747"/>
          </a:xfrm>
          <a:custGeom>
            <a:avLst/>
            <a:gdLst>
              <a:gd name="T0" fmla="*/ 1932 w 36"/>
              <a:gd name="T1" fmla="*/ 5241 h 28"/>
              <a:gd name="T2" fmla="*/ 0 w 36"/>
              <a:gd name="T3" fmla="*/ 10117 h 28"/>
              <a:gd name="T4" fmla="*/ 22987 w 36"/>
              <a:gd name="T5" fmla="*/ 11319 h 28"/>
              <a:gd name="T6" fmla="*/ 22987 w 36"/>
              <a:gd name="T7" fmla="*/ 1578 h 28"/>
              <a:gd name="T8" fmla="*/ 1932 w 36"/>
              <a:gd name="T9" fmla="*/ 52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8">
                <a:moveTo>
                  <a:pt x="3" y="13"/>
                </a:moveTo>
                <a:cubicBezTo>
                  <a:pt x="2" y="17"/>
                  <a:pt x="1" y="21"/>
                  <a:pt x="0" y="25"/>
                </a:cubicBezTo>
                <a:cubicBezTo>
                  <a:pt x="17" y="0"/>
                  <a:pt x="36" y="28"/>
                  <a:pt x="36" y="28"/>
                </a:cubicBezTo>
                <a:cubicBezTo>
                  <a:pt x="36" y="4"/>
                  <a:pt x="36" y="4"/>
                  <a:pt x="36" y="4"/>
                </a:cubicBezTo>
                <a:cubicBezTo>
                  <a:pt x="22" y="8"/>
                  <a:pt x="10" y="11"/>
                  <a:pt x="3" y="13"/>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32" name="Freeform 247"/>
          <p:cNvSpPr>
            <a:spLocks/>
          </p:cNvSpPr>
          <p:nvPr/>
        </p:nvSpPr>
        <p:spPr bwMode="auto">
          <a:xfrm flipH="1">
            <a:off x="10653951" y="5648059"/>
            <a:ext cx="72587" cy="91699"/>
          </a:xfrm>
          <a:custGeom>
            <a:avLst/>
            <a:gdLst>
              <a:gd name="T0" fmla="*/ 2717 w 9"/>
              <a:gd name="T1" fmla="*/ 0 h 25"/>
              <a:gd name="T2" fmla="*/ 5969 w 9"/>
              <a:gd name="T3" fmla="*/ 10096 h 25"/>
              <a:gd name="T4" fmla="*/ 0 60000 65536"/>
              <a:gd name="T5" fmla="*/ 0 60000 65536"/>
            </a:gdLst>
            <a:ahLst/>
            <a:cxnLst>
              <a:cxn ang="T4">
                <a:pos x="T0" y="T1"/>
              </a:cxn>
              <a:cxn ang="T5">
                <a:pos x="T2" y="T3"/>
              </a:cxn>
            </a:cxnLst>
            <a:rect l="0" t="0" r="r" b="b"/>
            <a:pathLst>
              <a:path w="9" h="25">
                <a:moveTo>
                  <a:pt x="4" y="0"/>
                </a:moveTo>
                <a:cubicBezTo>
                  <a:pt x="4" y="0"/>
                  <a:pt x="0" y="21"/>
                  <a:pt x="9"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3" name="Line 248"/>
          <p:cNvSpPr>
            <a:spLocks noChangeShapeType="1"/>
          </p:cNvSpPr>
          <p:nvPr/>
        </p:nvSpPr>
        <p:spPr bwMode="auto">
          <a:xfrm>
            <a:off x="10605558" y="5757434"/>
            <a:ext cx="24195" cy="2983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34" name="Freeform 249"/>
          <p:cNvSpPr>
            <a:spLocks/>
          </p:cNvSpPr>
          <p:nvPr/>
        </p:nvSpPr>
        <p:spPr bwMode="auto">
          <a:xfrm flipH="1">
            <a:off x="9930280" y="5728709"/>
            <a:ext cx="224359" cy="61870"/>
          </a:xfrm>
          <a:custGeom>
            <a:avLst/>
            <a:gdLst>
              <a:gd name="T0" fmla="*/ 0 w 28"/>
              <a:gd name="T1" fmla="*/ 0 h 17"/>
              <a:gd name="T2" fmla="*/ 17981 w 28"/>
              <a:gd name="T3" fmla="*/ 5080 h 17"/>
              <a:gd name="T4" fmla="*/ 0 60000 65536"/>
              <a:gd name="T5" fmla="*/ 0 60000 65536"/>
            </a:gdLst>
            <a:ahLst/>
            <a:cxnLst>
              <a:cxn ang="T4">
                <a:pos x="T0" y="T1"/>
              </a:cxn>
              <a:cxn ang="T5">
                <a:pos x="T2" y="T3"/>
              </a:cxn>
            </a:cxnLst>
            <a:rect l="0" t="0" r="r" b="b"/>
            <a:pathLst>
              <a:path w="28" h="17">
                <a:moveTo>
                  <a:pt x="0" y="0"/>
                </a:moveTo>
                <a:cubicBezTo>
                  <a:pt x="0" y="0"/>
                  <a:pt x="6" y="17"/>
                  <a:pt x="28"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5" name="Freeform 250"/>
          <p:cNvSpPr>
            <a:spLocks/>
          </p:cNvSpPr>
          <p:nvPr/>
        </p:nvSpPr>
        <p:spPr bwMode="auto">
          <a:xfrm flipH="1">
            <a:off x="9963274" y="5458032"/>
            <a:ext cx="272751" cy="124843"/>
          </a:xfrm>
          <a:custGeom>
            <a:avLst/>
            <a:gdLst>
              <a:gd name="T0" fmla="*/ 1262 w 34"/>
              <a:gd name="T1" fmla="*/ 13806 h 34"/>
              <a:gd name="T2" fmla="*/ 10281 w 34"/>
              <a:gd name="T3" fmla="*/ 0 h 34"/>
              <a:gd name="T4" fmla="*/ 21919 w 34"/>
              <a:gd name="T5" fmla="*/ 9289 h 34"/>
              <a:gd name="T6" fmla="*/ 0 60000 65536"/>
              <a:gd name="T7" fmla="*/ 0 60000 65536"/>
              <a:gd name="T8" fmla="*/ 0 60000 65536"/>
            </a:gdLst>
            <a:ahLst/>
            <a:cxnLst>
              <a:cxn ang="T6">
                <a:pos x="T0" y="T1"/>
              </a:cxn>
              <a:cxn ang="T7">
                <a:pos x="T2" y="T3"/>
              </a:cxn>
              <a:cxn ang="T8">
                <a:pos x="T4" y="T5"/>
              </a:cxn>
            </a:cxnLst>
            <a:rect l="0" t="0" r="r" b="b"/>
            <a:pathLst>
              <a:path w="34" h="34">
                <a:moveTo>
                  <a:pt x="2" y="34"/>
                </a:moveTo>
                <a:cubicBezTo>
                  <a:pt x="2" y="34"/>
                  <a:pt x="0" y="0"/>
                  <a:pt x="16" y="0"/>
                </a:cubicBezTo>
                <a:cubicBezTo>
                  <a:pt x="33" y="0"/>
                  <a:pt x="34" y="23"/>
                  <a:pt x="34"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6" name="Freeform 251"/>
          <p:cNvSpPr>
            <a:spLocks/>
          </p:cNvSpPr>
          <p:nvPr/>
        </p:nvSpPr>
        <p:spPr bwMode="auto">
          <a:xfrm flipH="1">
            <a:off x="9793903" y="5443670"/>
            <a:ext cx="48391" cy="83965"/>
          </a:xfrm>
          <a:custGeom>
            <a:avLst/>
            <a:gdLst>
              <a:gd name="T0" fmla="*/ 0 w 6"/>
              <a:gd name="T1" fmla="*/ 9051 h 23"/>
              <a:gd name="T2" fmla="*/ 3993 w 6"/>
              <a:gd name="T3" fmla="*/ 0 h 23"/>
              <a:gd name="T4" fmla="*/ 0 60000 65536"/>
              <a:gd name="T5" fmla="*/ 0 60000 65536"/>
            </a:gdLst>
            <a:ahLst/>
            <a:cxnLst>
              <a:cxn ang="T4">
                <a:pos x="T0" y="T1"/>
              </a:cxn>
              <a:cxn ang="T5">
                <a:pos x="T2" y="T3"/>
              </a:cxn>
            </a:cxnLst>
            <a:rect l="0" t="0" r="r" b="b"/>
            <a:pathLst>
              <a:path w="6" h="23">
                <a:moveTo>
                  <a:pt x="0" y="23"/>
                </a:moveTo>
                <a:cubicBezTo>
                  <a:pt x="0" y="23"/>
                  <a:pt x="1" y="1"/>
                  <a:pt x="6"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7" name="Oval 252"/>
          <p:cNvSpPr>
            <a:spLocks noChangeArrowheads="1"/>
          </p:cNvSpPr>
          <p:nvPr/>
        </p:nvSpPr>
        <p:spPr bwMode="auto">
          <a:xfrm flipH="1">
            <a:off x="9906083" y="5571827"/>
            <a:ext cx="39592" cy="475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38" name="Oval 253"/>
          <p:cNvSpPr>
            <a:spLocks noChangeArrowheads="1"/>
          </p:cNvSpPr>
          <p:nvPr/>
        </p:nvSpPr>
        <p:spPr bwMode="auto">
          <a:xfrm flipH="1">
            <a:off x="9793902" y="5571827"/>
            <a:ext cx="39592" cy="475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39" name="Freeform 254"/>
          <p:cNvSpPr>
            <a:spLocks/>
          </p:cNvSpPr>
          <p:nvPr/>
        </p:nvSpPr>
        <p:spPr bwMode="auto">
          <a:xfrm flipH="1">
            <a:off x="9375979" y="5877857"/>
            <a:ext cx="1493531" cy="201074"/>
          </a:xfrm>
          <a:custGeom>
            <a:avLst/>
            <a:gdLst>
              <a:gd name="T0" fmla="*/ 98561 w 186"/>
              <a:gd name="T1" fmla="*/ 4785 h 55"/>
              <a:gd name="T2" fmla="*/ 88781 w 186"/>
              <a:gd name="T3" fmla="*/ 11880 h 55"/>
              <a:gd name="T4" fmla="*/ 73894 w 186"/>
              <a:gd name="T5" fmla="*/ 5506 h 55"/>
              <a:gd name="T6" fmla="*/ 79731 w 186"/>
              <a:gd name="T7" fmla="*/ 2386 h 55"/>
              <a:gd name="T8" fmla="*/ 49907 w 186"/>
              <a:gd name="T9" fmla="*/ 361 h 55"/>
              <a:gd name="T10" fmla="*/ 29825 w 186"/>
              <a:gd name="T11" fmla="*/ 7535 h 55"/>
              <a:gd name="T12" fmla="*/ 0 w 186"/>
              <a:gd name="T13" fmla="*/ 21814 h 55"/>
              <a:gd name="T14" fmla="*/ 114035 w 186"/>
              <a:gd name="T15" fmla="*/ 21814 h 55"/>
              <a:gd name="T16" fmla="*/ 119340 w 186"/>
              <a:gd name="T17" fmla="*/ 10688 h 55"/>
              <a:gd name="T18" fmla="*/ 119340 w 186"/>
              <a:gd name="T19" fmla="*/ 10688 h 55"/>
              <a:gd name="T20" fmla="*/ 98561 w 186"/>
              <a:gd name="T21" fmla="*/ 478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 h="55">
                <a:moveTo>
                  <a:pt x="152" y="12"/>
                </a:moveTo>
                <a:cubicBezTo>
                  <a:pt x="145" y="21"/>
                  <a:pt x="137" y="30"/>
                  <a:pt x="137" y="30"/>
                </a:cubicBezTo>
                <a:cubicBezTo>
                  <a:pt x="137" y="30"/>
                  <a:pt x="136" y="12"/>
                  <a:pt x="114" y="14"/>
                </a:cubicBezTo>
                <a:cubicBezTo>
                  <a:pt x="114" y="14"/>
                  <a:pt x="124" y="11"/>
                  <a:pt x="123" y="6"/>
                </a:cubicBezTo>
                <a:cubicBezTo>
                  <a:pt x="122" y="0"/>
                  <a:pt x="102" y="0"/>
                  <a:pt x="77" y="1"/>
                </a:cubicBezTo>
                <a:cubicBezTo>
                  <a:pt x="52" y="2"/>
                  <a:pt x="32" y="10"/>
                  <a:pt x="46" y="19"/>
                </a:cubicBezTo>
                <a:cubicBezTo>
                  <a:pt x="46" y="19"/>
                  <a:pt x="8" y="12"/>
                  <a:pt x="0" y="55"/>
                </a:cubicBezTo>
                <a:cubicBezTo>
                  <a:pt x="176" y="55"/>
                  <a:pt x="176" y="55"/>
                  <a:pt x="176" y="55"/>
                </a:cubicBezTo>
                <a:cubicBezTo>
                  <a:pt x="176" y="55"/>
                  <a:pt x="186" y="41"/>
                  <a:pt x="184" y="27"/>
                </a:cubicBezTo>
                <a:cubicBezTo>
                  <a:pt x="184" y="27"/>
                  <a:pt x="184" y="27"/>
                  <a:pt x="184" y="27"/>
                </a:cubicBezTo>
                <a:cubicBezTo>
                  <a:pt x="174" y="17"/>
                  <a:pt x="161" y="13"/>
                  <a:pt x="152" y="12"/>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40" name="Freeform 255"/>
          <p:cNvSpPr>
            <a:spLocks/>
          </p:cNvSpPr>
          <p:nvPr/>
        </p:nvSpPr>
        <p:spPr bwMode="auto">
          <a:xfrm flipH="1">
            <a:off x="9103228" y="5695565"/>
            <a:ext cx="578497" cy="281726"/>
          </a:xfrm>
          <a:custGeom>
            <a:avLst/>
            <a:gdLst>
              <a:gd name="T0" fmla="*/ 37039 w 72"/>
              <a:gd name="T1" fmla="*/ 15509 h 77"/>
              <a:gd name="T2" fmla="*/ 12288 w 72"/>
              <a:gd name="T3" fmla="*/ 9157 h 77"/>
              <a:gd name="T4" fmla="*/ 2681 w 72"/>
              <a:gd name="T5" fmla="*/ 10352 h 77"/>
              <a:gd name="T6" fmla="*/ 9059 w 72"/>
              <a:gd name="T7" fmla="*/ 18777 h 77"/>
              <a:gd name="T8" fmla="*/ 2681 w 72"/>
              <a:gd name="T9" fmla="*/ 24665 h 77"/>
              <a:gd name="T10" fmla="*/ 23498 w 72"/>
              <a:gd name="T11" fmla="*/ 30653 h 77"/>
              <a:gd name="T12" fmla="*/ 37039 w 72"/>
              <a:gd name="T13" fmla="*/ 15509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7">
                <a:moveTo>
                  <a:pt x="57" y="39"/>
                </a:moveTo>
                <a:cubicBezTo>
                  <a:pt x="57" y="39"/>
                  <a:pt x="41" y="0"/>
                  <a:pt x="19" y="23"/>
                </a:cubicBezTo>
                <a:cubicBezTo>
                  <a:pt x="19" y="23"/>
                  <a:pt x="8" y="17"/>
                  <a:pt x="4" y="26"/>
                </a:cubicBezTo>
                <a:cubicBezTo>
                  <a:pt x="0" y="35"/>
                  <a:pt x="15" y="37"/>
                  <a:pt x="14" y="47"/>
                </a:cubicBezTo>
                <a:cubicBezTo>
                  <a:pt x="13" y="51"/>
                  <a:pt x="9" y="57"/>
                  <a:pt x="4" y="62"/>
                </a:cubicBezTo>
                <a:cubicBezTo>
                  <a:pt x="13" y="63"/>
                  <a:pt x="26" y="67"/>
                  <a:pt x="36" y="77"/>
                </a:cubicBezTo>
                <a:cubicBezTo>
                  <a:pt x="38" y="76"/>
                  <a:pt x="72" y="62"/>
                  <a:pt x="57" y="39"/>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41" name="Line 256"/>
          <p:cNvSpPr>
            <a:spLocks noChangeShapeType="1"/>
          </p:cNvSpPr>
          <p:nvPr/>
        </p:nvSpPr>
        <p:spPr bwMode="auto">
          <a:xfrm>
            <a:off x="10517576" y="5998282"/>
            <a:ext cx="48391" cy="80651"/>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42" name="Line 257"/>
          <p:cNvSpPr>
            <a:spLocks noChangeShapeType="1"/>
          </p:cNvSpPr>
          <p:nvPr/>
        </p:nvSpPr>
        <p:spPr bwMode="auto">
          <a:xfrm flipH="1" flipV="1">
            <a:off x="9769709" y="5988340"/>
            <a:ext cx="127577" cy="7291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43" name="Freeform 282"/>
          <p:cNvSpPr>
            <a:spLocks/>
          </p:cNvSpPr>
          <p:nvPr/>
        </p:nvSpPr>
        <p:spPr bwMode="auto">
          <a:xfrm flipH="1">
            <a:off x="5344102" y="5381799"/>
            <a:ext cx="906239" cy="448552"/>
          </a:xfrm>
          <a:custGeom>
            <a:avLst/>
            <a:gdLst>
              <a:gd name="T0" fmla="*/ 17308 w 113"/>
              <a:gd name="T1" fmla="*/ 41894 h 123"/>
              <a:gd name="T2" fmla="*/ 36745 w 113"/>
              <a:gd name="T3" fmla="*/ 47363 h 123"/>
              <a:gd name="T4" fmla="*/ 36745 w 113"/>
              <a:gd name="T5" fmla="*/ 48189 h 123"/>
              <a:gd name="T6" fmla="*/ 41875 w 113"/>
              <a:gd name="T7" fmla="*/ 48189 h 123"/>
              <a:gd name="T8" fmla="*/ 70135 w 113"/>
              <a:gd name="T9" fmla="*/ 48189 h 123"/>
              <a:gd name="T10" fmla="*/ 72796 w 113"/>
              <a:gd name="T11" fmla="*/ 28948 h 123"/>
              <a:gd name="T12" fmla="*/ 12896 w 113"/>
              <a:gd name="T13" fmla="*/ 0 h 123"/>
              <a:gd name="T14" fmla="*/ 5130 w 113"/>
              <a:gd name="T15" fmla="*/ 24710 h 123"/>
              <a:gd name="T16" fmla="*/ 17308 w 113"/>
              <a:gd name="T17" fmla="*/ 41894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23">
                <a:moveTo>
                  <a:pt x="27" y="107"/>
                </a:moveTo>
                <a:cubicBezTo>
                  <a:pt x="54" y="117"/>
                  <a:pt x="53" y="105"/>
                  <a:pt x="57" y="121"/>
                </a:cubicBezTo>
                <a:cubicBezTo>
                  <a:pt x="57" y="123"/>
                  <a:pt x="57" y="123"/>
                  <a:pt x="57" y="123"/>
                </a:cubicBezTo>
                <a:cubicBezTo>
                  <a:pt x="60" y="122"/>
                  <a:pt x="62" y="122"/>
                  <a:pt x="65" y="123"/>
                </a:cubicBezTo>
                <a:cubicBezTo>
                  <a:pt x="65" y="123"/>
                  <a:pt x="96" y="123"/>
                  <a:pt x="109" y="123"/>
                </a:cubicBezTo>
                <a:cubicBezTo>
                  <a:pt x="109" y="114"/>
                  <a:pt x="111" y="92"/>
                  <a:pt x="113" y="74"/>
                </a:cubicBezTo>
                <a:cubicBezTo>
                  <a:pt x="20" y="0"/>
                  <a:pt x="20" y="0"/>
                  <a:pt x="20" y="0"/>
                </a:cubicBezTo>
                <a:cubicBezTo>
                  <a:pt x="18" y="15"/>
                  <a:pt x="12" y="54"/>
                  <a:pt x="8" y="63"/>
                </a:cubicBezTo>
                <a:cubicBezTo>
                  <a:pt x="8" y="63"/>
                  <a:pt x="0" y="98"/>
                  <a:pt x="27" y="107"/>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44" name="Freeform 283"/>
          <p:cNvSpPr>
            <a:spLocks/>
          </p:cNvSpPr>
          <p:nvPr/>
        </p:nvSpPr>
        <p:spPr bwMode="auto">
          <a:xfrm flipH="1">
            <a:off x="4981165" y="5220499"/>
            <a:ext cx="1317565" cy="441923"/>
          </a:xfrm>
          <a:custGeom>
            <a:avLst/>
            <a:gdLst>
              <a:gd name="T0" fmla="*/ 0 w 164"/>
              <a:gd name="T1" fmla="*/ 9071 h 121"/>
              <a:gd name="T2" fmla="*/ 79375 w 164"/>
              <a:gd name="T3" fmla="*/ 47755 h 121"/>
              <a:gd name="T4" fmla="*/ 88433 w 164"/>
              <a:gd name="T5" fmla="*/ 16939 h 121"/>
              <a:gd name="T6" fmla="*/ 49454 w 164"/>
              <a:gd name="T7" fmla="*/ 3104 h 121"/>
              <a:gd name="T8" fmla="*/ 29190 w 164"/>
              <a:gd name="T9" fmla="*/ 5124 h 121"/>
              <a:gd name="T10" fmla="*/ 13686 w 164"/>
              <a:gd name="T11" fmla="*/ 8711 h 121"/>
              <a:gd name="T12" fmla="*/ 0 w 164"/>
              <a:gd name="T13" fmla="*/ 9071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121">
                <a:moveTo>
                  <a:pt x="0" y="23"/>
                </a:moveTo>
                <a:cubicBezTo>
                  <a:pt x="122" y="121"/>
                  <a:pt x="122" y="121"/>
                  <a:pt x="122" y="121"/>
                </a:cubicBezTo>
                <a:cubicBezTo>
                  <a:pt x="122" y="121"/>
                  <a:pt x="164" y="65"/>
                  <a:pt x="136" y="43"/>
                </a:cubicBezTo>
                <a:cubicBezTo>
                  <a:pt x="76" y="8"/>
                  <a:pt x="76" y="8"/>
                  <a:pt x="76" y="8"/>
                </a:cubicBezTo>
                <a:cubicBezTo>
                  <a:pt x="76" y="8"/>
                  <a:pt x="58" y="0"/>
                  <a:pt x="45" y="13"/>
                </a:cubicBezTo>
                <a:cubicBezTo>
                  <a:pt x="45" y="13"/>
                  <a:pt x="34" y="28"/>
                  <a:pt x="21" y="22"/>
                </a:cubicBezTo>
                <a:cubicBezTo>
                  <a:pt x="21" y="22"/>
                  <a:pt x="2" y="5"/>
                  <a:pt x="0" y="2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45" name="Freeform 284"/>
          <p:cNvSpPr>
            <a:spLocks/>
          </p:cNvSpPr>
          <p:nvPr/>
        </p:nvSpPr>
        <p:spPr bwMode="auto">
          <a:xfrm flipH="1">
            <a:off x="5344102" y="5508852"/>
            <a:ext cx="400329" cy="314870"/>
          </a:xfrm>
          <a:custGeom>
            <a:avLst/>
            <a:gdLst>
              <a:gd name="T0" fmla="*/ 2650 w 50"/>
              <a:gd name="T1" fmla="*/ 6764 h 86"/>
              <a:gd name="T2" fmla="*/ 6319 w 50"/>
              <a:gd name="T3" fmla="*/ 24348 h 86"/>
              <a:gd name="T4" fmla="*/ 15965 w 50"/>
              <a:gd name="T5" fmla="*/ 26422 h 86"/>
              <a:gd name="T6" fmla="*/ 29320 w 50"/>
              <a:gd name="T7" fmla="*/ 34352 h 86"/>
              <a:gd name="T8" fmla="*/ 31930 w 50"/>
              <a:gd name="T9" fmla="*/ 15572 h 86"/>
              <a:gd name="T10" fmla="*/ 728 w 50"/>
              <a:gd name="T11" fmla="*/ 0 h 86"/>
              <a:gd name="T12" fmla="*/ 2650 w 50"/>
              <a:gd name="T13" fmla="*/ 6764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6">
                <a:moveTo>
                  <a:pt x="4" y="17"/>
                </a:moveTo>
                <a:cubicBezTo>
                  <a:pt x="4" y="17"/>
                  <a:pt x="17" y="45"/>
                  <a:pt x="10" y="61"/>
                </a:cubicBezTo>
                <a:cubicBezTo>
                  <a:pt x="10" y="61"/>
                  <a:pt x="17" y="58"/>
                  <a:pt x="25" y="66"/>
                </a:cubicBezTo>
                <a:cubicBezTo>
                  <a:pt x="32" y="74"/>
                  <a:pt x="31" y="84"/>
                  <a:pt x="46" y="86"/>
                </a:cubicBezTo>
                <a:cubicBezTo>
                  <a:pt x="47" y="77"/>
                  <a:pt x="48" y="56"/>
                  <a:pt x="50" y="39"/>
                </a:cubicBezTo>
                <a:cubicBezTo>
                  <a:pt x="1" y="0"/>
                  <a:pt x="1" y="0"/>
                  <a:pt x="1" y="0"/>
                </a:cubicBezTo>
                <a:cubicBezTo>
                  <a:pt x="0" y="6"/>
                  <a:pt x="0" y="13"/>
                  <a:pt x="4" y="17"/>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46" name="Freeform 285"/>
          <p:cNvSpPr>
            <a:spLocks/>
          </p:cNvSpPr>
          <p:nvPr/>
        </p:nvSpPr>
        <p:spPr bwMode="auto">
          <a:xfrm flipH="1">
            <a:off x="5110943" y="5815989"/>
            <a:ext cx="1123998" cy="277306"/>
          </a:xfrm>
          <a:custGeom>
            <a:avLst/>
            <a:gdLst>
              <a:gd name="T0" fmla="*/ 90688 w 140"/>
              <a:gd name="T1" fmla="*/ 29866 h 76"/>
              <a:gd name="T2" fmla="*/ 6566 w 140"/>
              <a:gd name="T3" fmla="*/ 29866 h 76"/>
              <a:gd name="T4" fmla="*/ 28590 w 140"/>
              <a:gd name="T5" fmla="*/ 5476 h 76"/>
              <a:gd name="T6" fmla="*/ 40847 w 140"/>
              <a:gd name="T7" fmla="*/ 1549 h 76"/>
              <a:gd name="T8" fmla="*/ 70649 w 140"/>
              <a:gd name="T9" fmla="*/ 1549 h 76"/>
              <a:gd name="T10" fmla="*/ 75084 w 140"/>
              <a:gd name="T11" fmla="*/ 6305 h 76"/>
              <a:gd name="T12" fmla="*/ 83585 w 140"/>
              <a:gd name="T13" fmla="*/ 7854 h 76"/>
              <a:gd name="T14" fmla="*/ 90688 w 140"/>
              <a:gd name="T15" fmla="*/ 29866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76">
                <a:moveTo>
                  <a:pt x="140" y="76"/>
                </a:moveTo>
                <a:cubicBezTo>
                  <a:pt x="10" y="76"/>
                  <a:pt x="10" y="76"/>
                  <a:pt x="10" y="76"/>
                </a:cubicBezTo>
                <a:cubicBezTo>
                  <a:pt x="10" y="76"/>
                  <a:pt x="0" y="9"/>
                  <a:pt x="44" y="14"/>
                </a:cubicBezTo>
                <a:cubicBezTo>
                  <a:pt x="44" y="14"/>
                  <a:pt x="52" y="0"/>
                  <a:pt x="63" y="4"/>
                </a:cubicBezTo>
                <a:cubicBezTo>
                  <a:pt x="63" y="4"/>
                  <a:pt x="98" y="4"/>
                  <a:pt x="109" y="4"/>
                </a:cubicBezTo>
                <a:cubicBezTo>
                  <a:pt x="109" y="4"/>
                  <a:pt x="120" y="8"/>
                  <a:pt x="116" y="16"/>
                </a:cubicBezTo>
                <a:cubicBezTo>
                  <a:pt x="116" y="16"/>
                  <a:pt x="126" y="11"/>
                  <a:pt x="129" y="20"/>
                </a:cubicBezTo>
                <a:cubicBezTo>
                  <a:pt x="132" y="30"/>
                  <a:pt x="140" y="76"/>
                  <a:pt x="140" y="76"/>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47" name="Line 286"/>
          <p:cNvSpPr>
            <a:spLocks noChangeShapeType="1"/>
          </p:cNvSpPr>
          <p:nvPr/>
        </p:nvSpPr>
        <p:spPr bwMode="auto">
          <a:xfrm flipH="1">
            <a:off x="5465080" y="5929784"/>
            <a:ext cx="63789" cy="163512"/>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48" name="Line 287"/>
          <p:cNvSpPr>
            <a:spLocks noChangeShapeType="1"/>
          </p:cNvSpPr>
          <p:nvPr/>
        </p:nvSpPr>
        <p:spPr bwMode="auto">
          <a:xfrm flipH="1">
            <a:off x="5304509" y="5874543"/>
            <a:ext cx="63789" cy="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49" name="Freeform 288"/>
          <p:cNvSpPr>
            <a:spLocks/>
          </p:cNvSpPr>
          <p:nvPr/>
        </p:nvSpPr>
        <p:spPr bwMode="auto">
          <a:xfrm flipH="1">
            <a:off x="5792819" y="5866810"/>
            <a:ext cx="87984" cy="29830"/>
          </a:xfrm>
          <a:custGeom>
            <a:avLst/>
            <a:gdLst>
              <a:gd name="T0" fmla="*/ 0 w 11"/>
              <a:gd name="T1" fmla="*/ 0 h 8"/>
              <a:gd name="T2" fmla="*/ 6967 w 11"/>
              <a:gd name="T3" fmla="*/ 3497 h 8"/>
              <a:gd name="T4" fmla="*/ 0 60000 65536"/>
              <a:gd name="T5" fmla="*/ 0 60000 65536"/>
            </a:gdLst>
            <a:ahLst/>
            <a:cxnLst>
              <a:cxn ang="T4">
                <a:pos x="T0" y="T1"/>
              </a:cxn>
              <a:cxn ang="T5">
                <a:pos x="T2" y="T3"/>
              </a:cxn>
            </a:cxnLst>
            <a:rect l="0" t="0" r="r" b="b"/>
            <a:pathLst>
              <a:path w="11" h="8">
                <a:moveTo>
                  <a:pt x="0" y="0"/>
                </a:moveTo>
                <a:cubicBezTo>
                  <a:pt x="0" y="0"/>
                  <a:pt x="8" y="4"/>
                  <a:pt x="11" y="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0" name="Freeform 289"/>
          <p:cNvSpPr>
            <a:spLocks/>
          </p:cNvSpPr>
          <p:nvPr/>
        </p:nvSpPr>
        <p:spPr bwMode="auto">
          <a:xfrm flipH="1">
            <a:off x="5559663" y="5556359"/>
            <a:ext cx="153973" cy="175664"/>
          </a:xfrm>
          <a:custGeom>
            <a:avLst/>
            <a:gdLst>
              <a:gd name="T0" fmla="*/ 3297 w 19"/>
              <a:gd name="T1" fmla="*/ 0 h 48"/>
              <a:gd name="T2" fmla="*/ 1304 w 19"/>
              <a:gd name="T3" fmla="*/ 2402 h 48"/>
              <a:gd name="T4" fmla="*/ 1304 w 19"/>
              <a:gd name="T5" fmla="*/ 15155 h 48"/>
              <a:gd name="T6" fmla="*/ 748 w 19"/>
              <a:gd name="T7" fmla="*/ 17950 h 48"/>
              <a:gd name="T8" fmla="*/ 5349 w 19"/>
              <a:gd name="T9" fmla="*/ 18325 h 48"/>
              <a:gd name="T10" fmla="*/ 8102 w 19"/>
              <a:gd name="T11" fmla="*/ 1557 h 48"/>
              <a:gd name="T12" fmla="*/ 3297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5" y="0"/>
                </a:moveTo>
                <a:cubicBezTo>
                  <a:pt x="3" y="1"/>
                  <a:pt x="1" y="4"/>
                  <a:pt x="2" y="6"/>
                </a:cubicBezTo>
                <a:cubicBezTo>
                  <a:pt x="5" y="19"/>
                  <a:pt x="6" y="35"/>
                  <a:pt x="2" y="38"/>
                </a:cubicBezTo>
                <a:cubicBezTo>
                  <a:pt x="0" y="40"/>
                  <a:pt x="0" y="43"/>
                  <a:pt x="1" y="45"/>
                </a:cubicBezTo>
                <a:cubicBezTo>
                  <a:pt x="3" y="47"/>
                  <a:pt x="6" y="48"/>
                  <a:pt x="8" y="46"/>
                </a:cubicBezTo>
                <a:cubicBezTo>
                  <a:pt x="19" y="38"/>
                  <a:pt x="13" y="12"/>
                  <a:pt x="12" y="4"/>
                </a:cubicBezTo>
                <a:cubicBezTo>
                  <a:pt x="11" y="1"/>
                  <a:pt x="8" y="0"/>
                  <a:pt x="5"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51" name="Freeform 290"/>
          <p:cNvSpPr>
            <a:spLocks/>
          </p:cNvSpPr>
          <p:nvPr/>
        </p:nvSpPr>
        <p:spPr bwMode="auto">
          <a:xfrm flipH="1">
            <a:off x="5841211" y="5377380"/>
            <a:ext cx="208962" cy="161302"/>
          </a:xfrm>
          <a:custGeom>
            <a:avLst/>
            <a:gdLst>
              <a:gd name="T0" fmla="*/ 0 w 26"/>
              <a:gd name="T1" fmla="*/ 4018 h 44"/>
              <a:gd name="T2" fmla="*/ 13713 w 26"/>
              <a:gd name="T3" fmla="*/ 3292 h 44"/>
              <a:gd name="T4" fmla="*/ 14981 w 26"/>
              <a:gd name="T5" fmla="*/ 17683 h 44"/>
              <a:gd name="T6" fmla="*/ 0 60000 65536"/>
              <a:gd name="T7" fmla="*/ 0 60000 65536"/>
              <a:gd name="T8" fmla="*/ 0 60000 65536"/>
            </a:gdLst>
            <a:ahLst/>
            <a:cxnLst>
              <a:cxn ang="T6">
                <a:pos x="T0" y="T1"/>
              </a:cxn>
              <a:cxn ang="T7">
                <a:pos x="T2" y="T3"/>
              </a:cxn>
              <a:cxn ang="T8">
                <a:pos x="T4" y="T5"/>
              </a:cxn>
            </a:cxnLst>
            <a:rect l="0" t="0" r="r" b="b"/>
            <a:pathLst>
              <a:path w="26" h="44">
                <a:moveTo>
                  <a:pt x="0" y="10"/>
                </a:moveTo>
                <a:cubicBezTo>
                  <a:pt x="0" y="10"/>
                  <a:pt x="15" y="0"/>
                  <a:pt x="21" y="8"/>
                </a:cubicBezTo>
                <a:cubicBezTo>
                  <a:pt x="26" y="15"/>
                  <a:pt x="23" y="44"/>
                  <a:pt x="23" y="4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2" name="Oval 291"/>
          <p:cNvSpPr>
            <a:spLocks noChangeArrowheads="1"/>
          </p:cNvSpPr>
          <p:nvPr/>
        </p:nvSpPr>
        <p:spPr bwMode="auto">
          <a:xfrm flipH="1">
            <a:off x="6025980" y="5465765"/>
            <a:ext cx="48391" cy="430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53" name="Oval 292"/>
          <p:cNvSpPr>
            <a:spLocks noChangeArrowheads="1"/>
          </p:cNvSpPr>
          <p:nvPr/>
        </p:nvSpPr>
        <p:spPr bwMode="auto">
          <a:xfrm flipH="1">
            <a:off x="5913800" y="5640324"/>
            <a:ext cx="127577" cy="95014"/>
          </a:xfrm>
          <a:prstGeom prst="ellipse">
            <a:avLst/>
          </a:prstGeom>
          <a:solidFill>
            <a:srgbClr val="CC0000"/>
          </a:solidFill>
          <a:ln w="23813" cap="rnd">
            <a:solidFill>
              <a:srgbClr val="000000"/>
            </a:solidFill>
            <a:round/>
            <a:headEnd/>
            <a:tailEnd/>
          </a:ln>
        </p:spPr>
        <p:txBody>
          <a:bodyPr/>
          <a:lstStyle/>
          <a:p>
            <a:endParaRPr lang="ja-JP" altLang="en-US" sz="1600" dirty="0"/>
          </a:p>
        </p:txBody>
      </p:sp>
      <p:grpSp>
        <p:nvGrpSpPr>
          <p:cNvPr id="554" name="グループ化 553"/>
          <p:cNvGrpSpPr/>
          <p:nvPr/>
        </p:nvGrpSpPr>
        <p:grpSpPr>
          <a:xfrm>
            <a:off x="7849452" y="5387956"/>
            <a:ext cx="1686164" cy="937130"/>
            <a:chOff x="4350876" y="5129904"/>
            <a:chExt cx="1686164" cy="937130"/>
          </a:xfrm>
        </p:grpSpPr>
        <p:sp>
          <p:nvSpPr>
            <p:cNvPr id="555" name="Line 258"/>
            <p:cNvSpPr>
              <a:spLocks noChangeShapeType="1"/>
            </p:cNvSpPr>
            <p:nvPr/>
          </p:nvSpPr>
          <p:spPr bwMode="auto">
            <a:xfrm flipH="1">
              <a:off x="5974184" y="5779530"/>
              <a:ext cx="54990" cy="25411"/>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56" name="Freeform 260"/>
            <p:cNvSpPr>
              <a:spLocks/>
            </p:cNvSpPr>
            <p:nvPr/>
          </p:nvSpPr>
          <p:spPr bwMode="auto">
            <a:xfrm flipH="1">
              <a:off x="4350876" y="5129904"/>
              <a:ext cx="1350557" cy="540250"/>
            </a:xfrm>
            <a:custGeom>
              <a:avLst/>
              <a:gdLst>
                <a:gd name="T0" fmla="*/ 3900 w 168"/>
                <a:gd name="T1" fmla="*/ 24780 h 148"/>
                <a:gd name="T2" fmla="*/ 87970 w 168"/>
                <a:gd name="T3" fmla="*/ 58284 h 148"/>
                <a:gd name="T4" fmla="*/ 83482 w 168"/>
                <a:gd name="T5" fmla="*/ 24060 h 148"/>
                <a:gd name="T6" fmla="*/ 22842 w 168"/>
                <a:gd name="T7" fmla="*/ 21681 h 148"/>
                <a:gd name="T8" fmla="*/ 3220 w 168"/>
                <a:gd name="T9" fmla="*/ 20132 h 148"/>
                <a:gd name="T10" fmla="*/ 3900 w 168"/>
                <a:gd name="T11" fmla="*/ 24780 h 1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48">
                  <a:moveTo>
                    <a:pt x="6" y="63"/>
                  </a:moveTo>
                  <a:cubicBezTo>
                    <a:pt x="135" y="148"/>
                    <a:pt x="135" y="148"/>
                    <a:pt x="135" y="148"/>
                  </a:cubicBezTo>
                  <a:cubicBezTo>
                    <a:pt x="135" y="148"/>
                    <a:pt x="168" y="89"/>
                    <a:pt x="128" y="61"/>
                  </a:cubicBezTo>
                  <a:cubicBezTo>
                    <a:pt x="128" y="61"/>
                    <a:pt x="69" y="0"/>
                    <a:pt x="35" y="55"/>
                  </a:cubicBezTo>
                  <a:cubicBezTo>
                    <a:pt x="35" y="55"/>
                    <a:pt x="9" y="41"/>
                    <a:pt x="5" y="51"/>
                  </a:cubicBezTo>
                  <a:cubicBezTo>
                    <a:pt x="0" y="61"/>
                    <a:pt x="6" y="63"/>
                    <a:pt x="6" y="6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grpSp>
          <p:nvGrpSpPr>
            <p:cNvPr id="557" name="グループ化 556"/>
            <p:cNvGrpSpPr/>
            <p:nvPr/>
          </p:nvGrpSpPr>
          <p:grpSpPr>
            <a:xfrm>
              <a:off x="4432260" y="5373216"/>
              <a:ext cx="1308767" cy="693818"/>
              <a:chOff x="4432260" y="5385114"/>
              <a:chExt cx="1308767" cy="693818"/>
            </a:xfrm>
          </p:grpSpPr>
          <p:sp>
            <p:nvSpPr>
              <p:cNvPr id="559" name="Freeform 259"/>
              <p:cNvSpPr>
                <a:spLocks/>
              </p:cNvSpPr>
              <p:nvPr/>
            </p:nvSpPr>
            <p:spPr bwMode="auto">
              <a:xfrm flipH="1">
                <a:off x="4623627" y="5414944"/>
                <a:ext cx="1117400" cy="467333"/>
              </a:xfrm>
              <a:custGeom>
                <a:avLst/>
                <a:gdLst>
                  <a:gd name="T0" fmla="*/ 21570 w 139"/>
                  <a:gd name="T1" fmla="*/ 0 h 128"/>
                  <a:gd name="T2" fmla="*/ 13716 w 139"/>
                  <a:gd name="T3" fmla="*/ 17287 h 128"/>
                  <a:gd name="T4" fmla="*/ 33872 w 139"/>
                  <a:gd name="T5" fmla="*/ 44144 h 128"/>
                  <a:gd name="T6" fmla="*/ 45694 w 139"/>
                  <a:gd name="T7" fmla="*/ 50456 h 128"/>
                  <a:gd name="T8" fmla="*/ 74398 w 139"/>
                  <a:gd name="T9" fmla="*/ 50456 h 128"/>
                  <a:gd name="T10" fmla="*/ 90651 w 139"/>
                  <a:gd name="T11" fmla="*/ 27171 h 128"/>
                  <a:gd name="T12" fmla="*/ 21570 w 13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128">
                    <a:moveTo>
                      <a:pt x="33" y="0"/>
                    </a:moveTo>
                    <a:cubicBezTo>
                      <a:pt x="32" y="10"/>
                      <a:pt x="29" y="30"/>
                      <a:pt x="21" y="44"/>
                    </a:cubicBezTo>
                    <a:cubicBezTo>
                      <a:pt x="10" y="63"/>
                      <a:pt x="0" y="100"/>
                      <a:pt x="52" y="112"/>
                    </a:cubicBezTo>
                    <a:cubicBezTo>
                      <a:pt x="52" y="112"/>
                      <a:pt x="64" y="115"/>
                      <a:pt x="70" y="128"/>
                    </a:cubicBezTo>
                    <a:cubicBezTo>
                      <a:pt x="114" y="128"/>
                      <a:pt x="114" y="128"/>
                      <a:pt x="114" y="128"/>
                    </a:cubicBezTo>
                    <a:cubicBezTo>
                      <a:pt x="114" y="128"/>
                      <a:pt x="135" y="104"/>
                      <a:pt x="139" y="69"/>
                    </a:cubicBezTo>
                    <a:lnTo>
                      <a:pt x="33" y="0"/>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60" name="Freeform 261"/>
              <p:cNvSpPr>
                <a:spLocks/>
              </p:cNvSpPr>
              <p:nvPr/>
            </p:nvSpPr>
            <p:spPr bwMode="auto">
              <a:xfrm flipH="1">
                <a:off x="4623627" y="5516586"/>
                <a:ext cx="547703" cy="365691"/>
              </a:xfrm>
              <a:custGeom>
                <a:avLst/>
                <a:gdLst>
                  <a:gd name="T0" fmla="*/ 7173 w 68"/>
                  <a:gd name="T1" fmla="*/ 19906 h 100"/>
                  <a:gd name="T2" fmla="*/ 7173 w 68"/>
                  <a:gd name="T3" fmla="*/ 30250 h 100"/>
                  <a:gd name="T4" fmla="*/ 17818 w 68"/>
                  <a:gd name="T5" fmla="*/ 39750 h 100"/>
                  <a:gd name="T6" fmla="*/ 28240 w 68"/>
                  <a:gd name="T7" fmla="*/ 39750 h 100"/>
                  <a:gd name="T8" fmla="*/ 44783 w 68"/>
                  <a:gd name="T9" fmla="*/ 16325 h 100"/>
                  <a:gd name="T10" fmla="*/ 3984 w 68"/>
                  <a:gd name="T11" fmla="*/ 0 h 100"/>
                  <a:gd name="T12" fmla="*/ 7173 w 68"/>
                  <a:gd name="T13" fmla="*/ 19906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00">
                    <a:moveTo>
                      <a:pt x="11" y="50"/>
                    </a:moveTo>
                    <a:cubicBezTo>
                      <a:pt x="11" y="50"/>
                      <a:pt x="0" y="69"/>
                      <a:pt x="11" y="76"/>
                    </a:cubicBezTo>
                    <a:cubicBezTo>
                      <a:pt x="20" y="82"/>
                      <a:pt x="26" y="89"/>
                      <a:pt x="27" y="100"/>
                    </a:cubicBezTo>
                    <a:cubicBezTo>
                      <a:pt x="43" y="100"/>
                      <a:pt x="43" y="100"/>
                      <a:pt x="43" y="100"/>
                    </a:cubicBezTo>
                    <a:cubicBezTo>
                      <a:pt x="43" y="100"/>
                      <a:pt x="64" y="76"/>
                      <a:pt x="68" y="41"/>
                    </a:cubicBezTo>
                    <a:cubicBezTo>
                      <a:pt x="6" y="0"/>
                      <a:pt x="6" y="0"/>
                      <a:pt x="6" y="0"/>
                    </a:cubicBezTo>
                    <a:cubicBezTo>
                      <a:pt x="10" y="17"/>
                      <a:pt x="15" y="43"/>
                      <a:pt x="11" y="5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61" name="Oval 262"/>
              <p:cNvSpPr>
                <a:spLocks noChangeArrowheads="1"/>
              </p:cNvSpPr>
              <p:nvPr/>
            </p:nvSpPr>
            <p:spPr bwMode="auto">
              <a:xfrm flipH="1">
                <a:off x="5428683" y="5527634"/>
                <a:ext cx="30794" cy="5524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62" name="Freeform 263"/>
              <p:cNvSpPr>
                <a:spLocks/>
              </p:cNvSpPr>
              <p:nvPr/>
            </p:nvSpPr>
            <p:spPr bwMode="auto">
              <a:xfrm flipH="1">
                <a:off x="5219721" y="5385114"/>
                <a:ext cx="224359" cy="156882"/>
              </a:xfrm>
              <a:custGeom>
                <a:avLst/>
                <a:gdLst>
                  <a:gd name="T0" fmla="*/ 0 w 28"/>
                  <a:gd name="T1" fmla="*/ 7493 h 43"/>
                  <a:gd name="T2" fmla="*/ 13588 w 28"/>
                  <a:gd name="T3" fmla="*/ 2378 h 43"/>
                  <a:gd name="T4" fmla="*/ 14065 w 28"/>
                  <a:gd name="T5" fmla="*/ 16891 h 43"/>
                  <a:gd name="T6" fmla="*/ 0 60000 65536"/>
                  <a:gd name="T7" fmla="*/ 0 60000 65536"/>
                  <a:gd name="T8" fmla="*/ 0 60000 65536"/>
                </a:gdLst>
                <a:ahLst/>
                <a:cxnLst>
                  <a:cxn ang="T6">
                    <a:pos x="T0" y="T1"/>
                  </a:cxn>
                  <a:cxn ang="T7">
                    <a:pos x="T2" y="T3"/>
                  </a:cxn>
                  <a:cxn ang="T8">
                    <a:pos x="T4" y="T5"/>
                  </a:cxn>
                </a:cxnLst>
                <a:rect l="0" t="0" r="r" b="b"/>
                <a:pathLst>
                  <a:path w="28" h="43">
                    <a:moveTo>
                      <a:pt x="0" y="19"/>
                    </a:moveTo>
                    <a:cubicBezTo>
                      <a:pt x="0" y="19"/>
                      <a:pt x="14" y="0"/>
                      <a:pt x="21" y="6"/>
                    </a:cubicBezTo>
                    <a:cubicBezTo>
                      <a:pt x="28" y="12"/>
                      <a:pt x="22" y="43"/>
                      <a:pt x="22" y="4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63" name="Freeform 264"/>
              <p:cNvSpPr>
                <a:spLocks/>
              </p:cNvSpPr>
              <p:nvPr/>
            </p:nvSpPr>
            <p:spPr bwMode="auto">
              <a:xfrm flipH="1">
                <a:off x="5283509" y="5761853"/>
                <a:ext cx="184767" cy="17677"/>
              </a:xfrm>
              <a:custGeom>
                <a:avLst/>
                <a:gdLst>
                  <a:gd name="T0" fmla="*/ 0 w 23"/>
                  <a:gd name="T1" fmla="*/ 326 h 5"/>
                  <a:gd name="T2" fmla="*/ 14952 w 23"/>
                  <a:gd name="T3" fmla="*/ 0 h 5"/>
                  <a:gd name="T4" fmla="*/ 0 60000 65536"/>
                  <a:gd name="T5" fmla="*/ 0 60000 65536"/>
                </a:gdLst>
                <a:ahLst/>
                <a:cxnLst>
                  <a:cxn ang="T4">
                    <a:pos x="T0" y="T1"/>
                  </a:cxn>
                  <a:cxn ang="T5">
                    <a:pos x="T2" y="T3"/>
                  </a:cxn>
                </a:cxnLst>
                <a:rect l="0" t="0" r="r" b="b"/>
                <a:pathLst>
                  <a:path w="23" h="5">
                    <a:moveTo>
                      <a:pt x="0" y="1"/>
                    </a:moveTo>
                    <a:cubicBezTo>
                      <a:pt x="0" y="1"/>
                      <a:pt x="14" y="5"/>
                      <a:pt x="23"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64" name="Freeform 265"/>
              <p:cNvSpPr>
                <a:spLocks/>
              </p:cNvSpPr>
              <p:nvPr/>
            </p:nvSpPr>
            <p:spPr bwMode="auto">
              <a:xfrm flipH="1">
                <a:off x="5034953" y="5575141"/>
                <a:ext cx="151772" cy="175664"/>
              </a:xfrm>
              <a:custGeom>
                <a:avLst/>
                <a:gdLst>
                  <a:gd name="T0" fmla="*/ 4351 w 19"/>
                  <a:gd name="T1" fmla="*/ 0 h 48"/>
                  <a:gd name="T2" fmla="*/ 2586 w 19"/>
                  <a:gd name="T3" fmla="*/ 2041 h 48"/>
                  <a:gd name="T4" fmla="*/ 712 w 19"/>
                  <a:gd name="T5" fmla="*/ 16394 h 48"/>
                  <a:gd name="T6" fmla="*/ 1198 w 19"/>
                  <a:gd name="T7" fmla="*/ 18795 h 48"/>
                  <a:gd name="T8" fmla="*/ 4351 w 19"/>
                  <a:gd name="T9" fmla="*/ 18325 h 48"/>
                  <a:gd name="T10" fmla="*/ 7663 w 19"/>
                  <a:gd name="T11" fmla="*/ 1196 h 48"/>
                  <a:gd name="T12" fmla="*/ 4351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7" y="0"/>
                    </a:moveTo>
                    <a:cubicBezTo>
                      <a:pt x="5" y="1"/>
                      <a:pt x="4" y="3"/>
                      <a:pt x="4" y="5"/>
                    </a:cubicBezTo>
                    <a:cubicBezTo>
                      <a:pt x="4" y="5"/>
                      <a:pt x="10" y="29"/>
                      <a:pt x="1" y="41"/>
                    </a:cubicBezTo>
                    <a:cubicBezTo>
                      <a:pt x="0" y="43"/>
                      <a:pt x="0" y="46"/>
                      <a:pt x="2" y="47"/>
                    </a:cubicBezTo>
                    <a:cubicBezTo>
                      <a:pt x="3" y="48"/>
                      <a:pt x="6" y="48"/>
                      <a:pt x="7" y="46"/>
                    </a:cubicBezTo>
                    <a:cubicBezTo>
                      <a:pt x="19" y="31"/>
                      <a:pt x="12" y="4"/>
                      <a:pt x="12" y="3"/>
                    </a:cubicBezTo>
                    <a:cubicBezTo>
                      <a:pt x="11" y="1"/>
                      <a:pt x="9" y="0"/>
                      <a:pt x="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65" name="Freeform 266"/>
              <p:cNvSpPr>
                <a:spLocks/>
              </p:cNvSpPr>
              <p:nvPr/>
            </p:nvSpPr>
            <p:spPr bwMode="auto">
              <a:xfrm flipH="1">
                <a:off x="4432260" y="5845818"/>
                <a:ext cx="1299968" cy="233114"/>
              </a:xfrm>
              <a:custGeom>
                <a:avLst/>
                <a:gdLst>
                  <a:gd name="T0" fmla="*/ 0 w 162"/>
                  <a:gd name="T1" fmla="*/ 24944 h 64"/>
                  <a:gd name="T2" fmla="*/ 104676 w 162"/>
                  <a:gd name="T3" fmla="*/ 24944 h 64"/>
                  <a:gd name="T4" fmla="*/ 96384 w 162"/>
                  <a:gd name="T5" fmla="*/ 11358 h 64"/>
                  <a:gd name="T6" fmla="*/ 78804 w 162"/>
                  <a:gd name="T7" fmla="*/ 8130 h 64"/>
                  <a:gd name="T8" fmla="*/ 72974 w 162"/>
                  <a:gd name="T9" fmla="*/ 3904 h 64"/>
                  <a:gd name="T10" fmla="*/ 34176 w 162"/>
                  <a:gd name="T11" fmla="*/ 3904 h 64"/>
                  <a:gd name="T12" fmla="*/ 34176 w 162"/>
                  <a:gd name="T13" fmla="*/ 8641 h 64"/>
                  <a:gd name="T14" fmla="*/ 0 w 162"/>
                  <a:gd name="T15" fmla="*/ 24944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2" h="64">
                    <a:moveTo>
                      <a:pt x="0" y="64"/>
                    </a:moveTo>
                    <a:cubicBezTo>
                      <a:pt x="162" y="64"/>
                      <a:pt x="162" y="64"/>
                      <a:pt x="162" y="64"/>
                    </a:cubicBezTo>
                    <a:cubicBezTo>
                      <a:pt x="149" y="29"/>
                      <a:pt x="149" y="29"/>
                      <a:pt x="149" y="29"/>
                    </a:cubicBezTo>
                    <a:cubicBezTo>
                      <a:pt x="149" y="29"/>
                      <a:pt x="137" y="13"/>
                      <a:pt x="122" y="21"/>
                    </a:cubicBezTo>
                    <a:cubicBezTo>
                      <a:pt x="122" y="21"/>
                      <a:pt x="127" y="11"/>
                      <a:pt x="113" y="10"/>
                    </a:cubicBezTo>
                    <a:cubicBezTo>
                      <a:pt x="53" y="10"/>
                      <a:pt x="53" y="10"/>
                      <a:pt x="53" y="10"/>
                    </a:cubicBezTo>
                    <a:cubicBezTo>
                      <a:pt x="53" y="10"/>
                      <a:pt x="45" y="15"/>
                      <a:pt x="53" y="22"/>
                    </a:cubicBezTo>
                    <a:cubicBezTo>
                      <a:pt x="53" y="22"/>
                      <a:pt x="15" y="0"/>
                      <a:pt x="0" y="6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66" name="Line 267"/>
              <p:cNvSpPr>
                <a:spLocks noChangeShapeType="1"/>
              </p:cNvSpPr>
              <p:nvPr/>
            </p:nvSpPr>
            <p:spPr bwMode="auto">
              <a:xfrm flipH="1">
                <a:off x="4825990" y="5955195"/>
                <a:ext cx="48391" cy="117109"/>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558" name="Line 293"/>
            <p:cNvSpPr>
              <a:spLocks noChangeShapeType="1"/>
            </p:cNvSpPr>
            <p:nvPr/>
          </p:nvSpPr>
          <p:spPr bwMode="auto">
            <a:xfrm flipH="1">
              <a:off x="6028242" y="5256957"/>
              <a:ext cx="8798" cy="47506"/>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567" name="正方形/長方形 566"/>
          <p:cNvSpPr/>
          <p:nvPr/>
        </p:nvSpPr>
        <p:spPr>
          <a:xfrm>
            <a:off x="7081420" y="5047989"/>
            <a:ext cx="1980029" cy="523220"/>
          </a:xfrm>
          <a:prstGeom prst="rect">
            <a:avLst/>
          </a:prstGeom>
          <a:noFill/>
        </p:spPr>
        <p:txBody>
          <a:bodyPr wrap="none" lIns="91440" tIns="45720" rIns="91440" bIns="45720">
            <a:spAutoFit/>
          </a:bodyPr>
          <a:lstStyle/>
          <a:p>
            <a:pPr algn="ctr"/>
            <a:r>
              <a:rPr lang="ja-JP" altLang="en-US" sz="2800" b="1" dirty="0">
                <a:ln w="12700">
                  <a:solidFill>
                    <a:schemeClr val="tx2">
                      <a:satMod val="155000"/>
                    </a:schemeClr>
                  </a:solidFill>
                  <a:prstDash val="solid"/>
                </a:ln>
                <a:solidFill>
                  <a:srgbClr val="0070C0"/>
                </a:solidFill>
              </a:rPr>
              <a:t>チャレンジ</a:t>
            </a:r>
            <a:r>
              <a:rPr lang="en-US" altLang="ja-JP" sz="2800" b="1" dirty="0">
                <a:ln w="12700">
                  <a:solidFill>
                    <a:schemeClr val="tx2">
                      <a:satMod val="155000"/>
                    </a:schemeClr>
                  </a:solidFill>
                  <a:prstDash val="solid"/>
                </a:ln>
                <a:solidFill>
                  <a:srgbClr val="0070C0"/>
                </a:solidFill>
              </a:rPr>
              <a:t>!!</a:t>
            </a:r>
            <a:endParaRPr lang="ja-JP" altLang="en-US" sz="2800" b="1" dirty="0">
              <a:ln w="12700">
                <a:solidFill>
                  <a:schemeClr val="tx2">
                    <a:satMod val="155000"/>
                  </a:schemeClr>
                </a:solidFill>
                <a:prstDash val="solid"/>
              </a:ln>
              <a:solidFill>
                <a:srgbClr val="0070C0"/>
              </a:solidFill>
            </a:endParaRPr>
          </a:p>
        </p:txBody>
      </p:sp>
      <p:grpSp>
        <p:nvGrpSpPr>
          <p:cNvPr id="568" name="グループ化 567"/>
          <p:cNvGrpSpPr/>
          <p:nvPr/>
        </p:nvGrpSpPr>
        <p:grpSpPr>
          <a:xfrm>
            <a:off x="6556084" y="5484997"/>
            <a:ext cx="1405549" cy="829710"/>
            <a:chOff x="3057507" y="5484997"/>
            <a:chExt cx="1405549" cy="829710"/>
          </a:xfrm>
        </p:grpSpPr>
        <p:sp>
          <p:nvSpPr>
            <p:cNvPr id="569" name="Freeform 268"/>
            <p:cNvSpPr>
              <a:spLocks/>
            </p:cNvSpPr>
            <p:nvPr/>
          </p:nvSpPr>
          <p:spPr bwMode="auto">
            <a:xfrm flipH="1">
              <a:off x="3057507" y="5657347"/>
              <a:ext cx="1214182" cy="478382"/>
            </a:xfrm>
            <a:custGeom>
              <a:avLst/>
              <a:gdLst>
                <a:gd name="T0" fmla="*/ 18227 w 151"/>
                <a:gd name="T1" fmla="*/ 51676 h 131"/>
                <a:gd name="T2" fmla="*/ 58772 w 151"/>
                <a:gd name="T3" fmla="*/ 50846 h 131"/>
                <a:gd name="T4" fmla="*/ 59989 w 151"/>
                <a:gd name="T5" fmla="*/ 50846 h 131"/>
                <a:gd name="T6" fmla="*/ 62676 w 151"/>
                <a:gd name="T7" fmla="*/ 45723 h 131"/>
                <a:gd name="T8" fmla="*/ 84807 w 151"/>
                <a:gd name="T9" fmla="*/ 17294 h 131"/>
                <a:gd name="T10" fmla="*/ 74451 w 151"/>
                <a:gd name="T11" fmla="*/ 0 h 131"/>
                <a:gd name="T12" fmla="*/ 0 w 151"/>
                <a:gd name="T13" fmla="*/ 36653 h 131"/>
                <a:gd name="T14" fmla="*/ 735 w 151"/>
                <a:gd name="T15" fmla="*/ 37486 h 131"/>
                <a:gd name="T16" fmla="*/ 18227 w 151"/>
                <a:gd name="T17" fmla="*/ 5167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31">
                  <a:moveTo>
                    <a:pt x="28" y="131"/>
                  </a:moveTo>
                  <a:cubicBezTo>
                    <a:pt x="53" y="120"/>
                    <a:pt x="90" y="129"/>
                    <a:pt x="90" y="129"/>
                  </a:cubicBezTo>
                  <a:cubicBezTo>
                    <a:pt x="91" y="129"/>
                    <a:pt x="91" y="129"/>
                    <a:pt x="92" y="129"/>
                  </a:cubicBezTo>
                  <a:cubicBezTo>
                    <a:pt x="96" y="116"/>
                    <a:pt x="96" y="116"/>
                    <a:pt x="96" y="116"/>
                  </a:cubicBezTo>
                  <a:cubicBezTo>
                    <a:pt x="151" y="109"/>
                    <a:pt x="140" y="57"/>
                    <a:pt x="130" y="44"/>
                  </a:cubicBezTo>
                  <a:cubicBezTo>
                    <a:pt x="123" y="34"/>
                    <a:pt x="117" y="11"/>
                    <a:pt x="114" y="0"/>
                  </a:cubicBezTo>
                  <a:cubicBezTo>
                    <a:pt x="0" y="93"/>
                    <a:pt x="0" y="93"/>
                    <a:pt x="0" y="93"/>
                  </a:cubicBezTo>
                  <a:cubicBezTo>
                    <a:pt x="1" y="94"/>
                    <a:pt x="1" y="94"/>
                    <a:pt x="1" y="95"/>
                  </a:cubicBezTo>
                  <a:cubicBezTo>
                    <a:pt x="4" y="109"/>
                    <a:pt x="18" y="123"/>
                    <a:pt x="28" y="131"/>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70" name="Freeform 269"/>
            <p:cNvSpPr>
              <a:spLocks/>
            </p:cNvSpPr>
            <p:nvPr/>
          </p:nvSpPr>
          <p:spPr bwMode="auto">
            <a:xfrm flipH="1">
              <a:off x="3202681" y="5484997"/>
              <a:ext cx="1260375" cy="522574"/>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1" name="Freeform 270"/>
            <p:cNvSpPr>
              <a:spLocks/>
            </p:cNvSpPr>
            <p:nvPr/>
          </p:nvSpPr>
          <p:spPr bwMode="auto">
            <a:xfrm flipH="1">
              <a:off x="3202681" y="5484997"/>
              <a:ext cx="1260375" cy="522574"/>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72" name="Freeform 271"/>
            <p:cNvSpPr>
              <a:spLocks/>
            </p:cNvSpPr>
            <p:nvPr/>
          </p:nvSpPr>
          <p:spPr bwMode="auto">
            <a:xfrm flipH="1">
              <a:off x="3097100" y="6044030"/>
              <a:ext cx="1229579" cy="270677"/>
            </a:xfrm>
            <a:custGeom>
              <a:avLst/>
              <a:gdLst>
                <a:gd name="T0" fmla="*/ 8381 w 153"/>
                <a:gd name="T1" fmla="*/ 29433 h 74"/>
                <a:gd name="T2" fmla="*/ 99593 w 153"/>
                <a:gd name="T3" fmla="*/ 29433 h 74"/>
                <a:gd name="T4" fmla="*/ 68958 w 153"/>
                <a:gd name="T5" fmla="*/ 12737 h 74"/>
                <a:gd name="T6" fmla="*/ 63061 w 153"/>
                <a:gd name="T7" fmla="*/ 9141 h 74"/>
                <a:gd name="T8" fmla="*/ 8381 w 153"/>
                <a:gd name="T9" fmla="*/ 2943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74">
                  <a:moveTo>
                    <a:pt x="13" y="74"/>
                  </a:moveTo>
                  <a:cubicBezTo>
                    <a:pt x="153" y="74"/>
                    <a:pt x="153" y="74"/>
                    <a:pt x="153" y="74"/>
                  </a:cubicBezTo>
                  <a:cubicBezTo>
                    <a:pt x="153" y="74"/>
                    <a:pt x="135" y="30"/>
                    <a:pt x="106" y="32"/>
                  </a:cubicBezTo>
                  <a:cubicBezTo>
                    <a:pt x="106" y="32"/>
                    <a:pt x="113" y="23"/>
                    <a:pt x="97" y="23"/>
                  </a:cubicBezTo>
                  <a:cubicBezTo>
                    <a:pt x="97" y="23"/>
                    <a:pt x="0" y="0"/>
                    <a:pt x="13" y="7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73" name="Freeform 272"/>
            <p:cNvSpPr>
              <a:spLocks/>
            </p:cNvSpPr>
            <p:nvPr/>
          </p:nvSpPr>
          <p:spPr bwMode="auto">
            <a:xfrm flipH="1">
              <a:off x="3699792" y="5788819"/>
              <a:ext cx="571897" cy="346909"/>
            </a:xfrm>
            <a:custGeom>
              <a:avLst/>
              <a:gdLst>
                <a:gd name="T0" fmla="*/ 18519 w 71"/>
                <a:gd name="T1" fmla="*/ 37482 h 95"/>
                <a:gd name="T2" fmla="*/ 34181 w 71"/>
                <a:gd name="T3" fmla="*/ 35462 h 95"/>
                <a:gd name="T4" fmla="*/ 38850 w 71"/>
                <a:gd name="T5" fmla="*/ 28776 h 95"/>
                <a:gd name="T6" fmla="*/ 26271 w 71"/>
                <a:gd name="T7" fmla="*/ 10260 h 95"/>
                <a:gd name="T8" fmla="*/ 45474 w 71"/>
                <a:gd name="T9" fmla="*/ 13000 h 95"/>
                <a:gd name="T10" fmla="*/ 46749 w 71"/>
                <a:gd name="T11" fmla="*/ 0 h 95"/>
                <a:gd name="T12" fmla="*/ 0 w 71"/>
                <a:gd name="T13" fmla="*/ 22430 h 95"/>
                <a:gd name="T14" fmla="*/ 736 w 71"/>
                <a:gd name="T15" fmla="*/ 23292 h 95"/>
                <a:gd name="T16" fmla="*/ 18519 w 71"/>
                <a:gd name="T17" fmla="*/ 37482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95">
                  <a:moveTo>
                    <a:pt x="28" y="95"/>
                  </a:moveTo>
                  <a:cubicBezTo>
                    <a:pt x="36" y="92"/>
                    <a:pt x="44" y="90"/>
                    <a:pt x="52" y="90"/>
                  </a:cubicBezTo>
                  <a:cubicBezTo>
                    <a:pt x="59" y="73"/>
                    <a:pt x="59" y="73"/>
                    <a:pt x="59" y="73"/>
                  </a:cubicBezTo>
                  <a:cubicBezTo>
                    <a:pt x="44" y="70"/>
                    <a:pt x="29" y="39"/>
                    <a:pt x="40" y="26"/>
                  </a:cubicBezTo>
                  <a:cubicBezTo>
                    <a:pt x="50" y="13"/>
                    <a:pt x="64" y="36"/>
                    <a:pt x="69" y="33"/>
                  </a:cubicBezTo>
                  <a:cubicBezTo>
                    <a:pt x="71" y="32"/>
                    <a:pt x="71" y="17"/>
                    <a:pt x="71" y="0"/>
                  </a:cubicBezTo>
                  <a:cubicBezTo>
                    <a:pt x="0" y="57"/>
                    <a:pt x="0" y="57"/>
                    <a:pt x="0" y="57"/>
                  </a:cubicBezTo>
                  <a:cubicBezTo>
                    <a:pt x="1" y="58"/>
                    <a:pt x="1" y="58"/>
                    <a:pt x="1" y="59"/>
                  </a:cubicBezTo>
                  <a:cubicBezTo>
                    <a:pt x="4" y="73"/>
                    <a:pt x="18" y="87"/>
                    <a:pt x="28" y="95"/>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74" name="Freeform 273"/>
            <p:cNvSpPr>
              <a:spLocks/>
            </p:cNvSpPr>
            <p:nvPr/>
          </p:nvSpPr>
          <p:spPr bwMode="auto">
            <a:xfrm flipH="1">
              <a:off x="3444639" y="5689386"/>
              <a:ext cx="303546" cy="44192"/>
            </a:xfrm>
            <a:custGeom>
              <a:avLst/>
              <a:gdLst>
                <a:gd name="T0" fmla="*/ 0 w 38"/>
                <a:gd name="T1" fmla="*/ 3333 h 12"/>
                <a:gd name="T2" fmla="*/ 23990 w 38"/>
                <a:gd name="T3" fmla="*/ 4923 h 12"/>
                <a:gd name="T4" fmla="*/ 0 60000 65536"/>
                <a:gd name="T5" fmla="*/ 0 60000 65536"/>
              </a:gdLst>
              <a:ahLst/>
              <a:cxnLst>
                <a:cxn ang="T4">
                  <a:pos x="T0" y="T1"/>
                </a:cxn>
                <a:cxn ang="T5">
                  <a:pos x="T2" y="T3"/>
                </a:cxn>
              </a:cxnLst>
              <a:rect l="0" t="0" r="r" b="b"/>
              <a:pathLst>
                <a:path w="38" h="12">
                  <a:moveTo>
                    <a:pt x="0" y="8"/>
                  </a:moveTo>
                  <a:cubicBezTo>
                    <a:pt x="0" y="8"/>
                    <a:pt x="26" y="0"/>
                    <a:pt x="38"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5" name="Line 274"/>
            <p:cNvSpPr>
              <a:spLocks noChangeShapeType="1"/>
            </p:cNvSpPr>
            <p:nvPr/>
          </p:nvSpPr>
          <p:spPr bwMode="auto">
            <a:xfrm flipH="1">
              <a:off x="3396246" y="5627517"/>
              <a:ext cx="6599" cy="7291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76" name="Freeform 275"/>
            <p:cNvSpPr>
              <a:spLocks/>
            </p:cNvSpPr>
            <p:nvPr/>
          </p:nvSpPr>
          <p:spPr bwMode="auto">
            <a:xfrm flipH="1">
              <a:off x="3781178" y="5926919"/>
              <a:ext cx="127577" cy="83965"/>
            </a:xfrm>
            <a:custGeom>
              <a:avLst/>
              <a:gdLst>
                <a:gd name="T0" fmla="*/ 2577 w 16"/>
                <a:gd name="T1" fmla="*/ 0 h 23"/>
                <a:gd name="T2" fmla="*/ 10001 w 16"/>
                <a:gd name="T3" fmla="*/ 9051 h 23"/>
                <a:gd name="T4" fmla="*/ 0 60000 65536"/>
                <a:gd name="T5" fmla="*/ 0 60000 65536"/>
              </a:gdLst>
              <a:ahLst/>
              <a:cxnLst>
                <a:cxn ang="T4">
                  <a:pos x="T0" y="T1"/>
                </a:cxn>
                <a:cxn ang="T5">
                  <a:pos x="T2" y="T3"/>
                </a:cxn>
              </a:cxnLst>
              <a:rect l="0" t="0" r="r" b="b"/>
              <a:pathLst>
                <a:path w="16" h="23">
                  <a:moveTo>
                    <a:pt x="4" y="0"/>
                  </a:moveTo>
                  <a:cubicBezTo>
                    <a:pt x="4" y="0"/>
                    <a:pt x="0" y="14"/>
                    <a:pt x="16"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7" name="Oval 276"/>
            <p:cNvSpPr>
              <a:spLocks noChangeArrowheads="1"/>
            </p:cNvSpPr>
            <p:nvPr/>
          </p:nvSpPr>
          <p:spPr bwMode="auto">
            <a:xfrm flipH="1">
              <a:off x="3354455" y="5915872"/>
              <a:ext cx="129776" cy="102747"/>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578" name="Oval 277"/>
            <p:cNvSpPr>
              <a:spLocks noChangeArrowheads="1"/>
            </p:cNvSpPr>
            <p:nvPr/>
          </p:nvSpPr>
          <p:spPr bwMode="auto">
            <a:xfrm flipH="1">
              <a:off x="3402846" y="5777771"/>
              <a:ext cx="41793" cy="430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79" name="Oval 278"/>
            <p:cNvSpPr>
              <a:spLocks noChangeArrowheads="1"/>
            </p:cNvSpPr>
            <p:nvPr/>
          </p:nvSpPr>
          <p:spPr bwMode="auto">
            <a:xfrm flipH="1">
              <a:off x="3339058" y="5744627"/>
              <a:ext cx="48391" cy="4419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80" name="Freeform 279"/>
            <p:cNvSpPr>
              <a:spLocks/>
            </p:cNvSpPr>
            <p:nvPr/>
          </p:nvSpPr>
          <p:spPr bwMode="auto">
            <a:xfrm flipH="1">
              <a:off x="3981343" y="6139042"/>
              <a:ext cx="112180" cy="36459"/>
            </a:xfrm>
            <a:custGeom>
              <a:avLst/>
              <a:gdLst>
                <a:gd name="T0" fmla="*/ 0 w 14"/>
                <a:gd name="T1" fmla="*/ 1188 h 10"/>
                <a:gd name="T2" fmla="*/ 8998 w 14"/>
                <a:gd name="T3" fmla="*/ 3920 h 10"/>
                <a:gd name="T4" fmla="*/ 0 60000 65536"/>
                <a:gd name="T5" fmla="*/ 0 60000 65536"/>
              </a:gdLst>
              <a:ahLst/>
              <a:cxnLst>
                <a:cxn ang="T4">
                  <a:pos x="T0" y="T1"/>
                </a:cxn>
                <a:cxn ang="T5">
                  <a:pos x="T2" y="T3"/>
                </a:cxn>
              </a:cxnLst>
              <a:rect l="0" t="0" r="r" b="b"/>
              <a:pathLst>
                <a:path w="14" h="10">
                  <a:moveTo>
                    <a:pt x="0" y="3"/>
                  </a:moveTo>
                  <a:cubicBezTo>
                    <a:pt x="0" y="3"/>
                    <a:pt x="11" y="0"/>
                    <a:pt x="14"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1" name="Freeform 280"/>
            <p:cNvSpPr>
              <a:spLocks/>
            </p:cNvSpPr>
            <p:nvPr/>
          </p:nvSpPr>
          <p:spPr bwMode="auto">
            <a:xfrm flipH="1">
              <a:off x="3475433" y="6161139"/>
              <a:ext cx="96783" cy="14362"/>
            </a:xfrm>
            <a:custGeom>
              <a:avLst/>
              <a:gdLst>
                <a:gd name="T0" fmla="*/ 0 w 12"/>
                <a:gd name="T1" fmla="*/ 1446 h 4"/>
                <a:gd name="T2" fmla="*/ 7931 w 12"/>
                <a:gd name="T3" fmla="*/ 0 h 4"/>
                <a:gd name="T4" fmla="*/ 0 60000 65536"/>
                <a:gd name="T5" fmla="*/ 0 60000 65536"/>
              </a:gdLst>
              <a:ahLst/>
              <a:cxnLst>
                <a:cxn ang="T4">
                  <a:pos x="T0" y="T1"/>
                </a:cxn>
                <a:cxn ang="T5">
                  <a:pos x="T2" y="T3"/>
                </a:cxn>
              </a:cxnLst>
              <a:rect l="0" t="0" r="r" b="b"/>
              <a:pathLst>
                <a:path w="12" h="4">
                  <a:moveTo>
                    <a:pt x="0" y="4"/>
                  </a:moveTo>
                  <a:cubicBezTo>
                    <a:pt x="0" y="4"/>
                    <a:pt x="4" y="0"/>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2" name="Line 281"/>
            <p:cNvSpPr>
              <a:spLocks noChangeShapeType="1"/>
            </p:cNvSpPr>
            <p:nvPr/>
          </p:nvSpPr>
          <p:spPr bwMode="auto">
            <a:xfrm flipH="1">
              <a:off x="3990140" y="6204227"/>
              <a:ext cx="0" cy="11048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83" name="Line 212"/>
            <p:cNvSpPr>
              <a:spLocks noChangeShapeType="1"/>
            </p:cNvSpPr>
            <p:nvPr/>
          </p:nvSpPr>
          <p:spPr bwMode="auto">
            <a:xfrm flipH="1">
              <a:off x="3397507" y="5539820"/>
              <a:ext cx="6599" cy="8728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584" name="AutoShape 928"/>
          <p:cNvSpPr>
            <a:spLocks noChangeArrowheads="1"/>
          </p:cNvSpPr>
          <p:nvPr/>
        </p:nvSpPr>
        <p:spPr bwMode="auto">
          <a:xfrm>
            <a:off x="3629910" y="6127050"/>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チャレンジ精神で持ち上げ作業の廃止に取り組む</a:t>
            </a:r>
          </a:p>
        </p:txBody>
      </p:sp>
      <p:grpSp>
        <p:nvGrpSpPr>
          <p:cNvPr id="586" name="グループ化 585"/>
          <p:cNvGrpSpPr/>
          <p:nvPr/>
        </p:nvGrpSpPr>
        <p:grpSpPr>
          <a:xfrm>
            <a:off x="6848574" y="2642900"/>
            <a:ext cx="1771488" cy="677396"/>
            <a:chOff x="6688063" y="4716316"/>
            <a:chExt cx="1038137" cy="340444"/>
          </a:xfrm>
        </p:grpSpPr>
        <p:sp>
          <p:nvSpPr>
            <p:cNvPr id="595" name="Freeform 1407"/>
            <p:cNvSpPr>
              <a:spLocks/>
            </p:cNvSpPr>
            <p:nvPr/>
          </p:nvSpPr>
          <p:spPr bwMode="auto">
            <a:xfrm flipH="1">
              <a:off x="6688063" y="4716316"/>
              <a:ext cx="1038137" cy="340444"/>
            </a:xfrm>
            <a:custGeom>
              <a:avLst/>
              <a:gdLst>
                <a:gd name="T0" fmla="*/ 2147483647 w 226"/>
                <a:gd name="T1" fmla="*/ 2147483647 h 103"/>
                <a:gd name="T2" fmla="*/ 2147483647 w 226"/>
                <a:gd name="T3" fmla="*/ 2147483647 h 103"/>
                <a:gd name="T4" fmla="*/ 2147483647 w 226"/>
                <a:gd name="T5" fmla="*/ 2147483647 h 103"/>
                <a:gd name="T6" fmla="*/ 2147483647 w 226"/>
                <a:gd name="T7" fmla="*/ 2147483647 h 103"/>
                <a:gd name="T8" fmla="*/ 2147483647 w 226"/>
                <a:gd name="T9" fmla="*/ 2147483647 h 103"/>
                <a:gd name="T10" fmla="*/ 2147483647 w 226"/>
                <a:gd name="T11" fmla="*/ 2147483647 h 103"/>
                <a:gd name="T12" fmla="*/ 2147483647 w 226"/>
                <a:gd name="T13" fmla="*/ 2147483647 h 103"/>
                <a:gd name="T14" fmla="*/ 2147483647 w 226"/>
                <a:gd name="T15" fmla="*/ 2147483647 h 103"/>
                <a:gd name="T16" fmla="*/ 2147483647 w 226"/>
                <a:gd name="T17" fmla="*/ 2147483647 h 103"/>
                <a:gd name="T18" fmla="*/ 2147483647 w 226"/>
                <a:gd name="T19" fmla="*/ 2147483647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 h="103">
                  <a:moveTo>
                    <a:pt x="47" y="10"/>
                  </a:moveTo>
                  <a:cubicBezTo>
                    <a:pt x="47" y="10"/>
                    <a:pt x="49" y="2"/>
                    <a:pt x="62" y="1"/>
                  </a:cubicBezTo>
                  <a:cubicBezTo>
                    <a:pt x="76" y="1"/>
                    <a:pt x="76" y="1"/>
                    <a:pt x="76" y="1"/>
                  </a:cubicBezTo>
                  <a:cubicBezTo>
                    <a:pt x="166" y="1"/>
                    <a:pt x="166" y="1"/>
                    <a:pt x="166" y="1"/>
                  </a:cubicBezTo>
                  <a:cubicBezTo>
                    <a:pt x="166" y="1"/>
                    <a:pt x="176" y="0"/>
                    <a:pt x="183" y="25"/>
                  </a:cubicBezTo>
                  <a:cubicBezTo>
                    <a:pt x="183" y="25"/>
                    <a:pt x="226" y="90"/>
                    <a:pt x="181" y="96"/>
                  </a:cubicBezTo>
                  <a:cubicBezTo>
                    <a:pt x="181" y="96"/>
                    <a:pt x="163" y="97"/>
                    <a:pt x="153" y="83"/>
                  </a:cubicBezTo>
                  <a:cubicBezTo>
                    <a:pt x="86" y="83"/>
                    <a:pt x="86" y="83"/>
                    <a:pt x="86" y="83"/>
                  </a:cubicBezTo>
                  <a:cubicBezTo>
                    <a:pt x="86" y="83"/>
                    <a:pt x="79" y="103"/>
                    <a:pt x="56" y="103"/>
                  </a:cubicBezTo>
                  <a:cubicBezTo>
                    <a:pt x="0" y="103"/>
                    <a:pt x="47" y="10"/>
                    <a:pt x="47" y="1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596" name="Freeform 1418"/>
            <p:cNvSpPr>
              <a:spLocks/>
            </p:cNvSpPr>
            <p:nvPr/>
          </p:nvSpPr>
          <p:spPr bwMode="auto">
            <a:xfrm flipH="1">
              <a:off x="7128845" y="4769869"/>
              <a:ext cx="124236" cy="95630"/>
            </a:xfrm>
            <a:custGeom>
              <a:avLst/>
              <a:gdLst>
                <a:gd name="T0" fmla="*/ 2147483647 w 27"/>
                <a:gd name="T1" fmla="*/ 2147483647 h 29"/>
                <a:gd name="T2" fmla="*/ 0 w 27"/>
                <a:gd name="T3" fmla="*/ 0 h 29"/>
                <a:gd name="T4" fmla="*/ 2147483647 w 27"/>
                <a:gd name="T5" fmla="*/ 2147483647 h 29"/>
                <a:gd name="T6" fmla="*/ 2147483647 w 27"/>
                <a:gd name="T7" fmla="*/ 2147483647 h 29"/>
                <a:gd name="T8" fmla="*/ 2147483647 w 27"/>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9">
                  <a:moveTo>
                    <a:pt x="13" y="3"/>
                  </a:moveTo>
                  <a:cubicBezTo>
                    <a:pt x="9" y="2"/>
                    <a:pt x="4" y="1"/>
                    <a:pt x="0" y="0"/>
                  </a:cubicBezTo>
                  <a:cubicBezTo>
                    <a:pt x="20" y="29"/>
                    <a:pt x="20" y="29"/>
                    <a:pt x="20" y="29"/>
                  </a:cubicBezTo>
                  <a:cubicBezTo>
                    <a:pt x="27" y="1"/>
                    <a:pt x="27" y="1"/>
                    <a:pt x="27" y="1"/>
                  </a:cubicBezTo>
                  <a:cubicBezTo>
                    <a:pt x="23" y="3"/>
                    <a:pt x="18" y="3"/>
                    <a:pt x="13" y="3"/>
                  </a:cubicBezTo>
                  <a:close/>
                </a:path>
              </a:pathLst>
            </a:custGeom>
            <a:solidFill>
              <a:srgbClr val="FFCC99"/>
            </a:solidFill>
            <a:ln w="17463" cap="rnd">
              <a:solidFill>
                <a:srgbClr val="000000"/>
              </a:solidFill>
              <a:prstDash val="solid"/>
              <a:round/>
              <a:headEnd/>
              <a:tailEnd/>
            </a:ln>
          </p:spPr>
          <p:txBody>
            <a:bodyPr/>
            <a:lstStyle/>
            <a:p>
              <a:endParaRPr lang="ja-JP" altLang="en-US"/>
            </a:p>
          </p:txBody>
        </p:sp>
        <p:sp>
          <p:nvSpPr>
            <p:cNvPr id="597" name="Line 1419"/>
            <p:cNvSpPr>
              <a:spLocks noChangeShapeType="1"/>
            </p:cNvSpPr>
            <p:nvPr/>
          </p:nvSpPr>
          <p:spPr bwMode="auto">
            <a:xfrm>
              <a:off x="7307541" y="4928617"/>
              <a:ext cx="23826" cy="6120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8" name="Line 1420"/>
            <p:cNvSpPr>
              <a:spLocks noChangeShapeType="1"/>
            </p:cNvSpPr>
            <p:nvPr/>
          </p:nvSpPr>
          <p:spPr bwMode="auto">
            <a:xfrm flipH="1">
              <a:off x="7023331" y="4917141"/>
              <a:ext cx="40845" cy="7267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9" name="Freeform 1421"/>
            <p:cNvSpPr>
              <a:spLocks/>
            </p:cNvSpPr>
            <p:nvPr/>
          </p:nvSpPr>
          <p:spPr bwMode="auto">
            <a:xfrm flipH="1">
              <a:off x="7179901" y="4743093"/>
              <a:ext cx="151466" cy="114757"/>
            </a:xfrm>
            <a:custGeom>
              <a:avLst/>
              <a:gdLst>
                <a:gd name="T0" fmla="*/ 2147483647 w 33"/>
                <a:gd name="T1" fmla="*/ 0 h 35"/>
                <a:gd name="T2" fmla="*/ 0 w 33"/>
                <a:gd name="T3" fmla="*/ 2147483647 h 35"/>
                <a:gd name="T4" fmla="*/ 2147483647 w 33"/>
                <a:gd name="T5" fmla="*/ 2147483647 h 35"/>
                <a:gd name="T6" fmla="*/ 0 60000 65536"/>
                <a:gd name="T7" fmla="*/ 0 60000 65536"/>
                <a:gd name="T8" fmla="*/ 0 60000 65536"/>
              </a:gdLst>
              <a:ahLst/>
              <a:cxnLst>
                <a:cxn ang="T6">
                  <a:pos x="T0" y="T1"/>
                </a:cxn>
                <a:cxn ang="T7">
                  <a:pos x="T2" y="T3"/>
                </a:cxn>
                <a:cxn ang="T8">
                  <a:pos x="T4" y="T5"/>
                </a:cxn>
              </a:cxnLst>
              <a:rect l="0" t="0" r="r" b="b"/>
              <a:pathLst>
                <a:path w="33" h="35">
                  <a:moveTo>
                    <a:pt x="4" y="0"/>
                  </a:moveTo>
                  <a:cubicBezTo>
                    <a:pt x="0" y="33"/>
                    <a:pt x="0" y="33"/>
                    <a:pt x="0" y="33"/>
                  </a:cubicBezTo>
                  <a:cubicBezTo>
                    <a:pt x="0" y="33"/>
                    <a:pt x="8" y="22"/>
                    <a:pt x="33" y="3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0" name="Freeform 1422"/>
            <p:cNvSpPr>
              <a:spLocks/>
            </p:cNvSpPr>
            <p:nvPr/>
          </p:nvSpPr>
          <p:spPr bwMode="auto">
            <a:xfrm flipH="1">
              <a:off x="7023331" y="4756482"/>
              <a:ext cx="115727" cy="97542"/>
            </a:xfrm>
            <a:custGeom>
              <a:avLst/>
              <a:gdLst>
                <a:gd name="T0" fmla="*/ 2147483647 w 25"/>
                <a:gd name="T1" fmla="*/ 0 h 30"/>
                <a:gd name="T2" fmla="*/ 2147483647 w 25"/>
                <a:gd name="T3" fmla="*/ 2147483647 h 30"/>
                <a:gd name="T4" fmla="*/ 0 w 25"/>
                <a:gd name="T5" fmla="*/ 2147483647 h 30"/>
                <a:gd name="T6" fmla="*/ 0 60000 65536"/>
                <a:gd name="T7" fmla="*/ 0 60000 65536"/>
                <a:gd name="T8" fmla="*/ 0 60000 65536"/>
              </a:gdLst>
              <a:ahLst/>
              <a:cxnLst>
                <a:cxn ang="T6">
                  <a:pos x="T0" y="T1"/>
                </a:cxn>
                <a:cxn ang="T7">
                  <a:pos x="T2" y="T3"/>
                </a:cxn>
                <a:cxn ang="T8">
                  <a:pos x="T4" y="T5"/>
                </a:cxn>
              </a:cxnLst>
              <a:rect l="0" t="0" r="r" b="b"/>
              <a:pathLst>
                <a:path w="25" h="30">
                  <a:moveTo>
                    <a:pt x="17" y="0"/>
                  </a:moveTo>
                  <a:cubicBezTo>
                    <a:pt x="25" y="28"/>
                    <a:pt x="25" y="28"/>
                    <a:pt x="25" y="28"/>
                  </a:cubicBezTo>
                  <a:cubicBezTo>
                    <a:pt x="25" y="28"/>
                    <a:pt x="7" y="25"/>
                    <a:pt x="0" y="3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1" name="Freeform 1423"/>
            <p:cNvSpPr>
              <a:spLocks/>
            </p:cNvSpPr>
            <p:nvPr/>
          </p:nvSpPr>
          <p:spPr bwMode="auto">
            <a:xfrm flipH="1">
              <a:off x="7372212" y="4806210"/>
              <a:ext cx="229752" cy="160659"/>
            </a:xfrm>
            <a:custGeom>
              <a:avLst/>
              <a:gdLst>
                <a:gd name="T0" fmla="*/ 2147483647 w 50"/>
                <a:gd name="T1" fmla="*/ 2147483647 h 49"/>
                <a:gd name="T2" fmla="*/ 2147483647 w 50"/>
                <a:gd name="T3" fmla="*/ 2147483647 h 49"/>
                <a:gd name="T4" fmla="*/ 2147483647 w 50"/>
                <a:gd name="T5" fmla="*/ 2147483647 h 49"/>
                <a:gd name="T6" fmla="*/ 2147483647 w 50"/>
                <a:gd name="T7" fmla="*/ 2147483647 h 49"/>
                <a:gd name="T8" fmla="*/ 2147483647 w 50"/>
                <a:gd name="T9" fmla="*/ 2147483647 h 49"/>
                <a:gd name="T10" fmla="*/ 2147483647 w 50"/>
                <a:gd name="T11" fmla="*/ 2147483647 h 49"/>
                <a:gd name="T12" fmla="*/ 2147483647 w 50"/>
                <a:gd name="T13" fmla="*/ 2147483647 h 49"/>
                <a:gd name="T14" fmla="*/ 2147483647 w 50"/>
                <a:gd name="T15" fmla="*/ 2147483647 h 49"/>
                <a:gd name="T16" fmla="*/ 2147483647 w 50"/>
                <a:gd name="T17" fmla="*/ 2147483647 h 49"/>
                <a:gd name="T18" fmla="*/ 0 w 50"/>
                <a:gd name="T19" fmla="*/ 2147483647 h 49"/>
                <a:gd name="T20" fmla="*/ 2147483647 w 50"/>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49">
                  <a:moveTo>
                    <a:pt x="22" y="10"/>
                  </a:moveTo>
                  <a:cubicBezTo>
                    <a:pt x="22" y="10"/>
                    <a:pt x="29" y="0"/>
                    <a:pt x="40" y="5"/>
                  </a:cubicBezTo>
                  <a:cubicBezTo>
                    <a:pt x="50" y="10"/>
                    <a:pt x="50" y="29"/>
                    <a:pt x="46" y="35"/>
                  </a:cubicBezTo>
                  <a:cubicBezTo>
                    <a:pt x="43" y="42"/>
                    <a:pt x="38" y="48"/>
                    <a:pt x="33" y="47"/>
                  </a:cubicBezTo>
                  <a:cubicBezTo>
                    <a:pt x="28" y="46"/>
                    <a:pt x="29" y="44"/>
                    <a:pt x="29" y="44"/>
                  </a:cubicBezTo>
                  <a:cubicBezTo>
                    <a:pt x="29" y="44"/>
                    <a:pt x="25" y="49"/>
                    <a:pt x="21" y="48"/>
                  </a:cubicBezTo>
                  <a:cubicBezTo>
                    <a:pt x="17" y="47"/>
                    <a:pt x="17" y="42"/>
                    <a:pt x="17" y="42"/>
                  </a:cubicBezTo>
                  <a:cubicBezTo>
                    <a:pt x="17" y="42"/>
                    <a:pt x="15" y="45"/>
                    <a:pt x="10" y="43"/>
                  </a:cubicBezTo>
                  <a:cubicBezTo>
                    <a:pt x="6" y="41"/>
                    <a:pt x="11" y="25"/>
                    <a:pt x="11" y="25"/>
                  </a:cubicBezTo>
                  <a:cubicBezTo>
                    <a:pt x="11" y="25"/>
                    <a:pt x="0" y="24"/>
                    <a:pt x="0" y="19"/>
                  </a:cubicBezTo>
                  <a:cubicBezTo>
                    <a:pt x="0" y="10"/>
                    <a:pt x="22" y="10"/>
                    <a:pt x="22" y="10"/>
                  </a:cubicBezTo>
                  <a:close/>
                </a:path>
              </a:pathLst>
            </a:custGeom>
            <a:solidFill>
              <a:srgbClr val="FFCC99"/>
            </a:solidFill>
            <a:ln w="17463" cap="rnd">
              <a:solidFill>
                <a:srgbClr val="000000"/>
              </a:solidFill>
              <a:prstDash val="solid"/>
              <a:round/>
              <a:headEnd/>
              <a:tailEnd/>
            </a:ln>
          </p:spPr>
          <p:txBody>
            <a:bodyPr/>
            <a:lstStyle/>
            <a:p>
              <a:endParaRPr lang="ja-JP" altLang="en-US"/>
            </a:p>
          </p:txBody>
        </p:sp>
        <p:sp>
          <p:nvSpPr>
            <p:cNvPr id="602" name="Line 1424"/>
            <p:cNvSpPr>
              <a:spLocks noChangeShapeType="1"/>
            </p:cNvSpPr>
            <p:nvPr/>
          </p:nvSpPr>
          <p:spPr bwMode="auto">
            <a:xfrm>
              <a:off x="7496448" y="4894190"/>
              <a:ext cx="27230" cy="4972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3" name="Line 1425"/>
            <p:cNvSpPr>
              <a:spLocks noChangeShapeType="1"/>
            </p:cNvSpPr>
            <p:nvPr/>
          </p:nvSpPr>
          <p:spPr bwMode="auto">
            <a:xfrm>
              <a:off x="7450498" y="4903752"/>
              <a:ext cx="18721" cy="4781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 name="Freeform 1426"/>
            <p:cNvSpPr>
              <a:spLocks/>
            </p:cNvSpPr>
            <p:nvPr/>
          </p:nvSpPr>
          <p:spPr bwMode="auto">
            <a:xfrm flipH="1">
              <a:off x="7418163" y="4865500"/>
              <a:ext cx="97006" cy="19126"/>
            </a:xfrm>
            <a:custGeom>
              <a:avLst/>
              <a:gdLst>
                <a:gd name="T0" fmla="*/ 0 w 21"/>
                <a:gd name="T1" fmla="*/ 0 h 6"/>
                <a:gd name="T2" fmla="*/ 2147483647 w 21"/>
                <a:gd name="T3" fmla="*/ 2147483647 h 6"/>
                <a:gd name="T4" fmla="*/ 0 60000 65536"/>
                <a:gd name="T5" fmla="*/ 0 60000 65536"/>
              </a:gdLst>
              <a:ahLst/>
              <a:cxnLst>
                <a:cxn ang="T4">
                  <a:pos x="T0" y="T1"/>
                </a:cxn>
                <a:cxn ang="T5">
                  <a:pos x="T2" y="T3"/>
                </a:cxn>
              </a:cxnLst>
              <a:rect l="0" t="0" r="r" b="b"/>
              <a:pathLst>
                <a:path w="21" h="6">
                  <a:moveTo>
                    <a:pt x="0" y="0"/>
                  </a:moveTo>
                  <a:cubicBezTo>
                    <a:pt x="0" y="0"/>
                    <a:pt x="8" y="6"/>
                    <a:pt x="21" y="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 name="Freeform 1427"/>
            <p:cNvSpPr>
              <a:spLocks/>
            </p:cNvSpPr>
            <p:nvPr/>
          </p:nvSpPr>
          <p:spPr bwMode="auto">
            <a:xfrm flipH="1">
              <a:off x="6711889" y="4729705"/>
              <a:ext cx="205926" cy="195086"/>
            </a:xfrm>
            <a:custGeom>
              <a:avLst/>
              <a:gdLst>
                <a:gd name="T0" fmla="*/ 0 w 45"/>
                <a:gd name="T1" fmla="*/ 2147483647 h 59"/>
                <a:gd name="T2" fmla="*/ 2147483647 w 45"/>
                <a:gd name="T3" fmla="*/ 2147483647 h 59"/>
                <a:gd name="T4" fmla="*/ 2147483647 w 45"/>
                <a:gd name="T5" fmla="*/ 2147483647 h 59"/>
                <a:gd name="T6" fmla="*/ 2147483647 w 45"/>
                <a:gd name="T7" fmla="*/ 2147483647 h 59"/>
                <a:gd name="T8" fmla="*/ 2147483647 w 45"/>
                <a:gd name="T9" fmla="*/ 2147483647 h 59"/>
                <a:gd name="T10" fmla="*/ 2147483647 w 45"/>
                <a:gd name="T11" fmla="*/ 2147483647 h 59"/>
                <a:gd name="T12" fmla="*/ 2147483647 w 45"/>
                <a:gd name="T13" fmla="*/ 2147483647 h 59"/>
                <a:gd name="T14" fmla="*/ 0 w 45"/>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59">
                  <a:moveTo>
                    <a:pt x="0" y="41"/>
                  </a:moveTo>
                  <a:cubicBezTo>
                    <a:pt x="0" y="32"/>
                    <a:pt x="18" y="0"/>
                    <a:pt x="27" y="4"/>
                  </a:cubicBezTo>
                  <a:cubicBezTo>
                    <a:pt x="36" y="9"/>
                    <a:pt x="29" y="18"/>
                    <a:pt x="29" y="18"/>
                  </a:cubicBezTo>
                  <a:cubicBezTo>
                    <a:pt x="29" y="18"/>
                    <a:pt x="45" y="24"/>
                    <a:pt x="42" y="31"/>
                  </a:cubicBezTo>
                  <a:cubicBezTo>
                    <a:pt x="42" y="31"/>
                    <a:pt x="41" y="35"/>
                    <a:pt x="37" y="34"/>
                  </a:cubicBezTo>
                  <a:cubicBezTo>
                    <a:pt x="37" y="34"/>
                    <a:pt x="44" y="44"/>
                    <a:pt x="34" y="46"/>
                  </a:cubicBezTo>
                  <a:cubicBezTo>
                    <a:pt x="34" y="46"/>
                    <a:pt x="35" y="59"/>
                    <a:pt x="19" y="58"/>
                  </a:cubicBezTo>
                  <a:cubicBezTo>
                    <a:pt x="3" y="57"/>
                    <a:pt x="1" y="50"/>
                    <a:pt x="0" y="41"/>
                  </a:cubicBezTo>
                  <a:close/>
                </a:path>
              </a:pathLst>
            </a:custGeom>
            <a:solidFill>
              <a:srgbClr val="FFCC99"/>
            </a:solidFill>
            <a:ln w="17463" cap="rnd">
              <a:solidFill>
                <a:srgbClr val="000000"/>
              </a:solidFill>
              <a:prstDash val="solid"/>
              <a:round/>
              <a:headEnd/>
              <a:tailEnd/>
            </a:ln>
          </p:spPr>
          <p:txBody>
            <a:bodyPr/>
            <a:lstStyle/>
            <a:p>
              <a:endParaRPr lang="ja-JP" altLang="en-US"/>
            </a:p>
          </p:txBody>
        </p:sp>
        <p:sp>
          <p:nvSpPr>
            <p:cNvPr id="606" name="Freeform 1428"/>
            <p:cNvSpPr>
              <a:spLocks/>
            </p:cNvSpPr>
            <p:nvPr/>
          </p:nvSpPr>
          <p:spPr bwMode="auto">
            <a:xfrm flipH="1">
              <a:off x="6747628" y="4829161"/>
              <a:ext cx="59565" cy="13388"/>
            </a:xfrm>
            <a:custGeom>
              <a:avLst/>
              <a:gdLst>
                <a:gd name="T0" fmla="*/ 0 w 13"/>
                <a:gd name="T1" fmla="*/ 2147483647 h 4"/>
                <a:gd name="T2" fmla="*/ 2147483647 w 13"/>
                <a:gd name="T3" fmla="*/ 2147483647 h 4"/>
                <a:gd name="T4" fmla="*/ 0 60000 65536"/>
                <a:gd name="T5" fmla="*/ 0 60000 65536"/>
              </a:gdLst>
              <a:ahLst/>
              <a:cxnLst>
                <a:cxn ang="T4">
                  <a:pos x="T0" y="T1"/>
                </a:cxn>
                <a:cxn ang="T5">
                  <a:pos x="T2" y="T3"/>
                </a:cxn>
              </a:cxnLst>
              <a:rect l="0" t="0" r="r" b="b"/>
              <a:pathLst>
                <a:path w="13" h="4">
                  <a:moveTo>
                    <a:pt x="0" y="1"/>
                  </a:moveTo>
                  <a:cubicBezTo>
                    <a:pt x="0" y="1"/>
                    <a:pt x="10" y="0"/>
                    <a:pt x="13" y="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7" name="Freeform 1429"/>
            <p:cNvSpPr>
              <a:spLocks/>
            </p:cNvSpPr>
            <p:nvPr/>
          </p:nvSpPr>
          <p:spPr bwMode="auto">
            <a:xfrm flipH="1">
              <a:off x="6761243" y="4865500"/>
              <a:ext cx="51056" cy="15301"/>
            </a:xfrm>
            <a:custGeom>
              <a:avLst/>
              <a:gdLst>
                <a:gd name="T0" fmla="*/ 0 w 11"/>
                <a:gd name="T1" fmla="*/ 2147483647 h 5"/>
                <a:gd name="T2" fmla="*/ 2147483647 w 11"/>
                <a:gd name="T3" fmla="*/ 2147483647 h 5"/>
                <a:gd name="T4" fmla="*/ 0 60000 65536"/>
                <a:gd name="T5" fmla="*/ 0 60000 65536"/>
              </a:gdLst>
              <a:ahLst/>
              <a:cxnLst>
                <a:cxn ang="T4">
                  <a:pos x="T0" y="T1"/>
                </a:cxn>
                <a:cxn ang="T5">
                  <a:pos x="T2" y="T3"/>
                </a:cxn>
              </a:cxnLst>
              <a:rect l="0" t="0" r="r" b="b"/>
              <a:pathLst>
                <a:path w="11" h="5">
                  <a:moveTo>
                    <a:pt x="0" y="2"/>
                  </a:moveTo>
                  <a:cubicBezTo>
                    <a:pt x="0" y="2"/>
                    <a:pt x="8" y="0"/>
                    <a:pt x="11"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8" name="Freeform 1430"/>
            <p:cNvSpPr>
              <a:spLocks/>
            </p:cNvSpPr>
            <p:nvPr/>
          </p:nvSpPr>
          <p:spPr bwMode="auto">
            <a:xfrm flipH="1">
              <a:off x="6831019" y="4792821"/>
              <a:ext cx="35740" cy="82243"/>
            </a:xfrm>
            <a:custGeom>
              <a:avLst/>
              <a:gdLst>
                <a:gd name="T0" fmla="*/ 2147483647 w 8"/>
                <a:gd name="T1" fmla="*/ 0 h 25"/>
                <a:gd name="T2" fmla="*/ 0 w 8"/>
                <a:gd name="T3" fmla="*/ 2147483647 h 25"/>
                <a:gd name="T4" fmla="*/ 0 60000 65536"/>
                <a:gd name="T5" fmla="*/ 0 60000 65536"/>
              </a:gdLst>
              <a:ahLst/>
              <a:cxnLst>
                <a:cxn ang="T4">
                  <a:pos x="T0" y="T1"/>
                </a:cxn>
                <a:cxn ang="T5">
                  <a:pos x="T2" y="T3"/>
                </a:cxn>
              </a:cxnLst>
              <a:rect l="0" t="0" r="r" b="b"/>
              <a:pathLst>
                <a:path w="8" h="25">
                  <a:moveTo>
                    <a:pt x="5" y="0"/>
                  </a:moveTo>
                  <a:cubicBezTo>
                    <a:pt x="5" y="0"/>
                    <a:pt x="8" y="20"/>
                    <a:pt x="0" y="2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609" name="角丸四角形吹き出し 608"/>
          <p:cNvSpPr/>
          <p:nvPr/>
        </p:nvSpPr>
        <p:spPr>
          <a:xfrm>
            <a:off x="10302825" y="3758839"/>
            <a:ext cx="1711491" cy="1868678"/>
          </a:xfrm>
          <a:prstGeom prst="wedgeRoundRectCallout">
            <a:avLst>
              <a:gd name="adj1" fmla="val -62432"/>
              <a:gd name="adj2" fmla="val 1968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0" name="テキスト ボックス 609"/>
          <p:cNvSpPr txBox="1"/>
          <p:nvPr/>
        </p:nvSpPr>
        <p:spPr>
          <a:xfrm>
            <a:off x="10222266" y="3875639"/>
            <a:ext cx="1866163" cy="1569660"/>
          </a:xfrm>
          <a:prstGeom prst="rect">
            <a:avLst/>
          </a:prstGeom>
          <a:noFill/>
        </p:spPr>
        <p:txBody>
          <a:bodyPr wrap="square" rtlCol="0">
            <a:spAutoFit/>
          </a:bodyPr>
          <a:lstStyle/>
          <a:p>
            <a:r>
              <a:rPr lang="ja-JP" altLang="en-US" sz="3200" b="1" dirty="0">
                <a:solidFill>
                  <a:srgbClr val="0070C0"/>
                </a:solidFill>
              </a:rPr>
              <a:t>・誰でも</a:t>
            </a:r>
            <a:endParaRPr lang="en-US" altLang="ja-JP" sz="3200" b="1" dirty="0">
              <a:solidFill>
                <a:srgbClr val="0070C0"/>
              </a:solidFill>
            </a:endParaRPr>
          </a:p>
          <a:p>
            <a:r>
              <a:rPr lang="ja-JP" altLang="en-US" sz="3200" b="1" dirty="0">
                <a:solidFill>
                  <a:srgbClr val="0070C0"/>
                </a:solidFill>
              </a:rPr>
              <a:t>・安全に</a:t>
            </a:r>
            <a:endParaRPr lang="en-US" altLang="ja-JP" sz="3200" b="1" dirty="0">
              <a:solidFill>
                <a:srgbClr val="0070C0"/>
              </a:solidFill>
            </a:endParaRPr>
          </a:p>
          <a:p>
            <a:r>
              <a:rPr lang="ja-JP" altLang="en-US" sz="3200" b="1" dirty="0">
                <a:solidFill>
                  <a:srgbClr val="0070C0"/>
                </a:solidFill>
              </a:rPr>
              <a:t>・楽に</a:t>
            </a:r>
            <a:endParaRPr lang="en-US" altLang="ja-JP" sz="3200" b="1" dirty="0">
              <a:solidFill>
                <a:srgbClr val="0070C0"/>
              </a:solidFill>
            </a:endParaRPr>
          </a:p>
        </p:txBody>
      </p:sp>
      <p:grpSp>
        <p:nvGrpSpPr>
          <p:cNvPr id="309" name="グループ化 308"/>
          <p:cNvGrpSpPr/>
          <p:nvPr/>
        </p:nvGrpSpPr>
        <p:grpSpPr>
          <a:xfrm flipH="1">
            <a:off x="7169425" y="1724636"/>
            <a:ext cx="1058591" cy="1063609"/>
            <a:chOff x="5620191" y="3827899"/>
            <a:chExt cx="706003" cy="659031"/>
          </a:xfrm>
        </p:grpSpPr>
        <p:sp>
          <p:nvSpPr>
            <p:cNvPr id="311" name="Freeform 696"/>
            <p:cNvSpPr>
              <a:spLocks/>
            </p:cNvSpPr>
            <p:nvPr/>
          </p:nvSpPr>
          <p:spPr bwMode="auto">
            <a:xfrm>
              <a:off x="5620191" y="3827899"/>
              <a:ext cx="706003" cy="616965"/>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993300"/>
            </a:solidFill>
            <a:ln w="20701" cap="rnd">
              <a:solidFill>
                <a:srgbClr val="000000"/>
              </a:solidFill>
              <a:prstDash val="solid"/>
              <a:round/>
              <a:headEnd/>
              <a:tailEnd/>
            </a:ln>
          </p:spPr>
          <p:txBody>
            <a:bodyPr/>
            <a:lstStyle/>
            <a:p>
              <a:endParaRPr lang="ja-JP" altLang="en-US"/>
            </a:p>
          </p:txBody>
        </p:sp>
        <p:sp>
          <p:nvSpPr>
            <p:cNvPr id="312" name="Freeform 697"/>
            <p:cNvSpPr>
              <a:spLocks/>
            </p:cNvSpPr>
            <p:nvPr/>
          </p:nvSpPr>
          <p:spPr bwMode="auto">
            <a:xfrm flipH="1">
              <a:off x="5745222" y="3940074"/>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313" name="Freeform 701"/>
            <p:cNvSpPr>
              <a:spLocks/>
            </p:cNvSpPr>
            <p:nvPr/>
          </p:nvSpPr>
          <p:spPr bwMode="auto">
            <a:xfrm flipH="1">
              <a:off x="5905977" y="4005510"/>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4" name="Freeform 702"/>
            <p:cNvSpPr>
              <a:spLocks/>
            </p:cNvSpPr>
            <p:nvPr/>
          </p:nvSpPr>
          <p:spPr bwMode="auto">
            <a:xfrm flipH="1">
              <a:off x="6070491" y="4023038"/>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6" name="Oval 1371"/>
            <p:cNvSpPr>
              <a:spLocks noChangeArrowheads="1"/>
            </p:cNvSpPr>
            <p:nvPr/>
          </p:nvSpPr>
          <p:spPr bwMode="auto">
            <a:xfrm flipH="1">
              <a:off x="5978567" y="4318097"/>
              <a:ext cx="83392" cy="80330"/>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317" name="Oval 1366"/>
            <p:cNvSpPr>
              <a:spLocks noChangeArrowheads="1"/>
            </p:cNvSpPr>
            <p:nvPr/>
          </p:nvSpPr>
          <p:spPr bwMode="auto">
            <a:xfrm flipH="1">
              <a:off x="5983696" y="4162977"/>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6" name="Oval 1366"/>
            <p:cNvSpPr>
              <a:spLocks noChangeArrowheads="1"/>
            </p:cNvSpPr>
            <p:nvPr/>
          </p:nvSpPr>
          <p:spPr bwMode="auto">
            <a:xfrm flipH="1">
              <a:off x="6101746" y="4170569"/>
              <a:ext cx="22125" cy="363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75" name="グループ化 274"/>
          <p:cNvGrpSpPr/>
          <p:nvPr/>
        </p:nvGrpSpPr>
        <p:grpSpPr>
          <a:xfrm rot="20774316">
            <a:off x="7109177" y="1738362"/>
            <a:ext cx="1123499" cy="1057887"/>
            <a:chOff x="3541738" y="4013261"/>
            <a:chExt cx="839962" cy="725537"/>
          </a:xfrm>
        </p:grpSpPr>
        <p:sp>
          <p:nvSpPr>
            <p:cNvPr id="276" name="Freeform 696"/>
            <p:cNvSpPr>
              <a:spLocks/>
            </p:cNvSpPr>
            <p:nvPr/>
          </p:nvSpPr>
          <p:spPr bwMode="auto">
            <a:xfrm rot="115453" flipH="1">
              <a:off x="3541738" y="4013261"/>
              <a:ext cx="839962" cy="6798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993300"/>
            </a:solidFill>
            <a:ln w="20701" cap="rnd">
              <a:solidFill>
                <a:srgbClr val="000000"/>
              </a:solidFill>
              <a:prstDash val="solid"/>
              <a:round/>
              <a:headEnd/>
              <a:tailEnd/>
            </a:ln>
          </p:spPr>
          <p:txBody>
            <a:bodyPr/>
            <a:lstStyle/>
            <a:p>
              <a:endParaRPr lang="ja-JP" altLang="en-US" dirty="0"/>
            </a:p>
          </p:txBody>
        </p:sp>
        <p:sp>
          <p:nvSpPr>
            <p:cNvPr id="277" name="Freeform 697"/>
            <p:cNvSpPr>
              <a:spLocks/>
            </p:cNvSpPr>
            <p:nvPr/>
          </p:nvSpPr>
          <p:spPr bwMode="auto">
            <a:xfrm rot="115453">
              <a:off x="3649621" y="4136187"/>
              <a:ext cx="580481" cy="602611"/>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278" name="Freeform 701"/>
            <p:cNvSpPr>
              <a:spLocks/>
            </p:cNvSpPr>
            <p:nvPr/>
          </p:nvSpPr>
          <p:spPr bwMode="auto">
            <a:xfrm rot="115453" flipH="1" flipV="1">
              <a:off x="3735238" y="4303027"/>
              <a:ext cx="99542" cy="66957"/>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79" name="Freeform 702"/>
            <p:cNvSpPr>
              <a:spLocks/>
            </p:cNvSpPr>
            <p:nvPr/>
          </p:nvSpPr>
          <p:spPr bwMode="auto">
            <a:xfrm rot="2472713" flipV="1">
              <a:off x="3918181" y="4318778"/>
              <a:ext cx="96187" cy="48930"/>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80" name="Oval 1366"/>
            <p:cNvSpPr>
              <a:spLocks noChangeArrowheads="1"/>
            </p:cNvSpPr>
            <p:nvPr/>
          </p:nvSpPr>
          <p:spPr bwMode="auto">
            <a:xfrm rot="115453">
              <a:off x="3921256" y="4381613"/>
              <a:ext cx="26323" cy="4004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81" name="Oval 1366"/>
            <p:cNvSpPr>
              <a:spLocks noChangeArrowheads="1"/>
            </p:cNvSpPr>
            <p:nvPr/>
          </p:nvSpPr>
          <p:spPr bwMode="auto">
            <a:xfrm rot="115453">
              <a:off x="3780606" y="4385260"/>
              <a:ext cx="26323" cy="4004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82" name="フリーフォーム 281"/>
            <p:cNvSpPr/>
            <p:nvPr/>
          </p:nvSpPr>
          <p:spPr>
            <a:xfrm rot="1294083" flipH="1">
              <a:off x="3811968" y="4533504"/>
              <a:ext cx="76117" cy="96304"/>
            </a:xfrm>
            <a:custGeom>
              <a:avLst/>
              <a:gdLst>
                <a:gd name="connsiteX0" fmla="*/ 38100 w 285750"/>
                <a:gd name="connsiteY0" fmla="*/ 19050 h 323850"/>
                <a:gd name="connsiteX1" fmla="*/ 85725 w 285750"/>
                <a:gd name="connsiteY1" fmla="*/ 9525 h 323850"/>
                <a:gd name="connsiteX2" fmla="*/ 114300 w 285750"/>
                <a:gd name="connsiteY2" fmla="*/ 0 h 323850"/>
                <a:gd name="connsiteX3" fmla="*/ 238125 w 285750"/>
                <a:gd name="connsiteY3" fmla="*/ 9525 h 323850"/>
                <a:gd name="connsiteX4" fmla="*/ 266700 w 285750"/>
                <a:gd name="connsiteY4" fmla="*/ 19050 h 323850"/>
                <a:gd name="connsiteX5" fmla="*/ 285750 w 285750"/>
                <a:gd name="connsiteY5" fmla="*/ 76200 h 323850"/>
                <a:gd name="connsiteX6" fmla="*/ 276225 w 285750"/>
                <a:gd name="connsiteY6" fmla="*/ 104775 h 323850"/>
                <a:gd name="connsiteX7" fmla="*/ 257175 w 285750"/>
                <a:gd name="connsiteY7" fmla="*/ 133350 h 323850"/>
                <a:gd name="connsiteX8" fmla="*/ 200025 w 285750"/>
                <a:gd name="connsiteY8" fmla="*/ 161925 h 323850"/>
                <a:gd name="connsiteX9" fmla="*/ 104775 w 285750"/>
                <a:gd name="connsiteY9" fmla="*/ 152400 h 323850"/>
                <a:gd name="connsiteX10" fmla="*/ 76200 w 285750"/>
                <a:gd name="connsiteY10" fmla="*/ 142875 h 323850"/>
                <a:gd name="connsiteX11" fmla="*/ 104775 w 285750"/>
                <a:gd name="connsiteY11" fmla="*/ 133350 h 323850"/>
                <a:gd name="connsiteX12" fmla="*/ 133350 w 285750"/>
                <a:gd name="connsiteY12" fmla="*/ 142875 h 323850"/>
                <a:gd name="connsiteX13" fmla="*/ 190500 w 285750"/>
                <a:gd name="connsiteY13" fmla="*/ 180975 h 323850"/>
                <a:gd name="connsiteX14" fmla="*/ 219075 w 285750"/>
                <a:gd name="connsiteY14" fmla="*/ 295275 h 323850"/>
                <a:gd name="connsiteX15" fmla="*/ 180975 w 285750"/>
                <a:gd name="connsiteY15" fmla="*/ 304800 h 323850"/>
                <a:gd name="connsiteX16" fmla="*/ 114300 w 285750"/>
                <a:gd name="connsiteY16" fmla="*/ 323850 h 323850"/>
                <a:gd name="connsiteX17" fmla="*/ 66675 w 285750"/>
                <a:gd name="connsiteY17" fmla="*/ 314325 h 323850"/>
                <a:gd name="connsiteX18" fmla="*/ 38100 w 285750"/>
                <a:gd name="connsiteY18" fmla="*/ 285750 h 323850"/>
                <a:gd name="connsiteX19" fmla="*/ 0 w 285750"/>
                <a:gd name="connsiteY19" fmla="*/ 25717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 h="323850">
                  <a:moveTo>
                    <a:pt x="38100" y="19050"/>
                  </a:moveTo>
                  <a:cubicBezTo>
                    <a:pt x="53975" y="15875"/>
                    <a:pt x="70019" y="13452"/>
                    <a:pt x="85725" y="9525"/>
                  </a:cubicBezTo>
                  <a:cubicBezTo>
                    <a:pt x="95465" y="7090"/>
                    <a:pt x="104260" y="0"/>
                    <a:pt x="114300" y="0"/>
                  </a:cubicBezTo>
                  <a:cubicBezTo>
                    <a:pt x="155697" y="0"/>
                    <a:pt x="196850" y="6350"/>
                    <a:pt x="238125" y="9525"/>
                  </a:cubicBezTo>
                  <a:cubicBezTo>
                    <a:pt x="247650" y="12700"/>
                    <a:pt x="260864" y="10880"/>
                    <a:pt x="266700" y="19050"/>
                  </a:cubicBezTo>
                  <a:cubicBezTo>
                    <a:pt x="278372" y="35390"/>
                    <a:pt x="285750" y="76200"/>
                    <a:pt x="285750" y="76200"/>
                  </a:cubicBezTo>
                  <a:cubicBezTo>
                    <a:pt x="282575" y="85725"/>
                    <a:pt x="280715" y="95795"/>
                    <a:pt x="276225" y="104775"/>
                  </a:cubicBezTo>
                  <a:cubicBezTo>
                    <a:pt x="271105" y="115014"/>
                    <a:pt x="265270" y="125255"/>
                    <a:pt x="257175" y="133350"/>
                  </a:cubicBezTo>
                  <a:cubicBezTo>
                    <a:pt x="238711" y="151814"/>
                    <a:pt x="223266" y="154178"/>
                    <a:pt x="200025" y="161925"/>
                  </a:cubicBezTo>
                  <a:cubicBezTo>
                    <a:pt x="168275" y="158750"/>
                    <a:pt x="136312" y="157252"/>
                    <a:pt x="104775" y="152400"/>
                  </a:cubicBezTo>
                  <a:cubicBezTo>
                    <a:pt x="94852" y="150873"/>
                    <a:pt x="76200" y="152915"/>
                    <a:pt x="76200" y="142875"/>
                  </a:cubicBezTo>
                  <a:cubicBezTo>
                    <a:pt x="76200" y="132835"/>
                    <a:pt x="95250" y="136525"/>
                    <a:pt x="104775" y="133350"/>
                  </a:cubicBezTo>
                  <a:cubicBezTo>
                    <a:pt x="114300" y="136525"/>
                    <a:pt x="124573" y="137999"/>
                    <a:pt x="133350" y="142875"/>
                  </a:cubicBezTo>
                  <a:cubicBezTo>
                    <a:pt x="153364" y="153994"/>
                    <a:pt x="190500" y="180975"/>
                    <a:pt x="190500" y="180975"/>
                  </a:cubicBezTo>
                  <a:cubicBezTo>
                    <a:pt x="214324" y="216710"/>
                    <a:pt x="253443" y="247160"/>
                    <a:pt x="219075" y="295275"/>
                  </a:cubicBezTo>
                  <a:cubicBezTo>
                    <a:pt x="211466" y="305927"/>
                    <a:pt x="193562" y="301204"/>
                    <a:pt x="180975" y="304800"/>
                  </a:cubicBezTo>
                  <a:cubicBezTo>
                    <a:pt x="85322" y="332129"/>
                    <a:pt x="233407" y="294073"/>
                    <a:pt x="114300" y="323850"/>
                  </a:cubicBezTo>
                  <a:cubicBezTo>
                    <a:pt x="98425" y="320675"/>
                    <a:pt x="81155" y="321565"/>
                    <a:pt x="66675" y="314325"/>
                  </a:cubicBezTo>
                  <a:cubicBezTo>
                    <a:pt x="54627" y="308301"/>
                    <a:pt x="48448" y="294374"/>
                    <a:pt x="38100" y="285750"/>
                  </a:cubicBezTo>
                  <a:cubicBezTo>
                    <a:pt x="-26522" y="231898"/>
                    <a:pt x="30293" y="287468"/>
                    <a:pt x="0" y="25717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95" name="テキスト ボックス 294"/>
          <p:cNvSpPr txBox="1"/>
          <p:nvPr/>
        </p:nvSpPr>
        <p:spPr>
          <a:xfrm>
            <a:off x="9466089" y="42083"/>
            <a:ext cx="1016355" cy="369332"/>
          </a:xfrm>
          <a:prstGeom prst="rect">
            <a:avLst/>
          </a:prstGeom>
          <a:noFill/>
        </p:spPr>
        <p:txBody>
          <a:bodyPr wrap="square" rtlCol="0">
            <a:spAutoFit/>
          </a:bodyPr>
          <a:lstStyle/>
          <a:p>
            <a:r>
              <a:rPr lang="ja-JP" altLang="en-US" b="1" dirty="0"/>
              <a:t>１８</a:t>
            </a:r>
            <a:r>
              <a:rPr lang="en-US" altLang="ja-JP" b="1" dirty="0"/>
              <a:t>/</a:t>
            </a:r>
            <a:r>
              <a:rPr lang="ja-JP" altLang="en-US" b="1" dirty="0"/>
              <a:t>３０</a:t>
            </a:r>
          </a:p>
        </p:txBody>
      </p:sp>
      <p:sp>
        <p:nvSpPr>
          <p:cNvPr id="283" name="Text Box 880"/>
          <p:cNvSpPr txBox="1">
            <a:spLocks noChangeArrowheads="1"/>
          </p:cNvSpPr>
          <p:nvPr/>
        </p:nvSpPr>
        <p:spPr bwMode="auto">
          <a:xfrm>
            <a:off x="7445418" y="3143292"/>
            <a:ext cx="5978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solidFill>
                  <a:srgbClr val="FF0000"/>
                </a:solidFill>
              </a:rPr>
              <a:t>白井</a:t>
            </a:r>
          </a:p>
        </p:txBody>
      </p:sp>
      <p:pic>
        <p:nvPicPr>
          <p:cNvPr id="3" name="図 2">
            <a:extLst>
              <a:ext uri="{FF2B5EF4-FFF2-40B4-BE49-F238E27FC236}">
                <a16:creationId xmlns:a16="http://schemas.microsoft.com/office/drawing/2014/main" id="{9B1AAABB-EE1B-9373-6C48-D187431CC963}"/>
              </a:ext>
            </a:extLst>
          </p:cNvPr>
          <p:cNvPicPr>
            <a:picLocks noChangeAspect="1"/>
          </p:cNvPicPr>
          <p:nvPr/>
        </p:nvPicPr>
        <p:blipFill>
          <a:blip r:embed="rId3"/>
          <a:srcRect l="33959" t="29708" r="27654" b="19447"/>
          <a:stretch/>
        </p:blipFill>
        <p:spPr>
          <a:xfrm>
            <a:off x="63152" y="385977"/>
            <a:ext cx="3475481" cy="2589444"/>
          </a:xfrm>
          <a:prstGeom prst="rect">
            <a:avLst/>
          </a:prstGeom>
        </p:spPr>
      </p:pic>
      <p:sp>
        <p:nvSpPr>
          <p:cNvPr id="4" name="四角形: 角を丸くする 3">
            <a:extLst>
              <a:ext uri="{FF2B5EF4-FFF2-40B4-BE49-F238E27FC236}">
                <a16:creationId xmlns:a16="http://schemas.microsoft.com/office/drawing/2014/main" id="{5BE2A645-A5E3-9286-7252-CEBFEC5DA960}"/>
              </a:ext>
            </a:extLst>
          </p:cNvPr>
          <p:cNvSpPr/>
          <p:nvPr/>
        </p:nvSpPr>
        <p:spPr>
          <a:xfrm>
            <a:off x="119336" y="1758945"/>
            <a:ext cx="2191296" cy="109399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0AFD9C5-F913-D05A-14B8-1FF2DBBFC61E}"/>
              </a:ext>
            </a:extLst>
          </p:cNvPr>
          <p:cNvSpPr txBox="1"/>
          <p:nvPr/>
        </p:nvSpPr>
        <p:spPr>
          <a:xfrm>
            <a:off x="282709" y="3230011"/>
            <a:ext cx="2905934" cy="1200329"/>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・赤枠を入れたいとのことから</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内容をかえて妥協して入れた</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132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6"/>
                                        </p:tgtEl>
                                        <p:attrNameLst>
                                          <p:attrName>style.visibility</p:attrName>
                                        </p:attrNameLst>
                                      </p:cBhvr>
                                      <p:to>
                                        <p:strVal val="visible"/>
                                      </p:to>
                                    </p:set>
                                    <p:animEffect transition="in" filter="fade">
                                      <p:cBhvr>
                                        <p:cTn id="7" dur="500"/>
                                        <p:tgtEl>
                                          <p:spTgt spid="5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500"/>
                                        <p:tgtEl>
                                          <p:spTgt spid="283"/>
                                        </p:tgtEl>
                                      </p:cBhvr>
                                    </p:animEffect>
                                  </p:childTnLst>
                                </p:cTn>
                              </p:par>
                              <p:par>
                                <p:cTn id="11" presetID="10" presetClass="entr" presetSubtype="0" fill="hold" nodeType="withEffect">
                                  <p:stCondLst>
                                    <p:cond delay="0"/>
                                  </p:stCondLst>
                                  <p:childTnLst>
                                    <p:set>
                                      <p:cBhvr>
                                        <p:cTn id="12" dur="1" fill="hold">
                                          <p:stCondLst>
                                            <p:cond delay="0"/>
                                          </p:stCondLst>
                                        </p:cTn>
                                        <p:tgtEl>
                                          <p:spTgt spid="309"/>
                                        </p:tgtEl>
                                        <p:attrNameLst>
                                          <p:attrName>style.visibility</p:attrName>
                                        </p:attrNameLst>
                                      </p:cBhvr>
                                      <p:to>
                                        <p:strVal val="visible"/>
                                      </p:to>
                                    </p:set>
                                    <p:animEffect transition="in" filter="fade">
                                      <p:cBhvr>
                                        <p:cTn id="13" dur="500"/>
                                        <p:tgtEl>
                                          <p:spTgt spid="309"/>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346"/>
                                        </p:tgtEl>
                                        <p:attrNameLst>
                                          <p:attrName>style.visibility</p:attrName>
                                        </p:attrNameLst>
                                      </p:cBhvr>
                                      <p:to>
                                        <p:strVal val="visible"/>
                                      </p:to>
                                    </p:set>
                                    <p:animEffect transition="in" filter="circle(out)">
                                      <p:cBhvr>
                                        <p:cTn id="16" dur="1000"/>
                                        <p:tgtEl>
                                          <p:spTgt spid="346"/>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347"/>
                                        </p:tgtEl>
                                        <p:attrNameLst>
                                          <p:attrName>style.visibility</p:attrName>
                                        </p:attrNameLst>
                                      </p:cBhvr>
                                      <p:to>
                                        <p:strVal val="visible"/>
                                      </p:to>
                                    </p:set>
                                    <p:animEffect transition="in" filter="circle(out)">
                                      <p:cBhvr>
                                        <p:cTn id="19" dur="1000"/>
                                        <p:tgtEl>
                                          <p:spTgt spid="347"/>
                                        </p:tgtEl>
                                      </p:cBhvr>
                                    </p:animEffect>
                                  </p:childTnLst>
                                </p:cTn>
                              </p:par>
                              <p:par>
                                <p:cTn id="20" presetID="6" presetClass="entr" presetSubtype="32" fill="hold" nodeType="withEffect">
                                  <p:stCondLst>
                                    <p:cond delay="0"/>
                                  </p:stCondLst>
                                  <p:childTnLst>
                                    <p:set>
                                      <p:cBhvr>
                                        <p:cTn id="21" dur="1" fill="hold">
                                          <p:stCondLst>
                                            <p:cond delay="0"/>
                                          </p:stCondLst>
                                        </p:cTn>
                                        <p:tgtEl>
                                          <p:spTgt spid="318"/>
                                        </p:tgtEl>
                                        <p:attrNameLst>
                                          <p:attrName>style.visibility</p:attrName>
                                        </p:attrNameLst>
                                      </p:cBhvr>
                                      <p:to>
                                        <p:strVal val="visible"/>
                                      </p:to>
                                    </p:set>
                                    <p:animEffect transition="in" filter="circle(out)">
                                      <p:cBhvr>
                                        <p:cTn id="22" dur="1000"/>
                                        <p:tgtEl>
                                          <p:spTgt spid="318"/>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293"/>
                                        </p:tgtEl>
                                        <p:attrNameLst>
                                          <p:attrName>style.visibility</p:attrName>
                                        </p:attrNameLst>
                                      </p:cBhvr>
                                      <p:to>
                                        <p:strVal val="visible"/>
                                      </p:to>
                                    </p:set>
                                    <p:animEffect transition="in" filter="circle(out)">
                                      <p:cBhvr>
                                        <p:cTn id="25" dur="1000"/>
                                        <p:tgtEl>
                                          <p:spTgt spid="293"/>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291"/>
                                        </p:tgtEl>
                                        <p:attrNameLst>
                                          <p:attrName>style.visibility</p:attrName>
                                        </p:attrNameLst>
                                      </p:cBhvr>
                                      <p:to>
                                        <p:strVal val="visible"/>
                                      </p:to>
                                    </p:set>
                                    <p:animEffect transition="in" filter="circle(out)">
                                      <p:cBhvr>
                                        <p:cTn id="28" dur="1000"/>
                                        <p:tgtEl>
                                          <p:spTgt spid="29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3" fill="hold" grpId="0" nodeType="clickEffect">
                                  <p:stCondLst>
                                    <p:cond delay="0"/>
                                  </p:stCondLst>
                                  <p:childTnLst>
                                    <p:set>
                                      <p:cBhvr>
                                        <p:cTn id="32" dur="1" fill="hold">
                                          <p:stCondLst>
                                            <p:cond delay="0"/>
                                          </p:stCondLst>
                                        </p:cTn>
                                        <p:tgtEl>
                                          <p:spTgt spid="292"/>
                                        </p:tgtEl>
                                        <p:attrNameLst>
                                          <p:attrName>style.visibility</p:attrName>
                                        </p:attrNameLst>
                                      </p:cBhvr>
                                      <p:to>
                                        <p:strVal val="visible"/>
                                      </p:to>
                                    </p:set>
                                    <p:animEffect transition="in" filter="wheel(3)">
                                      <p:cBhvr>
                                        <p:cTn id="33" dur="1000"/>
                                        <p:tgtEl>
                                          <p:spTgt spid="292"/>
                                        </p:tgtEl>
                                      </p:cBhvr>
                                    </p:animEffect>
                                  </p:childTnLst>
                                </p:cTn>
                              </p:par>
                              <p:par>
                                <p:cTn id="34" presetID="21" presetClass="entr" presetSubtype="3" fill="hold" grpId="0" nodeType="withEffect">
                                  <p:stCondLst>
                                    <p:cond delay="0"/>
                                  </p:stCondLst>
                                  <p:childTnLst>
                                    <p:set>
                                      <p:cBhvr>
                                        <p:cTn id="35" dur="1" fill="hold">
                                          <p:stCondLst>
                                            <p:cond delay="0"/>
                                          </p:stCondLst>
                                        </p:cTn>
                                        <p:tgtEl>
                                          <p:spTgt spid="348"/>
                                        </p:tgtEl>
                                        <p:attrNameLst>
                                          <p:attrName>style.visibility</p:attrName>
                                        </p:attrNameLst>
                                      </p:cBhvr>
                                      <p:to>
                                        <p:strVal val="visible"/>
                                      </p:to>
                                    </p:set>
                                    <p:animEffect transition="in" filter="wheel(3)">
                                      <p:cBhvr>
                                        <p:cTn id="36" dur="1000"/>
                                        <p:tgtEl>
                                          <p:spTgt spid="348"/>
                                        </p:tgtEl>
                                      </p:cBhvr>
                                    </p:animEffect>
                                  </p:childTnLst>
                                </p:cTn>
                              </p:par>
                              <p:par>
                                <p:cTn id="37" presetID="21" presetClass="entr" presetSubtype="3" fill="hold" grpId="0" nodeType="withEffect">
                                  <p:stCondLst>
                                    <p:cond delay="0"/>
                                  </p:stCondLst>
                                  <p:childTnLst>
                                    <p:set>
                                      <p:cBhvr>
                                        <p:cTn id="38" dur="1" fill="hold">
                                          <p:stCondLst>
                                            <p:cond delay="0"/>
                                          </p:stCondLst>
                                        </p:cTn>
                                        <p:tgtEl>
                                          <p:spTgt spid="350"/>
                                        </p:tgtEl>
                                        <p:attrNameLst>
                                          <p:attrName>style.visibility</p:attrName>
                                        </p:attrNameLst>
                                      </p:cBhvr>
                                      <p:to>
                                        <p:strVal val="visible"/>
                                      </p:to>
                                    </p:set>
                                    <p:animEffect transition="in" filter="wheel(3)">
                                      <p:cBhvr>
                                        <p:cTn id="39" dur="1000"/>
                                        <p:tgtEl>
                                          <p:spTgt spid="350"/>
                                        </p:tgtEl>
                                      </p:cBhvr>
                                    </p:animEffect>
                                  </p:childTnLst>
                                </p:cTn>
                              </p:par>
                              <p:par>
                                <p:cTn id="40" presetID="21" presetClass="entr" presetSubtype="3" fill="hold" grpId="0" nodeType="withEffect">
                                  <p:stCondLst>
                                    <p:cond delay="0"/>
                                  </p:stCondLst>
                                  <p:childTnLst>
                                    <p:set>
                                      <p:cBhvr>
                                        <p:cTn id="41" dur="1" fill="hold">
                                          <p:stCondLst>
                                            <p:cond delay="0"/>
                                          </p:stCondLst>
                                        </p:cTn>
                                        <p:tgtEl>
                                          <p:spTgt spid="351"/>
                                        </p:tgtEl>
                                        <p:attrNameLst>
                                          <p:attrName>style.visibility</p:attrName>
                                        </p:attrNameLst>
                                      </p:cBhvr>
                                      <p:to>
                                        <p:strVal val="visible"/>
                                      </p:to>
                                    </p:set>
                                    <p:animEffect transition="in" filter="wheel(3)">
                                      <p:cBhvr>
                                        <p:cTn id="42" dur="1000"/>
                                        <p:tgtEl>
                                          <p:spTgt spid="351"/>
                                        </p:tgtEl>
                                      </p:cBhvr>
                                    </p:animEffect>
                                  </p:childTnLst>
                                </p:cTn>
                              </p:par>
                              <p:par>
                                <p:cTn id="43" presetID="21" presetClass="entr" presetSubtype="3" fill="hold" nodeType="withEffect">
                                  <p:stCondLst>
                                    <p:cond delay="0"/>
                                  </p:stCondLst>
                                  <p:childTnLst>
                                    <p:set>
                                      <p:cBhvr>
                                        <p:cTn id="44" dur="1" fill="hold">
                                          <p:stCondLst>
                                            <p:cond delay="0"/>
                                          </p:stCondLst>
                                        </p:cTn>
                                        <p:tgtEl>
                                          <p:spTgt spid="352"/>
                                        </p:tgtEl>
                                        <p:attrNameLst>
                                          <p:attrName>style.visibility</p:attrName>
                                        </p:attrNameLst>
                                      </p:cBhvr>
                                      <p:to>
                                        <p:strVal val="visible"/>
                                      </p:to>
                                    </p:set>
                                    <p:animEffect transition="in" filter="wheel(3)">
                                      <p:cBhvr>
                                        <p:cTn id="45" dur="1000"/>
                                        <p:tgtEl>
                                          <p:spTgt spid="352"/>
                                        </p:tgtEl>
                                      </p:cBhvr>
                                    </p:animEffect>
                                  </p:childTnLst>
                                </p:cTn>
                              </p:par>
                              <p:par>
                                <p:cTn id="46" presetID="21" presetClass="entr" presetSubtype="3" fill="hold" nodeType="withEffect">
                                  <p:stCondLst>
                                    <p:cond delay="0"/>
                                  </p:stCondLst>
                                  <p:childTnLst>
                                    <p:set>
                                      <p:cBhvr>
                                        <p:cTn id="47" dur="1" fill="hold">
                                          <p:stCondLst>
                                            <p:cond delay="0"/>
                                          </p:stCondLst>
                                        </p:cTn>
                                        <p:tgtEl>
                                          <p:spTgt spid="404"/>
                                        </p:tgtEl>
                                        <p:attrNameLst>
                                          <p:attrName>style.visibility</p:attrName>
                                        </p:attrNameLst>
                                      </p:cBhvr>
                                      <p:to>
                                        <p:strVal val="visible"/>
                                      </p:to>
                                    </p:set>
                                    <p:animEffect transition="in" filter="wheel(3)">
                                      <p:cBhvr>
                                        <p:cTn id="48" dur="1000"/>
                                        <p:tgtEl>
                                          <p:spTgt spid="404"/>
                                        </p:tgtEl>
                                      </p:cBhvr>
                                    </p:animEffect>
                                  </p:childTnLst>
                                </p:cTn>
                              </p:par>
                              <p:par>
                                <p:cTn id="49" presetID="21" presetClass="entr" presetSubtype="3" fill="hold" grpId="0" nodeType="withEffect">
                                  <p:stCondLst>
                                    <p:cond delay="0"/>
                                  </p:stCondLst>
                                  <p:childTnLst>
                                    <p:set>
                                      <p:cBhvr>
                                        <p:cTn id="50" dur="1" fill="hold">
                                          <p:stCondLst>
                                            <p:cond delay="0"/>
                                          </p:stCondLst>
                                        </p:cTn>
                                        <p:tgtEl>
                                          <p:spTgt spid="469"/>
                                        </p:tgtEl>
                                        <p:attrNameLst>
                                          <p:attrName>style.visibility</p:attrName>
                                        </p:attrNameLst>
                                      </p:cBhvr>
                                      <p:to>
                                        <p:strVal val="visible"/>
                                      </p:to>
                                    </p:set>
                                    <p:animEffect transition="in" filter="wheel(3)">
                                      <p:cBhvr>
                                        <p:cTn id="51" dur="1000"/>
                                        <p:tgtEl>
                                          <p:spTgt spid="469"/>
                                        </p:tgtEl>
                                      </p:cBhvr>
                                    </p:animEffect>
                                  </p:childTnLst>
                                </p:cTn>
                              </p:par>
                              <p:par>
                                <p:cTn id="52" presetID="21" presetClass="entr" presetSubtype="3" fill="hold" grpId="0" nodeType="withEffect">
                                  <p:stCondLst>
                                    <p:cond delay="0"/>
                                  </p:stCondLst>
                                  <p:childTnLst>
                                    <p:set>
                                      <p:cBhvr>
                                        <p:cTn id="53" dur="1" fill="hold">
                                          <p:stCondLst>
                                            <p:cond delay="0"/>
                                          </p:stCondLst>
                                        </p:cTn>
                                        <p:tgtEl>
                                          <p:spTgt spid="470"/>
                                        </p:tgtEl>
                                        <p:attrNameLst>
                                          <p:attrName>style.visibility</p:attrName>
                                        </p:attrNameLst>
                                      </p:cBhvr>
                                      <p:to>
                                        <p:strVal val="visible"/>
                                      </p:to>
                                    </p:set>
                                    <p:animEffect transition="in" filter="wheel(3)">
                                      <p:cBhvr>
                                        <p:cTn id="54" dur="1000"/>
                                        <p:tgtEl>
                                          <p:spTgt spid="470"/>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275"/>
                                        </p:tgtEl>
                                        <p:attrNameLst>
                                          <p:attrName>style.visibility</p:attrName>
                                        </p:attrNameLst>
                                      </p:cBhvr>
                                      <p:to>
                                        <p:strVal val="visible"/>
                                      </p:to>
                                    </p:set>
                                    <p:animEffect transition="in" filter="fade">
                                      <p:cBhvr>
                                        <p:cTn id="58" dur="500"/>
                                        <p:tgtEl>
                                          <p:spTgt spid="275"/>
                                        </p:tgtEl>
                                      </p:cBhvr>
                                    </p:animEffect>
                                  </p:childTnLst>
                                </p:cTn>
                              </p:par>
                              <p:par>
                                <p:cTn id="59" presetID="1" presetClass="exit" presetSubtype="0" fill="hold" nodeType="withEffect">
                                  <p:stCondLst>
                                    <p:cond delay="0"/>
                                  </p:stCondLst>
                                  <p:childTnLst>
                                    <p:set>
                                      <p:cBhvr>
                                        <p:cTn id="60" dur="1" fill="hold">
                                          <p:stCondLst>
                                            <p:cond delay="0"/>
                                          </p:stCondLst>
                                        </p:cTn>
                                        <p:tgtEl>
                                          <p:spTgt spid="309"/>
                                        </p:tgtEl>
                                        <p:attrNameLst>
                                          <p:attrName>style.visibility</p:attrName>
                                        </p:attrNameLst>
                                      </p:cBhvr>
                                      <p:to>
                                        <p:strVal val="hidden"/>
                                      </p:to>
                                    </p:set>
                                  </p:childTnLst>
                                </p:cTn>
                              </p:par>
                            </p:childTnLst>
                          </p:cTn>
                        </p:par>
                        <p:par>
                          <p:cTn id="61" fill="hold">
                            <p:stCondLst>
                              <p:cond delay="1500"/>
                            </p:stCondLst>
                            <p:childTnLst>
                              <p:par>
                                <p:cTn id="62" presetID="53" presetClass="entr" presetSubtype="16" fill="hold" grpId="0" nodeType="afterEffect">
                                  <p:stCondLst>
                                    <p:cond delay="0"/>
                                  </p:stCondLst>
                                  <p:childTnLst>
                                    <p:set>
                                      <p:cBhvr>
                                        <p:cTn id="63" dur="1" fill="hold">
                                          <p:stCondLst>
                                            <p:cond delay="0"/>
                                          </p:stCondLst>
                                        </p:cTn>
                                        <p:tgtEl>
                                          <p:spTgt spid="349"/>
                                        </p:tgtEl>
                                        <p:attrNameLst>
                                          <p:attrName>style.visibility</p:attrName>
                                        </p:attrNameLst>
                                      </p:cBhvr>
                                      <p:to>
                                        <p:strVal val="visible"/>
                                      </p:to>
                                    </p:set>
                                    <p:anim calcmode="lin" valueType="num">
                                      <p:cBhvr>
                                        <p:cTn id="64" dur="500" fill="hold"/>
                                        <p:tgtEl>
                                          <p:spTgt spid="349"/>
                                        </p:tgtEl>
                                        <p:attrNameLst>
                                          <p:attrName>ppt_w</p:attrName>
                                        </p:attrNameLst>
                                      </p:cBhvr>
                                      <p:tavLst>
                                        <p:tav tm="0">
                                          <p:val>
                                            <p:fltVal val="0"/>
                                          </p:val>
                                        </p:tav>
                                        <p:tav tm="100000">
                                          <p:val>
                                            <p:strVal val="#ppt_w"/>
                                          </p:val>
                                        </p:tav>
                                      </p:tavLst>
                                    </p:anim>
                                    <p:anim calcmode="lin" valueType="num">
                                      <p:cBhvr>
                                        <p:cTn id="65" dur="500" fill="hold"/>
                                        <p:tgtEl>
                                          <p:spTgt spid="349"/>
                                        </p:tgtEl>
                                        <p:attrNameLst>
                                          <p:attrName>ppt_h</p:attrName>
                                        </p:attrNameLst>
                                      </p:cBhvr>
                                      <p:tavLst>
                                        <p:tav tm="0">
                                          <p:val>
                                            <p:fltVal val="0"/>
                                          </p:val>
                                        </p:tav>
                                        <p:tav tm="100000">
                                          <p:val>
                                            <p:strVal val="#ppt_h"/>
                                          </p:val>
                                        </p:tav>
                                      </p:tavLst>
                                    </p:anim>
                                    <p:animEffect transition="in" filter="fade">
                                      <p:cBhvr>
                                        <p:cTn id="66" dur="500"/>
                                        <p:tgtEl>
                                          <p:spTgt spid="34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71"/>
                                        </p:tgtEl>
                                        <p:attrNameLst>
                                          <p:attrName>style.visibility</p:attrName>
                                        </p:attrNameLst>
                                      </p:cBhvr>
                                      <p:to>
                                        <p:strVal val="visible"/>
                                      </p:to>
                                    </p:set>
                                    <p:animEffect transition="in" filter="fade">
                                      <p:cBhvr>
                                        <p:cTn id="71" dur="500"/>
                                        <p:tgtEl>
                                          <p:spTgt spid="47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73"/>
                                        </p:tgtEl>
                                        <p:attrNameLst>
                                          <p:attrName>style.visibility</p:attrName>
                                        </p:attrNameLst>
                                      </p:cBhvr>
                                      <p:to>
                                        <p:strVal val="visible"/>
                                      </p:to>
                                    </p:set>
                                    <p:animEffect transition="in" filter="fade">
                                      <p:cBhvr>
                                        <p:cTn id="74" dur="500"/>
                                        <p:tgtEl>
                                          <p:spTgt spid="47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4"/>
                                        </p:tgtEl>
                                        <p:attrNameLst>
                                          <p:attrName>style.visibility</p:attrName>
                                        </p:attrNameLst>
                                      </p:cBhvr>
                                      <p:to>
                                        <p:strVal val="visible"/>
                                      </p:to>
                                    </p:set>
                                    <p:animEffect transition="in" filter="fade">
                                      <p:cBhvr>
                                        <p:cTn id="77" dur="500"/>
                                        <p:tgtEl>
                                          <p:spTgt spid="47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5"/>
                                        </p:tgtEl>
                                        <p:attrNameLst>
                                          <p:attrName>style.visibility</p:attrName>
                                        </p:attrNameLst>
                                      </p:cBhvr>
                                      <p:to>
                                        <p:strVal val="visible"/>
                                      </p:to>
                                    </p:set>
                                    <p:animEffect transition="in" filter="fade">
                                      <p:cBhvr>
                                        <p:cTn id="80" dur="500"/>
                                        <p:tgtEl>
                                          <p:spTgt spid="47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77"/>
                                        </p:tgtEl>
                                        <p:attrNameLst>
                                          <p:attrName>style.visibility</p:attrName>
                                        </p:attrNameLst>
                                      </p:cBhvr>
                                      <p:to>
                                        <p:strVal val="visible"/>
                                      </p:to>
                                    </p:set>
                                    <p:animEffect transition="in" filter="fade">
                                      <p:cBhvr>
                                        <p:cTn id="83" dur="500"/>
                                        <p:tgtEl>
                                          <p:spTgt spid="47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78"/>
                                        </p:tgtEl>
                                        <p:attrNameLst>
                                          <p:attrName>style.visibility</p:attrName>
                                        </p:attrNameLst>
                                      </p:cBhvr>
                                      <p:to>
                                        <p:strVal val="visible"/>
                                      </p:to>
                                    </p:set>
                                    <p:animEffect transition="in" filter="fade">
                                      <p:cBhvr>
                                        <p:cTn id="86" dur="500"/>
                                        <p:tgtEl>
                                          <p:spTgt spid="47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79"/>
                                        </p:tgtEl>
                                        <p:attrNameLst>
                                          <p:attrName>style.visibility</p:attrName>
                                        </p:attrNameLst>
                                      </p:cBhvr>
                                      <p:to>
                                        <p:strVal val="visible"/>
                                      </p:to>
                                    </p:set>
                                    <p:animEffect transition="in" filter="fade">
                                      <p:cBhvr>
                                        <p:cTn id="89" dur="500"/>
                                        <p:tgtEl>
                                          <p:spTgt spid="47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81"/>
                                        </p:tgtEl>
                                        <p:attrNameLst>
                                          <p:attrName>style.visibility</p:attrName>
                                        </p:attrNameLst>
                                      </p:cBhvr>
                                      <p:to>
                                        <p:strVal val="visible"/>
                                      </p:to>
                                    </p:set>
                                    <p:animEffect transition="in" filter="fade">
                                      <p:cBhvr>
                                        <p:cTn id="92" dur="500"/>
                                        <p:tgtEl>
                                          <p:spTgt spid="48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82"/>
                                        </p:tgtEl>
                                        <p:attrNameLst>
                                          <p:attrName>style.visibility</p:attrName>
                                        </p:attrNameLst>
                                      </p:cBhvr>
                                      <p:to>
                                        <p:strVal val="visible"/>
                                      </p:to>
                                    </p:set>
                                    <p:animEffect transition="in" filter="fade">
                                      <p:cBhvr>
                                        <p:cTn id="95" dur="500"/>
                                        <p:tgtEl>
                                          <p:spTgt spid="48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83"/>
                                        </p:tgtEl>
                                        <p:attrNameLst>
                                          <p:attrName>style.visibility</p:attrName>
                                        </p:attrNameLst>
                                      </p:cBhvr>
                                      <p:to>
                                        <p:strVal val="visible"/>
                                      </p:to>
                                    </p:set>
                                    <p:animEffect transition="in" filter="fade">
                                      <p:cBhvr>
                                        <p:cTn id="98" dur="500"/>
                                        <p:tgtEl>
                                          <p:spTgt spid="48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84"/>
                                        </p:tgtEl>
                                        <p:attrNameLst>
                                          <p:attrName>style.visibility</p:attrName>
                                        </p:attrNameLst>
                                      </p:cBhvr>
                                      <p:to>
                                        <p:strVal val="visible"/>
                                      </p:to>
                                    </p:set>
                                    <p:animEffect transition="in" filter="fade">
                                      <p:cBhvr>
                                        <p:cTn id="101" dur="500"/>
                                        <p:tgtEl>
                                          <p:spTgt spid="48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85"/>
                                        </p:tgtEl>
                                        <p:attrNameLst>
                                          <p:attrName>style.visibility</p:attrName>
                                        </p:attrNameLst>
                                      </p:cBhvr>
                                      <p:to>
                                        <p:strVal val="visible"/>
                                      </p:to>
                                    </p:set>
                                    <p:animEffect transition="in" filter="fade">
                                      <p:cBhvr>
                                        <p:cTn id="104" dur="500"/>
                                        <p:tgtEl>
                                          <p:spTgt spid="48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86"/>
                                        </p:tgtEl>
                                        <p:attrNameLst>
                                          <p:attrName>style.visibility</p:attrName>
                                        </p:attrNameLst>
                                      </p:cBhvr>
                                      <p:to>
                                        <p:strVal val="visible"/>
                                      </p:to>
                                    </p:set>
                                    <p:animEffect transition="in" filter="fade">
                                      <p:cBhvr>
                                        <p:cTn id="107" dur="500"/>
                                        <p:tgtEl>
                                          <p:spTgt spid="48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87"/>
                                        </p:tgtEl>
                                        <p:attrNameLst>
                                          <p:attrName>style.visibility</p:attrName>
                                        </p:attrNameLst>
                                      </p:cBhvr>
                                      <p:to>
                                        <p:strVal val="visible"/>
                                      </p:to>
                                    </p:set>
                                    <p:animEffect transition="in" filter="fade">
                                      <p:cBhvr>
                                        <p:cTn id="110" dur="500"/>
                                        <p:tgtEl>
                                          <p:spTgt spid="48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88"/>
                                        </p:tgtEl>
                                        <p:attrNameLst>
                                          <p:attrName>style.visibility</p:attrName>
                                        </p:attrNameLst>
                                      </p:cBhvr>
                                      <p:to>
                                        <p:strVal val="visible"/>
                                      </p:to>
                                    </p:set>
                                    <p:animEffect transition="in" filter="fade">
                                      <p:cBhvr>
                                        <p:cTn id="113" dur="500"/>
                                        <p:tgtEl>
                                          <p:spTgt spid="48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89"/>
                                        </p:tgtEl>
                                        <p:attrNameLst>
                                          <p:attrName>style.visibility</p:attrName>
                                        </p:attrNameLst>
                                      </p:cBhvr>
                                      <p:to>
                                        <p:strVal val="visible"/>
                                      </p:to>
                                    </p:set>
                                    <p:animEffect transition="in" filter="fade">
                                      <p:cBhvr>
                                        <p:cTn id="116" dur="500"/>
                                        <p:tgtEl>
                                          <p:spTgt spid="48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90"/>
                                        </p:tgtEl>
                                        <p:attrNameLst>
                                          <p:attrName>style.visibility</p:attrName>
                                        </p:attrNameLst>
                                      </p:cBhvr>
                                      <p:to>
                                        <p:strVal val="visible"/>
                                      </p:to>
                                    </p:set>
                                    <p:animEffect transition="in" filter="fade">
                                      <p:cBhvr>
                                        <p:cTn id="119" dur="500"/>
                                        <p:tgtEl>
                                          <p:spTgt spid="49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91"/>
                                        </p:tgtEl>
                                        <p:attrNameLst>
                                          <p:attrName>style.visibility</p:attrName>
                                        </p:attrNameLst>
                                      </p:cBhvr>
                                      <p:to>
                                        <p:strVal val="visible"/>
                                      </p:to>
                                    </p:set>
                                    <p:animEffect transition="in" filter="fade">
                                      <p:cBhvr>
                                        <p:cTn id="122" dur="500"/>
                                        <p:tgtEl>
                                          <p:spTgt spid="49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92"/>
                                        </p:tgtEl>
                                        <p:attrNameLst>
                                          <p:attrName>style.visibility</p:attrName>
                                        </p:attrNameLst>
                                      </p:cBhvr>
                                      <p:to>
                                        <p:strVal val="visible"/>
                                      </p:to>
                                    </p:set>
                                    <p:animEffect transition="in" filter="fade">
                                      <p:cBhvr>
                                        <p:cTn id="125" dur="500"/>
                                        <p:tgtEl>
                                          <p:spTgt spid="49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93"/>
                                        </p:tgtEl>
                                        <p:attrNameLst>
                                          <p:attrName>style.visibility</p:attrName>
                                        </p:attrNameLst>
                                      </p:cBhvr>
                                      <p:to>
                                        <p:strVal val="visible"/>
                                      </p:to>
                                    </p:set>
                                    <p:animEffect transition="in" filter="fade">
                                      <p:cBhvr>
                                        <p:cTn id="128" dur="500"/>
                                        <p:tgtEl>
                                          <p:spTgt spid="49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94"/>
                                        </p:tgtEl>
                                        <p:attrNameLst>
                                          <p:attrName>style.visibility</p:attrName>
                                        </p:attrNameLst>
                                      </p:cBhvr>
                                      <p:to>
                                        <p:strVal val="visible"/>
                                      </p:to>
                                    </p:set>
                                    <p:animEffect transition="in" filter="fade">
                                      <p:cBhvr>
                                        <p:cTn id="131" dur="500"/>
                                        <p:tgtEl>
                                          <p:spTgt spid="494"/>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95"/>
                                        </p:tgtEl>
                                        <p:attrNameLst>
                                          <p:attrName>style.visibility</p:attrName>
                                        </p:attrNameLst>
                                      </p:cBhvr>
                                      <p:to>
                                        <p:strVal val="visible"/>
                                      </p:to>
                                    </p:set>
                                    <p:animEffect transition="in" filter="fade">
                                      <p:cBhvr>
                                        <p:cTn id="134" dur="500"/>
                                        <p:tgtEl>
                                          <p:spTgt spid="495"/>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96"/>
                                        </p:tgtEl>
                                        <p:attrNameLst>
                                          <p:attrName>style.visibility</p:attrName>
                                        </p:attrNameLst>
                                      </p:cBhvr>
                                      <p:to>
                                        <p:strVal val="visible"/>
                                      </p:to>
                                    </p:set>
                                    <p:animEffect transition="in" filter="fade">
                                      <p:cBhvr>
                                        <p:cTn id="137" dur="500"/>
                                        <p:tgtEl>
                                          <p:spTgt spid="496"/>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97"/>
                                        </p:tgtEl>
                                        <p:attrNameLst>
                                          <p:attrName>style.visibility</p:attrName>
                                        </p:attrNameLst>
                                      </p:cBhvr>
                                      <p:to>
                                        <p:strVal val="visible"/>
                                      </p:to>
                                    </p:set>
                                    <p:animEffect transition="in" filter="fade">
                                      <p:cBhvr>
                                        <p:cTn id="140" dur="500"/>
                                        <p:tgtEl>
                                          <p:spTgt spid="497"/>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98"/>
                                        </p:tgtEl>
                                        <p:attrNameLst>
                                          <p:attrName>style.visibility</p:attrName>
                                        </p:attrNameLst>
                                      </p:cBhvr>
                                      <p:to>
                                        <p:strVal val="visible"/>
                                      </p:to>
                                    </p:set>
                                    <p:animEffect transition="in" filter="fade">
                                      <p:cBhvr>
                                        <p:cTn id="143" dur="500"/>
                                        <p:tgtEl>
                                          <p:spTgt spid="498"/>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99"/>
                                        </p:tgtEl>
                                        <p:attrNameLst>
                                          <p:attrName>style.visibility</p:attrName>
                                        </p:attrNameLst>
                                      </p:cBhvr>
                                      <p:to>
                                        <p:strVal val="visible"/>
                                      </p:to>
                                    </p:set>
                                    <p:animEffect transition="in" filter="fade">
                                      <p:cBhvr>
                                        <p:cTn id="146" dur="500"/>
                                        <p:tgtEl>
                                          <p:spTgt spid="499"/>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500"/>
                                        </p:tgtEl>
                                        <p:attrNameLst>
                                          <p:attrName>style.visibility</p:attrName>
                                        </p:attrNameLst>
                                      </p:cBhvr>
                                      <p:to>
                                        <p:strVal val="visible"/>
                                      </p:to>
                                    </p:set>
                                    <p:animEffect transition="in" filter="fade">
                                      <p:cBhvr>
                                        <p:cTn id="149" dur="500"/>
                                        <p:tgtEl>
                                          <p:spTgt spid="50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501"/>
                                        </p:tgtEl>
                                        <p:attrNameLst>
                                          <p:attrName>style.visibility</p:attrName>
                                        </p:attrNameLst>
                                      </p:cBhvr>
                                      <p:to>
                                        <p:strVal val="visible"/>
                                      </p:to>
                                    </p:set>
                                    <p:animEffect transition="in" filter="fade">
                                      <p:cBhvr>
                                        <p:cTn id="152" dur="500"/>
                                        <p:tgtEl>
                                          <p:spTgt spid="501"/>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502"/>
                                        </p:tgtEl>
                                        <p:attrNameLst>
                                          <p:attrName>style.visibility</p:attrName>
                                        </p:attrNameLst>
                                      </p:cBhvr>
                                      <p:to>
                                        <p:strVal val="visible"/>
                                      </p:to>
                                    </p:set>
                                    <p:animEffect transition="in" filter="fade">
                                      <p:cBhvr>
                                        <p:cTn id="155" dur="500"/>
                                        <p:tgtEl>
                                          <p:spTgt spid="502"/>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503"/>
                                        </p:tgtEl>
                                        <p:attrNameLst>
                                          <p:attrName>style.visibility</p:attrName>
                                        </p:attrNameLst>
                                      </p:cBhvr>
                                      <p:to>
                                        <p:strVal val="visible"/>
                                      </p:to>
                                    </p:set>
                                    <p:animEffect transition="in" filter="fade">
                                      <p:cBhvr>
                                        <p:cTn id="158" dur="500"/>
                                        <p:tgtEl>
                                          <p:spTgt spid="503"/>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504"/>
                                        </p:tgtEl>
                                        <p:attrNameLst>
                                          <p:attrName>style.visibility</p:attrName>
                                        </p:attrNameLst>
                                      </p:cBhvr>
                                      <p:to>
                                        <p:strVal val="visible"/>
                                      </p:to>
                                    </p:set>
                                    <p:animEffect transition="in" filter="fade">
                                      <p:cBhvr>
                                        <p:cTn id="161" dur="500"/>
                                        <p:tgtEl>
                                          <p:spTgt spid="504"/>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505"/>
                                        </p:tgtEl>
                                        <p:attrNameLst>
                                          <p:attrName>style.visibility</p:attrName>
                                        </p:attrNameLst>
                                      </p:cBhvr>
                                      <p:to>
                                        <p:strVal val="visible"/>
                                      </p:to>
                                    </p:set>
                                    <p:animEffect transition="in" filter="fade">
                                      <p:cBhvr>
                                        <p:cTn id="164" dur="500"/>
                                        <p:tgtEl>
                                          <p:spTgt spid="505"/>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506"/>
                                        </p:tgtEl>
                                        <p:attrNameLst>
                                          <p:attrName>style.visibility</p:attrName>
                                        </p:attrNameLst>
                                      </p:cBhvr>
                                      <p:to>
                                        <p:strVal val="visible"/>
                                      </p:to>
                                    </p:set>
                                    <p:animEffect transition="in" filter="fade">
                                      <p:cBhvr>
                                        <p:cTn id="167" dur="500"/>
                                        <p:tgtEl>
                                          <p:spTgt spid="506"/>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07"/>
                                        </p:tgtEl>
                                        <p:attrNameLst>
                                          <p:attrName>style.visibility</p:attrName>
                                        </p:attrNameLst>
                                      </p:cBhvr>
                                      <p:to>
                                        <p:strVal val="visible"/>
                                      </p:to>
                                    </p:set>
                                    <p:animEffect transition="in" filter="fade">
                                      <p:cBhvr>
                                        <p:cTn id="170" dur="500"/>
                                        <p:tgtEl>
                                          <p:spTgt spid="507"/>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508"/>
                                        </p:tgtEl>
                                        <p:attrNameLst>
                                          <p:attrName>style.visibility</p:attrName>
                                        </p:attrNameLst>
                                      </p:cBhvr>
                                      <p:to>
                                        <p:strVal val="visible"/>
                                      </p:to>
                                    </p:set>
                                    <p:animEffect transition="in" filter="fade">
                                      <p:cBhvr>
                                        <p:cTn id="173" dur="500"/>
                                        <p:tgtEl>
                                          <p:spTgt spid="508"/>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509"/>
                                        </p:tgtEl>
                                        <p:attrNameLst>
                                          <p:attrName>style.visibility</p:attrName>
                                        </p:attrNameLst>
                                      </p:cBhvr>
                                      <p:to>
                                        <p:strVal val="visible"/>
                                      </p:to>
                                    </p:set>
                                    <p:animEffect transition="in" filter="fade">
                                      <p:cBhvr>
                                        <p:cTn id="176" dur="500"/>
                                        <p:tgtEl>
                                          <p:spTgt spid="50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10"/>
                                        </p:tgtEl>
                                        <p:attrNameLst>
                                          <p:attrName>style.visibility</p:attrName>
                                        </p:attrNameLst>
                                      </p:cBhvr>
                                      <p:to>
                                        <p:strVal val="visible"/>
                                      </p:to>
                                    </p:set>
                                    <p:animEffect transition="in" filter="fade">
                                      <p:cBhvr>
                                        <p:cTn id="179" dur="500"/>
                                        <p:tgtEl>
                                          <p:spTgt spid="51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11"/>
                                        </p:tgtEl>
                                        <p:attrNameLst>
                                          <p:attrName>style.visibility</p:attrName>
                                        </p:attrNameLst>
                                      </p:cBhvr>
                                      <p:to>
                                        <p:strVal val="visible"/>
                                      </p:to>
                                    </p:set>
                                    <p:animEffect transition="in" filter="fade">
                                      <p:cBhvr>
                                        <p:cTn id="182" dur="500"/>
                                        <p:tgtEl>
                                          <p:spTgt spid="511"/>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512"/>
                                        </p:tgtEl>
                                        <p:attrNameLst>
                                          <p:attrName>style.visibility</p:attrName>
                                        </p:attrNameLst>
                                      </p:cBhvr>
                                      <p:to>
                                        <p:strVal val="visible"/>
                                      </p:to>
                                    </p:set>
                                    <p:animEffect transition="in" filter="fade">
                                      <p:cBhvr>
                                        <p:cTn id="185" dur="500"/>
                                        <p:tgtEl>
                                          <p:spTgt spid="512"/>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513"/>
                                        </p:tgtEl>
                                        <p:attrNameLst>
                                          <p:attrName>style.visibility</p:attrName>
                                        </p:attrNameLst>
                                      </p:cBhvr>
                                      <p:to>
                                        <p:strVal val="visible"/>
                                      </p:to>
                                    </p:set>
                                    <p:animEffect transition="in" filter="fade">
                                      <p:cBhvr>
                                        <p:cTn id="188" dur="500"/>
                                        <p:tgtEl>
                                          <p:spTgt spid="513"/>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514"/>
                                        </p:tgtEl>
                                        <p:attrNameLst>
                                          <p:attrName>style.visibility</p:attrName>
                                        </p:attrNameLst>
                                      </p:cBhvr>
                                      <p:to>
                                        <p:strVal val="visible"/>
                                      </p:to>
                                    </p:set>
                                    <p:animEffect transition="in" filter="fade">
                                      <p:cBhvr>
                                        <p:cTn id="191" dur="500"/>
                                        <p:tgtEl>
                                          <p:spTgt spid="514"/>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515"/>
                                        </p:tgtEl>
                                        <p:attrNameLst>
                                          <p:attrName>style.visibility</p:attrName>
                                        </p:attrNameLst>
                                      </p:cBhvr>
                                      <p:to>
                                        <p:strVal val="visible"/>
                                      </p:to>
                                    </p:set>
                                    <p:animEffect transition="in" filter="fade">
                                      <p:cBhvr>
                                        <p:cTn id="194" dur="500"/>
                                        <p:tgtEl>
                                          <p:spTgt spid="515"/>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516"/>
                                        </p:tgtEl>
                                        <p:attrNameLst>
                                          <p:attrName>style.visibility</p:attrName>
                                        </p:attrNameLst>
                                      </p:cBhvr>
                                      <p:to>
                                        <p:strVal val="visible"/>
                                      </p:to>
                                    </p:set>
                                    <p:animEffect transition="in" filter="fade">
                                      <p:cBhvr>
                                        <p:cTn id="197" dur="500"/>
                                        <p:tgtEl>
                                          <p:spTgt spid="516"/>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517"/>
                                        </p:tgtEl>
                                        <p:attrNameLst>
                                          <p:attrName>style.visibility</p:attrName>
                                        </p:attrNameLst>
                                      </p:cBhvr>
                                      <p:to>
                                        <p:strVal val="visible"/>
                                      </p:to>
                                    </p:set>
                                    <p:animEffect transition="in" filter="fade">
                                      <p:cBhvr>
                                        <p:cTn id="200" dur="500"/>
                                        <p:tgtEl>
                                          <p:spTgt spid="517"/>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518"/>
                                        </p:tgtEl>
                                        <p:attrNameLst>
                                          <p:attrName>style.visibility</p:attrName>
                                        </p:attrNameLst>
                                      </p:cBhvr>
                                      <p:to>
                                        <p:strVal val="visible"/>
                                      </p:to>
                                    </p:set>
                                    <p:animEffect transition="in" filter="fade">
                                      <p:cBhvr>
                                        <p:cTn id="203" dur="500"/>
                                        <p:tgtEl>
                                          <p:spTgt spid="518"/>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519"/>
                                        </p:tgtEl>
                                        <p:attrNameLst>
                                          <p:attrName>style.visibility</p:attrName>
                                        </p:attrNameLst>
                                      </p:cBhvr>
                                      <p:to>
                                        <p:strVal val="visible"/>
                                      </p:to>
                                    </p:set>
                                    <p:animEffect transition="in" filter="fade">
                                      <p:cBhvr>
                                        <p:cTn id="206" dur="500"/>
                                        <p:tgtEl>
                                          <p:spTgt spid="519"/>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520"/>
                                        </p:tgtEl>
                                        <p:attrNameLst>
                                          <p:attrName>style.visibility</p:attrName>
                                        </p:attrNameLst>
                                      </p:cBhvr>
                                      <p:to>
                                        <p:strVal val="visible"/>
                                      </p:to>
                                    </p:set>
                                    <p:animEffect transition="in" filter="fade">
                                      <p:cBhvr>
                                        <p:cTn id="209" dur="500"/>
                                        <p:tgtEl>
                                          <p:spTgt spid="520"/>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521"/>
                                        </p:tgtEl>
                                        <p:attrNameLst>
                                          <p:attrName>style.visibility</p:attrName>
                                        </p:attrNameLst>
                                      </p:cBhvr>
                                      <p:to>
                                        <p:strVal val="visible"/>
                                      </p:to>
                                    </p:set>
                                    <p:animEffect transition="in" filter="fade">
                                      <p:cBhvr>
                                        <p:cTn id="212" dur="500"/>
                                        <p:tgtEl>
                                          <p:spTgt spid="521"/>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522"/>
                                        </p:tgtEl>
                                        <p:attrNameLst>
                                          <p:attrName>style.visibility</p:attrName>
                                        </p:attrNameLst>
                                      </p:cBhvr>
                                      <p:to>
                                        <p:strVal val="visible"/>
                                      </p:to>
                                    </p:set>
                                    <p:animEffect transition="in" filter="fade">
                                      <p:cBhvr>
                                        <p:cTn id="215" dur="500"/>
                                        <p:tgtEl>
                                          <p:spTgt spid="522"/>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523"/>
                                        </p:tgtEl>
                                        <p:attrNameLst>
                                          <p:attrName>style.visibility</p:attrName>
                                        </p:attrNameLst>
                                      </p:cBhvr>
                                      <p:to>
                                        <p:strVal val="visible"/>
                                      </p:to>
                                    </p:set>
                                    <p:animEffect transition="in" filter="fade">
                                      <p:cBhvr>
                                        <p:cTn id="218" dur="500"/>
                                        <p:tgtEl>
                                          <p:spTgt spid="523"/>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524"/>
                                        </p:tgtEl>
                                        <p:attrNameLst>
                                          <p:attrName>style.visibility</p:attrName>
                                        </p:attrNameLst>
                                      </p:cBhvr>
                                      <p:to>
                                        <p:strVal val="visible"/>
                                      </p:to>
                                    </p:set>
                                    <p:animEffect transition="in" filter="fade">
                                      <p:cBhvr>
                                        <p:cTn id="221" dur="500"/>
                                        <p:tgtEl>
                                          <p:spTgt spid="524"/>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525"/>
                                        </p:tgtEl>
                                        <p:attrNameLst>
                                          <p:attrName>style.visibility</p:attrName>
                                        </p:attrNameLst>
                                      </p:cBhvr>
                                      <p:to>
                                        <p:strVal val="visible"/>
                                      </p:to>
                                    </p:set>
                                    <p:animEffect transition="in" filter="fade">
                                      <p:cBhvr>
                                        <p:cTn id="224" dur="500"/>
                                        <p:tgtEl>
                                          <p:spTgt spid="525"/>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526"/>
                                        </p:tgtEl>
                                        <p:attrNameLst>
                                          <p:attrName>style.visibility</p:attrName>
                                        </p:attrNameLst>
                                      </p:cBhvr>
                                      <p:to>
                                        <p:strVal val="visible"/>
                                      </p:to>
                                    </p:set>
                                    <p:animEffect transition="in" filter="fade">
                                      <p:cBhvr>
                                        <p:cTn id="227" dur="500"/>
                                        <p:tgtEl>
                                          <p:spTgt spid="526"/>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527"/>
                                        </p:tgtEl>
                                        <p:attrNameLst>
                                          <p:attrName>style.visibility</p:attrName>
                                        </p:attrNameLst>
                                      </p:cBhvr>
                                      <p:to>
                                        <p:strVal val="visible"/>
                                      </p:to>
                                    </p:set>
                                    <p:animEffect transition="in" filter="fade">
                                      <p:cBhvr>
                                        <p:cTn id="230" dur="500"/>
                                        <p:tgtEl>
                                          <p:spTgt spid="527"/>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528"/>
                                        </p:tgtEl>
                                        <p:attrNameLst>
                                          <p:attrName>style.visibility</p:attrName>
                                        </p:attrNameLst>
                                      </p:cBhvr>
                                      <p:to>
                                        <p:strVal val="visible"/>
                                      </p:to>
                                    </p:set>
                                    <p:animEffect transition="in" filter="fade">
                                      <p:cBhvr>
                                        <p:cTn id="233" dur="500"/>
                                        <p:tgtEl>
                                          <p:spTgt spid="528"/>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529"/>
                                        </p:tgtEl>
                                        <p:attrNameLst>
                                          <p:attrName>style.visibility</p:attrName>
                                        </p:attrNameLst>
                                      </p:cBhvr>
                                      <p:to>
                                        <p:strVal val="visible"/>
                                      </p:to>
                                    </p:set>
                                    <p:animEffect transition="in" filter="fade">
                                      <p:cBhvr>
                                        <p:cTn id="236" dur="500"/>
                                        <p:tgtEl>
                                          <p:spTgt spid="529"/>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530"/>
                                        </p:tgtEl>
                                        <p:attrNameLst>
                                          <p:attrName>style.visibility</p:attrName>
                                        </p:attrNameLst>
                                      </p:cBhvr>
                                      <p:to>
                                        <p:strVal val="visible"/>
                                      </p:to>
                                    </p:set>
                                    <p:animEffect transition="in" filter="fade">
                                      <p:cBhvr>
                                        <p:cTn id="239" dur="500"/>
                                        <p:tgtEl>
                                          <p:spTgt spid="530"/>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531"/>
                                        </p:tgtEl>
                                        <p:attrNameLst>
                                          <p:attrName>style.visibility</p:attrName>
                                        </p:attrNameLst>
                                      </p:cBhvr>
                                      <p:to>
                                        <p:strVal val="visible"/>
                                      </p:to>
                                    </p:set>
                                    <p:animEffect transition="in" filter="fade">
                                      <p:cBhvr>
                                        <p:cTn id="242" dur="500"/>
                                        <p:tgtEl>
                                          <p:spTgt spid="531"/>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532"/>
                                        </p:tgtEl>
                                        <p:attrNameLst>
                                          <p:attrName>style.visibility</p:attrName>
                                        </p:attrNameLst>
                                      </p:cBhvr>
                                      <p:to>
                                        <p:strVal val="visible"/>
                                      </p:to>
                                    </p:set>
                                    <p:animEffect transition="in" filter="fade">
                                      <p:cBhvr>
                                        <p:cTn id="245" dur="500"/>
                                        <p:tgtEl>
                                          <p:spTgt spid="532"/>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533"/>
                                        </p:tgtEl>
                                        <p:attrNameLst>
                                          <p:attrName>style.visibility</p:attrName>
                                        </p:attrNameLst>
                                      </p:cBhvr>
                                      <p:to>
                                        <p:strVal val="visible"/>
                                      </p:to>
                                    </p:set>
                                    <p:animEffect transition="in" filter="fade">
                                      <p:cBhvr>
                                        <p:cTn id="248" dur="500"/>
                                        <p:tgtEl>
                                          <p:spTgt spid="533"/>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534"/>
                                        </p:tgtEl>
                                        <p:attrNameLst>
                                          <p:attrName>style.visibility</p:attrName>
                                        </p:attrNameLst>
                                      </p:cBhvr>
                                      <p:to>
                                        <p:strVal val="visible"/>
                                      </p:to>
                                    </p:set>
                                    <p:animEffect transition="in" filter="fade">
                                      <p:cBhvr>
                                        <p:cTn id="251" dur="500"/>
                                        <p:tgtEl>
                                          <p:spTgt spid="534"/>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535"/>
                                        </p:tgtEl>
                                        <p:attrNameLst>
                                          <p:attrName>style.visibility</p:attrName>
                                        </p:attrNameLst>
                                      </p:cBhvr>
                                      <p:to>
                                        <p:strVal val="visible"/>
                                      </p:to>
                                    </p:set>
                                    <p:animEffect transition="in" filter="fade">
                                      <p:cBhvr>
                                        <p:cTn id="254" dur="500"/>
                                        <p:tgtEl>
                                          <p:spTgt spid="535"/>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536"/>
                                        </p:tgtEl>
                                        <p:attrNameLst>
                                          <p:attrName>style.visibility</p:attrName>
                                        </p:attrNameLst>
                                      </p:cBhvr>
                                      <p:to>
                                        <p:strVal val="visible"/>
                                      </p:to>
                                    </p:set>
                                    <p:animEffect transition="in" filter="fade">
                                      <p:cBhvr>
                                        <p:cTn id="257" dur="500"/>
                                        <p:tgtEl>
                                          <p:spTgt spid="536"/>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537"/>
                                        </p:tgtEl>
                                        <p:attrNameLst>
                                          <p:attrName>style.visibility</p:attrName>
                                        </p:attrNameLst>
                                      </p:cBhvr>
                                      <p:to>
                                        <p:strVal val="visible"/>
                                      </p:to>
                                    </p:set>
                                    <p:animEffect transition="in" filter="fade">
                                      <p:cBhvr>
                                        <p:cTn id="260" dur="500"/>
                                        <p:tgtEl>
                                          <p:spTgt spid="537"/>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538"/>
                                        </p:tgtEl>
                                        <p:attrNameLst>
                                          <p:attrName>style.visibility</p:attrName>
                                        </p:attrNameLst>
                                      </p:cBhvr>
                                      <p:to>
                                        <p:strVal val="visible"/>
                                      </p:to>
                                    </p:set>
                                    <p:animEffect transition="in" filter="fade">
                                      <p:cBhvr>
                                        <p:cTn id="263" dur="500"/>
                                        <p:tgtEl>
                                          <p:spTgt spid="538"/>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539"/>
                                        </p:tgtEl>
                                        <p:attrNameLst>
                                          <p:attrName>style.visibility</p:attrName>
                                        </p:attrNameLst>
                                      </p:cBhvr>
                                      <p:to>
                                        <p:strVal val="visible"/>
                                      </p:to>
                                    </p:set>
                                    <p:animEffect transition="in" filter="fade">
                                      <p:cBhvr>
                                        <p:cTn id="266" dur="500"/>
                                        <p:tgtEl>
                                          <p:spTgt spid="539"/>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540"/>
                                        </p:tgtEl>
                                        <p:attrNameLst>
                                          <p:attrName>style.visibility</p:attrName>
                                        </p:attrNameLst>
                                      </p:cBhvr>
                                      <p:to>
                                        <p:strVal val="visible"/>
                                      </p:to>
                                    </p:set>
                                    <p:animEffect transition="in" filter="fade">
                                      <p:cBhvr>
                                        <p:cTn id="269" dur="500"/>
                                        <p:tgtEl>
                                          <p:spTgt spid="540"/>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541"/>
                                        </p:tgtEl>
                                        <p:attrNameLst>
                                          <p:attrName>style.visibility</p:attrName>
                                        </p:attrNameLst>
                                      </p:cBhvr>
                                      <p:to>
                                        <p:strVal val="visible"/>
                                      </p:to>
                                    </p:set>
                                    <p:animEffect transition="in" filter="fade">
                                      <p:cBhvr>
                                        <p:cTn id="272" dur="500"/>
                                        <p:tgtEl>
                                          <p:spTgt spid="541"/>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542"/>
                                        </p:tgtEl>
                                        <p:attrNameLst>
                                          <p:attrName>style.visibility</p:attrName>
                                        </p:attrNameLst>
                                      </p:cBhvr>
                                      <p:to>
                                        <p:strVal val="visible"/>
                                      </p:to>
                                    </p:set>
                                    <p:animEffect transition="in" filter="fade">
                                      <p:cBhvr>
                                        <p:cTn id="275" dur="500"/>
                                        <p:tgtEl>
                                          <p:spTgt spid="542"/>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543"/>
                                        </p:tgtEl>
                                        <p:attrNameLst>
                                          <p:attrName>style.visibility</p:attrName>
                                        </p:attrNameLst>
                                      </p:cBhvr>
                                      <p:to>
                                        <p:strVal val="visible"/>
                                      </p:to>
                                    </p:set>
                                    <p:animEffect transition="in" filter="fade">
                                      <p:cBhvr>
                                        <p:cTn id="278" dur="500"/>
                                        <p:tgtEl>
                                          <p:spTgt spid="543"/>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544"/>
                                        </p:tgtEl>
                                        <p:attrNameLst>
                                          <p:attrName>style.visibility</p:attrName>
                                        </p:attrNameLst>
                                      </p:cBhvr>
                                      <p:to>
                                        <p:strVal val="visible"/>
                                      </p:to>
                                    </p:set>
                                    <p:animEffect transition="in" filter="fade">
                                      <p:cBhvr>
                                        <p:cTn id="281" dur="500"/>
                                        <p:tgtEl>
                                          <p:spTgt spid="544"/>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545"/>
                                        </p:tgtEl>
                                        <p:attrNameLst>
                                          <p:attrName>style.visibility</p:attrName>
                                        </p:attrNameLst>
                                      </p:cBhvr>
                                      <p:to>
                                        <p:strVal val="visible"/>
                                      </p:to>
                                    </p:set>
                                    <p:animEffect transition="in" filter="fade">
                                      <p:cBhvr>
                                        <p:cTn id="284" dur="500"/>
                                        <p:tgtEl>
                                          <p:spTgt spid="545"/>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546"/>
                                        </p:tgtEl>
                                        <p:attrNameLst>
                                          <p:attrName>style.visibility</p:attrName>
                                        </p:attrNameLst>
                                      </p:cBhvr>
                                      <p:to>
                                        <p:strVal val="visible"/>
                                      </p:to>
                                    </p:set>
                                    <p:animEffect transition="in" filter="fade">
                                      <p:cBhvr>
                                        <p:cTn id="287" dur="500"/>
                                        <p:tgtEl>
                                          <p:spTgt spid="546"/>
                                        </p:tgtEl>
                                      </p:cBhvr>
                                    </p:animEffect>
                                  </p:childTnLst>
                                </p:cTn>
                              </p:par>
                              <p:par>
                                <p:cTn id="288" presetID="10" presetClass="entr" presetSubtype="0" fill="hold" grpId="0" nodeType="withEffect">
                                  <p:stCondLst>
                                    <p:cond delay="0"/>
                                  </p:stCondLst>
                                  <p:childTnLst>
                                    <p:set>
                                      <p:cBhvr>
                                        <p:cTn id="289" dur="1" fill="hold">
                                          <p:stCondLst>
                                            <p:cond delay="0"/>
                                          </p:stCondLst>
                                        </p:cTn>
                                        <p:tgtEl>
                                          <p:spTgt spid="547"/>
                                        </p:tgtEl>
                                        <p:attrNameLst>
                                          <p:attrName>style.visibility</p:attrName>
                                        </p:attrNameLst>
                                      </p:cBhvr>
                                      <p:to>
                                        <p:strVal val="visible"/>
                                      </p:to>
                                    </p:set>
                                    <p:animEffect transition="in" filter="fade">
                                      <p:cBhvr>
                                        <p:cTn id="290" dur="500"/>
                                        <p:tgtEl>
                                          <p:spTgt spid="547"/>
                                        </p:tgtEl>
                                      </p:cBhvr>
                                    </p:animEffect>
                                  </p:childTnLst>
                                </p:cTn>
                              </p:par>
                              <p:par>
                                <p:cTn id="291" presetID="10" presetClass="entr" presetSubtype="0" fill="hold" grpId="0" nodeType="withEffect">
                                  <p:stCondLst>
                                    <p:cond delay="0"/>
                                  </p:stCondLst>
                                  <p:childTnLst>
                                    <p:set>
                                      <p:cBhvr>
                                        <p:cTn id="292" dur="1" fill="hold">
                                          <p:stCondLst>
                                            <p:cond delay="0"/>
                                          </p:stCondLst>
                                        </p:cTn>
                                        <p:tgtEl>
                                          <p:spTgt spid="548"/>
                                        </p:tgtEl>
                                        <p:attrNameLst>
                                          <p:attrName>style.visibility</p:attrName>
                                        </p:attrNameLst>
                                      </p:cBhvr>
                                      <p:to>
                                        <p:strVal val="visible"/>
                                      </p:to>
                                    </p:set>
                                    <p:animEffect transition="in" filter="fade">
                                      <p:cBhvr>
                                        <p:cTn id="293" dur="500"/>
                                        <p:tgtEl>
                                          <p:spTgt spid="548"/>
                                        </p:tgtEl>
                                      </p:cBhvr>
                                    </p:animEffect>
                                  </p:childTnLst>
                                </p:cTn>
                              </p:par>
                              <p:par>
                                <p:cTn id="294" presetID="10" presetClass="entr" presetSubtype="0" fill="hold" grpId="0" nodeType="withEffect">
                                  <p:stCondLst>
                                    <p:cond delay="0"/>
                                  </p:stCondLst>
                                  <p:childTnLst>
                                    <p:set>
                                      <p:cBhvr>
                                        <p:cTn id="295" dur="1" fill="hold">
                                          <p:stCondLst>
                                            <p:cond delay="0"/>
                                          </p:stCondLst>
                                        </p:cTn>
                                        <p:tgtEl>
                                          <p:spTgt spid="549"/>
                                        </p:tgtEl>
                                        <p:attrNameLst>
                                          <p:attrName>style.visibility</p:attrName>
                                        </p:attrNameLst>
                                      </p:cBhvr>
                                      <p:to>
                                        <p:strVal val="visible"/>
                                      </p:to>
                                    </p:set>
                                    <p:animEffect transition="in" filter="fade">
                                      <p:cBhvr>
                                        <p:cTn id="296" dur="500"/>
                                        <p:tgtEl>
                                          <p:spTgt spid="549"/>
                                        </p:tgtEl>
                                      </p:cBhvr>
                                    </p:animEffect>
                                  </p:childTnLst>
                                </p:cTn>
                              </p:par>
                              <p:par>
                                <p:cTn id="297" presetID="10" presetClass="entr" presetSubtype="0" fill="hold" grpId="0" nodeType="withEffect">
                                  <p:stCondLst>
                                    <p:cond delay="0"/>
                                  </p:stCondLst>
                                  <p:childTnLst>
                                    <p:set>
                                      <p:cBhvr>
                                        <p:cTn id="298" dur="1" fill="hold">
                                          <p:stCondLst>
                                            <p:cond delay="0"/>
                                          </p:stCondLst>
                                        </p:cTn>
                                        <p:tgtEl>
                                          <p:spTgt spid="550"/>
                                        </p:tgtEl>
                                        <p:attrNameLst>
                                          <p:attrName>style.visibility</p:attrName>
                                        </p:attrNameLst>
                                      </p:cBhvr>
                                      <p:to>
                                        <p:strVal val="visible"/>
                                      </p:to>
                                    </p:set>
                                    <p:animEffect transition="in" filter="fade">
                                      <p:cBhvr>
                                        <p:cTn id="299" dur="500"/>
                                        <p:tgtEl>
                                          <p:spTgt spid="550"/>
                                        </p:tgtEl>
                                      </p:cBhvr>
                                    </p:animEffect>
                                  </p:childTnLst>
                                </p:cTn>
                              </p:par>
                              <p:par>
                                <p:cTn id="300" presetID="10" presetClass="entr" presetSubtype="0" fill="hold" grpId="0" nodeType="withEffect">
                                  <p:stCondLst>
                                    <p:cond delay="0"/>
                                  </p:stCondLst>
                                  <p:childTnLst>
                                    <p:set>
                                      <p:cBhvr>
                                        <p:cTn id="301" dur="1" fill="hold">
                                          <p:stCondLst>
                                            <p:cond delay="0"/>
                                          </p:stCondLst>
                                        </p:cTn>
                                        <p:tgtEl>
                                          <p:spTgt spid="551"/>
                                        </p:tgtEl>
                                        <p:attrNameLst>
                                          <p:attrName>style.visibility</p:attrName>
                                        </p:attrNameLst>
                                      </p:cBhvr>
                                      <p:to>
                                        <p:strVal val="visible"/>
                                      </p:to>
                                    </p:set>
                                    <p:animEffect transition="in" filter="fade">
                                      <p:cBhvr>
                                        <p:cTn id="302" dur="500"/>
                                        <p:tgtEl>
                                          <p:spTgt spid="551"/>
                                        </p:tgtEl>
                                      </p:cBhvr>
                                    </p:animEffect>
                                  </p:childTnLst>
                                </p:cTn>
                              </p:par>
                              <p:par>
                                <p:cTn id="303" presetID="10" presetClass="entr" presetSubtype="0" fill="hold" grpId="0" nodeType="withEffect">
                                  <p:stCondLst>
                                    <p:cond delay="0"/>
                                  </p:stCondLst>
                                  <p:childTnLst>
                                    <p:set>
                                      <p:cBhvr>
                                        <p:cTn id="304" dur="1" fill="hold">
                                          <p:stCondLst>
                                            <p:cond delay="0"/>
                                          </p:stCondLst>
                                        </p:cTn>
                                        <p:tgtEl>
                                          <p:spTgt spid="552"/>
                                        </p:tgtEl>
                                        <p:attrNameLst>
                                          <p:attrName>style.visibility</p:attrName>
                                        </p:attrNameLst>
                                      </p:cBhvr>
                                      <p:to>
                                        <p:strVal val="visible"/>
                                      </p:to>
                                    </p:set>
                                    <p:animEffect transition="in" filter="fade">
                                      <p:cBhvr>
                                        <p:cTn id="305" dur="500"/>
                                        <p:tgtEl>
                                          <p:spTgt spid="552"/>
                                        </p:tgtEl>
                                      </p:cBhvr>
                                    </p:animEffect>
                                  </p:childTnLst>
                                </p:cTn>
                              </p:par>
                              <p:par>
                                <p:cTn id="306" presetID="10" presetClass="entr" presetSubtype="0" fill="hold" grpId="0" nodeType="withEffect">
                                  <p:stCondLst>
                                    <p:cond delay="0"/>
                                  </p:stCondLst>
                                  <p:childTnLst>
                                    <p:set>
                                      <p:cBhvr>
                                        <p:cTn id="307" dur="1" fill="hold">
                                          <p:stCondLst>
                                            <p:cond delay="0"/>
                                          </p:stCondLst>
                                        </p:cTn>
                                        <p:tgtEl>
                                          <p:spTgt spid="553"/>
                                        </p:tgtEl>
                                        <p:attrNameLst>
                                          <p:attrName>style.visibility</p:attrName>
                                        </p:attrNameLst>
                                      </p:cBhvr>
                                      <p:to>
                                        <p:strVal val="visible"/>
                                      </p:to>
                                    </p:set>
                                    <p:animEffect transition="in" filter="fade">
                                      <p:cBhvr>
                                        <p:cTn id="308" dur="500"/>
                                        <p:tgtEl>
                                          <p:spTgt spid="553"/>
                                        </p:tgtEl>
                                      </p:cBhvr>
                                    </p:animEffect>
                                  </p:childTnLst>
                                </p:cTn>
                              </p:par>
                              <p:par>
                                <p:cTn id="309" presetID="10" presetClass="entr" presetSubtype="0" fill="hold" nodeType="withEffect">
                                  <p:stCondLst>
                                    <p:cond delay="0"/>
                                  </p:stCondLst>
                                  <p:childTnLst>
                                    <p:set>
                                      <p:cBhvr>
                                        <p:cTn id="310" dur="1" fill="hold">
                                          <p:stCondLst>
                                            <p:cond delay="0"/>
                                          </p:stCondLst>
                                        </p:cTn>
                                        <p:tgtEl>
                                          <p:spTgt spid="554"/>
                                        </p:tgtEl>
                                        <p:attrNameLst>
                                          <p:attrName>style.visibility</p:attrName>
                                        </p:attrNameLst>
                                      </p:cBhvr>
                                      <p:to>
                                        <p:strVal val="visible"/>
                                      </p:to>
                                    </p:set>
                                    <p:animEffect transition="in" filter="fade">
                                      <p:cBhvr>
                                        <p:cTn id="311" dur="500"/>
                                        <p:tgtEl>
                                          <p:spTgt spid="554"/>
                                        </p:tgtEl>
                                      </p:cBhvr>
                                    </p:animEffect>
                                  </p:childTnLst>
                                </p:cTn>
                              </p:par>
                              <p:par>
                                <p:cTn id="312" presetID="10" presetClass="entr" presetSubtype="0" fill="hold" nodeType="withEffect">
                                  <p:stCondLst>
                                    <p:cond delay="0"/>
                                  </p:stCondLst>
                                  <p:childTnLst>
                                    <p:set>
                                      <p:cBhvr>
                                        <p:cTn id="313" dur="1" fill="hold">
                                          <p:stCondLst>
                                            <p:cond delay="0"/>
                                          </p:stCondLst>
                                        </p:cTn>
                                        <p:tgtEl>
                                          <p:spTgt spid="568"/>
                                        </p:tgtEl>
                                        <p:attrNameLst>
                                          <p:attrName>style.visibility</p:attrName>
                                        </p:attrNameLst>
                                      </p:cBhvr>
                                      <p:to>
                                        <p:strVal val="visible"/>
                                      </p:to>
                                    </p:set>
                                    <p:animEffect transition="in" filter="fade">
                                      <p:cBhvr>
                                        <p:cTn id="314" dur="500"/>
                                        <p:tgtEl>
                                          <p:spTgt spid="568"/>
                                        </p:tgtEl>
                                      </p:cBhvr>
                                    </p:animEffect>
                                  </p:childTnLst>
                                </p:cTn>
                              </p:par>
                              <p:par>
                                <p:cTn id="315" presetID="10" presetClass="entr" presetSubtype="0" fill="hold" grpId="0" nodeType="withEffect">
                                  <p:stCondLst>
                                    <p:cond delay="0"/>
                                  </p:stCondLst>
                                  <p:childTnLst>
                                    <p:set>
                                      <p:cBhvr>
                                        <p:cTn id="316" dur="1" fill="hold">
                                          <p:stCondLst>
                                            <p:cond delay="0"/>
                                          </p:stCondLst>
                                        </p:cTn>
                                        <p:tgtEl>
                                          <p:spTgt spid="472"/>
                                        </p:tgtEl>
                                        <p:attrNameLst>
                                          <p:attrName>style.visibility</p:attrName>
                                        </p:attrNameLst>
                                      </p:cBhvr>
                                      <p:to>
                                        <p:strVal val="visible"/>
                                      </p:to>
                                    </p:set>
                                    <p:animEffect transition="in" filter="fade">
                                      <p:cBhvr>
                                        <p:cTn id="317" dur="500"/>
                                        <p:tgtEl>
                                          <p:spTgt spid="472"/>
                                        </p:tgtEl>
                                      </p:cBhvr>
                                    </p:animEffect>
                                  </p:childTnLst>
                                </p:cTn>
                              </p:par>
                              <p:par>
                                <p:cTn id="318" presetID="10" presetClass="entr" presetSubtype="0" fill="hold" grpId="0" nodeType="withEffect">
                                  <p:stCondLst>
                                    <p:cond delay="0"/>
                                  </p:stCondLst>
                                  <p:childTnLst>
                                    <p:set>
                                      <p:cBhvr>
                                        <p:cTn id="319" dur="1" fill="hold">
                                          <p:stCondLst>
                                            <p:cond delay="0"/>
                                          </p:stCondLst>
                                        </p:cTn>
                                        <p:tgtEl>
                                          <p:spTgt spid="286"/>
                                        </p:tgtEl>
                                        <p:attrNameLst>
                                          <p:attrName>style.visibility</p:attrName>
                                        </p:attrNameLst>
                                      </p:cBhvr>
                                      <p:to>
                                        <p:strVal val="visible"/>
                                      </p:to>
                                    </p:set>
                                    <p:animEffect transition="in" filter="fade">
                                      <p:cBhvr>
                                        <p:cTn id="320" dur="500"/>
                                        <p:tgtEl>
                                          <p:spTgt spid="286"/>
                                        </p:tgtEl>
                                      </p:cBhvr>
                                    </p:animEffect>
                                  </p:childTnLst>
                                </p:cTn>
                              </p:par>
                            </p:childTnLst>
                          </p:cTn>
                        </p:par>
                        <p:par>
                          <p:cTn id="321" fill="hold">
                            <p:stCondLst>
                              <p:cond delay="500"/>
                            </p:stCondLst>
                            <p:childTnLst>
                              <p:par>
                                <p:cTn id="322" presetID="22" presetClass="entr" presetSubtype="2" fill="hold" grpId="0" nodeType="afterEffect">
                                  <p:stCondLst>
                                    <p:cond delay="0"/>
                                  </p:stCondLst>
                                  <p:childTnLst>
                                    <p:set>
                                      <p:cBhvr>
                                        <p:cTn id="323" dur="1" fill="hold">
                                          <p:stCondLst>
                                            <p:cond delay="0"/>
                                          </p:stCondLst>
                                        </p:cTn>
                                        <p:tgtEl>
                                          <p:spTgt spid="288"/>
                                        </p:tgtEl>
                                        <p:attrNameLst>
                                          <p:attrName>style.visibility</p:attrName>
                                        </p:attrNameLst>
                                      </p:cBhvr>
                                      <p:to>
                                        <p:strVal val="visible"/>
                                      </p:to>
                                    </p:set>
                                    <p:animEffect transition="in" filter="wipe(right)">
                                      <p:cBhvr>
                                        <p:cTn id="324" dur="500"/>
                                        <p:tgtEl>
                                          <p:spTgt spid="288"/>
                                        </p:tgtEl>
                                      </p:cBhvr>
                                    </p:animEffect>
                                  </p:childTnLst>
                                </p:cTn>
                              </p:par>
                              <p:par>
                                <p:cTn id="325" presetID="22" presetClass="entr" presetSubtype="2" fill="hold" grpId="0" nodeType="withEffect">
                                  <p:stCondLst>
                                    <p:cond delay="0"/>
                                  </p:stCondLst>
                                  <p:childTnLst>
                                    <p:set>
                                      <p:cBhvr>
                                        <p:cTn id="326" dur="1" fill="hold">
                                          <p:stCondLst>
                                            <p:cond delay="0"/>
                                          </p:stCondLst>
                                        </p:cTn>
                                        <p:tgtEl>
                                          <p:spTgt spid="287"/>
                                        </p:tgtEl>
                                        <p:attrNameLst>
                                          <p:attrName>style.visibility</p:attrName>
                                        </p:attrNameLst>
                                      </p:cBhvr>
                                      <p:to>
                                        <p:strVal val="visible"/>
                                      </p:to>
                                    </p:set>
                                    <p:animEffect transition="in" filter="wipe(right)">
                                      <p:cBhvr>
                                        <p:cTn id="327" dur="500"/>
                                        <p:tgtEl>
                                          <p:spTgt spid="287"/>
                                        </p:tgtEl>
                                      </p:cBhvr>
                                    </p:animEffect>
                                  </p:childTnLst>
                                </p:cTn>
                              </p:par>
                            </p:childTnLst>
                          </p:cTn>
                        </p:par>
                        <p:par>
                          <p:cTn id="328" fill="hold">
                            <p:stCondLst>
                              <p:cond delay="1000"/>
                            </p:stCondLst>
                            <p:childTnLst>
                              <p:par>
                                <p:cTn id="329" presetID="22" presetClass="entr" presetSubtype="2" fill="hold" grpId="0" nodeType="afterEffect">
                                  <p:stCondLst>
                                    <p:cond delay="0"/>
                                  </p:stCondLst>
                                  <p:childTnLst>
                                    <p:set>
                                      <p:cBhvr>
                                        <p:cTn id="330" dur="1" fill="hold">
                                          <p:stCondLst>
                                            <p:cond delay="0"/>
                                          </p:stCondLst>
                                        </p:cTn>
                                        <p:tgtEl>
                                          <p:spTgt spid="289"/>
                                        </p:tgtEl>
                                        <p:attrNameLst>
                                          <p:attrName>style.visibility</p:attrName>
                                        </p:attrNameLst>
                                      </p:cBhvr>
                                      <p:to>
                                        <p:strVal val="visible"/>
                                      </p:to>
                                    </p:set>
                                    <p:animEffect transition="in" filter="wipe(right)">
                                      <p:cBhvr>
                                        <p:cTn id="331" dur="500"/>
                                        <p:tgtEl>
                                          <p:spTgt spid="289"/>
                                        </p:tgtEl>
                                      </p:cBhvr>
                                    </p:animEffect>
                                  </p:childTnLst>
                                </p:cTn>
                              </p:par>
                              <p:par>
                                <p:cTn id="332" presetID="22" presetClass="entr" presetSubtype="2" fill="hold" grpId="0" nodeType="withEffect">
                                  <p:stCondLst>
                                    <p:cond delay="0"/>
                                  </p:stCondLst>
                                  <p:childTnLst>
                                    <p:set>
                                      <p:cBhvr>
                                        <p:cTn id="333" dur="1" fill="hold">
                                          <p:stCondLst>
                                            <p:cond delay="0"/>
                                          </p:stCondLst>
                                        </p:cTn>
                                        <p:tgtEl>
                                          <p:spTgt spid="290"/>
                                        </p:tgtEl>
                                        <p:attrNameLst>
                                          <p:attrName>style.visibility</p:attrName>
                                        </p:attrNameLst>
                                      </p:cBhvr>
                                      <p:to>
                                        <p:strVal val="visible"/>
                                      </p:to>
                                    </p:set>
                                    <p:animEffect transition="in" filter="wipe(right)">
                                      <p:cBhvr>
                                        <p:cTn id="334" dur="500"/>
                                        <p:tgtEl>
                                          <p:spTgt spid="290"/>
                                        </p:tgtEl>
                                      </p:cBhvr>
                                    </p:animEffect>
                                  </p:childTnLst>
                                </p:cTn>
                              </p:par>
                            </p:childTnLst>
                          </p:cTn>
                        </p:par>
                        <p:par>
                          <p:cTn id="335" fill="hold">
                            <p:stCondLst>
                              <p:cond delay="1500"/>
                            </p:stCondLst>
                            <p:childTnLst>
                              <p:par>
                                <p:cTn id="336" presetID="53" presetClass="entr" presetSubtype="16" fill="hold" grpId="0" nodeType="afterEffect">
                                  <p:stCondLst>
                                    <p:cond delay="0"/>
                                  </p:stCondLst>
                                  <p:childTnLst>
                                    <p:set>
                                      <p:cBhvr>
                                        <p:cTn id="337" dur="1" fill="hold">
                                          <p:stCondLst>
                                            <p:cond delay="0"/>
                                          </p:stCondLst>
                                        </p:cTn>
                                        <p:tgtEl>
                                          <p:spTgt spid="476"/>
                                        </p:tgtEl>
                                        <p:attrNameLst>
                                          <p:attrName>style.visibility</p:attrName>
                                        </p:attrNameLst>
                                      </p:cBhvr>
                                      <p:to>
                                        <p:strVal val="visible"/>
                                      </p:to>
                                    </p:set>
                                    <p:anim calcmode="lin" valueType="num">
                                      <p:cBhvr>
                                        <p:cTn id="338" dur="500" fill="hold"/>
                                        <p:tgtEl>
                                          <p:spTgt spid="476"/>
                                        </p:tgtEl>
                                        <p:attrNameLst>
                                          <p:attrName>ppt_w</p:attrName>
                                        </p:attrNameLst>
                                      </p:cBhvr>
                                      <p:tavLst>
                                        <p:tav tm="0">
                                          <p:val>
                                            <p:fltVal val="0"/>
                                          </p:val>
                                        </p:tav>
                                        <p:tav tm="100000">
                                          <p:val>
                                            <p:strVal val="#ppt_w"/>
                                          </p:val>
                                        </p:tav>
                                      </p:tavLst>
                                    </p:anim>
                                    <p:anim calcmode="lin" valueType="num">
                                      <p:cBhvr>
                                        <p:cTn id="339" dur="500" fill="hold"/>
                                        <p:tgtEl>
                                          <p:spTgt spid="476"/>
                                        </p:tgtEl>
                                        <p:attrNameLst>
                                          <p:attrName>ppt_h</p:attrName>
                                        </p:attrNameLst>
                                      </p:cBhvr>
                                      <p:tavLst>
                                        <p:tav tm="0">
                                          <p:val>
                                            <p:fltVal val="0"/>
                                          </p:val>
                                        </p:tav>
                                        <p:tav tm="100000">
                                          <p:val>
                                            <p:strVal val="#ppt_h"/>
                                          </p:val>
                                        </p:tav>
                                      </p:tavLst>
                                    </p:anim>
                                    <p:animEffect transition="in" filter="fade">
                                      <p:cBhvr>
                                        <p:cTn id="340" dur="500"/>
                                        <p:tgtEl>
                                          <p:spTgt spid="476"/>
                                        </p:tgtEl>
                                      </p:cBhvr>
                                    </p:animEffect>
                                  </p:childTnLst>
                                </p:cTn>
                              </p:par>
                              <p:par>
                                <p:cTn id="341" presetID="53" presetClass="entr" presetSubtype="16" fill="hold" grpId="0" nodeType="withEffect">
                                  <p:stCondLst>
                                    <p:cond delay="0"/>
                                  </p:stCondLst>
                                  <p:childTnLst>
                                    <p:set>
                                      <p:cBhvr>
                                        <p:cTn id="342" dur="1" fill="hold">
                                          <p:stCondLst>
                                            <p:cond delay="0"/>
                                          </p:stCondLst>
                                        </p:cTn>
                                        <p:tgtEl>
                                          <p:spTgt spid="480"/>
                                        </p:tgtEl>
                                        <p:attrNameLst>
                                          <p:attrName>style.visibility</p:attrName>
                                        </p:attrNameLst>
                                      </p:cBhvr>
                                      <p:to>
                                        <p:strVal val="visible"/>
                                      </p:to>
                                    </p:set>
                                    <p:anim calcmode="lin" valueType="num">
                                      <p:cBhvr>
                                        <p:cTn id="343" dur="500" fill="hold"/>
                                        <p:tgtEl>
                                          <p:spTgt spid="480"/>
                                        </p:tgtEl>
                                        <p:attrNameLst>
                                          <p:attrName>ppt_w</p:attrName>
                                        </p:attrNameLst>
                                      </p:cBhvr>
                                      <p:tavLst>
                                        <p:tav tm="0">
                                          <p:val>
                                            <p:fltVal val="0"/>
                                          </p:val>
                                        </p:tav>
                                        <p:tav tm="100000">
                                          <p:val>
                                            <p:strVal val="#ppt_w"/>
                                          </p:val>
                                        </p:tav>
                                      </p:tavLst>
                                    </p:anim>
                                    <p:anim calcmode="lin" valueType="num">
                                      <p:cBhvr>
                                        <p:cTn id="344" dur="500" fill="hold"/>
                                        <p:tgtEl>
                                          <p:spTgt spid="480"/>
                                        </p:tgtEl>
                                        <p:attrNameLst>
                                          <p:attrName>ppt_h</p:attrName>
                                        </p:attrNameLst>
                                      </p:cBhvr>
                                      <p:tavLst>
                                        <p:tav tm="0">
                                          <p:val>
                                            <p:fltVal val="0"/>
                                          </p:val>
                                        </p:tav>
                                        <p:tav tm="100000">
                                          <p:val>
                                            <p:strVal val="#ppt_h"/>
                                          </p:val>
                                        </p:tav>
                                      </p:tavLst>
                                    </p:anim>
                                    <p:animEffect transition="in" filter="fade">
                                      <p:cBhvr>
                                        <p:cTn id="345" dur="500"/>
                                        <p:tgtEl>
                                          <p:spTgt spid="480"/>
                                        </p:tgtEl>
                                      </p:cBhvr>
                                    </p:animEffect>
                                  </p:childTnLst>
                                </p:cTn>
                              </p:par>
                            </p:childTnLst>
                          </p:cTn>
                        </p:par>
                        <p:par>
                          <p:cTn id="346" fill="hold">
                            <p:stCondLst>
                              <p:cond delay="2000"/>
                            </p:stCondLst>
                            <p:childTnLst>
                              <p:par>
                                <p:cTn id="347" presetID="22" presetClass="entr" presetSubtype="8" fill="hold" grpId="0" nodeType="afterEffect">
                                  <p:stCondLst>
                                    <p:cond delay="0"/>
                                  </p:stCondLst>
                                  <p:childTnLst>
                                    <p:set>
                                      <p:cBhvr>
                                        <p:cTn id="348" dur="1" fill="hold">
                                          <p:stCondLst>
                                            <p:cond delay="0"/>
                                          </p:stCondLst>
                                        </p:cTn>
                                        <p:tgtEl>
                                          <p:spTgt spid="609"/>
                                        </p:tgtEl>
                                        <p:attrNameLst>
                                          <p:attrName>style.visibility</p:attrName>
                                        </p:attrNameLst>
                                      </p:cBhvr>
                                      <p:to>
                                        <p:strVal val="visible"/>
                                      </p:to>
                                    </p:set>
                                    <p:animEffect transition="in" filter="wipe(left)">
                                      <p:cBhvr>
                                        <p:cTn id="349" dur="500"/>
                                        <p:tgtEl>
                                          <p:spTgt spid="609"/>
                                        </p:tgtEl>
                                      </p:cBhvr>
                                    </p:animEffect>
                                  </p:childTnLst>
                                </p:cTn>
                              </p:par>
                              <p:par>
                                <p:cTn id="350" presetID="22" presetClass="entr" presetSubtype="8" fill="hold" grpId="0" nodeType="withEffect">
                                  <p:stCondLst>
                                    <p:cond delay="0"/>
                                  </p:stCondLst>
                                  <p:childTnLst>
                                    <p:set>
                                      <p:cBhvr>
                                        <p:cTn id="351" dur="1" fill="hold">
                                          <p:stCondLst>
                                            <p:cond delay="0"/>
                                          </p:stCondLst>
                                        </p:cTn>
                                        <p:tgtEl>
                                          <p:spTgt spid="610"/>
                                        </p:tgtEl>
                                        <p:attrNameLst>
                                          <p:attrName>style.visibility</p:attrName>
                                        </p:attrNameLst>
                                      </p:cBhvr>
                                      <p:to>
                                        <p:strVal val="visible"/>
                                      </p:to>
                                    </p:set>
                                    <p:animEffect transition="in" filter="wipe(left)">
                                      <p:cBhvr>
                                        <p:cTn id="352" dur="500"/>
                                        <p:tgtEl>
                                          <p:spTgt spid="610"/>
                                        </p:tgtEl>
                                      </p:cBhvr>
                                    </p:animEffect>
                                  </p:childTnLst>
                                </p:cTn>
                              </p:par>
                            </p:childTnLst>
                          </p:cTn>
                        </p:par>
                        <p:par>
                          <p:cTn id="353" fill="hold">
                            <p:stCondLst>
                              <p:cond delay="2500"/>
                            </p:stCondLst>
                            <p:childTnLst>
                              <p:par>
                                <p:cTn id="354" presetID="53" presetClass="entr" presetSubtype="16" fill="hold" grpId="0" nodeType="afterEffect">
                                  <p:stCondLst>
                                    <p:cond delay="0"/>
                                  </p:stCondLst>
                                  <p:childTnLst>
                                    <p:set>
                                      <p:cBhvr>
                                        <p:cTn id="355" dur="1" fill="hold">
                                          <p:stCondLst>
                                            <p:cond delay="0"/>
                                          </p:stCondLst>
                                        </p:cTn>
                                        <p:tgtEl>
                                          <p:spTgt spid="567"/>
                                        </p:tgtEl>
                                        <p:attrNameLst>
                                          <p:attrName>style.visibility</p:attrName>
                                        </p:attrNameLst>
                                      </p:cBhvr>
                                      <p:to>
                                        <p:strVal val="visible"/>
                                      </p:to>
                                    </p:set>
                                    <p:anim calcmode="lin" valueType="num">
                                      <p:cBhvr>
                                        <p:cTn id="356" dur="500" fill="hold"/>
                                        <p:tgtEl>
                                          <p:spTgt spid="567"/>
                                        </p:tgtEl>
                                        <p:attrNameLst>
                                          <p:attrName>ppt_w</p:attrName>
                                        </p:attrNameLst>
                                      </p:cBhvr>
                                      <p:tavLst>
                                        <p:tav tm="0">
                                          <p:val>
                                            <p:fltVal val="0"/>
                                          </p:val>
                                        </p:tav>
                                        <p:tav tm="100000">
                                          <p:val>
                                            <p:strVal val="#ppt_w"/>
                                          </p:val>
                                        </p:tav>
                                      </p:tavLst>
                                    </p:anim>
                                    <p:anim calcmode="lin" valueType="num">
                                      <p:cBhvr>
                                        <p:cTn id="357" dur="500" fill="hold"/>
                                        <p:tgtEl>
                                          <p:spTgt spid="567"/>
                                        </p:tgtEl>
                                        <p:attrNameLst>
                                          <p:attrName>ppt_h</p:attrName>
                                        </p:attrNameLst>
                                      </p:cBhvr>
                                      <p:tavLst>
                                        <p:tav tm="0">
                                          <p:val>
                                            <p:fltVal val="0"/>
                                          </p:val>
                                        </p:tav>
                                        <p:tav tm="100000">
                                          <p:val>
                                            <p:strVal val="#ppt_h"/>
                                          </p:val>
                                        </p:tav>
                                      </p:tavLst>
                                    </p:anim>
                                    <p:animEffect transition="in" filter="fade">
                                      <p:cBhvr>
                                        <p:cTn id="358" dur="500"/>
                                        <p:tgtEl>
                                          <p:spTgt spid="567"/>
                                        </p:tgtEl>
                                      </p:cBhvr>
                                    </p:animEffect>
                                  </p:childTnLst>
                                </p:cTn>
                              </p:par>
                            </p:childTnLst>
                          </p:cTn>
                        </p:par>
                      </p:childTnLst>
                    </p:cTn>
                  </p:par>
                  <p:par>
                    <p:cTn id="359" fill="hold">
                      <p:stCondLst>
                        <p:cond delay="indefinite"/>
                      </p:stCondLst>
                      <p:childTnLst>
                        <p:par>
                          <p:cTn id="360" fill="hold">
                            <p:stCondLst>
                              <p:cond delay="0"/>
                            </p:stCondLst>
                            <p:childTnLst>
                              <p:par>
                                <p:cTn id="361" presetID="16" presetClass="entr" presetSubtype="42" fill="hold" grpId="0" nodeType="clickEffect">
                                  <p:stCondLst>
                                    <p:cond delay="0"/>
                                  </p:stCondLst>
                                  <p:childTnLst>
                                    <p:set>
                                      <p:cBhvr>
                                        <p:cTn id="362" dur="1" fill="hold">
                                          <p:stCondLst>
                                            <p:cond delay="0"/>
                                          </p:stCondLst>
                                        </p:cTn>
                                        <p:tgtEl>
                                          <p:spTgt spid="584"/>
                                        </p:tgtEl>
                                        <p:attrNameLst>
                                          <p:attrName>style.visibility</p:attrName>
                                        </p:attrNameLst>
                                      </p:cBhvr>
                                      <p:to>
                                        <p:strVal val="visible"/>
                                      </p:to>
                                    </p:set>
                                    <p:animEffect transition="in" filter="barn(outHorizontal)">
                                      <p:cBhvr>
                                        <p:cTn id="363" dur="500"/>
                                        <p:tgtEl>
                                          <p:spTgt spid="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P spid="287" grpId="0" animBg="1"/>
      <p:bldP spid="288" grpId="0"/>
      <p:bldP spid="289" grpId="0" animBg="1"/>
      <p:bldP spid="290" grpId="0"/>
      <p:bldP spid="291" grpId="0" animBg="1"/>
      <p:bldP spid="292" grpId="0" animBg="1"/>
      <p:bldP spid="293" grpId="0"/>
      <p:bldP spid="346" grpId="0"/>
      <p:bldP spid="347" grpId="0"/>
      <p:bldP spid="348" grpId="0"/>
      <p:bldP spid="349" grpId="0"/>
      <p:bldP spid="350" grpId="0"/>
      <p:bldP spid="351" grpId="0"/>
      <p:bldP spid="469" grpId="0"/>
      <p:bldP spid="470" grpId="0"/>
      <p:bldP spid="471" grpId="0" animBg="1"/>
      <p:bldP spid="472" grpId="0" animBg="1"/>
      <p:bldP spid="473" grpId="0" animBg="1"/>
      <p:bldP spid="474" grpId="0" animBg="1"/>
      <p:bldP spid="475" grpId="0" animBg="1"/>
      <p:bldP spid="476" grpId="0" animBg="1"/>
      <p:bldP spid="477" grpId="0"/>
      <p:bldP spid="478" grpId="0"/>
      <p:bldP spid="479" grpId="0"/>
      <p:bldP spid="480" grpId="0"/>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67" grpId="0"/>
      <p:bldP spid="584" grpId="0" animBg="1"/>
      <p:bldP spid="609" grpId="0" animBg="1"/>
      <p:bldP spid="610"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AutoShape 2"/>
          <p:cNvSpPr>
            <a:spLocks noChangeArrowheads="1"/>
          </p:cNvSpPr>
          <p:nvPr/>
        </p:nvSpPr>
        <p:spPr bwMode="auto">
          <a:xfrm>
            <a:off x="3474296"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129" name="正方形/長方形 128"/>
          <p:cNvSpPr/>
          <p:nvPr/>
        </p:nvSpPr>
        <p:spPr>
          <a:xfrm>
            <a:off x="3572148" y="588436"/>
            <a:ext cx="8464219" cy="2851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2" name="AutoShape 928"/>
          <p:cNvSpPr>
            <a:spLocks noChangeArrowheads="1"/>
          </p:cNvSpPr>
          <p:nvPr/>
        </p:nvSpPr>
        <p:spPr bwMode="auto">
          <a:xfrm>
            <a:off x="3642207"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持ち上げ作業を無くす為、リフタ機構を採用！！</a:t>
            </a:r>
          </a:p>
        </p:txBody>
      </p:sp>
      <p:sp>
        <p:nvSpPr>
          <p:cNvPr id="133" name="Text Box 295"/>
          <p:cNvSpPr txBox="1">
            <a:spLocks noChangeArrowheads="1"/>
          </p:cNvSpPr>
          <p:nvPr/>
        </p:nvSpPr>
        <p:spPr bwMode="auto">
          <a:xfrm>
            <a:off x="3548671" y="3487756"/>
            <a:ext cx="37946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1800" dirty="0">
                <a:latin typeface="HGP創英角ｺﾞｼｯｸUB" pitchFamily="50" charset="-128"/>
                <a:ea typeface="HGP創英角ｺﾞｼｯｸUB" pitchFamily="50" charset="-128"/>
              </a:rPr>
              <a:t>【</a:t>
            </a:r>
            <a:r>
              <a:rPr lang="ja-JP" altLang="en-US" sz="1800" dirty="0">
                <a:latin typeface="HGP創英角ｺﾞｼｯｸUB" pitchFamily="50" charset="-128"/>
                <a:ea typeface="HGP創英角ｺﾞｼｯｸUB" pitchFamily="50" charset="-128"/>
              </a:rPr>
              <a:t>自職場独自の持ち上げ機構の立案</a:t>
            </a:r>
            <a:r>
              <a:rPr lang="en-US" altLang="ja-JP" sz="1800" dirty="0">
                <a:latin typeface="HGP創英角ｺﾞｼｯｸUB" pitchFamily="50" charset="-128"/>
                <a:ea typeface="HGP創英角ｺﾞｼｯｸUB" pitchFamily="50" charset="-128"/>
              </a:rPr>
              <a:t>】</a:t>
            </a:r>
            <a:endParaRPr lang="ja-JP" altLang="en-US" sz="1800" dirty="0">
              <a:latin typeface="HGP創英角ｺﾞｼｯｸUB" pitchFamily="50" charset="-128"/>
              <a:ea typeface="HGP創英角ｺﾞｼｯｸUB" pitchFamily="50" charset="-128"/>
            </a:endParaRPr>
          </a:p>
        </p:txBody>
      </p:sp>
      <p:graphicFrame>
        <p:nvGraphicFramePr>
          <p:cNvPr id="134" name="表 133"/>
          <p:cNvGraphicFramePr>
            <a:graphicFrameLocks noGrp="1"/>
          </p:cNvGraphicFramePr>
          <p:nvPr>
            <p:extLst>
              <p:ext uri="{D42A27DB-BD31-4B8C-83A1-F6EECF244321}">
                <p14:modId xmlns:p14="http://schemas.microsoft.com/office/powerpoint/2010/main" val="1873983704"/>
              </p:ext>
            </p:extLst>
          </p:nvPr>
        </p:nvGraphicFramePr>
        <p:xfrm>
          <a:off x="3660825" y="3854196"/>
          <a:ext cx="8244335" cy="1749792"/>
        </p:xfrm>
        <a:graphic>
          <a:graphicData uri="http://schemas.openxmlformats.org/drawingml/2006/table">
            <a:tbl>
              <a:tblPr firstRow="1" bandRow="1">
                <a:tableStyleId>{5C22544A-7EE6-4342-B048-85BDC9FD1C3A}</a:tableStyleId>
              </a:tblPr>
              <a:tblGrid>
                <a:gridCol w="3635839">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720064">
                  <a:extLst>
                    <a:ext uri="{9D8B030D-6E8A-4147-A177-3AD203B41FA5}">
                      <a16:colId xmlns:a16="http://schemas.microsoft.com/office/drawing/2014/main" val="20006"/>
                    </a:ext>
                  </a:extLst>
                </a:gridCol>
              </a:tblGrid>
              <a:tr h="1008112">
                <a:tc>
                  <a:txBody>
                    <a:bodyPr/>
                    <a:lstStyle/>
                    <a:p>
                      <a:pPr algn="l"/>
                      <a:endParaRPr kumimoji="1" lang="ja-JP" altLang="en-US"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dirty="0">
                        <a:solidFill>
                          <a:schemeClr val="tx1"/>
                        </a:solidFill>
                        <a:latin typeface="HGP創英角ﾎﾟｯﾌﾟ体" pitchFamily="50" charset="-128"/>
                        <a:ea typeface="HGP創英角ﾎﾟｯﾌﾟ体" pitchFamily="50" charset="-128"/>
                      </a:endParaRPr>
                    </a:p>
                    <a:p>
                      <a:pPr algn="ctr"/>
                      <a:r>
                        <a:rPr kumimoji="1" lang="ja-JP" altLang="en-US" dirty="0">
                          <a:solidFill>
                            <a:schemeClr val="tx1"/>
                          </a:solidFill>
                          <a:latin typeface="HGP創英角ﾎﾟｯﾌﾟ体" pitchFamily="50" charset="-128"/>
                          <a:ea typeface="HGP創英角ﾎﾟｯﾌﾟ体" pitchFamily="50" charset="-128"/>
                        </a:rPr>
                        <a:t>実現性</a:t>
                      </a:r>
                      <a:endParaRPr kumimoji="1" lang="en-US" altLang="ja-JP" dirty="0">
                        <a:solidFill>
                          <a:schemeClr val="tx1"/>
                        </a:solidFill>
                        <a:latin typeface="HGP創英角ﾎﾟｯﾌﾟ体" pitchFamily="50" charset="-128"/>
                        <a:ea typeface="HGP創英角ﾎﾟｯﾌﾟ体" pitchFamily="50" charset="-128"/>
                      </a:endParaRPr>
                    </a:p>
                    <a:p>
                      <a:pPr algn="ctr"/>
                      <a:endParaRPr kumimoji="1" lang="ja-JP" altLang="en-US" dirty="0">
                        <a:solidFill>
                          <a:schemeClr val="tx1"/>
                        </a:solidFill>
                        <a:latin typeface="HGP創英角ﾎﾟｯﾌﾟ体" pitchFamily="50" charset="-128"/>
                        <a:ea typeface="HGP創英角ﾎﾟｯﾌﾟ体"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コスト</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作業性</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面積</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安全性</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評価</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l"/>
                      <a:r>
                        <a:rPr kumimoji="1" lang="ja-JP" altLang="en-US" dirty="0">
                          <a:solidFill>
                            <a:schemeClr val="tx1"/>
                          </a:solidFill>
                          <a:latin typeface="HGP創英角ﾎﾟｯﾌﾟ体" pitchFamily="50" charset="-128"/>
                          <a:ea typeface="HGP創英角ﾎﾟｯﾌﾟ体" pitchFamily="50" charset="-128"/>
                        </a:rPr>
                        <a:t>吊り上げからくり機構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DFKai-SB" pitchFamily="65" charset="-120"/>
                          <a:ea typeface="DFKai-SB" pitchFamily="65"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１１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l"/>
                      <a:r>
                        <a:rPr kumimoji="1" lang="ja-JP" altLang="en-US" dirty="0">
                          <a:solidFill>
                            <a:schemeClr val="tx1"/>
                          </a:solidFill>
                          <a:latin typeface="HGP創英角ﾎﾟｯﾌﾟ体" pitchFamily="50" charset="-128"/>
                          <a:ea typeface="HGP創英角ﾎﾟｯﾌﾟ体" pitchFamily="50" charset="-128"/>
                        </a:rPr>
                        <a:t>横スライド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DFKai-SB" pitchFamily="65" charset="-120"/>
                          <a:ea typeface="DFKai-SB" pitchFamily="65"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１３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42" name="直線コネクタ 141"/>
          <p:cNvCxnSpPr/>
          <p:nvPr/>
        </p:nvCxnSpPr>
        <p:spPr>
          <a:xfrm>
            <a:off x="3678494" y="3854911"/>
            <a:ext cx="3646341"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 name="グループ化 142"/>
          <p:cNvGrpSpPr/>
          <p:nvPr/>
        </p:nvGrpSpPr>
        <p:grpSpPr>
          <a:xfrm>
            <a:off x="9678827" y="3529592"/>
            <a:ext cx="2537853" cy="314325"/>
            <a:chOff x="6457546" y="2911739"/>
            <a:chExt cx="2537853" cy="314325"/>
          </a:xfrm>
        </p:grpSpPr>
        <p:sp>
          <p:nvSpPr>
            <p:cNvPr id="144" name="Text Box 52"/>
            <p:cNvSpPr txBox="1">
              <a:spLocks noChangeArrowheads="1"/>
            </p:cNvSpPr>
            <p:nvPr/>
          </p:nvSpPr>
          <p:spPr bwMode="auto">
            <a:xfrm>
              <a:off x="6457546" y="2911739"/>
              <a:ext cx="2217463"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kumimoji="1" sz="1600">
                  <a:solidFill>
                    <a:srgbClr val="000000"/>
                  </a:solidFill>
                  <a:latin typeface="HGP創英角ﾎﾟｯﾌﾟ体" pitchFamily="50" charset="-128"/>
                  <a:ea typeface="HGP創英角ﾎﾟｯﾌﾟ体" pitchFamily="50" charset="-128"/>
                </a:defRPr>
              </a:lvl1pPr>
              <a:lvl2pPr marL="742950" indent="-285750" eaLnBrk="0" hangingPunct="0">
                <a:defRPr kumimoji="1" sz="1600">
                  <a:solidFill>
                    <a:srgbClr val="000000"/>
                  </a:solidFill>
                  <a:latin typeface="HGP創英角ﾎﾟｯﾌﾟ体" pitchFamily="50" charset="-128"/>
                  <a:ea typeface="HGP創英角ﾎﾟｯﾌﾟ体" pitchFamily="50" charset="-128"/>
                </a:defRPr>
              </a:lvl2pPr>
              <a:lvl3pPr marL="1143000" indent="-228600" eaLnBrk="0" hangingPunct="0">
                <a:defRPr kumimoji="1" sz="1600">
                  <a:solidFill>
                    <a:srgbClr val="000000"/>
                  </a:solidFill>
                  <a:latin typeface="HGP創英角ﾎﾟｯﾌﾟ体" pitchFamily="50" charset="-128"/>
                  <a:ea typeface="HGP創英角ﾎﾟｯﾌﾟ体" pitchFamily="50" charset="-128"/>
                </a:defRPr>
              </a:lvl3pPr>
              <a:lvl4pPr marL="1600200" indent="-228600" eaLnBrk="0" hangingPunct="0">
                <a:defRPr kumimoji="1" sz="1600">
                  <a:solidFill>
                    <a:srgbClr val="000000"/>
                  </a:solidFill>
                  <a:latin typeface="HGP創英角ﾎﾟｯﾌﾟ体" pitchFamily="50" charset="-128"/>
                  <a:ea typeface="HGP創英角ﾎﾟｯﾌﾟ体" pitchFamily="50" charset="-128"/>
                </a:defRPr>
              </a:lvl4pPr>
              <a:lvl5pPr marL="2057400" indent="-228600" eaLnBrk="0" hangingPunct="0">
                <a:defRPr kumimoji="1" sz="1600">
                  <a:solidFill>
                    <a:srgbClr val="000000"/>
                  </a:solidFill>
                  <a:latin typeface="HGP創英角ﾎﾟｯﾌﾟ体" pitchFamily="50" charset="-128"/>
                  <a:ea typeface="HGP創英角ﾎﾟｯﾌﾟ体" pitchFamily="50" charset="-128"/>
                </a:defRPr>
              </a:lvl5pPr>
              <a:lvl6pPr marL="25146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6pPr>
              <a:lvl7pPr marL="29718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7pPr>
              <a:lvl8pPr marL="34290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8pPr>
              <a:lvl9pPr marL="38862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9pPr>
            </a:lstStyle>
            <a:p>
              <a:pPr algn="l" eaLnBrk="1" hangingPunct="1"/>
              <a:endParaRPr lang="ja-JP" altLang="en-US" sz="1400" b="1" dirty="0">
                <a:solidFill>
                  <a:schemeClr val="bg2"/>
                </a:solidFill>
                <a:latin typeface="Times New Roman" pitchFamily="18" charset="0"/>
                <a:ea typeface="HG丸ｺﾞｼｯｸM-PRO" pitchFamily="50" charset="-128"/>
              </a:endParaRPr>
            </a:p>
          </p:txBody>
        </p:sp>
        <p:sp>
          <p:nvSpPr>
            <p:cNvPr id="145" name="Text Box 93"/>
            <p:cNvSpPr txBox="1">
              <a:spLocks noChangeArrowheads="1"/>
            </p:cNvSpPr>
            <p:nvPr/>
          </p:nvSpPr>
          <p:spPr bwMode="auto">
            <a:xfrm>
              <a:off x="6528796" y="2983177"/>
              <a:ext cx="2466603" cy="204787"/>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10800" rIns="90000" bIns="10800">
              <a:spAutoFit/>
            </a:bodyPr>
            <a:lstStyle>
              <a:lvl1pPr eaLnBrk="0" hangingPunct="0">
                <a:defRPr kumimoji="1" sz="1600">
                  <a:solidFill>
                    <a:srgbClr val="000000"/>
                  </a:solidFill>
                  <a:latin typeface="HGP創英角ﾎﾟｯﾌﾟ体" pitchFamily="50" charset="-128"/>
                  <a:ea typeface="HGP創英角ﾎﾟｯﾌﾟ体" pitchFamily="50" charset="-128"/>
                </a:defRPr>
              </a:lvl1pPr>
              <a:lvl2pPr marL="742950" indent="-285750" eaLnBrk="0" hangingPunct="0">
                <a:defRPr kumimoji="1" sz="1600">
                  <a:solidFill>
                    <a:srgbClr val="000000"/>
                  </a:solidFill>
                  <a:latin typeface="HGP創英角ﾎﾟｯﾌﾟ体" pitchFamily="50" charset="-128"/>
                  <a:ea typeface="HGP創英角ﾎﾟｯﾌﾟ体" pitchFamily="50" charset="-128"/>
                </a:defRPr>
              </a:lvl2pPr>
              <a:lvl3pPr marL="1143000" indent="-228600" eaLnBrk="0" hangingPunct="0">
                <a:defRPr kumimoji="1" sz="1600">
                  <a:solidFill>
                    <a:srgbClr val="000000"/>
                  </a:solidFill>
                  <a:latin typeface="HGP創英角ﾎﾟｯﾌﾟ体" pitchFamily="50" charset="-128"/>
                  <a:ea typeface="HGP創英角ﾎﾟｯﾌﾟ体" pitchFamily="50" charset="-128"/>
                </a:defRPr>
              </a:lvl3pPr>
              <a:lvl4pPr marL="1600200" indent="-228600" eaLnBrk="0" hangingPunct="0">
                <a:defRPr kumimoji="1" sz="1600">
                  <a:solidFill>
                    <a:srgbClr val="000000"/>
                  </a:solidFill>
                  <a:latin typeface="HGP創英角ﾎﾟｯﾌﾟ体" pitchFamily="50" charset="-128"/>
                  <a:ea typeface="HGP創英角ﾎﾟｯﾌﾟ体" pitchFamily="50" charset="-128"/>
                </a:defRPr>
              </a:lvl4pPr>
              <a:lvl5pPr marL="2057400" indent="-228600" eaLnBrk="0" hangingPunct="0">
                <a:defRPr kumimoji="1" sz="1600">
                  <a:solidFill>
                    <a:srgbClr val="000000"/>
                  </a:solidFill>
                  <a:latin typeface="HGP創英角ﾎﾟｯﾌﾟ体" pitchFamily="50" charset="-128"/>
                  <a:ea typeface="HGP創英角ﾎﾟｯﾌﾟ体" pitchFamily="50" charset="-128"/>
                </a:defRPr>
              </a:lvl5pPr>
              <a:lvl6pPr marL="25146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6pPr>
              <a:lvl7pPr marL="29718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7pPr>
              <a:lvl8pPr marL="34290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8pPr>
              <a:lvl9pPr marL="38862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9pPr>
            </a:lstStyle>
            <a:p>
              <a:pPr eaLnBrk="1" hangingPunct="1">
                <a:spcBef>
                  <a:spcPct val="50000"/>
                </a:spcBef>
              </a:pPr>
              <a:r>
                <a:rPr lang="ja-JP" altLang="en-US" sz="1200" dirty="0">
                  <a:solidFill>
                    <a:schemeClr val="tx1"/>
                  </a:solidFill>
                  <a:latin typeface="Times New Roman" pitchFamily="18" charset="0"/>
                  <a:ea typeface="ＭＳ Ｐゴシック" charset="-128"/>
                </a:rPr>
                <a:t>◎</a:t>
              </a:r>
              <a:r>
                <a:rPr lang="ja-JP" altLang="en-US" sz="1200" dirty="0">
                  <a:solidFill>
                    <a:schemeClr val="tx1"/>
                  </a:solidFill>
                  <a:latin typeface="Times New Roman" pitchFamily="18" charset="0"/>
                </a:rPr>
                <a:t>ー５点　</a:t>
              </a:r>
              <a:r>
                <a:rPr lang="ja-JP" altLang="en-US" sz="1200" dirty="0">
                  <a:solidFill>
                    <a:schemeClr val="tx1"/>
                  </a:solidFill>
                  <a:latin typeface="Times New Roman" pitchFamily="18" charset="0"/>
                  <a:ea typeface="ＭＳ Ｐゴシック" charset="-128"/>
                </a:rPr>
                <a:t>○</a:t>
              </a:r>
              <a:r>
                <a:rPr lang="ja-JP" altLang="en-US" sz="1200" dirty="0">
                  <a:solidFill>
                    <a:schemeClr val="tx1"/>
                  </a:solidFill>
                  <a:latin typeface="Times New Roman" pitchFamily="18" charset="0"/>
                </a:rPr>
                <a:t>ー３点　</a:t>
              </a:r>
              <a:r>
                <a:rPr lang="ja-JP" altLang="en-US" sz="1200" dirty="0">
                  <a:solidFill>
                    <a:schemeClr val="tx1"/>
                  </a:solidFill>
                  <a:latin typeface="Times New Roman" pitchFamily="18" charset="0"/>
                  <a:ea typeface="ＭＳ Ｐゴシック" charset="-128"/>
                </a:rPr>
                <a:t>△</a:t>
              </a:r>
              <a:r>
                <a:rPr lang="ja-JP" altLang="en-US" sz="1200" dirty="0">
                  <a:solidFill>
                    <a:schemeClr val="tx1"/>
                  </a:solidFill>
                  <a:latin typeface="Times New Roman" pitchFamily="18" charset="0"/>
                </a:rPr>
                <a:t>ー１点</a:t>
              </a:r>
            </a:p>
          </p:txBody>
        </p:sp>
      </p:grpSp>
      <p:sp>
        <p:nvSpPr>
          <p:cNvPr id="146" name="テキスト ボックス 145"/>
          <p:cNvSpPr txBox="1"/>
          <p:nvPr/>
        </p:nvSpPr>
        <p:spPr>
          <a:xfrm>
            <a:off x="5904526" y="3986704"/>
            <a:ext cx="1368152" cy="369332"/>
          </a:xfrm>
          <a:prstGeom prst="rect">
            <a:avLst/>
          </a:prstGeom>
          <a:noFill/>
        </p:spPr>
        <p:txBody>
          <a:bodyPr wrap="square" rtlCol="0">
            <a:spAutoFit/>
          </a:bodyPr>
          <a:lstStyle/>
          <a:p>
            <a:r>
              <a:rPr lang="ja-JP" altLang="en-US" dirty="0">
                <a:latin typeface="HGP創英角ﾎﾟｯﾌﾟ体" pitchFamily="50" charset="-128"/>
                <a:ea typeface="HGP創英角ﾎﾟｯﾌﾟ体" pitchFamily="50" charset="-128"/>
              </a:rPr>
              <a:t>評価項目</a:t>
            </a:r>
          </a:p>
        </p:txBody>
      </p:sp>
      <p:sp>
        <p:nvSpPr>
          <p:cNvPr id="147" name="Text Box 100"/>
          <p:cNvSpPr txBox="1">
            <a:spLocks noChangeArrowheads="1"/>
          </p:cNvSpPr>
          <p:nvPr/>
        </p:nvSpPr>
        <p:spPr bwMode="auto">
          <a:xfrm>
            <a:off x="4183990" y="4466533"/>
            <a:ext cx="1247775" cy="268032"/>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90000" bIns="10800">
            <a:spAutoFit/>
          </a:bodyPr>
          <a:lstStyle>
            <a:lvl1pPr eaLnBrk="0" hangingPunct="0">
              <a:defRPr kumimoji="1" sz="1600">
                <a:solidFill>
                  <a:srgbClr val="000000"/>
                </a:solidFill>
                <a:latin typeface="HGP創英角ﾎﾟｯﾌﾟ体" pitchFamily="50" charset="-128"/>
                <a:ea typeface="HGP創英角ﾎﾟｯﾌﾟ体" pitchFamily="50" charset="-128"/>
              </a:defRPr>
            </a:lvl1pPr>
            <a:lvl2pPr marL="742950" indent="-285750" eaLnBrk="0" hangingPunct="0">
              <a:defRPr kumimoji="1" sz="1600">
                <a:solidFill>
                  <a:srgbClr val="000000"/>
                </a:solidFill>
                <a:latin typeface="HGP創英角ﾎﾟｯﾌﾟ体" pitchFamily="50" charset="-128"/>
                <a:ea typeface="HGP創英角ﾎﾟｯﾌﾟ体" pitchFamily="50" charset="-128"/>
              </a:defRPr>
            </a:lvl2pPr>
            <a:lvl3pPr marL="1143000" indent="-228600" eaLnBrk="0" hangingPunct="0">
              <a:defRPr kumimoji="1" sz="1600">
                <a:solidFill>
                  <a:srgbClr val="000000"/>
                </a:solidFill>
                <a:latin typeface="HGP創英角ﾎﾟｯﾌﾟ体" pitchFamily="50" charset="-128"/>
                <a:ea typeface="HGP創英角ﾎﾟｯﾌﾟ体" pitchFamily="50" charset="-128"/>
              </a:defRPr>
            </a:lvl3pPr>
            <a:lvl4pPr marL="1600200" indent="-228600" eaLnBrk="0" hangingPunct="0">
              <a:defRPr kumimoji="1" sz="1600">
                <a:solidFill>
                  <a:srgbClr val="000000"/>
                </a:solidFill>
                <a:latin typeface="HGP創英角ﾎﾟｯﾌﾟ体" pitchFamily="50" charset="-128"/>
                <a:ea typeface="HGP創英角ﾎﾟｯﾌﾟ体" pitchFamily="50" charset="-128"/>
              </a:defRPr>
            </a:lvl4pPr>
            <a:lvl5pPr marL="2057400" indent="-228600" eaLnBrk="0" hangingPunct="0">
              <a:defRPr kumimoji="1" sz="1600">
                <a:solidFill>
                  <a:srgbClr val="000000"/>
                </a:solidFill>
                <a:latin typeface="HGP創英角ﾎﾟｯﾌﾟ体" pitchFamily="50" charset="-128"/>
                <a:ea typeface="HGP創英角ﾎﾟｯﾌﾟ体" pitchFamily="50" charset="-128"/>
              </a:defRPr>
            </a:lvl5pPr>
            <a:lvl6pPr marL="25146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6pPr>
            <a:lvl7pPr marL="29718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7pPr>
            <a:lvl8pPr marL="34290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8pPr>
            <a:lvl9pPr marL="38862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9pPr>
          </a:lstStyle>
          <a:p>
            <a:pPr eaLnBrk="1" hangingPunct="1">
              <a:spcBef>
                <a:spcPct val="50000"/>
              </a:spcBef>
            </a:pPr>
            <a:r>
              <a:rPr lang="ja-JP" altLang="en-US" dirty="0">
                <a:solidFill>
                  <a:schemeClr val="tx1"/>
                </a:solidFill>
                <a:latin typeface="Times New Roman" pitchFamily="18" charset="0"/>
              </a:rPr>
              <a:t>対策案</a:t>
            </a:r>
          </a:p>
        </p:txBody>
      </p:sp>
      <p:graphicFrame>
        <p:nvGraphicFramePr>
          <p:cNvPr id="148" name="表 147"/>
          <p:cNvGraphicFramePr>
            <a:graphicFrameLocks noGrp="1"/>
          </p:cNvGraphicFramePr>
          <p:nvPr>
            <p:extLst>
              <p:ext uri="{D42A27DB-BD31-4B8C-83A1-F6EECF244321}">
                <p14:modId xmlns:p14="http://schemas.microsoft.com/office/powerpoint/2010/main" val="2646660182"/>
              </p:ext>
            </p:extLst>
          </p:nvPr>
        </p:nvGraphicFramePr>
        <p:xfrm>
          <a:off x="3660825" y="5630768"/>
          <a:ext cx="8253648" cy="370840"/>
        </p:xfrm>
        <a:graphic>
          <a:graphicData uri="http://schemas.openxmlformats.org/drawingml/2006/table">
            <a:tbl>
              <a:tblPr firstRow="1" bandRow="1">
                <a:tableStyleId>{5C22544A-7EE6-4342-B048-85BDC9FD1C3A}</a:tableStyleId>
              </a:tblPr>
              <a:tblGrid>
                <a:gridCol w="3639946">
                  <a:extLst>
                    <a:ext uri="{9D8B030D-6E8A-4147-A177-3AD203B41FA5}">
                      <a16:colId xmlns:a16="http://schemas.microsoft.com/office/drawing/2014/main" val="20000"/>
                    </a:ext>
                  </a:extLst>
                </a:gridCol>
                <a:gridCol w="792983">
                  <a:extLst>
                    <a:ext uri="{9D8B030D-6E8A-4147-A177-3AD203B41FA5}">
                      <a16:colId xmlns:a16="http://schemas.microsoft.com/office/drawing/2014/main" val="20001"/>
                    </a:ext>
                  </a:extLst>
                </a:gridCol>
                <a:gridCol w="792983">
                  <a:extLst>
                    <a:ext uri="{9D8B030D-6E8A-4147-A177-3AD203B41FA5}">
                      <a16:colId xmlns:a16="http://schemas.microsoft.com/office/drawing/2014/main" val="20002"/>
                    </a:ext>
                  </a:extLst>
                </a:gridCol>
                <a:gridCol w="792983">
                  <a:extLst>
                    <a:ext uri="{9D8B030D-6E8A-4147-A177-3AD203B41FA5}">
                      <a16:colId xmlns:a16="http://schemas.microsoft.com/office/drawing/2014/main" val="20003"/>
                    </a:ext>
                  </a:extLst>
                </a:gridCol>
                <a:gridCol w="792983">
                  <a:extLst>
                    <a:ext uri="{9D8B030D-6E8A-4147-A177-3AD203B41FA5}">
                      <a16:colId xmlns:a16="http://schemas.microsoft.com/office/drawing/2014/main" val="20004"/>
                    </a:ext>
                  </a:extLst>
                </a:gridCol>
                <a:gridCol w="720893">
                  <a:extLst>
                    <a:ext uri="{9D8B030D-6E8A-4147-A177-3AD203B41FA5}">
                      <a16:colId xmlns:a16="http://schemas.microsoft.com/office/drawing/2014/main" val="20005"/>
                    </a:ext>
                  </a:extLst>
                </a:gridCol>
                <a:gridCol w="720877">
                  <a:extLst>
                    <a:ext uri="{9D8B030D-6E8A-4147-A177-3AD203B41FA5}">
                      <a16:colId xmlns:a16="http://schemas.microsoft.com/office/drawing/2014/main" val="20006"/>
                    </a:ext>
                  </a:extLst>
                </a:gridCol>
              </a:tblGrid>
              <a:tr h="370840">
                <a:tc>
                  <a:txBody>
                    <a:bodyPr/>
                    <a:lstStyle/>
                    <a:p>
                      <a:pPr algn="l"/>
                      <a:r>
                        <a:rPr kumimoji="1" lang="ja-JP" altLang="en-US" dirty="0">
                          <a:solidFill>
                            <a:schemeClr val="tx1"/>
                          </a:solidFill>
                          <a:latin typeface="HGP創英角ﾎﾟｯﾌﾟ体" pitchFamily="50" charset="-128"/>
                          <a:ea typeface="HGP創英角ﾎﾟｯﾌﾟ体" pitchFamily="50" charset="-128"/>
                        </a:rPr>
                        <a:t>リフタ機構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a:solidFill>
                            <a:schemeClr val="tx1"/>
                          </a:solidFill>
                          <a:latin typeface="DFKai-SB" pitchFamily="65" charset="-120"/>
                          <a:ea typeface="DFKai-SB" pitchFamily="65"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a:solidFill>
                            <a:schemeClr val="tx1"/>
                          </a:solidFill>
                          <a:latin typeface="DFKai-SB" pitchFamily="65" charset="-120"/>
                          <a:ea typeface="DFKai-SB" pitchFamily="65"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a:solidFill>
                            <a:schemeClr val="tx1"/>
                          </a:solidFill>
                          <a:latin typeface="DFKai-SB" pitchFamily="65" charset="-120"/>
                          <a:ea typeface="DFKai-SB" pitchFamily="65"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１９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C000"/>
                    </a:solidFill>
                  </a:tcPr>
                </a:tc>
                <a:extLst>
                  <a:ext uri="{0D108BD9-81ED-4DB2-BD59-A6C34878D82A}">
                    <a16:rowId xmlns:a16="http://schemas.microsoft.com/office/drawing/2014/main" val="10000"/>
                  </a:ext>
                </a:extLst>
              </a:tr>
            </a:tbl>
          </a:graphicData>
        </a:graphic>
      </p:graphicFrame>
      <p:sp>
        <p:nvSpPr>
          <p:cNvPr id="149" name="Rectangle 5"/>
          <p:cNvSpPr>
            <a:spLocks noChangeArrowheads="1"/>
          </p:cNvSpPr>
          <p:nvPr/>
        </p:nvSpPr>
        <p:spPr bwMode="auto">
          <a:xfrm>
            <a:off x="3549694" y="132156"/>
            <a:ext cx="712540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２０</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サークル会合２</a:t>
            </a:r>
            <a:r>
              <a:rPr lang="ja-JP" altLang="en-US" sz="2600" dirty="0">
                <a:latin typeface="HG創英角ﾎﾟｯﾌﾟ体" pitchFamily="49" charset="-128"/>
                <a:ea typeface="HG創英角ﾎﾟｯﾌﾟ体" pitchFamily="49" charset="-128"/>
              </a:rPr>
              <a:t> </a:t>
            </a:r>
            <a:r>
              <a:rPr lang="ja-JP" altLang="en-US" sz="2000" dirty="0">
                <a:latin typeface="HG創英角ﾎﾟｯﾌﾟ体" pitchFamily="49" charset="-128"/>
                <a:ea typeface="HG創英角ﾎﾟｯﾌﾟ体" pitchFamily="49" charset="-128"/>
              </a:rPr>
              <a:t>持ち上げ作業を廃止するには</a:t>
            </a:r>
          </a:p>
        </p:txBody>
      </p:sp>
      <p:sp>
        <p:nvSpPr>
          <p:cNvPr id="154" name="Rectangle 193"/>
          <p:cNvSpPr>
            <a:spLocks noChangeArrowheads="1"/>
          </p:cNvSpPr>
          <p:nvPr/>
        </p:nvSpPr>
        <p:spPr bwMode="auto">
          <a:xfrm flipH="1">
            <a:off x="5711564" y="738359"/>
            <a:ext cx="4315460" cy="1425768"/>
          </a:xfrm>
          <a:prstGeom prst="rect">
            <a:avLst/>
          </a:prstGeom>
          <a:solidFill>
            <a:srgbClr val="999999"/>
          </a:solidFill>
          <a:ln w="23813" cap="rnd">
            <a:solidFill>
              <a:srgbClr val="000000"/>
            </a:solidFill>
            <a:round/>
            <a:headEnd/>
            <a:tailEnd/>
          </a:ln>
        </p:spPr>
        <p:txBody>
          <a:bodyPr/>
          <a:lstStyle/>
          <a:p>
            <a:endParaRPr lang="ja-JP" altLang="en-US" sz="1600" dirty="0"/>
          </a:p>
        </p:txBody>
      </p:sp>
      <p:sp>
        <p:nvSpPr>
          <p:cNvPr id="155" name="角丸四角形吹き出し 154"/>
          <p:cNvSpPr/>
          <p:nvPr/>
        </p:nvSpPr>
        <p:spPr>
          <a:xfrm>
            <a:off x="10372710" y="848695"/>
            <a:ext cx="1491462" cy="859548"/>
          </a:xfrm>
          <a:prstGeom prst="wedgeRoundRectCallout">
            <a:avLst>
              <a:gd name="adj1" fmla="val -66480"/>
              <a:gd name="adj2" fmla="val 5735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 name="テキスト ボックス 155"/>
          <p:cNvSpPr txBox="1"/>
          <p:nvPr/>
        </p:nvSpPr>
        <p:spPr>
          <a:xfrm>
            <a:off x="10540771" y="935171"/>
            <a:ext cx="1263487" cy="707886"/>
          </a:xfrm>
          <a:prstGeom prst="rect">
            <a:avLst/>
          </a:prstGeom>
          <a:noFill/>
        </p:spPr>
        <p:txBody>
          <a:bodyPr wrap="none" rtlCol="0">
            <a:spAutoFit/>
          </a:bodyPr>
          <a:lstStyle/>
          <a:p>
            <a:r>
              <a:rPr lang="ja-JP" altLang="en-US" sz="2000" dirty="0"/>
              <a:t>からくりを</a:t>
            </a:r>
            <a:endParaRPr lang="en-US" altLang="ja-JP" sz="2000" dirty="0"/>
          </a:p>
          <a:p>
            <a:r>
              <a:rPr lang="ja-JP" altLang="en-US" sz="2000" dirty="0"/>
              <a:t>使って・・・</a:t>
            </a:r>
            <a:endParaRPr lang="en-US" altLang="ja-JP" sz="2000" dirty="0"/>
          </a:p>
        </p:txBody>
      </p:sp>
      <p:sp>
        <p:nvSpPr>
          <p:cNvPr id="157" name="角丸四角形吹き出し 156"/>
          <p:cNvSpPr/>
          <p:nvPr/>
        </p:nvSpPr>
        <p:spPr>
          <a:xfrm>
            <a:off x="3549693" y="905210"/>
            <a:ext cx="1863086" cy="506059"/>
          </a:xfrm>
          <a:prstGeom prst="wedgeRoundRectCallout">
            <a:avLst>
              <a:gd name="adj1" fmla="val 60203"/>
              <a:gd name="adj2" fmla="val 11447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158" name="表 157"/>
          <p:cNvGraphicFramePr>
            <a:graphicFrameLocks noGrp="1"/>
          </p:cNvGraphicFramePr>
          <p:nvPr>
            <p:extLst>
              <p:ext uri="{D42A27DB-BD31-4B8C-83A1-F6EECF244321}">
                <p14:modId xmlns:p14="http://schemas.microsoft.com/office/powerpoint/2010/main" val="1497571954"/>
              </p:ext>
            </p:extLst>
          </p:nvPr>
        </p:nvGraphicFramePr>
        <p:xfrm>
          <a:off x="6002233" y="881129"/>
          <a:ext cx="3750093" cy="1146714"/>
        </p:xfrm>
        <a:graphic>
          <a:graphicData uri="http://schemas.openxmlformats.org/drawingml/2006/table">
            <a:tbl>
              <a:tblPr firstRow="1" bandRow="1">
                <a:tableStyleId>{5C22544A-7EE6-4342-B048-85BDC9FD1C3A}</a:tableStyleId>
              </a:tblPr>
              <a:tblGrid>
                <a:gridCol w="1653832">
                  <a:extLst>
                    <a:ext uri="{9D8B030D-6E8A-4147-A177-3AD203B41FA5}">
                      <a16:colId xmlns:a16="http://schemas.microsoft.com/office/drawing/2014/main" val="20000"/>
                    </a:ext>
                  </a:extLst>
                </a:gridCol>
                <a:gridCol w="360296">
                  <a:extLst>
                    <a:ext uri="{9D8B030D-6E8A-4147-A177-3AD203B41FA5}">
                      <a16:colId xmlns:a16="http://schemas.microsoft.com/office/drawing/2014/main" val="20001"/>
                    </a:ext>
                  </a:extLst>
                </a:gridCol>
                <a:gridCol w="360296">
                  <a:extLst>
                    <a:ext uri="{9D8B030D-6E8A-4147-A177-3AD203B41FA5}">
                      <a16:colId xmlns:a16="http://schemas.microsoft.com/office/drawing/2014/main" val="20002"/>
                    </a:ext>
                  </a:extLst>
                </a:gridCol>
                <a:gridCol w="360296">
                  <a:extLst>
                    <a:ext uri="{9D8B030D-6E8A-4147-A177-3AD203B41FA5}">
                      <a16:colId xmlns:a16="http://schemas.microsoft.com/office/drawing/2014/main" val="20003"/>
                    </a:ext>
                  </a:extLst>
                </a:gridCol>
                <a:gridCol w="360296">
                  <a:extLst>
                    <a:ext uri="{9D8B030D-6E8A-4147-A177-3AD203B41FA5}">
                      <a16:colId xmlns:a16="http://schemas.microsoft.com/office/drawing/2014/main" val="20004"/>
                    </a:ext>
                  </a:extLst>
                </a:gridCol>
                <a:gridCol w="327542">
                  <a:extLst>
                    <a:ext uri="{9D8B030D-6E8A-4147-A177-3AD203B41FA5}">
                      <a16:colId xmlns:a16="http://schemas.microsoft.com/office/drawing/2014/main" val="20005"/>
                    </a:ext>
                  </a:extLst>
                </a:gridCol>
                <a:gridCol w="327535">
                  <a:extLst>
                    <a:ext uri="{9D8B030D-6E8A-4147-A177-3AD203B41FA5}">
                      <a16:colId xmlns:a16="http://schemas.microsoft.com/office/drawing/2014/main" val="20006"/>
                    </a:ext>
                  </a:extLst>
                </a:gridCol>
              </a:tblGrid>
              <a:tr h="282321">
                <a:tc>
                  <a:txBody>
                    <a:bodyPr/>
                    <a:lstStyle/>
                    <a:p>
                      <a:pPr algn="l"/>
                      <a:endParaRPr kumimoji="1" lang="ja-JP" altLang="en-US" sz="700" dirty="0">
                        <a:solidFill>
                          <a:schemeClr val="tx1"/>
                        </a:solidFill>
                        <a:latin typeface="HGP創英角ﾎﾟｯﾌﾟ体" pitchFamily="50" charset="-128"/>
                        <a:ea typeface="HGP創英角ﾎﾟｯﾌﾟ体"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500" dirty="0">
                        <a:solidFill>
                          <a:schemeClr val="tx1"/>
                        </a:solidFill>
                        <a:latin typeface="HGP創英角ﾎﾟｯﾌﾟ体" pitchFamily="50" charset="-128"/>
                        <a:ea typeface="HGP創英角ﾎﾟｯﾌﾟ体" pitchFamily="50" charset="-128"/>
                      </a:endParaRPr>
                    </a:p>
                    <a:p>
                      <a:pPr algn="ctr"/>
                      <a:r>
                        <a:rPr kumimoji="1" lang="ja-JP" altLang="en-US" sz="500" dirty="0">
                          <a:solidFill>
                            <a:schemeClr val="tx1"/>
                          </a:solidFill>
                          <a:latin typeface="HGP創英角ﾎﾟｯﾌﾟ体" pitchFamily="50" charset="-128"/>
                          <a:ea typeface="HGP創英角ﾎﾟｯﾌﾟ体" pitchFamily="50" charset="-128"/>
                        </a:rPr>
                        <a:t>実現性</a:t>
                      </a:r>
                      <a:endParaRPr kumimoji="1" lang="en-US" altLang="ja-JP" sz="500" dirty="0">
                        <a:solidFill>
                          <a:schemeClr val="tx1"/>
                        </a:solidFill>
                        <a:latin typeface="HGP創英角ﾎﾟｯﾌﾟ体" pitchFamily="50" charset="-128"/>
                        <a:ea typeface="HGP創英角ﾎﾟｯﾌﾟ体" pitchFamily="50" charset="-128"/>
                      </a:endParaRPr>
                    </a:p>
                    <a:p>
                      <a:pPr algn="ctr"/>
                      <a:endParaRPr kumimoji="1" lang="ja-JP" altLang="en-US" sz="500" dirty="0">
                        <a:solidFill>
                          <a:schemeClr val="tx1"/>
                        </a:solidFill>
                        <a:latin typeface="HGP創英角ﾎﾟｯﾌﾟ体" pitchFamily="50" charset="-128"/>
                        <a:ea typeface="HGP創英角ﾎﾟｯﾌﾟ体"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500" dirty="0">
                          <a:solidFill>
                            <a:schemeClr val="tx1"/>
                          </a:solidFill>
                          <a:latin typeface="HGP創英角ﾎﾟｯﾌﾟ体" pitchFamily="50" charset="-128"/>
                          <a:ea typeface="HGP創英角ﾎﾟｯﾌﾟ体" pitchFamily="50" charset="-128"/>
                        </a:rPr>
                        <a:t>コスト</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500" dirty="0">
                          <a:solidFill>
                            <a:schemeClr val="tx1"/>
                          </a:solidFill>
                          <a:latin typeface="HGP創英角ﾎﾟｯﾌﾟ体" pitchFamily="50" charset="-128"/>
                          <a:ea typeface="HGP創英角ﾎﾟｯﾌﾟ体" pitchFamily="50" charset="-128"/>
                        </a:rPr>
                        <a:t>作業性</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500" dirty="0">
                          <a:solidFill>
                            <a:schemeClr val="tx1"/>
                          </a:solidFill>
                          <a:latin typeface="HGP創英角ﾎﾟｯﾌﾟ体" pitchFamily="50" charset="-128"/>
                          <a:ea typeface="HGP創英角ﾎﾟｯﾌﾟ体" pitchFamily="50" charset="-128"/>
                        </a:rPr>
                        <a:t>面積</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500" dirty="0">
                          <a:solidFill>
                            <a:schemeClr val="tx1"/>
                          </a:solidFill>
                          <a:latin typeface="HGP創英角ﾎﾟｯﾌﾟ体" pitchFamily="50" charset="-128"/>
                          <a:ea typeface="HGP創英角ﾎﾟｯﾌﾟ体" pitchFamily="50" charset="-128"/>
                        </a:rPr>
                        <a:t>安全性</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500" dirty="0">
                          <a:solidFill>
                            <a:schemeClr val="tx1"/>
                          </a:solidFill>
                          <a:latin typeface="HGP創英角ﾎﾟｯﾌﾟ体" pitchFamily="50" charset="-128"/>
                          <a:ea typeface="HGP創英角ﾎﾟｯﾌﾟ体" pitchFamily="50" charset="-128"/>
                        </a:rPr>
                        <a:t>評価</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8131">
                <a:tc>
                  <a:txBody>
                    <a:bodyPr/>
                    <a:lstStyle/>
                    <a:p>
                      <a:pPr algn="l"/>
                      <a:r>
                        <a:rPr kumimoji="1" lang="ja-JP" altLang="en-US" sz="900" dirty="0">
                          <a:solidFill>
                            <a:schemeClr val="tx1"/>
                          </a:solidFill>
                          <a:latin typeface="HGP創英角ﾎﾟｯﾌﾟ体" pitchFamily="50" charset="-128"/>
                          <a:ea typeface="HGP創英角ﾎﾟｯﾌﾟ体" pitchFamily="50" charset="-128"/>
                        </a:rPr>
                        <a:t>吊り上げからくり機構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solidFill>
                            <a:schemeClr val="tx1"/>
                          </a:solidFill>
                          <a:latin typeface="HGP創英角ﾎﾟｯﾌﾟ体" panose="040B0A00000000000000" pitchFamily="50" charset="-128"/>
                          <a:ea typeface="HGP創英角ﾎﾟｯﾌﾟ体" panose="040B0A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solidFill>
                            <a:schemeClr val="tx1"/>
                          </a:solidFill>
                          <a:latin typeface="HGP創英角ﾎﾟｯﾌﾟ体" pitchFamily="50" charset="-128"/>
                          <a:ea typeface="HGP創英角ﾎﾟｯﾌﾟ体" pitchFamily="50" charset="-128"/>
                        </a:rPr>
                        <a:t>１１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8131">
                <a:tc>
                  <a:txBody>
                    <a:bodyPr/>
                    <a:lstStyle/>
                    <a:p>
                      <a:pPr algn="l"/>
                      <a:r>
                        <a:rPr kumimoji="1" lang="ja-JP" altLang="en-US" sz="900" dirty="0">
                          <a:solidFill>
                            <a:schemeClr val="tx1"/>
                          </a:solidFill>
                          <a:latin typeface="HGP創英角ﾎﾟｯﾌﾟ体" pitchFamily="50" charset="-128"/>
                          <a:ea typeface="HGP創英角ﾎﾟｯﾌﾟ体" pitchFamily="50" charset="-128"/>
                        </a:rPr>
                        <a:t>横スライド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solidFill>
                            <a:schemeClr val="tx1"/>
                          </a:solidFill>
                          <a:latin typeface="HGP創英角ﾎﾟｯﾌﾟ体" panose="040B0A00000000000000" pitchFamily="50" charset="-128"/>
                          <a:ea typeface="HGP創英角ﾎﾟｯﾌﾟ体" panose="040B0A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solidFill>
                            <a:schemeClr val="tx1"/>
                          </a:solidFill>
                          <a:latin typeface="HGP創英角ﾎﾟｯﾌﾟ体" pitchFamily="50" charset="-128"/>
                          <a:ea typeface="HGP創英角ﾎﾟｯﾌﾟ体" pitchFamily="50" charset="-128"/>
                        </a:rPr>
                        <a:t>１３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8131">
                <a:tc>
                  <a:txBody>
                    <a:bodyPr/>
                    <a:lstStyle/>
                    <a:p>
                      <a:pPr algn="l"/>
                      <a:r>
                        <a:rPr kumimoji="1" lang="ja-JP" altLang="en-US" sz="900" dirty="0">
                          <a:solidFill>
                            <a:schemeClr val="tx1"/>
                          </a:solidFill>
                          <a:latin typeface="HGP創英角ﾎﾟｯﾌﾟ体" pitchFamily="50" charset="-128"/>
                          <a:ea typeface="HGP創英角ﾎﾟｯﾌﾟ体" pitchFamily="50" charset="-128"/>
                        </a:rPr>
                        <a:t>リフタ機構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solidFill>
                            <a:schemeClr val="tx1"/>
                          </a:solidFill>
                          <a:latin typeface="HGP創英角ﾎﾟｯﾌﾟ体" panose="040B0A00000000000000" pitchFamily="50" charset="-128"/>
                          <a:ea typeface="HGP創英角ﾎﾟｯﾌﾟ体" panose="040B0A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HGP創英角ﾎﾟｯﾌﾟ体" panose="040B0A00000000000000" pitchFamily="50" charset="-128"/>
                          <a:ea typeface="HGP創英角ﾎﾟｯﾌﾟ体" panose="040B0A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HGP創英角ﾎﾟｯﾌﾟ体" panose="040B0A00000000000000" pitchFamily="50" charset="-128"/>
                          <a:ea typeface="HGP創英角ﾎﾟｯﾌﾟ体" panose="040B0A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HGP創英角ﾎﾟｯﾌﾟ体" panose="040B0A00000000000000" pitchFamily="50" charset="-128"/>
                          <a:ea typeface="HGP創英角ﾎﾟｯﾌﾟ体" panose="040B0A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HGP創英角ﾎﾟｯﾌﾟ体" panose="040B0A00000000000000" pitchFamily="50" charset="-128"/>
                          <a:ea typeface="HGP創英角ﾎﾟｯﾌﾟ体" panose="040B0A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solidFill>
                            <a:schemeClr val="tx1"/>
                          </a:solidFill>
                          <a:latin typeface="HGP創英角ﾎﾟｯﾌﾟ体" pitchFamily="50" charset="-128"/>
                          <a:ea typeface="HGP創英角ﾎﾟｯﾌﾟ体" pitchFamily="50" charset="-128"/>
                        </a:rPr>
                        <a:t>１９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pSp>
        <p:nvGrpSpPr>
          <p:cNvPr id="159" name="グループ化 158"/>
          <p:cNvGrpSpPr/>
          <p:nvPr/>
        </p:nvGrpSpPr>
        <p:grpSpPr>
          <a:xfrm>
            <a:off x="4477794" y="1700809"/>
            <a:ext cx="6197303" cy="1664945"/>
            <a:chOff x="-4476623" y="1983339"/>
            <a:chExt cx="3674410" cy="1733322"/>
          </a:xfrm>
        </p:grpSpPr>
        <p:sp>
          <p:nvSpPr>
            <p:cNvPr id="160" name="Freeform 195"/>
            <p:cNvSpPr>
              <a:spLocks/>
            </p:cNvSpPr>
            <p:nvPr/>
          </p:nvSpPr>
          <p:spPr bwMode="auto">
            <a:xfrm flipH="1">
              <a:off x="-4268126" y="2492869"/>
              <a:ext cx="1152145" cy="988003"/>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solidFill>
              <a:srgbClr val="CCECFF"/>
            </a:solidFill>
            <a:ln>
              <a:noFill/>
            </a:ln>
          </p:spPr>
          <p:txBody>
            <a:bodyPr/>
            <a:lstStyle/>
            <a:p>
              <a:endParaRPr lang="ja-JP" altLang="en-US" dirty="0"/>
            </a:p>
          </p:txBody>
        </p:sp>
        <p:sp>
          <p:nvSpPr>
            <p:cNvPr id="161" name="Freeform 196"/>
            <p:cNvSpPr>
              <a:spLocks/>
            </p:cNvSpPr>
            <p:nvPr/>
          </p:nvSpPr>
          <p:spPr bwMode="auto">
            <a:xfrm flipH="1">
              <a:off x="-4348005" y="3480872"/>
              <a:ext cx="792016" cy="148373"/>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162" name="Freeform 197"/>
            <p:cNvSpPr>
              <a:spLocks/>
            </p:cNvSpPr>
            <p:nvPr/>
          </p:nvSpPr>
          <p:spPr bwMode="auto">
            <a:xfrm flipH="1">
              <a:off x="-4268126" y="2492869"/>
              <a:ext cx="1152145" cy="988003"/>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3" name="Freeform 198"/>
            <p:cNvSpPr>
              <a:spLocks/>
            </p:cNvSpPr>
            <p:nvPr/>
          </p:nvSpPr>
          <p:spPr bwMode="auto">
            <a:xfrm flipH="1">
              <a:off x="-4348005" y="3480872"/>
              <a:ext cx="792016" cy="148373"/>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164" name="Freeform 199"/>
            <p:cNvSpPr>
              <a:spLocks/>
            </p:cNvSpPr>
            <p:nvPr/>
          </p:nvSpPr>
          <p:spPr bwMode="auto">
            <a:xfrm flipH="1">
              <a:off x="-4268126" y="2492869"/>
              <a:ext cx="1152145" cy="988003"/>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5" name="Freeform 200"/>
            <p:cNvSpPr>
              <a:spLocks/>
            </p:cNvSpPr>
            <p:nvPr/>
          </p:nvSpPr>
          <p:spPr bwMode="auto">
            <a:xfrm flipH="1">
              <a:off x="-4348005" y="3480872"/>
              <a:ext cx="792016" cy="148373"/>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6" name="Freeform 201"/>
            <p:cNvSpPr>
              <a:spLocks/>
            </p:cNvSpPr>
            <p:nvPr/>
          </p:nvSpPr>
          <p:spPr bwMode="auto">
            <a:xfrm flipH="1">
              <a:off x="-4079938" y="2105257"/>
              <a:ext cx="716198" cy="611895"/>
            </a:xfrm>
            <a:custGeom>
              <a:avLst/>
              <a:gdLst>
                <a:gd name="T0" fmla="*/ 13641 w 145"/>
                <a:gd name="T1" fmla="*/ 9051 h 161"/>
                <a:gd name="T2" fmla="*/ 0 w 145"/>
                <a:gd name="T3" fmla="*/ 34712 h 161"/>
                <a:gd name="T4" fmla="*/ 15585 w 145"/>
                <a:gd name="T5" fmla="*/ 58305 h 161"/>
                <a:gd name="T6" fmla="*/ 67161 w 145"/>
                <a:gd name="T7" fmla="*/ 52823 h 161"/>
                <a:gd name="T8" fmla="*/ 87354 w 145"/>
                <a:gd name="T9" fmla="*/ 43261 h 161"/>
                <a:gd name="T10" fmla="*/ 71769 w 145"/>
                <a:gd name="T11" fmla="*/ 35399 h 161"/>
                <a:gd name="T12" fmla="*/ 66618 w 145"/>
                <a:gd name="T13" fmla="*/ 34210 h 161"/>
                <a:gd name="T14" fmla="*/ 76866 w 145"/>
                <a:gd name="T15" fmla="*/ 12633 h 161"/>
                <a:gd name="T16" fmla="*/ 40740 w 145"/>
                <a:gd name="T17" fmla="*/ 9880 h 161"/>
                <a:gd name="T18" fmla="*/ 27818 w 145"/>
                <a:gd name="T19" fmla="*/ 360 h 161"/>
                <a:gd name="T20" fmla="*/ 13641 w 145"/>
                <a:gd name="T21" fmla="*/ 9051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 h="161">
                  <a:moveTo>
                    <a:pt x="21" y="23"/>
                  </a:moveTo>
                  <a:cubicBezTo>
                    <a:pt x="21" y="23"/>
                    <a:pt x="0" y="80"/>
                    <a:pt x="0" y="88"/>
                  </a:cubicBezTo>
                  <a:cubicBezTo>
                    <a:pt x="0" y="95"/>
                    <a:pt x="11" y="142"/>
                    <a:pt x="24" y="148"/>
                  </a:cubicBezTo>
                  <a:cubicBezTo>
                    <a:pt x="37" y="154"/>
                    <a:pt x="80" y="161"/>
                    <a:pt x="104" y="134"/>
                  </a:cubicBezTo>
                  <a:cubicBezTo>
                    <a:pt x="104" y="134"/>
                    <a:pt x="125" y="133"/>
                    <a:pt x="135" y="110"/>
                  </a:cubicBezTo>
                  <a:cubicBezTo>
                    <a:pt x="145" y="86"/>
                    <a:pt x="125" y="68"/>
                    <a:pt x="111" y="90"/>
                  </a:cubicBezTo>
                  <a:cubicBezTo>
                    <a:pt x="103" y="87"/>
                    <a:pt x="103" y="87"/>
                    <a:pt x="103" y="87"/>
                  </a:cubicBezTo>
                  <a:cubicBezTo>
                    <a:pt x="103" y="87"/>
                    <a:pt x="128" y="36"/>
                    <a:pt x="119" y="32"/>
                  </a:cubicBezTo>
                  <a:cubicBezTo>
                    <a:pt x="109" y="27"/>
                    <a:pt x="75" y="31"/>
                    <a:pt x="63" y="25"/>
                  </a:cubicBezTo>
                  <a:cubicBezTo>
                    <a:pt x="51" y="19"/>
                    <a:pt x="49" y="2"/>
                    <a:pt x="43" y="1"/>
                  </a:cubicBezTo>
                  <a:cubicBezTo>
                    <a:pt x="36" y="0"/>
                    <a:pt x="21" y="23"/>
                    <a:pt x="21" y="2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67" name="Freeform 202"/>
            <p:cNvSpPr>
              <a:spLocks/>
            </p:cNvSpPr>
            <p:nvPr/>
          </p:nvSpPr>
          <p:spPr bwMode="auto">
            <a:xfrm flipH="1">
              <a:off x="-4189601" y="1983339"/>
              <a:ext cx="721613" cy="463522"/>
            </a:xfrm>
            <a:custGeom>
              <a:avLst/>
              <a:gdLst>
                <a:gd name="T0" fmla="*/ 734 w 146"/>
                <a:gd name="T1" fmla="*/ 20830 h 122"/>
                <a:gd name="T2" fmla="*/ 14208 w 146"/>
                <a:gd name="T3" fmla="*/ 12975 h 122"/>
                <a:gd name="T4" fmla="*/ 27201 w 146"/>
                <a:gd name="T5" fmla="*/ 22380 h 122"/>
                <a:gd name="T6" fmla="*/ 63584 w 146"/>
                <a:gd name="T7" fmla="*/ 25118 h 122"/>
                <a:gd name="T8" fmla="*/ 53136 w 146"/>
                <a:gd name="T9" fmla="*/ 46788 h 122"/>
                <a:gd name="T10" fmla="*/ 58429 w 146"/>
                <a:gd name="T11" fmla="*/ 47980 h 122"/>
                <a:gd name="T12" fmla="*/ 72634 w 146"/>
                <a:gd name="T13" fmla="*/ 45959 h 122"/>
                <a:gd name="T14" fmla="*/ 77073 w 146"/>
                <a:gd name="T15" fmla="*/ 22380 h 122"/>
                <a:gd name="T16" fmla="*/ 44035 w 146"/>
                <a:gd name="T17" fmla="*/ 9044 h 122"/>
                <a:gd name="T18" fmla="*/ 12263 w 146"/>
                <a:gd name="T19" fmla="*/ 829 h 122"/>
                <a:gd name="T20" fmla="*/ 10317 w 146"/>
                <a:gd name="T21" fmla="*/ 3928 h 122"/>
                <a:gd name="T22" fmla="*/ 0 w 146"/>
                <a:gd name="T23" fmla="*/ 1189 h 122"/>
                <a:gd name="T24" fmla="*/ 734 w 146"/>
                <a:gd name="T25" fmla="*/ 2083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22">
                  <a:moveTo>
                    <a:pt x="1" y="53"/>
                  </a:moveTo>
                  <a:cubicBezTo>
                    <a:pt x="5" y="47"/>
                    <a:pt x="16" y="32"/>
                    <a:pt x="22" y="33"/>
                  </a:cubicBezTo>
                  <a:cubicBezTo>
                    <a:pt x="28" y="34"/>
                    <a:pt x="30" y="51"/>
                    <a:pt x="42" y="57"/>
                  </a:cubicBezTo>
                  <a:cubicBezTo>
                    <a:pt x="54" y="63"/>
                    <a:pt x="88" y="59"/>
                    <a:pt x="98" y="64"/>
                  </a:cubicBezTo>
                  <a:cubicBezTo>
                    <a:pt x="107" y="68"/>
                    <a:pt x="82" y="119"/>
                    <a:pt x="82" y="119"/>
                  </a:cubicBezTo>
                  <a:cubicBezTo>
                    <a:pt x="90" y="122"/>
                    <a:pt x="90" y="122"/>
                    <a:pt x="90" y="122"/>
                  </a:cubicBezTo>
                  <a:cubicBezTo>
                    <a:pt x="98" y="110"/>
                    <a:pt x="107" y="110"/>
                    <a:pt x="112" y="117"/>
                  </a:cubicBezTo>
                  <a:cubicBezTo>
                    <a:pt x="146" y="72"/>
                    <a:pt x="119" y="57"/>
                    <a:pt x="119" y="57"/>
                  </a:cubicBezTo>
                  <a:cubicBezTo>
                    <a:pt x="125" y="40"/>
                    <a:pt x="87" y="29"/>
                    <a:pt x="68" y="23"/>
                  </a:cubicBezTo>
                  <a:cubicBezTo>
                    <a:pt x="48" y="17"/>
                    <a:pt x="24" y="0"/>
                    <a:pt x="19" y="2"/>
                  </a:cubicBezTo>
                  <a:cubicBezTo>
                    <a:pt x="14" y="3"/>
                    <a:pt x="20" y="9"/>
                    <a:pt x="16" y="10"/>
                  </a:cubicBezTo>
                  <a:cubicBezTo>
                    <a:pt x="12" y="12"/>
                    <a:pt x="0" y="3"/>
                    <a:pt x="0" y="3"/>
                  </a:cubicBezTo>
                  <a:cubicBezTo>
                    <a:pt x="6" y="10"/>
                    <a:pt x="4" y="34"/>
                    <a:pt x="1" y="53"/>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168" name="Freeform 203"/>
            <p:cNvSpPr>
              <a:spLocks/>
            </p:cNvSpPr>
            <p:nvPr/>
          </p:nvSpPr>
          <p:spPr bwMode="auto">
            <a:xfrm flipH="1">
              <a:off x="-3981105" y="2469864"/>
              <a:ext cx="39263" cy="64411"/>
            </a:xfrm>
            <a:custGeom>
              <a:avLst/>
              <a:gdLst>
                <a:gd name="T0" fmla="*/ 2577 w 8"/>
                <a:gd name="T1" fmla="*/ 0 h 17"/>
                <a:gd name="T2" fmla="*/ 0 w 8"/>
                <a:gd name="T3" fmla="*/ 6575 h 17"/>
                <a:gd name="T4" fmla="*/ 0 60000 65536"/>
                <a:gd name="T5" fmla="*/ 0 60000 65536"/>
              </a:gdLst>
              <a:ahLst/>
              <a:cxnLst>
                <a:cxn ang="T4">
                  <a:pos x="T0" y="T1"/>
                </a:cxn>
                <a:cxn ang="T5">
                  <a:pos x="T2" y="T3"/>
                </a:cxn>
              </a:cxnLst>
              <a:rect l="0" t="0" r="r" b="b"/>
              <a:pathLst>
                <a:path w="8" h="17">
                  <a:moveTo>
                    <a:pt x="4" y="0"/>
                  </a:moveTo>
                  <a:cubicBezTo>
                    <a:pt x="4" y="0"/>
                    <a:pt x="8" y="10"/>
                    <a:pt x="0" y="17"/>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9" name="Freeform 204"/>
            <p:cNvSpPr>
              <a:spLocks/>
            </p:cNvSpPr>
            <p:nvPr/>
          </p:nvSpPr>
          <p:spPr bwMode="auto">
            <a:xfrm flipH="1">
              <a:off x="-3893103" y="2568780"/>
              <a:ext cx="14892" cy="46007"/>
            </a:xfrm>
            <a:custGeom>
              <a:avLst/>
              <a:gdLst>
                <a:gd name="T0" fmla="*/ 1276 w 3"/>
                <a:gd name="T1" fmla="*/ 0 h 12"/>
                <a:gd name="T2" fmla="*/ 0 w 3"/>
                <a:gd name="T3" fmla="*/ 4923 h 12"/>
                <a:gd name="T4" fmla="*/ 0 60000 65536"/>
                <a:gd name="T5" fmla="*/ 0 60000 65536"/>
              </a:gdLst>
              <a:ahLst/>
              <a:cxnLst>
                <a:cxn ang="T4">
                  <a:pos x="T0" y="T1"/>
                </a:cxn>
                <a:cxn ang="T5">
                  <a:pos x="T2" y="T3"/>
                </a:cxn>
              </a:cxnLst>
              <a:rect l="0" t="0" r="r" b="b"/>
              <a:pathLst>
                <a:path w="3" h="12">
                  <a:moveTo>
                    <a:pt x="2" y="0"/>
                  </a:moveTo>
                  <a:cubicBezTo>
                    <a:pt x="2" y="0"/>
                    <a:pt x="3" y="8"/>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0" name="Freeform 205"/>
            <p:cNvSpPr>
              <a:spLocks/>
            </p:cNvSpPr>
            <p:nvPr/>
          </p:nvSpPr>
          <p:spPr bwMode="auto">
            <a:xfrm flipH="1">
              <a:off x="-3867380" y="2204173"/>
              <a:ext cx="216619" cy="82813"/>
            </a:xfrm>
            <a:custGeom>
              <a:avLst/>
              <a:gdLst>
                <a:gd name="T0" fmla="*/ 0 w 44"/>
                <a:gd name="T1" fmla="*/ 8270 h 22"/>
                <a:gd name="T2" fmla="*/ 27982 w 44"/>
                <a:gd name="T3" fmla="*/ 7112 h 22"/>
                <a:gd name="T4" fmla="*/ 0 60000 65536"/>
                <a:gd name="T5" fmla="*/ 0 60000 65536"/>
              </a:gdLst>
              <a:ahLst/>
              <a:cxnLst>
                <a:cxn ang="T4">
                  <a:pos x="T0" y="T1"/>
                </a:cxn>
                <a:cxn ang="T5">
                  <a:pos x="T2" y="T3"/>
                </a:cxn>
              </a:cxnLst>
              <a:rect l="0" t="0" r="r" b="b"/>
              <a:pathLst>
                <a:path w="44" h="22">
                  <a:moveTo>
                    <a:pt x="0" y="22"/>
                  </a:moveTo>
                  <a:cubicBezTo>
                    <a:pt x="0" y="22"/>
                    <a:pt x="35" y="0"/>
                    <a:pt x="44" y="19"/>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1" name="Freeform 206"/>
            <p:cNvSpPr>
              <a:spLocks/>
            </p:cNvSpPr>
            <p:nvPr/>
          </p:nvSpPr>
          <p:spPr bwMode="auto">
            <a:xfrm flipH="1">
              <a:off x="-3600667" y="2184620"/>
              <a:ext cx="74463" cy="95465"/>
            </a:xfrm>
            <a:custGeom>
              <a:avLst/>
              <a:gdLst>
                <a:gd name="T0" fmla="*/ 0 w 15"/>
                <a:gd name="T1" fmla="*/ 0 h 25"/>
                <a:gd name="T2" fmla="*/ 7931 w 15"/>
                <a:gd name="T3" fmla="*/ 10096 h 25"/>
                <a:gd name="T4" fmla="*/ 0 60000 65536"/>
                <a:gd name="T5" fmla="*/ 0 60000 65536"/>
              </a:gdLst>
              <a:ahLst/>
              <a:cxnLst>
                <a:cxn ang="T4">
                  <a:pos x="T0" y="T1"/>
                </a:cxn>
                <a:cxn ang="T5">
                  <a:pos x="T2" y="T3"/>
                </a:cxn>
              </a:cxnLst>
              <a:rect l="0" t="0" r="r" b="b"/>
              <a:pathLst>
                <a:path w="15" h="25">
                  <a:moveTo>
                    <a:pt x="0" y="0"/>
                  </a:moveTo>
                  <a:cubicBezTo>
                    <a:pt x="0" y="0"/>
                    <a:pt x="15" y="1"/>
                    <a:pt x="12"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2" name="Oval 207"/>
            <p:cNvSpPr>
              <a:spLocks noChangeArrowheads="1"/>
            </p:cNvSpPr>
            <p:nvPr/>
          </p:nvSpPr>
          <p:spPr bwMode="auto">
            <a:xfrm flipH="1">
              <a:off x="-3511311" y="2318041"/>
              <a:ext cx="43324"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73" name="Oval 208"/>
            <p:cNvSpPr>
              <a:spLocks noChangeArrowheads="1"/>
            </p:cNvSpPr>
            <p:nvPr/>
          </p:nvSpPr>
          <p:spPr bwMode="auto">
            <a:xfrm flipH="1">
              <a:off x="-3710331" y="2352547"/>
              <a:ext cx="44678"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74" name="Oval 209"/>
            <p:cNvSpPr>
              <a:spLocks noChangeArrowheads="1"/>
            </p:cNvSpPr>
            <p:nvPr/>
          </p:nvSpPr>
          <p:spPr bwMode="auto">
            <a:xfrm flipH="1">
              <a:off x="-3665653" y="2538874"/>
              <a:ext cx="143510" cy="87413"/>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175" name="Freeform 210"/>
            <p:cNvSpPr>
              <a:spLocks/>
            </p:cNvSpPr>
            <p:nvPr/>
          </p:nvSpPr>
          <p:spPr bwMode="auto">
            <a:xfrm flipH="1">
              <a:off x="-3779379" y="2667695"/>
              <a:ext cx="158403" cy="102365"/>
            </a:xfrm>
            <a:custGeom>
              <a:avLst/>
              <a:gdLst>
                <a:gd name="T0" fmla="*/ 1952 w 32"/>
                <a:gd name="T1" fmla="*/ 2370 h 27"/>
                <a:gd name="T2" fmla="*/ 4640 w 32"/>
                <a:gd name="T3" fmla="*/ 10495 h 27"/>
                <a:gd name="T4" fmla="*/ 20921 w 32"/>
                <a:gd name="T5" fmla="*/ 0 h 27"/>
                <a:gd name="T6" fmla="*/ 1952 w 32"/>
                <a:gd name="T7" fmla="*/ 237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7">
                  <a:moveTo>
                    <a:pt x="3" y="6"/>
                  </a:moveTo>
                  <a:cubicBezTo>
                    <a:pt x="1" y="13"/>
                    <a:pt x="0" y="26"/>
                    <a:pt x="7" y="27"/>
                  </a:cubicBezTo>
                  <a:cubicBezTo>
                    <a:pt x="13" y="27"/>
                    <a:pt x="25" y="10"/>
                    <a:pt x="32" y="0"/>
                  </a:cubicBezTo>
                  <a:cubicBezTo>
                    <a:pt x="23" y="4"/>
                    <a:pt x="12" y="6"/>
                    <a:pt x="3" y="6"/>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76" name="Freeform 211"/>
            <p:cNvSpPr>
              <a:spLocks/>
            </p:cNvSpPr>
            <p:nvPr/>
          </p:nvSpPr>
          <p:spPr bwMode="auto">
            <a:xfrm flipH="1">
              <a:off x="-3768547" y="3108213"/>
              <a:ext cx="222035" cy="16102"/>
            </a:xfrm>
            <a:custGeom>
              <a:avLst/>
              <a:gdLst>
                <a:gd name="T0" fmla="*/ 0 w 45"/>
                <a:gd name="T1" fmla="*/ 0 h 4"/>
                <a:gd name="T2" fmla="*/ 28941 w 45"/>
                <a:gd name="T3" fmla="*/ 602 h 4"/>
                <a:gd name="T4" fmla="*/ 0 60000 65536"/>
                <a:gd name="T5" fmla="*/ 0 60000 65536"/>
              </a:gdLst>
              <a:ahLst/>
              <a:cxnLst>
                <a:cxn ang="T4">
                  <a:pos x="T0" y="T1"/>
                </a:cxn>
                <a:cxn ang="T5">
                  <a:pos x="T2" y="T3"/>
                </a:cxn>
              </a:cxnLst>
              <a:rect l="0" t="0" r="r" b="b"/>
              <a:pathLst>
                <a:path w="45" h="4">
                  <a:moveTo>
                    <a:pt x="0" y="0"/>
                  </a:moveTo>
                  <a:cubicBezTo>
                    <a:pt x="0" y="0"/>
                    <a:pt x="22" y="4"/>
                    <a:pt x="45"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7" name="Line 212"/>
            <p:cNvSpPr>
              <a:spLocks noChangeShapeType="1"/>
            </p:cNvSpPr>
            <p:nvPr/>
          </p:nvSpPr>
          <p:spPr bwMode="auto">
            <a:xfrm flipH="1">
              <a:off x="-3457156" y="2789614"/>
              <a:ext cx="4062" cy="90864"/>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78" name="Freeform 213"/>
            <p:cNvSpPr>
              <a:spLocks/>
            </p:cNvSpPr>
            <p:nvPr/>
          </p:nvSpPr>
          <p:spPr bwMode="auto">
            <a:xfrm flipH="1">
              <a:off x="-3625036" y="2694150"/>
              <a:ext cx="98832" cy="72461"/>
            </a:xfrm>
            <a:custGeom>
              <a:avLst/>
              <a:gdLst>
                <a:gd name="T0" fmla="*/ 44 w 73"/>
                <a:gd name="T1" fmla="*/ 0 h 63"/>
                <a:gd name="T2" fmla="*/ 0 w 73"/>
                <a:gd name="T3" fmla="*/ 63 h 63"/>
                <a:gd name="T4" fmla="*/ 73 w 73"/>
                <a:gd name="T5" fmla="*/ 56 h 63"/>
                <a:gd name="T6" fmla="*/ 0 60000 65536"/>
                <a:gd name="T7" fmla="*/ 0 60000 65536"/>
                <a:gd name="T8" fmla="*/ 0 60000 65536"/>
              </a:gdLst>
              <a:ahLst/>
              <a:cxnLst>
                <a:cxn ang="T6">
                  <a:pos x="T0" y="T1"/>
                </a:cxn>
                <a:cxn ang="T7">
                  <a:pos x="T2" y="T3"/>
                </a:cxn>
                <a:cxn ang="T8">
                  <a:pos x="T4" y="T5"/>
                </a:cxn>
              </a:cxnLst>
              <a:rect l="0" t="0" r="r" b="b"/>
              <a:pathLst>
                <a:path w="73" h="63">
                  <a:moveTo>
                    <a:pt x="44" y="0"/>
                  </a:moveTo>
                  <a:lnTo>
                    <a:pt x="0" y="63"/>
                  </a:lnTo>
                  <a:lnTo>
                    <a:pt x="73" y="56"/>
                  </a:ln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9" name="Freeform 214"/>
            <p:cNvSpPr>
              <a:spLocks/>
            </p:cNvSpPr>
            <p:nvPr/>
          </p:nvSpPr>
          <p:spPr bwMode="auto">
            <a:xfrm flipH="1">
              <a:off x="-3828117" y="2659645"/>
              <a:ext cx="143510" cy="156423"/>
            </a:xfrm>
            <a:custGeom>
              <a:avLst/>
              <a:gdLst>
                <a:gd name="T0" fmla="*/ 0 w 29"/>
                <a:gd name="T1" fmla="*/ 10399 h 41"/>
                <a:gd name="T2" fmla="*/ 16942 w 29"/>
                <a:gd name="T3" fmla="*/ 14887 h 41"/>
                <a:gd name="T4" fmla="*/ 16258 w 29"/>
                <a:gd name="T5" fmla="*/ 0 h 41"/>
                <a:gd name="T6" fmla="*/ 0 60000 65536"/>
                <a:gd name="T7" fmla="*/ 0 60000 65536"/>
                <a:gd name="T8" fmla="*/ 0 60000 65536"/>
              </a:gdLst>
              <a:ahLst/>
              <a:cxnLst>
                <a:cxn ang="T6">
                  <a:pos x="T0" y="T1"/>
                </a:cxn>
                <a:cxn ang="T7">
                  <a:pos x="T2" y="T3"/>
                </a:cxn>
                <a:cxn ang="T8">
                  <a:pos x="T4" y="T5"/>
                </a:cxn>
              </a:cxnLst>
              <a:rect l="0" t="0" r="r" b="b"/>
              <a:pathLst>
                <a:path w="29" h="41">
                  <a:moveTo>
                    <a:pt x="0" y="26"/>
                  </a:moveTo>
                  <a:cubicBezTo>
                    <a:pt x="0" y="26"/>
                    <a:pt x="22" y="41"/>
                    <a:pt x="26" y="37"/>
                  </a:cubicBezTo>
                  <a:cubicBezTo>
                    <a:pt x="29" y="33"/>
                    <a:pt x="25" y="0"/>
                    <a:pt x="25"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80" name="Freeform 215"/>
            <p:cNvSpPr>
              <a:spLocks/>
            </p:cNvSpPr>
            <p:nvPr/>
          </p:nvSpPr>
          <p:spPr bwMode="auto">
            <a:xfrm flipH="1">
              <a:off x="-3220229" y="2408906"/>
              <a:ext cx="296498" cy="205883"/>
            </a:xfrm>
            <a:custGeom>
              <a:avLst/>
              <a:gdLst>
                <a:gd name="T0" fmla="*/ 36223 w 60"/>
                <a:gd name="T1" fmla="*/ 10856 h 54"/>
                <a:gd name="T2" fmla="*/ 31748 w 60"/>
                <a:gd name="T3" fmla="*/ 3968 h 54"/>
                <a:gd name="T4" fmla="*/ 24659 w 60"/>
                <a:gd name="T5" fmla="*/ 4846 h 54"/>
                <a:gd name="T6" fmla="*/ 2679 w 60"/>
                <a:gd name="T7" fmla="*/ 3603 h 54"/>
                <a:gd name="T8" fmla="*/ 9045 w 60"/>
                <a:gd name="T9" fmla="*/ 9646 h 54"/>
                <a:gd name="T10" fmla="*/ 12936 w 60"/>
                <a:gd name="T11" fmla="*/ 16064 h 54"/>
                <a:gd name="T12" fmla="*/ 16148 w 60"/>
                <a:gd name="T13" fmla="*/ 21603 h 54"/>
                <a:gd name="T14" fmla="*/ 27138 w 60"/>
                <a:gd name="T15" fmla="*/ 21603 h 54"/>
                <a:gd name="T16" fmla="*/ 36223 w 60"/>
                <a:gd name="T17" fmla="*/ 10856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54">
                  <a:moveTo>
                    <a:pt x="56" y="27"/>
                  </a:moveTo>
                  <a:cubicBezTo>
                    <a:pt x="56" y="27"/>
                    <a:pt x="60" y="13"/>
                    <a:pt x="49" y="10"/>
                  </a:cubicBezTo>
                  <a:cubicBezTo>
                    <a:pt x="38" y="7"/>
                    <a:pt x="38" y="12"/>
                    <a:pt x="38" y="12"/>
                  </a:cubicBezTo>
                  <a:cubicBezTo>
                    <a:pt x="38" y="12"/>
                    <a:pt x="8" y="0"/>
                    <a:pt x="4" y="9"/>
                  </a:cubicBezTo>
                  <a:cubicBezTo>
                    <a:pt x="0" y="18"/>
                    <a:pt x="14" y="24"/>
                    <a:pt x="14" y="24"/>
                  </a:cubicBezTo>
                  <a:cubicBezTo>
                    <a:pt x="14" y="24"/>
                    <a:pt x="10" y="34"/>
                    <a:pt x="20" y="40"/>
                  </a:cubicBezTo>
                  <a:cubicBezTo>
                    <a:pt x="20" y="40"/>
                    <a:pt x="13" y="49"/>
                    <a:pt x="25" y="54"/>
                  </a:cubicBezTo>
                  <a:cubicBezTo>
                    <a:pt x="42" y="54"/>
                    <a:pt x="42" y="54"/>
                    <a:pt x="42" y="54"/>
                  </a:cubicBezTo>
                  <a:lnTo>
                    <a:pt x="56" y="27"/>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81" name="Freeform 216"/>
            <p:cNvSpPr>
              <a:spLocks/>
            </p:cNvSpPr>
            <p:nvPr/>
          </p:nvSpPr>
          <p:spPr bwMode="auto">
            <a:xfrm flipH="1">
              <a:off x="-3141704" y="2454912"/>
              <a:ext cx="134033" cy="166776"/>
            </a:xfrm>
            <a:custGeom>
              <a:avLst/>
              <a:gdLst>
                <a:gd name="T0" fmla="*/ 13900 w 27"/>
                <a:gd name="T1" fmla="*/ 0 h 44"/>
                <a:gd name="T2" fmla="*/ 4679 w 27"/>
                <a:gd name="T3" fmla="*/ 7797 h 44"/>
                <a:gd name="T4" fmla="*/ 15917 w 27"/>
                <a:gd name="T5" fmla="*/ 6624 h 44"/>
                <a:gd name="T6" fmla="*/ 1976 w 27"/>
                <a:gd name="T7" fmla="*/ 10849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44">
                  <a:moveTo>
                    <a:pt x="21" y="0"/>
                  </a:moveTo>
                  <a:cubicBezTo>
                    <a:pt x="21" y="0"/>
                    <a:pt x="0" y="16"/>
                    <a:pt x="7" y="20"/>
                  </a:cubicBezTo>
                  <a:cubicBezTo>
                    <a:pt x="15" y="25"/>
                    <a:pt x="24" y="17"/>
                    <a:pt x="24" y="17"/>
                  </a:cubicBezTo>
                  <a:cubicBezTo>
                    <a:pt x="24" y="17"/>
                    <a:pt x="27" y="44"/>
                    <a:pt x="3" y="2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82" name="Freeform 217"/>
            <p:cNvSpPr>
              <a:spLocks/>
            </p:cNvSpPr>
            <p:nvPr/>
          </p:nvSpPr>
          <p:spPr bwMode="auto">
            <a:xfrm flipH="1">
              <a:off x="-3056411" y="2477916"/>
              <a:ext cx="63632" cy="23003"/>
            </a:xfrm>
            <a:custGeom>
              <a:avLst/>
              <a:gdLst>
                <a:gd name="T0" fmla="*/ 0 w 13"/>
                <a:gd name="T1" fmla="*/ 2477 h 6"/>
                <a:gd name="T2" fmla="*/ 8037 w 13"/>
                <a:gd name="T3" fmla="*/ 1223 h 6"/>
                <a:gd name="T4" fmla="*/ 0 60000 65536"/>
                <a:gd name="T5" fmla="*/ 0 60000 65536"/>
              </a:gdLst>
              <a:ahLst/>
              <a:cxnLst>
                <a:cxn ang="T4">
                  <a:pos x="T0" y="T1"/>
                </a:cxn>
                <a:cxn ang="T5">
                  <a:pos x="T2" y="T3"/>
                </a:cxn>
              </a:cxnLst>
              <a:rect l="0" t="0" r="r" b="b"/>
              <a:pathLst>
                <a:path w="13" h="6">
                  <a:moveTo>
                    <a:pt x="0" y="6"/>
                  </a:moveTo>
                  <a:cubicBezTo>
                    <a:pt x="0" y="6"/>
                    <a:pt x="7" y="0"/>
                    <a:pt x="13"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83" name="Freeform 218"/>
            <p:cNvSpPr>
              <a:spLocks/>
            </p:cNvSpPr>
            <p:nvPr/>
          </p:nvSpPr>
          <p:spPr bwMode="auto">
            <a:xfrm flipH="1">
              <a:off x="-3121396" y="2568780"/>
              <a:ext cx="29785" cy="46007"/>
            </a:xfrm>
            <a:custGeom>
              <a:avLst/>
              <a:gdLst>
                <a:gd name="T0" fmla="*/ 2717 w 6"/>
                <a:gd name="T1" fmla="*/ 0 h 12"/>
                <a:gd name="T2" fmla="*/ 0 w 6"/>
                <a:gd name="T3" fmla="*/ 4923 h 12"/>
                <a:gd name="T4" fmla="*/ 0 60000 65536"/>
                <a:gd name="T5" fmla="*/ 0 60000 65536"/>
              </a:gdLst>
              <a:ahLst/>
              <a:cxnLst>
                <a:cxn ang="T4">
                  <a:pos x="T0" y="T1"/>
                </a:cxn>
                <a:cxn ang="T5">
                  <a:pos x="T2" y="T3"/>
                </a:cxn>
              </a:cxnLst>
              <a:rect l="0" t="0" r="r" b="b"/>
              <a:pathLst>
                <a:path w="6" h="12">
                  <a:moveTo>
                    <a:pt x="4" y="0"/>
                  </a:moveTo>
                  <a:cubicBezTo>
                    <a:pt x="4" y="0"/>
                    <a:pt x="6" y="11"/>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84" name="Freeform 219"/>
            <p:cNvSpPr>
              <a:spLocks/>
            </p:cNvSpPr>
            <p:nvPr/>
          </p:nvSpPr>
          <p:spPr bwMode="auto">
            <a:xfrm flipH="1">
              <a:off x="-1673328" y="2215675"/>
              <a:ext cx="691828" cy="475023"/>
            </a:xfrm>
            <a:custGeom>
              <a:avLst/>
              <a:gdLst>
                <a:gd name="T0" fmla="*/ 69397 w 140"/>
                <a:gd name="T1" fmla="*/ 0 h 125"/>
                <a:gd name="T2" fmla="*/ 734 w 140"/>
                <a:gd name="T3" fmla="*/ 25609 h 125"/>
                <a:gd name="T4" fmla="*/ 3891 w 140"/>
                <a:gd name="T5" fmla="*/ 36209 h 125"/>
                <a:gd name="T6" fmla="*/ 24659 w 140"/>
                <a:gd name="T7" fmla="*/ 42562 h 125"/>
                <a:gd name="T8" fmla="*/ 52516 w 140"/>
                <a:gd name="T9" fmla="*/ 48043 h 125"/>
                <a:gd name="T10" fmla="*/ 73821 w 140"/>
                <a:gd name="T11" fmla="*/ 37401 h 125"/>
                <a:gd name="T12" fmla="*/ 72595 w 140"/>
                <a:gd name="T13" fmla="*/ 11429 h 125"/>
                <a:gd name="T14" fmla="*/ 69397 w 140"/>
                <a:gd name="T15" fmla="*/ 0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25">
                  <a:moveTo>
                    <a:pt x="107" y="0"/>
                  </a:moveTo>
                  <a:cubicBezTo>
                    <a:pt x="1" y="65"/>
                    <a:pt x="1" y="65"/>
                    <a:pt x="1" y="65"/>
                  </a:cubicBezTo>
                  <a:cubicBezTo>
                    <a:pt x="0" y="73"/>
                    <a:pt x="1" y="81"/>
                    <a:pt x="6" y="92"/>
                  </a:cubicBezTo>
                  <a:cubicBezTo>
                    <a:pt x="19" y="125"/>
                    <a:pt x="38" y="108"/>
                    <a:pt x="38" y="108"/>
                  </a:cubicBezTo>
                  <a:cubicBezTo>
                    <a:pt x="38" y="108"/>
                    <a:pt x="66" y="122"/>
                    <a:pt x="81" y="122"/>
                  </a:cubicBezTo>
                  <a:cubicBezTo>
                    <a:pt x="96" y="122"/>
                    <a:pt x="114" y="95"/>
                    <a:pt x="114" y="95"/>
                  </a:cubicBezTo>
                  <a:cubicBezTo>
                    <a:pt x="140" y="67"/>
                    <a:pt x="120" y="42"/>
                    <a:pt x="112" y="29"/>
                  </a:cubicBezTo>
                  <a:cubicBezTo>
                    <a:pt x="107" y="21"/>
                    <a:pt x="106" y="8"/>
                    <a:pt x="10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85" name="Freeform 220"/>
            <p:cNvSpPr>
              <a:spLocks/>
            </p:cNvSpPr>
            <p:nvPr/>
          </p:nvSpPr>
          <p:spPr bwMode="auto">
            <a:xfrm flipH="1">
              <a:off x="-1628075" y="2051200"/>
              <a:ext cx="825862" cy="422115"/>
            </a:xfrm>
            <a:custGeom>
              <a:avLst/>
              <a:gdLst>
                <a:gd name="T0" fmla="*/ 19586 w 167"/>
                <a:gd name="T1" fmla="*/ 43848 h 111"/>
                <a:gd name="T2" fmla="*/ 108580 w 167"/>
                <a:gd name="T3" fmla="*/ 10266 h 111"/>
                <a:gd name="T4" fmla="*/ 99518 w 167"/>
                <a:gd name="T5" fmla="*/ 5968 h 111"/>
                <a:gd name="T6" fmla="*/ 75490 w 167"/>
                <a:gd name="T7" fmla="*/ 5498 h 111"/>
                <a:gd name="T8" fmla="*/ 48778 w 167"/>
                <a:gd name="T9" fmla="*/ 3105 h 111"/>
                <a:gd name="T10" fmla="*/ 6579 w 167"/>
                <a:gd name="T11" fmla="*/ 26893 h 111"/>
                <a:gd name="T12" fmla="*/ 19586 w 167"/>
                <a:gd name="T13" fmla="*/ 43848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11">
                  <a:moveTo>
                    <a:pt x="30" y="111"/>
                  </a:moveTo>
                  <a:cubicBezTo>
                    <a:pt x="167" y="26"/>
                    <a:pt x="167" y="26"/>
                    <a:pt x="167" y="26"/>
                  </a:cubicBezTo>
                  <a:cubicBezTo>
                    <a:pt x="167" y="26"/>
                    <a:pt x="167" y="8"/>
                    <a:pt x="153" y="15"/>
                  </a:cubicBezTo>
                  <a:cubicBezTo>
                    <a:pt x="139" y="22"/>
                    <a:pt x="125" y="20"/>
                    <a:pt x="116" y="14"/>
                  </a:cubicBezTo>
                  <a:cubicBezTo>
                    <a:pt x="107" y="9"/>
                    <a:pt x="95" y="0"/>
                    <a:pt x="75" y="8"/>
                  </a:cubicBezTo>
                  <a:cubicBezTo>
                    <a:pt x="55" y="16"/>
                    <a:pt x="0" y="40"/>
                    <a:pt x="10" y="68"/>
                  </a:cubicBezTo>
                  <a:cubicBezTo>
                    <a:pt x="20" y="97"/>
                    <a:pt x="30" y="111"/>
                    <a:pt x="30" y="111"/>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186" name="Freeform 221"/>
            <p:cNvSpPr>
              <a:spLocks/>
            </p:cNvSpPr>
            <p:nvPr/>
          </p:nvSpPr>
          <p:spPr bwMode="auto">
            <a:xfrm flipH="1">
              <a:off x="-1149379" y="2402005"/>
              <a:ext cx="89355" cy="75912"/>
            </a:xfrm>
            <a:custGeom>
              <a:avLst/>
              <a:gdLst>
                <a:gd name="T0" fmla="*/ 10648 w 18"/>
                <a:gd name="T1" fmla="*/ 7831 h 20"/>
                <a:gd name="T2" fmla="*/ 7245 w 18"/>
                <a:gd name="T3" fmla="*/ 0 h 20"/>
                <a:gd name="T4" fmla="*/ 0 w 18"/>
                <a:gd name="T5" fmla="*/ 2732 h 20"/>
                <a:gd name="T6" fmla="*/ 10648 w 18"/>
                <a:gd name="T7" fmla="*/ 783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0">
                  <a:moveTo>
                    <a:pt x="16" y="20"/>
                  </a:moveTo>
                  <a:cubicBezTo>
                    <a:pt x="18" y="14"/>
                    <a:pt x="14" y="6"/>
                    <a:pt x="11" y="0"/>
                  </a:cubicBezTo>
                  <a:cubicBezTo>
                    <a:pt x="0" y="7"/>
                    <a:pt x="0" y="7"/>
                    <a:pt x="0" y="7"/>
                  </a:cubicBezTo>
                  <a:cubicBezTo>
                    <a:pt x="9" y="11"/>
                    <a:pt x="16" y="20"/>
                    <a:pt x="16" y="2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187" name="Freeform 222"/>
            <p:cNvSpPr>
              <a:spLocks/>
            </p:cNvSpPr>
            <p:nvPr/>
          </p:nvSpPr>
          <p:spPr bwMode="auto">
            <a:xfrm flipH="1">
              <a:off x="-1110117" y="2507821"/>
              <a:ext cx="74463" cy="83963"/>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88" name="Freeform 223"/>
            <p:cNvSpPr>
              <a:spLocks/>
            </p:cNvSpPr>
            <p:nvPr/>
          </p:nvSpPr>
          <p:spPr bwMode="auto">
            <a:xfrm flipH="1">
              <a:off x="-1307782" y="2341045"/>
              <a:ext cx="98832" cy="90864"/>
            </a:xfrm>
            <a:custGeom>
              <a:avLst/>
              <a:gdLst>
                <a:gd name="T0" fmla="*/ 0 w 20"/>
                <a:gd name="T1" fmla="*/ 9276 h 24"/>
                <a:gd name="T2" fmla="*/ 12936 w 20"/>
                <a:gd name="T3" fmla="*/ 0 h 24"/>
                <a:gd name="T4" fmla="*/ 0 60000 65536"/>
                <a:gd name="T5" fmla="*/ 0 60000 65536"/>
              </a:gdLst>
              <a:ahLst/>
              <a:cxnLst>
                <a:cxn ang="T4">
                  <a:pos x="T0" y="T1"/>
                </a:cxn>
                <a:cxn ang="T5">
                  <a:pos x="T2" y="T3"/>
                </a:cxn>
              </a:cxnLst>
              <a:rect l="0" t="0" r="r" b="b"/>
              <a:pathLst>
                <a:path w="20" h="24">
                  <a:moveTo>
                    <a:pt x="0" y="24"/>
                  </a:moveTo>
                  <a:cubicBezTo>
                    <a:pt x="0" y="24"/>
                    <a:pt x="7" y="2"/>
                    <a:pt x="20"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89" name="Freeform 224"/>
            <p:cNvSpPr>
              <a:spLocks/>
            </p:cNvSpPr>
            <p:nvPr/>
          </p:nvSpPr>
          <p:spPr bwMode="auto">
            <a:xfrm flipH="1">
              <a:off x="-1466185" y="2268585"/>
              <a:ext cx="74463" cy="37956"/>
            </a:xfrm>
            <a:custGeom>
              <a:avLst/>
              <a:gdLst>
                <a:gd name="T0" fmla="*/ 0 w 15"/>
                <a:gd name="T1" fmla="*/ 3920 h 10"/>
                <a:gd name="T2" fmla="*/ 9962 w 15"/>
                <a:gd name="T3" fmla="*/ 1188 h 10"/>
                <a:gd name="T4" fmla="*/ 0 60000 65536"/>
                <a:gd name="T5" fmla="*/ 0 60000 65536"/>
              </a:gdLst>
              <a:ahLst/>
              <a:cxnLst>
                <a:cxn ang="T4">
                  <a:pos x="T0" y="T1"/>
                </a:cxn>
                <a:cxn ang="T5">
                  <a:pos x="T2" y="T3"/>
                </a:cxn>
              </a:cxnLst>
              <a:rect l="0" t="0" r="r" b="b"/>
              <a:pathLst>
                <a:path w="15" h="10">
                  <a:moveTo>
                    <a:pt x="0" y="10"/>
                  </a:moveTo>
                  <a:cubicBezTo>
                    <a:pt x="0" y="10"/>
                    <a:pt x="7" y="0"/>
                    <a:pt x="15"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0" name="Oval 225"/>
            <p:cNvSpPr>
              <a:spLocks noChangeArrowheads="1"/>
            </p:cNvSpPr>
            <p:nvPr/>
          </p:nvSpPr>
          <p:spPr bwMode="auto">
            <a:xfrm flipH="1">
              <a:off x="-1391723" y="2379002"/>
              <a:ext cx="35201"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91" name="Oval 226"/>
            <p:cNvSpPr>
              <a:spLocks noChangeArrowheads="1"/>
            </p:cNvSpPr>
            <p:nvPr/>
          </p:nvSpPr>
          <p:spPr bwMode="auto">
            <a:xfrm flipH="1">
              <a:off x="-1470247" y="2359449"/>
              <a:ext cx="33847"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92" name="Freeform 227"/>
            <p:cNvSpPr>
              <a:spLocks/>
            </p:cNvSpPr>
            <p:nvPr/>
          </p:nvSpPr>
          <p:spPr bwMode="auto">
            <a:xfrm flipH="1">
              <a:off x="-1223842" y="2507822"/>
              <a:ext cx="29785" cy="37956"/>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3" name="Line 228"/>
            <p:cNvSpPr>
              <a:spLocks noChangeShapeType="1"/>
            </p:cNvSpPr>
            <p:nvPr/>
          </p:nvSpPr>
          <p:spPr bwMode="auto">
            <a:xfrm>
              <a:off x="-1272582" y="2500921"/>
              <a:ext cx="14892" cy="21853"/>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4" name="Oval 229"/>
            <p:cNvSpPr>
              <a:spLocks noChangeArrowheads="1"/>
            </p:cNvSpPr>
            <p:nvPr/>
          </p:nvSpPr>
          <p:spPr bwMode="auto">
            <a:xfrm flipH="1">
              <a:off x="-1445876" y="2519325"/>
              <a:ext cx="74463" cy="90864"/>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195" name="Freeform 230"/>
            <p:cNvSpPr>
              <a:spLocks/>
            </p:cNvSpPr>
            <p:nvPr/>
          </p:nvSpPr>
          <p:spPr bwMode="auto">
            <a:xfrm flipH="1">
              <a:off x="-1978727" y="2553830"/>
              <a:ext cx="1033004" cy="855733"/>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solidFill>
              <a:srgbClr val="CCECFF"/>
            </a:solidFill>
            <a:ln>
              <a:noFill/>
            </a:ln>
          </p:spPr>
          <p:txBody>
            <a:bodyPr/>
            <a:lstStyle/>
            <a:p>
              <a:endParaRPr lang="ja-JP" altLang="en-US" dirty="0"/>
            </a:p>
          </p:txBody>
        </p:sp>
        <p:sp>
          <p:nvSpPr>
            <p:cNvPr id="196" name="Freeform 231"/>
            <p:cNvSpPr>
              <a:spLocks/>
            </p:cNvSpPr>
            <p:nvPr/>
          </p:nvSpPr>
          <p:spPr bwMode="auto">
            <a:xfrm flipH="1">
              <a:off x="-2166916" y="2408907"/>
              <a:ext cx="395330" cy="201281"/>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197" name="Freeform 232"/>
            <p:cNvSpPr>
              <a:spLocks/>
            </p:cNvSpPr>
            <p:nvPr/>
          </p:nvSpPr>
          <p:spPr bwMode="auto">
            <a:xfrm flipH="1">
              <a:off x="-1978727" y="2553830"/>
              <a:ext cx="1033004" cy="855733"/>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8" name="Freeform 233"/>
            <p:cNvSpPr>
              <a:spLocks/>
            </p:cNvSpPr>
            <p:nvPr/>
          </p:nvSpPr>
          <p:spPr bwMode="auto">
            <a:xfrm flipH="1">
              <a:off x="-2166916" y="2408907"/>
              <a:ext cx="395330" cy="201281"/>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99" name="Freeform 234"/>
            <p:cNvSpPr>
              <a:spLocks/>
            </p:cNvSpPr>
            <p:nvPr/>
          </p:nvSpPr>
          <p:spPr bwMode="auto">
            <a:xfrm flipH="1">
              <a:off x="-1978727" y="2553830"/>
              <a:ext cx="1033004" cy="855733"/>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0" name="Freeform 235"/>
            <p:cNvSpPr>
              <a:spLocks/>
            </p:cNvSpPr>
            <p:nvPr/>
          </p:nvSpPr>
          <p:spPr bwMode="auto">
            <a:xfrm flipH="1">
              <a:off x="-2166916" y="2408906"/>
              <a:ext cx="395330" cy="201281"/>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1" name="Freeform 236"/>
            <p:cNvSpPr>
              <a:spLocks/>
            </p:cNvSpPr>
            <p:nvPr/>
          </p:nvSpPr>
          <p:spPr bwMode="auto">
            <a:xfrm flipH="1">
              <a:off x="-1158282" y="2664246"/>
              <a:ext cx="287021" cy="318600"/>
            </a:xfrm>
            <a:custGeom>
              <a:avLst/>
              <a:gdLst>
                <a:gd name="T0" fmla="*/ 31932 w 58"/>
                <a:gd name="T1" fmla="*/ 24956 h 84"/>
                <a:gd name="T2" fmla="*/ 25546 w 58"/>
                <a:gd name="T3" fmla="*/ 8646 h 84"/>
                <a:gd name="T4" fmla="*/ 12303 w 58"/>
                <a:gd name="T5" fmla="*/ 2730 h 84"/>
                <a:gd name="T6" fmla="*/ 15725 w 58"/>
                <a:gd name="T7" fmla="*/ 12874 h 84"/>
                <a:gd name="T8" fmla="*/ 3220 w 58"/>
                <a:gd name="T9" fmla="*/ 20693 h 84"/>
                <a:gd name="T10" fmla="*/ 13722 w 58"/>
                <a:gd name="T11" fmla="*/ 20693 h 84"/>
                <a:gd name="T12" fmla="*/ 7135 w 58"/>
                <a:gd name="T13" fmla="*/ 27327 h 84"/>
                <a:gd name="T14" fmla="*/ 16942 w 58"/>
                <a:gd name="T15" fmla="*/ 24129 h 84"/>
                <a:gd name="T16" fmla="*/ 15725 w 58"/>
                <a:gd name="T17" fmla="*/ 31558 h 84"/>
                <a:gd name="T18" fmla="*/ 22859 w 58"/>
                <a:gd name="T19" fmla="*/ 26968 h 84"/>
                <a:gd name="T20" fmla="*/ 25546 w 58"/>
                <a:gd name="T21" fmla="*/ 32416 h 84"/>
                <a:gd name="T22" fmla="*/ 31932 w 58"/>
                <a:gd name="T23" fmla="*/ 2495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4">
                  <a:moveTo>
                    <a:pt x="49" y="64"/>
                  </a:moveTo>
                  <a:cubicBezTo>
                    <a:pt x="49" y="64"/>
                    <a:pt x="58" y="21"/>
                    <a:pt x="39" y="22"/>
                  </a:cubicBezTo>
                  <a:cubicBezTo>
                    <a:pt x="39" y="22"/>
                    <a:pt x="30" y="0"/>
                    <a:pt x="19" y="7"/>
                  </a:cubicBezTo>
                  <a:cubicBezTo>
                    <a:pt x="8" y="14"/>
                    <a:pt x="24" y="33"/>
                    <a:pt x="24" y="33"/>
                  </a:cubicBezTo>
                  <a:cubicBezTo>
                    <a:pt x="24" y="33"/>
                    <a:pt x="0" y="44"/>
                    <a:pt x="5" y="53"/>
                  </a:cubicBezTo>
                  <a:cubicBezTo>
                    <a:pt x="11" y="61"/>
                    <a:pt x="21" y="53"/>
                    <a:pt x="21" y="53"/>
                  </a:cubicBezTo>
                  <a:cubicBezTo>
                    <a:pt x="21" y="53"/>
                    <a:pt x="3" y="64"/>
                    <a:pt x="11" y="70"/>
                  </a:cubicBezTo>
                  <a:cubicBezTo>
                    <a:pt x="18" y="75"/>
                    <a:pt x="26" y="62"/>
                    <a:pt x="26" y="62"/>
                  </a:cubicBezTo>
                  <a:cubicBezTo>
                    <a:pt x="26" y="62"/>
                    <a:pt x="14" y="79"/>
                    <a:pt x="24" y="81"/>
                  </a:cubicBezTo>
                  <a:cubicBezTo>
                    <a:pt x="34" y="84"/>
                    <a:pt x="35" y="69"/>
                    <a:pt x="35" y="69"/>
                  </a:cubicBezTo>
                  <a:cubicBezTo>
                    <a:pt x="35" y="69"/>
                    <a:pt x="32" y="83"/>
                    <a:pt x="39" y="83"/>
                  </a:cubicBezTo>
                  <a:cubicBezTo>
                    <a:pt x="47" y="83"/>
                    <a:pt x="49" y="64"/>
                    <a:pt x="49" y="64"/>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02" name="Freeform 237"/>
            <p:cNvSpPr>
              <a:spLocks/>
            </p:cNvSpPr>
            <p:nvPr/>
          </p:nvSpPr>
          <p:spPr bwMode="auto">
            <a:xfrm flipH="1">
              <a:off x="-1074916" y="2808018"/>
              <a:ext cx="59571" cy="75912"/>
            </a:xfrm>
            <a:custGeom>
              <a:avLst/>
              <a:gdLst>
                <a:gd name="T0" fmla="*/ 3993 w 12"/>
                <a:gd name="T1" fmla="*/ 0 h 20"/>
                <a:gd name="T2" fmla="*/ 7931 w 12"/>
                <a:gd name="T3" fmla="*/ 7831 h 20"/>
                <a:gd name="T4" fmla="*/ 0 60000 65536"/>
                <a:gd name="T5" fmla="*/ 0 60000 65536"/>
              </a:gdLst>
              <a:ahLst/>
              <a:cxnLst>
                <a:cxn ang="T4">
                  <a:pos x="T0" y="T1"/>
                </a:cxn>
                <a:cxn ang="T5">
                  <a:pos x="T2" y="T3"/>
                </a:cxn>
              </a:cxnLst>
              <a:rect l="0" t="0" r="r" b="b"/>
              <a:pathLst>
                <a:path w="12" h="20">
                  <a:moveTo>
                    <a:pt x="6" y="0"/>
                  </a:moveTo>
                  <a:cubicBezTo>
                    <a:pt x="6" y="0"/>
                    <a:pt x="0" y="15"/>
                    <a:pt x="12" y="2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3" name="Freeform 238"/>
            <p:cNvSpPr>
              <a:spLocks/>
            </p:cNvSpPr>
            <p:nvPr/>
          </p:nvSpPr>
          <p:spPr bwMode="auto">
            <a:xfrm flipH="1">
              <a:off x="-1386306" y="2664246"/>
              <a:ext cx="123203" cy="120769"/>
            </a:xfrm>
            <a:custGeom>
              <a:avLst/>
              <a:gdLst>
                <a:gd name="T0" fmla="*/ 728 w 25"/>
                <a:gd name="T1" fmla="*/ 0 h 32"/>
                <a:gd name="T2" fmla="*/ 0 w 25"/>
                <a:gd name="T3" fmla="*/ 12187 h 32"/>
                <a:gd name="T4" fmla="*/ 15965 w 25"/>
                <a:gd name="T5" fmla="*/ 9151 h 32"/>
                <a:gd name="T6" fmla="*/ 0 60000 65536"/>
                <a:gd name="T7" fmla="*/ 0 60000 65536"/>
                <a:gd name="T8" fmla="*/ 0 60000 65536"/>
              </a:gdLst>
              <a:ahLst/>
              <a:cxnLst>
                <a:cxn ang="T6">
                  <a:pos x="T0" y="T1"/>
                </a:cxn>
                <a:cxn ang="T7">
                  <a:pos x="T2" y="T3"/>
                </a:cxn>
                <a:cxn ang="T8">
                  <a:pos x="T4" y="T5"/>
                </a:cxn>
              </a:cxnLst>
              <a:rect l="0" t="0" r="r" b="b"/>
              <a:pathLst>
                <a:path w="25" h="32">
                  <a:moveTo>
                    <a:pt x="1" y="0"/>
                  </a:moveTo>
                  <a:cubicBezTo>
                    <a:pt x="0" y="32"/>
                    <a:pt x="0" y="32"/>
                    <a:pt x="0" y="32"/>
                  </a:cubicBezTo>
                  <a:cubicBezTo>
                    <a:pt x="0" y="32"/>
                    <a:pt x="12" y="20"/>
                    <a:pt x="25" y="2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4" name="Freeform 239"/>
            <p:cNvSpPr>
              <a:spLocks/>
            </p:cNvSpPr>
            <p:nvPr/>
          </p:nvSpPr>
          <p:spPr bwMode="auto">
            <a:xfrm flipH="1">
              <a:off x="-1529817" y="2641242"/>
              <a:ext cx="89355" cy="90864"/>
            </a:xfrm>
            <a:custGeom>
              <a:avLst/>
              <a:gdLst>
                <a:gd name="T0" fmla="*/ 0 w 18"/>
                <a:gd name="T1" fmla="*/ 9276 h 24"/>
                <a:gd name="T2" fmla="*/ 11924 w 18"/>
                <a:gd name="T3" fmla="*/ 7380 h 24"/>
                <a:gd name="T4" fmla="*/ 4679 w 18"/>
                <a:gd name="T5" fmla="*/ 0 h 24"/>
                <a:gd name="T6" fmla="*/ 0 60000 65536"/>
                <a:gd name="T7" fmla="*/ 0 60000 65536"/>
                <a:gd name="T8" fmla="*/ 0 60000 65536"/>
              </a:gdLst>
              <a:ahLst/>
              <a:cxnLst>
                <a:cxn ang="T6">
                  <a:pos x="T0" y="T1"/>
                </a:cxn>
                <a:cxn ang="T7">
                  <a:pos x="T2" y="T3"/>
                </a:cxn>
                <a:cxn ang="T8">
                  <a:pos x="T4" y="T5"/>
                </a:cxn>
              </a:cxnLst>
              <a:rect l="0" t="0" r="r" b="b"/>
              <a:pathLst>
                <a:path w="18" h="24">
                  <a:moveTo>
                    <a:pt x="0" y="24"/>
                  </a:moveTo>
                  <a:cubicBezTo>
                    <a:pt x="0" y="24"/>
                    <a:pt x="10" y="16"/>
                    <a:pt x="18" y="19"/>
                  </a:cubicBezTo>
                  <a:cubicBezTo>
                    <a:pt x="7" y="0"/>
                    <a:pt x="7" y="0"/>
                    <a:pt x="7"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5" name="Freeform 240"/>
            <p:cNvSpPr>
              <a:spLocks/>
            </p:cNvSpPr>
            <p:nvPr/>
          </p:nvSpPr>
          <p:spPr bwMode="auto">
            <a:xfrm flipH="1">
              <a:off x="-1436400" y="2667696"/>
              <a:ext cx="124556" cy="87413"/>
            </a:xfrm>
            <a:custGeom>
              <a:avLst/>
              <a:gdLst>
                <a:gd name="T0" fmla="*/ 9520 w 25"/>
                <a:gd name="T1" fmla="*/ 1190 h 23"/>
                <a:gd name="T2" fmla="*/ 0 w 25"/>
                <a:gd name="T3" fmla="*/ 0 h 23"/>
                <a:gd name="T4" fmla="*/ 13557 w 25"/>
                <a:gd name="T5" fmla="*/ 8690 h 23"/>
                <a:gd name="T6" fmla="*/ 16144 w 25"/>
                <a:gd name="T7" fmla="*/ 0 h 23"/>
                <a:gd name="T8" fmla="*/ 9520 w 2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14" y="3"/>
                  </a:moveTo>
                  <a:cubicBezTo>
                    <a:pt x="10" y="3"/>
                    <a:pt x="5" y="2"/>
                    <a:pt x="0" y="0"/>
                  </a:cubicBezTo>
                  <a:cubicBezTo>
                    <a:pt x="6" y="10"/>
                    <a:pt x="16" y="23"/>
                    <a:pt x="20" y="22"/>
                  </a:cubicBezTo>
                  <a:cubicBezTo>
                    <a:pt x="25" y="22"/>
                    <a:pt x="24" y="8"/>
                    <a:pt x="24" y="0"/>
                  </a:cubicBezTo>
                  <a:cubicBezTo>
                    <a:pt x="21" y="2"/>
                    <a:pt x="17" y="3"/>
                    <a:pt x="14" y="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06" name="Freeform 241"/>
            <p:cNvSpPr>
              <a:spLocks/>
            </p:cNvSpPr>
            <p:nvPr/>
          </p:nvSpPr>
          <p:spPr bwMode="auto">
            <a:xfrm flipH="1">
              <a:off x="-2034236" y="2469864"/>
              <a:ext cx="59571" cy="19553"/>
            </a:xfrm>
            <a:custGeom>
              <a:avLst/>
              <a:gdLst>
                <a:gd name="T0" fmla="*/ 0 w 12"/>
                <a:gd name="T1" fmla="*/ 2278 h 5"/>
                <a:gd name="T2" fmla="*/ 7931 w 12"/>
                <a:gd name="T3" fmla="*/ 0 h 5"/>
                <a:gd name="T4" fmla="*/ 0 60000 65536"/>
                <a:gd name="T5" fmla="*/ 0 60000 65536"/>
              </a:gdLst>
              <a:ahLst/>
              <a:cxnLst>
                <a:cxn ang="T4">
                  <a:pos x="T0" y="T1"/>
                </a:cxn>
                <a:cxn ang="T5">
                  <a:pos x="T2" y="T3"/>
                </a:cxn>
              </a:cxnLst>
              <a:rect l="0" t="0" r="r" b="b"/>
              <a:pathLst>
                <a:path w="12" h="5">
                  <a:moveTo>
                    <a:pt x="0" y="5"/>
                  </a:moveTo>
                  <a:cubicBezTo>
                    <a:pt x="0" y="5"/>
                    <a:pt x="5" y="1"/>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7" name="Freeform 242"/>
            <p:cNvSpPr>
              <a:spLocks/>
            </p:cNvSpPr>
            <p:nvPr/>
          </p:nvSpPr>
          <p:spPr bwMode="auto">
            <a:xfrm flipH="1">
              <a:off x="-2073499" y="2511271"/>
              <a:ext cx="64986" cy="16102"/>
            </a:xfrm>
            <a:custGeom>
              <a:avLst/>
              <a:gdLst>
                <a:gd name="T0" fmla="*/ 0 w 13"/>
                <a:gd name="T1" fmla="*/ 2107 h 4"/>
                <a:gd name="T2" fmla="*/ 8917 w 13"/>
                <a:gd name="T3" fmla="*/ 602 h 4"/>
                <a:gd name="T4" fmla="*/ 0 60000 65536"/>
                <a:gd name="T5" fmla="*/ 0 60000 65536"/>
              </a:gdLst>
              <a:ahLst/>
              <a:cxnLst>
                <a:cxn ang="T4">
                  <a:pos x="T0" y="T1"/>
                </a:cxn>
                <a:cxn ang="T5">
                  <a:pos x="T2" y="T3"/>
                </a:cxn>
              </a:cxnLst>
              <a:rect l="0" t="0" r="r" b="b"/>
              <a:pathLst>
                <a:path w="13" h="4">
                  <a:moveTo>
                    <a:pt x="0" y="4"/>
                  </a:moveTo>
                  <a:cubicBezTo>
                    <a:pt x="0" y="4"/>
                    <a:pt x="7" y="0"/>
                    <a:pt x="13"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8" name="Freeform 243"/>
            <p:cNvSpPr>
              <a:spLocks/>
            </p:cNvSpPr>
            <p:nvPr/>
          </p:nvSpPr>
          <p:spPr bwMode="auto">
            <a:xfrm flipH="1">
              <a:off x="-1984143" y="2496320"/>
              <a:ext cx="74463" cy="49457"/>
            </a:xfrm>
            <a:custGeom>
              <a:avLst/>
              <a:gdLst>
                <a:gd name="T0" fmla="*/ 0 w 15"/>
                <a:gd name="T1" fmla="*/ 0 h 13"/>
                <a:gd name="T2" fmla="*/ 9962 w 15"/>
                <a:gd name="T3" fmla="*/ 5143 h 13"/>
                <a:gd name="T4" fmla="*/ 0 60000 65536"/>
                <a:gd name="T5" fmla="*/ 0 60000 65536"/>
              </a:gdLst>
              <a:ahLst/>
              <a:cxnLst>
                <a:cxn ang="T4">
                  <a:pos x="T0" y="T1"/>
                </a:cxn>
                <a:cxn ang="T5">
                  <a:pos x="T2" y="T3"/>
                </a:cxn>
              </a:cxnLst>
              <a:rect l="0" t="0" r="r" b="b"/>
              <a:pathLst>
                <a:path w="15" h="13">
                  <a:moveTo>
                    <a:pt x="0" y="0"/>
                  </a:moveTo>
                  <a:cubicBezTo>
                    <a:pt x="0" y="0"/>
                    <a:pt x="11" y="6"/>
                    <a:pt x="15"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09" name="Freeform 244"/>
            <p:cNvSpPr>
              <a:spLocks/>
            </p:cNvSpPr>
            <p:nvPr/>
          </p:nvSpPr>
          <p:spPr bwMode="auto">
            <a:xfrm flipH="1">
              <a:off x="-1618598" y="3086361"/>
              <a:ext cx="732445" cy="460072"/>
            </a:xfrm>
            <a:custGeom>
              <a:avLst/>
              <a:gdLst>
                <a:gd name="T0" fmla="*/ 3220 w 148"/>
                <a:gd name="T1" fmla="*/ 12645 h 121"/>
                <a:gd name="T2" fmla="*/ 0 w 148"/>
                <a:gd name="T3" fmla="*/ 22109 h 121"/>
                <a:gd name="T4" fmla="*/ 14991 w 148"/>
                <a:gd name="T5" fmla="*/ 32370 h 121"/>
                <a:gd name="T6" fmla="*/ 68575 w 148"/>
                <a:gd name="T7" fmla="*/ 42631 h 121"/>
                <a:gd name="T8" fmla="*/ 95885 w 148"/>
                <a:gd name="T9" fmla="*/ 24489 h 121"/>
                <a:gd name="T10" fmla="*/ 86801 w 148"/>
                <a:gd name="T11" fmla="*/ 0 h 121"/>
                <a:gd name="T12" fmla="*/ 3220 w 148"/>
                <a:gd name="T13" fmla="*/ 12645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21">
                  <a:moveTo>
                    <a:pt x="5" y="32"/>
                  </a:moveTo>
                  <a:cubicBezTo>
                    <a:pt x="1" y="43"/>
                    <a:pt x="0" y="56"/>
                    <a:pt x="0" y="56"/>
                  </a:cubicBezTo>
                  <a:cubicBezTo>
                    <a:pt x="0" y="88"/>
                    <a:pt x="23" y="82"/>
                    <a:pt x="23" y="82"/>
                  </a:cubicBezTo>
                  <a:cubicBezTo>
                    <a:pt x="28" y="117"/>
                    <a:pt x="62" y="121"/>
                    <a:pt x="105" y="108"/>
                  </a:cubicBezTo>
                  <a:cubicBezTo>
                    <a:pt x="148" y="96"/>
                    <a:pt x="145" y="75"/>
                    <a:pt x="147" y="62"/>
                  </a:cubicBezTo>
                  <a:cubicBezTo>
                    <a:pt x="148" y="51"/>
                    <a:pt x="137" y="14"/>
                    <a:pt x="133" y="0"/>
                  </a:cubicBezTo>
                  <a:cubicBezTo>
                    <a:pt x="94" y="9"/>
                    <a:pt x="24" y="27"/>
                    <a:pt x="5" y="32"/>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11" name="Freeform 245"/>
            <p:cNvSpPr>
              <a:spLocks/>
            </p:cNvSpPr>
            <p:nvPr/>
          </p:nvSpPr>
          <p:spPr bwMode="auto">
            <a:xfrm flipH="1">
              <a:off x="-1706599" y="2865527"/>
              <a:ext cx="874601" cy="346204"/>
            </a:xfrm>
            <a:custGeom>
              <a:avLst/>
              <a:gdLst>
                <a:gd name="T0" fmla="*/ 7832 w 177"/>
                <a:gd name="T1" fmla="*/ 36041 h 91"/>
                <a:gd name="T2" fmla="*/ 110013 w 177"/>
                <a:gd name="T3" fmla="*/ 20590 h 91"/>
                <a:gd name="T4" fmla="*/ 103608 w 177"/>
                <a:gd name="T5" fmla="*/ 13393 h 91"/>
                <a:gd name="T6" fmla="*/ 87462 w 177"/>
                <a:gd name="T7" fmla="*/ 11511 h 91"/>
                <a:gd name="T8" fmla="*/ 57666 w 177"/>
                <a:gd name="T9" fmla="*/ 1194 h 91"/>
                <a:gd name="T10" fmla="*/ 16865 w 177"/>
                <a:gd name="T11" fmla="*/ 7168 h 91"/>
                <a:gd name="T12" fmla="*/ 7832 w 177"/>
                <a:gd name="T13" fmla="*/ 36041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 h="91">
                  <a:moveTo>
                    <a:pt x="12" y="91"/>
                  </a:moveTo>
                  <a:cubicBezTo>
                    <a:pt x="12" y="91"/>
                    <a:pt x="163" y="52"/>
                    <a:pt x="170" y="52"/>
                  </a:cubicBezTo>
                  <a:cubicBezTo>
                    <a:pt x="170" y="52"/>
                    <a:pt x="177" y="33"/>
                    <a:pt x="160" y="34"/>
                  </a:cubicBezTo>
                  <a:cubicBezTo>
                    <a:pt x="160" y="34"/>
                    <a:pt x="141" y="38"/>
                    <a:pt x="135" y="29"/>
                  </a:cubicBezTo>
                  <a:cubicBezTo>
                    <a:pt x="129" y="20"/>
                    <a:pt x="115" y="0"/>
                    <a:pt x="89" y="3"/>
                  </a:cubicBezTo>
                  <a:cubicBezTo>
                    <a:pt x="26" y="18"/>
                    <a:pt x="26" y="18"/>
                    <a:pt x="26" y="18"/>
                  </a:cubicBezTo>
                  <a:cubicBezTo>
                    <a:pt x="26" y="18"/>
                    <a:pt x="0" y="23"/>
                    <a:pt x="12" y="91"/>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212" name="Freeform 246"/>
            <p:cNvSpPr>
              <a:spLocks/>
            </p:cNvSpPr>
            <p:nvPr/>
          </p:nvSpPr>
          <p:spPr bwMode="auto">
            <a:xfrm flipH="1">
              <a:off x="-1074341" y="3157672"/>
              <a:ext cx="177357" cy="106967"/>
            </a:xfrm>
            <a:custGeom>
              <a:avLst/>
              <a:gdLst>
                <a:gd name="T0" fmla="*/ 1932 w 36"/>
                <a:gd name="T1" fmla="*/ 5241 h 28"/>
                <a:gd name="T2" fmla="*/ 0 w 36"/>
                <a:gd name="T3" fmla="*/ 10117 h 28"/>
                <a:gd name="T4" fmla="*/ 22987 w 36"/>
                <a:gd name="T5" fmla="*/ 11319 h 28"/>
                <a:gd name="T6" fmla="*/ 22987 w 36"/>
                <a:gd name="T7" fmla="*/ 1578 h 28"/>
                <a:gd name="T8" fmla="*/ 1932 w 36"/>
                <a:gd name="T9" fmla="*/ 52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8">
                  <a:moveTo>
                    <a:pt x="3" y="13"/>
                  </a:moveTo>
                  <a:cubicBezTo>
                    <a:pt x="2" y="17"/>
                    <a:pt x="1" y="21"/>
                    <a:pt x="0" y="25"/>
                  </a:cubicBezTo>
                  <a:cubicBezTo>
                    <a:pt x="17" y="0"/>
                    <a:pt x="36" y="28"/>
                    <a:pt x="36" y="28"/>
                  </a:cubicBezTo>
                  <a:cubicBezTo>
                    <a:pt x="36" y="4"/>
                    <a:pt x="36" y="4"/>
                    <a:pt x="36" y="4"/>
                  </a:cubicBezTo>
                  <a:cubicBezTo>
                    <a:pt x="22" y="8"/>
                    <a:pt x="10" y="11"/>
                    <a:pt x="3" y="13"/>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213" name="Freeform 247"/>
            <p:cNvSpPr>
              <a:spLocks/>
            </p:cNvSpPr>
            <p:nvPr/>
          </p:nvSpPr>
          <p:spPr bwMode="auto">
            <a:xfrm flipH="1">
              <a:off x="-984985" y="3253137"/>
              <a:ext cx="44678" cy="95465"/>
            </a:xfrm>
            <a:custGeom>
              <a:avLst/>
              <a:gdLst>
                <a:gd name="T0" fmla="*/ 2717 w 9"/>
                <a:gd name="T1" fmla="*/ 0 h 25"/>
                <a:gd name="T2" fmla="*/ 5969 w 9"/>
                <a:gd name="T3" fmla="*/ 10096 h 25"/>
                <a:gd name="T4" fmla="*/ 0 60000 65536"/>
                <a:gd name="T5" fmla="*/ 0 60000 65536"/>
              </a:gdLst>
              <a:ahLst/>
              <a:cxnLst>
                <a:cxn ang="T4">
                  <a:pos x="T0" y="T1"/>
                </a:cxn>
                <a:cxn ang="T5">
                  <a:pos x="T2" y="T3"/>
                </a:cxn>
              </a:cxnLst>
              <a:rect l="0" t="0" r="r" b="b"/>
              <a:pathLst>
                <a:path w="9" h="25">
                  <a:moveTo>
                    <a:pt x="4" y="0"/>
                  </a:moveTo>
                  <a:cubicBezTo>
                    <a:pt x="4" y="0"/>
                    <a:pt x="0" y="21"/>
                    <a:pt x="9"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14" name="Line 248"/>
            <p:cNvSpPr>
              <a:spLocks noChangeShapeType="1"/>
            </p:cNvSpPr>
            <p:nvPr/>
          </p:nvSpPr>
          <p:spPr bwMode="auto">
            <a:xfrm>
              <a:off x="-1014771" y="3367005"/>
              <a:ext cx="14892" cy="31055"/>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15" name="Freeform 249"/>
            <p:cNvSpPr>
              <a:spLocks/>
            </p:cNvSpPr>
            <p:nvPr/>
          </p:nvSpPr>
          <p:spPr bwMode="auto">
            <a:xfrm flipH="1">
              <a:off x="-1430409" y="3337100"/>
              <a:ext cx="138095" cy="64411"/>
            </a:xfrm>
            <a:custGeom>
              <a:avLst/>
              <a:gdLst>
                <a:gd name="T0" fmla="*/ 0 w 28"/>
                <a:gd name="T1" fmla="*/ 0 h 17"/>
                <a:gd name="T2" fmla="*/ 17981 w 28"/>
                <a:gd name="T3" fmla="*/ 5080 h 17"/>
                <a:gd name="T4" fmla="*/ 0 60000 65536"/>
                <a:gd name="T5" fmla="*/ 0 60000 65536"/>
              </a:gdLst>
              <a:ahLst/>
              <a:cxnLst>
                <a:cxn ang="T4">
                  <a:pos x="T0" y="T1"/>
                </a:cxn>
                <a:cxn ang="T5">
                  <a:pos x="T2" y="T3"/>
                </a:cxn>
              </a:cxnLst>
              <a:rect l="0" t="0" r="r" b="b"/>
              <a:pathLst>
                <a:path w="28" h="17">
                  <a:moveTo>
                    <a:pt x="0" y="0"/>
                  </a:moveTo>
                  <a:cubicBezTo>
                    <a:pt x="0" y="0"/>
                    <a:pt x="6" y="17"/>
                    <a:pt x="28"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16" name="Freeform 250"/>
            <p:cNvSpPr>
              <a:spLocks/>
            </p:cNvSpPr>
            <p:nvPr/>
          </p:nvSpPr>
          <p:spPr bwMode="auto">
            <a:xfrm flipH="1">
              <a:off x="-1410101" y="3055306"/>
              <a:ext cx="167880" cy="129970"/>
            </a:xfrm>
            <a:custGeom>
              <a:avLst/>
              <a:gdLst>
                <a:gd name="T0" fmla="*/ 1262 w 34"/>
                <a:gd name="T1" fmla="*/ 13806 h 34"/>
                <a:gd name="T2" fmla="*/ 10281 w 34"/>
                <a:gd name="T3" fmla="*/ 0 h 34"/>
                <a:gd name="T4" fmla="*/ 21919 w 34"/>
                <a:gd name="T5" fmla="*/ 9289 h 34"/>
                <a:gd name="T6" fmla="*/ 0 60000 65536"/>
                <a:gd name="T7" fmla="*/ 0 60000 65536"/>
                <a:gd name="T8" fmla="*/ 0 60000 65536"/>
              </a:gdLst>
              <a:ahLst/>
              <a:cxnLst>
                <a:cxn ang="T6">
                  <a:pos x="T0" y="T1"/>
                </a:cxn>
                <a:cxn ang="T7">
                  <a:pos x="T2" y="T3"/>
                </a:cxn>
                <a:cxn ang="T8">
                  <a:pos x="T4" y="T5"/>
                </a:cxn>
              </a:cxnLst>
              <a:rect l="0" t="0" r="r" b="b"/>
              <a:pathLst>
                <a:path w="34" h="34">
                  <a:moveTo>
                    <a:pt x="2" y="34"/>
                  </a:moveTo>
                  <a:cubicBezTo>
                    <a:pt x="2" y="34"/>
                    <a:pt x="0" y="0"/>
                    <a:pt x="16" y="0"/>
                  </a:cubicBezTo>
                  <a:cubicBezTo>
                    <a:pt x="33" y="0"/>
                    <a:pt x="34" y="23"/>
                    <a:pt x="34"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17" name="Freeform 251"/>
            <p:cNvSpPr>
              <a:spLocks/>
            </p:cNvSpPr>
            <p:nvPr/>
          </p:nvSpPr>
          <p:spPr bwMode="auto">
            <a:xfrm flipH="1">
              <a:off x="-1514350" y="3040354"/>
              <a:ext cx="29785" cy="87413"/>
            </a:xfrm>
            <a:custGeom>
              <a:avLst/>
              <a:gdLst>
                <a:gd name="T0" fmla="*/ 0 w 6"/>
                <a:gd name="T1" fmla="*/ 9051 h 23"/>
                <a:gd name="T2" fmla="*/ 3993 w 6"/>
                <a:gd name="T3" fmla="*/ 0 h 23"/>
                <a:gd name="T4" fmla="*/ 0 60000 65536"/>
                <a:gd name="T5" fmla="*/ 0 60000 65536"/>
              </a:gdLst>
              <a:ahLst/>
              <a:cxnLst>
                <a:cxn ang="T4">
                  <a:pos x="T0" y="T1"/>
                </a:cxn>
                <a:cxn ang="T5">
                  <a:pos x="T2" y="T3"/>
                </a:cxn>
              </a:cxnLst>
              <a:rect l="0" t="0" r="r" b="b"/>
              <a:pathLst>
                <a:path w="6" h="23">
                  <a:moveTo>
                    <a:pt x="0" y="23"/>
                  </a:moveTo>
                  <a:cubicBezTo>
                    <a:pt x="0" y="23"/>
                    <a:pt x="1" y="1"/>
                    <a:pt x="6"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18" name="Oval 252"/>
            <p:cNvSpPr>
              <a:spLocks noChangeArrowheads="1"/>
            </p:cNvSpPr>
            <p:nvPr/>
          </p:nvSpPr>
          <p:spPr bwMode="auto">
            <a:xfrm flipH="1">
              <a:off x="-1445302" y="3173776"/>
              <a:ext cx="24369"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219" name="Oval 253"/>
            <p:cNvSpPr>
              <a:spLocks noChangeArrowheads="1"/>
            </p:cNvSpPr>
            <p:nvPr/>
          </p:nvSpPr>
          <p:spPr bwMode="auto">
            <a:xfrm flipH="1">
              <a:off x="-1514350" y="3173776"/>
              <a:ext cx="24369"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220" name="Freeform 254"/>
            <p:cNvSpPr>
              <a:spLocks/>
            </p:cNvSpPr>
            <p:nvPr/>
          </p:nvSpPr>
          <p:spPr bwMode="auto">
            <a:xfrm flipH="1">
              <a:off x="-1771585" y="3492373"/>
              <a:ext cx="919279" cy="209332"/>
            </a:xfrm>
            <a:custGeom>
              <a:avLst/>
              <a:gdLst>
                <a:gd name="T0" fmla="*/ 98561 w 186"/>
                <a:gd name="T1" fmla="*/ 4785 h 55"/>
                <a:gd name="T2" fmla="*/ 88781 w 186"/>
                <a:gd name="T3" fmla="*/ 11880 h 55"/>
                <a:gd name="T4" fmla="*/ 73894 w 186"/>
                <a:gd name="T5" fmla="*/ 5506 h 55"/>
                <a:gd name="T6" fmla="*/ 79731 w 186"/>
                <a:gd name="T7" fmla="*/ 2386 h 55"/>
                <a:gd name="T8" fmla="*/ 49907 w 186"/>
                <a:gd name="T9" fmla="*/ 361 h 55"/>
                <a:gd name="T10" fmla="*/ 29825 w 186"/>
                <a:gd name="T11" fmla="*/ 7535 h 55"/>
                <a:gd name="T12" fmla="*/ 0 w 186"/>
                <a:gd name="T13" fmla="*/ 21814 h 55"/>
                <a:gd name="T14" fmla="*/ 114035 w 186"/>
                <a:gd name="T15" fmla="*/ 21814 h 55"/>
                <a:gd name="T16" fmla="*/ 119340 w 186"/>
                <a:gd name="T17" fmla="*/ 10688 h 55"/>
                <a:gd name="T18" fmla="*/ 119340 w 186"/>
                <a:gd name="T19" fmla="*/ 10688 h 55"/>
                <a:gd name="T20" fmla="*/ 98561 w 186"/>
                <a:gd name="T21" fmla="*/ 478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 h="55">
                  <a:moveTo>
                    <a:pt x="152" y="12"/>
                  </a:moveTo>
                  <a:cubicBezTo>
                    <a:pt x="145" y="21"/>
                    <a:pt x="137" y="30"/>
                    <a:pt x="137" y="30"/>
                  </a:cubicBezTo>
                  <a:cubicBezTo>
                    <a:pt x="137" y="30"/>
                    <a:pt x="136" y="12"/>
                    <a:pt x="114" y="14"/>
                  </a:cubicBezTo>
                  <a:cubicBezTo>
                    <a:pt x="114" y="14"/>
                    <a:pt x="124" y="11"/>
                    <a:pt x="123" y="6"/>
                  </a:cubicBezTo>
                  <a:cubicBezTo>
                    <a:pt x="122" y="0"/>
                    <a:pt x="102" y="0"/>
                    <a:pt x="77" y="1"/>
                  </a:cubicBezTo>
                  <a:cubicBezTo>
                    <a:pt x="52" y="2"/>
                    <a:pt x="32" y="10"/>
                    <a:pt x="46" y="19"/>
                  </a:cubicBezTo>
                  <a:cubicBezTo>
                    <a:pt x="46" y="19"/>
                    <a:pt x="8" y="12"/>
                    <a:pt x="0" y="55"/>
                  </a:cubicBezTo>
                  <a:cubicBezTo>
                    <a:pt x="176" y="55"/>
                    <a:pt x="176" y="55"/>
                    <a:pt x="176" y="55"/>
                  </a:cubicBezTo>
                  <a:cubicBezTo>
                    <a:pt x="176" y="55"/>
                    <a:pt x="186" y="41"/>
                    <a:pt x="184" y="27"/>
                  </a:cubicBezTo>
                  <a:cubicBezTo>
                    <a:pt x="184" y="27"/>
                    <a:pt x="184" y="27"/>
                    <a:pt x="184" y="27"/>
                  </a:cubicBezTo>
                  <a:cubicBezTo>
                    <a:pt x="174" y="17"/>
                    <a:pt x="161" y="13"/>
                    <a:pt x="152" y="12"/>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222" name="Freeform 255"/>
            <p:cNvSpPr>
              <a:spLocks/>
            </p:cNvSpPr>
            <p:nvPr/>
          </p:nvSpPr>
          <p:spPr bwMode="auto">
            <a:xfrm flipH="1">
              <a:off x="-1939465" y="3302595"/>
              <a:ext cx="356069" cy="293296"/>
            </a:xfrm>
            <a:custGeom>
              <a:avLst/>
              <a:gdLst>
                <a:gd name="T0" fmla="*/ 37039 w 72"/>
                <a:gd name="T1" fmla="*/ 15509 h 77"/>
                <a:gd name="T2" fmla="*/ 12288 w 72"/>
                <a:gd name="T3" fmla="*/ 9157 h 77"/>
                <a:gd name="T4" fmla="*/ 2681 w 72"/>
                <a:gd name="T5" fmla="*/ 10352 h 77"/>
                <a:gd name="T6" fmla="*/ 9059 w 72"/>
                <a:gd name="T7" fmla="*/ 18777 h 77"/>
                <a:gd name="T8" fmla="*/ 2681 w 72"/>
                <a:gd name="T9" fmla="*/ 24665 h 77"/>
                <a:gd name="T10" fmla="*/ 23498 w 72"/>
                <a:gd name="T11" fmla="*/ 30653 h 77"/>
                <a:gd name="T12" fmla="*/ 37039 w 72"/>
                <a:gd name="T13" fmla="*/ 15509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7">
                  <a:moveTo>
                    <a:pt x="57" y="39"/>
                  </a:moveTo>
                  <a:cubicBezTo>
                    <a:pt x="57" y="39"/>
                    <a:pt x="41" y="0"/>
                    <a:pt x="19" y="23"/>
                  </a:cubicBezTo>
                  <a:cubicBezTo>
                    <a:pt x="19" y="23"/>
                    <a:pt x="8" y="17"/>
                    <a:pt x="4" y="26"/>
                  </a:cubicBezTo>
                  <a:cubicBezTo>
                    <a:pt x="0" y="35"/>
                    <a:pt x="15" y="37"/>
                    <a:pt x="14" y="47"/>
                  </a:cubicBezTo>
                  <a:cubicBezTo>
                    <a:pt x="13" y="51"/>
                    <a:pt x="9" y="57"/>
                    <a:pt x="4" y="62"/>
                  </a:cubicBezTo>
                  <a:cubicBezTo>
                    <a:pt x="13" y="63"/>
                    <a:pt x="26" y="67"/>
                    <a:pt x="36" y="77"/>
                  </a:cubicBezTo>
                  <a:cubicBezTo>
                    <a:pt x="38" y="76"/>
                    <a:pt x="72" y="62"/>
                    <a:pt x="57" y="39"/>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23" name="Line 256"/>
            <p:cNvSpPr>
              <a:spLocks noChangeShapeType="1"/>
            </p:cNvSpPr>
            <p:nvPr/>
          </p:nvSpPr>
          <p:spPr bwMode="auto">
            <a:xfrm>
              <a:off x="-1068925" y="3617743"/>
              <a:ext cx="29785" cy="83963"/>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4" name="Line 257"/>
            <p:cNvSpPr>
              <a:spLocks noChangeShapeType="1"/>
            </p:cNvSpPr>
            <p:nvPr/>
          </p:nvSpPr>
          <p:spPr bwMode="auto">
            <a:xfrm flipH="1" flipV="1">
              <a:off x="-1529242" y="3607393"/>
              <a:ext cx="78525" cy="75912"/>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5" name="Line 258"/>
            <p:cNvSpPr>
              <a:spLocks noChangeShapeType="1"/>
            </p:cNvSpPr>
            <p:nvPr/>
          </p:nvSpPr>
          <p:spPr bwMode="auto">
            <a:xfrm flipH="1">
              <a:off x="-1712015" y="3390008"/>
              <a:ext cx="33847" cy="26455"/>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26" name="Freeform 259"/>
            <p:cNvSpPr>
              <a:spLocks/>
            </p:cNvSpPr>
            <p:nvPr/>
          </p:nvSpPr>
          <p:spPr bwMode="auto">
            <a:xfrm flipH="1">
              <a:off x="-2543292" y="3010450"/>
              <a:ext cx="687768" cy="486525"/>
            </a:xfrm>
            <a:custGeom>
              <a:avLst/>
              <a:gdLst>
                <a:gd name="T0" fmla="*/ 21570 w 139"/>
                <a:gd name="T1" fmla="*/ 0 h 128"/>
                <a:gd name="T2" fmla="*/ 13716 w 139"/>
                <a:gd name="T3" fmla="*/ 17287 h 128"/>
                <a:gd name="T4" fmla="*/ 33872 w 139"/>
                <a:gd name="T5" fmla="*/ 44144 h 128"/>
                <a:gd name="T6" fmla="*/ 45694 w 139"/>
                <a:gd name="T7" fmla="*/ 50456 h 128"/>
                <a:gd name="T8" fmla="*/ 74398 w 139"/>
                <a:gd name="T9" fmla="*/ 50456 h 128"/>
                <a:gd name="T10" fmla="*/ 90651 w 139"/>
                <a:gd name="T11" fmla="*/ 27171 h 128"/>
                <a:gd name="T12" fmla="*/ 21570 w 13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128">
                  <a:moveTo>
                    <a:pt x="33" y="0"/>
                  </a:moveTo>
                  <a:cubicBezTo>
                    <a:pt x="32" y="10"/>
                    <a:pt x="29" y="30"/>
                    <a:pt x="21" y="44"/>
                  </a:cubicBezTo>
                  <a:cubicBezTo>
                    <a:pt x="10" y="63"/>
                    <a:pt x="0" y="100"/>
                    <a:pt x="52" y="112"/>
                  </a:cubicBezTo>
                  <a:cubicBezTo>
                    <a:pt x="52" y="112"/>
                    <a:pt x="64" y="115"/>
                    <a:pt x="70" y="128"/>
                  </a:cubicBezTo>
                  <a:cubicBezTo>
                    <a:pt x="114" y="128"/>
                    <a:pt x="114" y="128"/>
                    <a:pt x="114" y="128"/>
                  </a:cubicBezTo>
                  <a:cubicBezTo>
                    <a:pt x="114" y="128"/>
                    <a:pt x="135" y="104"/>
                    <a:pt x="139" y="69"/>
                  </a:cubicBezTo>
                  <a:lnTo>
                    <a:pt x="33" y="0"/>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27" name="Freeform 260"/>
            <p:cNvSpPr>
              <a:spLocks/>
            </p:cNvSpPr>
            <p:nvPr/>
          </p:nvSpPr>
          <p:spPr bwMode="auto">
            <a:xfrm flipH="1">
              <a:off x="-2711173" y="2713706"/>
              <a:ext cx="831277" cy="562437"/>
            </a:xfrm>
            <a:custGeom>
              <a:avLst/>
              <a:gdLst>
                <a:gd name="T0" fmla="*/ 3900 w 168"/>
                <a:gd name="T1" fmla="*/ 24780 h 148"/>
                <a:gd name="T2" fmla="*/ 87970 w 168"/>
                <a:gd name="T3" fmla="*/ 58284 h 148"/>
                <a:gd name="T4" fmla="*/ 83482 w 168"/>
                <a:gd name="T5" fmla="*/ 24060 h 148"/>
                <a:gd name="T6" fmla="*/ 22842 w 168"/>
                <a:gd name="T7" fmla="*/ 21681 h 148"/>
                <a:gd name="T8" fmla="*/ 3220 w 168"/>
                <a:gd name="T9" fmla="*/ 20132 h 148"/>
                <a:gd name="T10" fmla="*/ 3900 w 168"/>
                <a:gd name="T11" fmla="*/ 24780 h 1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48">
                  <a:moveTo>
                    <a:pt x="6" y="63"/>
                  </a:moveTo>
                  <a:cubicBezTo>
                    <a:pt x="135" y="148"/>
                    <a:pt x="135" y="148"/>
                    <a:pt x="135" y="148"/>
                  </a:cubicBezTo>
                  <a:cubicBezTo>
                    <a:pt x="135" y="148"/>
                    <a:pt x="168" y="89"/>
                    <a:pt x="128" y="61"/>
                  </a:cubicBezTo>
                  <a:cubicBezTo>
                    <a:pt x="128" y="61"/>
                    <a:pt x="69" y="0"/>
                    <a:pt x="35" y="55"/>
                  </a:cubicBezTo>
                  <a:cubicBezTo>
                    <a:pt x="35" y="55"/>
                    <a:pt x="9" y="41"/>
                    <a:pt x="5" y="51"/>
                  </a:cubicBezTo>
                  <a:cubicBezTo>
                    <a:pt x="0" y="61"/>
                    <a:pt x="6" y="63"/>
                    <a:pt x="6" y="6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228" name="Freeform 261"/>
            <p:cNvSpPr>
              <a:spLocks/>
            </p:cNvSpPr>
            <p:nvPr/>
          </p:nvSpPr>
          <p:spPr bwMode="auto">
            <a:xfrm flipH="1">
              <a:off x="-2543292" y="3116268"/>
              <a:ext cx="337115" cy="380709"/>
            </a:xfrm>
            <a:custGeom>
              <a:avLst/>
              <a:gdLst>
                <a:gd name="T0" fmla="*/ 7173 w 68"/>
                <a:gd name="T1" fmla="*/ 19906 h 100"/>
                <a:gd name="T2" fmla="*/ 7173 w 68"/>
                <a:gd name="T3" fmla="*/ 30250 h 100"/>
                <a:gd name="T4" fmla="*/ 17818 w 68"/>
                <a:gd name="T5" fmla="*/ 39750 h 100"/>
                <a:gd name="T6" fmla="*/ 28240 w 68"/>
                <a:gd name="T7" fmla="*/ 39750 h 100"/>
                <a:gd name="T8" fmla="*/ 44783 w 68"/>
                <a:gd name="T9" fmla="*/ 16325 h 100"/>
                <a:gd name="T10" fmla="*/ 3984 w 68"/>
                <a:gd name="T11" fmla="*/ 0 h 100"/>
                <a:gd name="T12" fmla="*/ 7173 w 68"/>
                <a:gd name="T13" fmla="*/ 19906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00">
                  <a:moveTo>
                    <a:pt x="11" y="50"/>
                  </a:moveTo>
                  <a:cubicBezTo>
                    <a:pt x="11" y="50"/>
                    <a:pt x="0" y="69"/>
                    <a:pt x="11" y="76"/>
                  </a:cubicBezTo>
                  <a:cubicBezTo>
                    <a:pt x="20" y="82"/>
                    <a:pt x="26" y="89"/>
                    <a:pt x="27" y="100"/>
                  </a:cubicBezTo>
                  <a:cubicBezTo>
                    <a:pt x="43" y="100"/>
                    <a:pt x="43" y="100"/>
                    <a:pt x="43" y="100"/>
                  </a:cubicBezTo>
                  <a:cubicBezTo>
                    <a:pt x="43" y="100"/>
                    <a:pt x="64" y="76"/>
                    <a:pt x="68" y="41"/>
                  </a:cubicBezTo>
                  <a:cubicBezTo>
                    <a:pt x="6" y="0"/>
                    <a:pt x="6" y="0"/>
                    <a:pt x="6" y="0"/>
                  </a:cubicBezTo>
                  <a:cubicBezTo>
                    <a:pt x="10" y="17"/>
                    <a:pt x="15" y="43"/>
                    <a:pt x="11" y="5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229" name="Oval 262"/>
            <p:cNvSpPr>
              <a:spLocks noChangeArrowheads="1"/>
            </p:cNvSpPr>
            <p:nvPr/>
          </p:nvSpPr>
          <p:spPr bwMode="auto">
            <a:xfrm flipH="1">
              <a:off x="-2047775" y="3127769"/>
              <a:ext cx="18954" cy="5751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230" name="Freeform 263"/>
            <p:cNvSpPr>
              <a:spLocks/>
            </p:cNvSpPr>
            <p:nvPr/>
          </p:nvSpPr>
          <p:spPr bwMode="auto">
            <a:xfrm flipH="1">
              <a:off x="-2176393" y="2979396"/>
              <a:ext cx="138095" cy="163325"/>
            </a:xfrm>
            <a:custGeom>
              <a:avLst/>
              <a:gdLst>
                <a:gd name="T0" fmla="*/ 0 w 28"/>
                <a:gd name="T1" fmla="*/ 7493 h 43"/>
                <a:gd name="T2" fmla="*/ 13588 w 28"/>
                <a:gd name="T3" fmla="*/ 2378 h 43"/>
                <a:gd name="T4" fmla="*/ 14065 w 28"/>
                <a:gd name="T5" fmla="*/ 16891 h 43"/>
                <a:gd name="T6" fmla="*/ 0 60000 65536"/>
                <a:gd name="T7" fmla="*/ 0 60000 65536"/>
                <a:gd name="T8" fmla="*/ 0 60000 65536"/>
              </a:gdLst>
              <a:ahLst/>
              <a:cxnLst>
                <a:cxn ang="T6">
                  <a:pos x="T0" y="T1"/>
                </a:cxn>
                <a:cxn ang="T7">
                  <a:pos x="T2" y="T3"/>
                </a:cxn>
                <a:cxn ang="T8">
                  <a:pos x="T4" y="T5"/>
                </a:cxn>
              </a:cxnLst>
              <a:rect l="0" t="0" r="r" b="b"/>
              <a:pathLst>
                <a:path w="28" h="43">
                  <a:moveTo>
                    <a:pt x="0" y="19"/>
                  </a:moveTo>
                  <a:cubicBezTo>
                    <a:pt x="0" y="19"/>
                    <a:pt x="14" y="0"/>
                    <a:pt x="21" y="6"/>
                  </a:cubicBezTo>
                  <a:cubicBezTo>
                    <a:pt x="28" y="12"/>
                    <a:pt x="22" y="43"/>
                    <a:pt x="22" y="4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1" name="Freeform 264"/>
            <p:cNvSpPr>
              <a:spLocks/>
            </p:cNvSpPr>
            <p:nvPr/>
          </p:nvSpPr>
          <p:spPr bwMode="auto">
            <a:xfrm flipH="1">
              <a:off x="-2137130" y="3371607"/>
              <a:ext cx="113726" cy="18403"/>
            </a:xfrm>
            <a:custGeom>
              <a:avLst/>
              <a:gdLst>
                <a:gd name="T0" fmla="*/ 0 w 23"/>
                <a:gd name="T1" fmla="*/ 326 h 5"/>
                <a:gd name="T2" fmla="*/ 14952 w 23"/>
                <a:gd name="T3" fmla="*/ 0 h 5"/>
                <a:gd name="T4" fmla="*/ 0 60000 65536"/>
                <a:gd name="T5" fmla="*/ 0 60000 65536"/>
              </a:gdLst>
              <a:ahLst/>
              <a:cxnLst>
                <a:cxn ang="T4">
                  <a:pos x="T0" y="T1"/>
                </a:cxn>
                <a:cxn ang="T5">
                  <a:pos x="T2" y="T3"/>
                </a:cxn>
              </a:cxnLst>
              <a:rect l="0" t="0" r="r" b="b"/>
              <a:pathLst>
                <a:path w="23" h="5">
                  <a:moveTo>
                    <a:pt x="0" y="1"/>
                  </a:moveTo>
                  <a:cubicBezTo>
                    <a:pt x="0" y="1"/>
                    <a:pt x="14" y="5"/>
                    <a:pt x="23"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2" name="Freeform 265"/>
            <p:cNvSpPr>
              <a:spLocks/>
            </p:cNvSpPr>
            <p:nvPr/>
          </p:nvSpPr>
          <p:spPr bwMode="auto">
            <a:xfrm flipH="1">
              <a:off x="-2290118" y="3177227"/>
              <a:ext cx="93417" cy="182878"/>
            </a:xfrm>
            <a:custGeom>
              <a:avLst/>
              <a:gdLst>
                <a:gd name="T0" fmla="*/ 4351 w 19"/>
                <a:gd name="T1" fmla="*/ 0 h 48"/>
                <a:gd name="T2" fmla="*/ 2586 w 19"/>
                <a:gd name="T3" fmla="*/ 2041 h 48"/>
                <a:gd name="T4" fmla="*/ 712 w 19"/>
                <a:gd name="T5" fmla="*/ 16394 h 48"/>
                <a:gd name="T6" fmla="*/ 1198 w 19"/>
                <a:gd name="T7" fmla="*/ 18795 h 48"/>
                <a:gd name="T8" fmla="*/ 4351 w 19"/>
                <a:gd name="T9" fmla="*/ 18325 h 48"/>
                <a:gd name="T10" fmla="*/ 7663 w 19"/>
                <a:gd name="T11" fmla="*/ 1196 h 48"/>
                <a:gd name="T12" fmla="*/ 4351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7" y="0"/>
                  </a:moveTo>
                  <a:cubicBezTo>
                    <a:pt x="5" y="1"/>
                    <a:pt x="4" y="3"/>
                    <a:pt x="4" y="5"/>
                  </a:cubicBezTo>
                  <a:cubicBezTo>
                    <a:pt x="4" y="5"/>
                    <a:pt x="10" y="29"/>
                    <a:pt x="1" y="41"/>
                  </a:cubicBezTo>
                  <a:cubicBezTo>
                    <a:pt x="0" y="43"/>
                    <a:pt x="0" y="46"/>
                    <a:pt x="2" y="47"/>
                  </a:cubicBezTo>
                  <a:cubicBezTo>
                    <a:pt x="3" y="48"/>
                    <a:pt x="6" y="48"/>
                    <a:pt x="7" y="46"/>
                  </a:cubicBezTo>
                  <a:cubicBezTo>
                    <a:pt x="19" y="31"/>
                    <a:pt x="12" y="4"/>
                    <a:pt x="12" y="3"/>
                  </a:cubicBezTo>
                  <a:cubicBezTo>
                    <a:pt x="11" y="1"/>
                    <a:pt x="9" y="0"/>
                    <a:pt x="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33" name="Freeform 266"/>
            <p:cNvSpPr>
              <a:spLocks/>
            </p:cNvSpPr>
            <p:nvPr/>
          </p:nvSpPr>
          <p:spPr bwMode="auto">
            <a:xfrm flipH="1">
              <a:off x="-2661080" y="3459021"/>
              <a:ext cx="800139" cy="242688"/>
            </a:xfrm>
            <a:custGeom>
              <a:avLst/>
              <a:gdLst>
                <a:gd name="T0" fmla="*/ 0 w 162"/>
                <a:gd name="T1" fmla="*/ 24944 h 64"/>
                <a:gd name="T2" fmla="*/ 104676 w 162"/>
                <a:gd name="T3" fmla="*/ 24944 h 64"/>
                <a:gd name="T4" fmla="*/ 96384 w 162"/>
                <a:gd name="T5" fmla="*/ 11358 h 64"/>
                <a:gd name="T6" fmla="*/ 78804 w 162"/>
                <a:gd name="T7" fmla="*/ 8130 h 64"/>
                <a:gd name="T8" fmla="*/ 72974 w 162"/>
                <a:gd name="T9" fmla="*/ 3904 h 64"/>
                <a:gd name="T10" fmla="*/ 34176 w 162"/>
                <a:gd name="T11" fmla="*/ 3904 h 64"/>
                <a:gd name="T12" fmla="*/ 34176 w 162"/>
                <a:gd name="T13" fmla="*/ 8641 h 64"/>
                <a:gd name="T14" fmla="*/ 0 w 162"/>
                <a:gd name="T15" fmla="*/ 24944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2" h="64">
                  <a:moveTo>
                    <a:pt x="0" y="64"/>
                  </a:moveTo>
                  <a:cubicBezTo>
                    <a:pt x="162" y="64"/>
                    <a:pt x="162" y="64"/>
                    <a:pt x="162" y="64"/>
                  </a:cubicBezTo>
                  <a:cubicBezTo>
                    <a:pt x="149" y="29"/>
                    <a:pt x="149" y="29"/>
                    <a:pt x="149" y="29"/>
                  </a:cubicBezTo>
                  <a:cubicBezTo>
                    <a:pt x="149" y="29"/>
                    <a:pt x="137" y="13"/>
                    <a:pt x="122" y="21"/>
                  </a:cubicBezTo>
                  <a:cubicBezTo>
                    <a:pt x="122" y="21"/>
                    <a:pt x="127" y="11"/>
                    <a:pt x="113" y="10"/>
                  </a:cubicBezTo>
                  <a:cubicBezTo>
                    <a:pt x="53" y="10"/>
                    <a:pt x="53" y="10"/>
                    <a:pt x="53" y="10"/>
                  </a:cubicBezTo>
                  <a:cubicBezTo>
                    <a:pt x="53" y="10"/>
                    <a:pt x="45" y="15"/>
                    <a:pt x="53" y="22"/>
                  </a:cubicBezTo>
                  <a:cubicBezTo>
                    <a:pt x="53" y="22"/>
                    <a:pt x="15" y="0"/>
                    <a:pt x="0" y="6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234" name="Line 267"/>
            <p:cNvSpPr>
              <a:spLocks noChangeShapeType="1"/>
            </p:cNvSpPr>
            <p:nvPr/>
          </p:nvSpPr>
          <p:spPr bwMode="auto">
            <a:xfrm flipH="1">
              <a:off x="-2418736" y="3572890"/>
              <a:ext cx="29785" cy="121918"/>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35" name="Freeform 268"/>
            <p:cNvSpPr>
              <a:spLocks/>
            </p:cNvSpPr>
            <p:nvPr/>
          </p:nvSpPr>
          <p:spPr bwMode="auto">
            <a:xfrm flipH="1">
              <a:off x="-3507250" y="3010452"/>
              <a:ext cx="747338" cy="498028"/>
            </a:xfrm>
            <a:custGeom>
              <a:avLst/>
              <a:gdLst>
                <a:gd name="T0" fmla="*/ 18227 w 151"/>
                <a:gd name="T1" fmla="*/ 51676 h 131"/>
                <a:gd name="T2" fmla="*/ 58772 w 151"/>
                <a:gd name="T3" fmla="*/ 50846 h 131"/>
                <a:gd name="T4" fmla="*/ 59989 w 151"/>
                <a:gd name="T5" fmla="*/ 50846 h 131"/>
                <a:gd name="T6" fmla="*/ 62676 w 151"/>
                <a:gd name="T7" fmla="*/ 45723 h 131"/>
                <a:gd name="T8" fmla="*/ 84807 w 151"/>
                <a:gd name="T9" fmla="*/ 17294 h 131"/>
                <a:gd name="T10" fmla="*/ 74451 w 151"/>
                <a:gd name="T11" fmla="*/ 0 h 131"/>
                <a:gd name="T12" fmla="*/ 0 w 151"/>
                <a:gd name="T13" fmla="*/ 36653 h 131"/>
                <a:gd name="T14" fmla="*/ 735 w 151"/>
                <a:gd name="T15" fmla="*/ 37486 h 131"/>
                <a:gd name="T16" fmla="*/ 18227 w 151"/>
                <a:gd name="T17" fmla="*/ 5167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31">
                  <a:moveTo>
                    <a:pt x="28" y="131"/>
                  </a:moveTo>
                  <a:cubicBezTo>
                    <a:pt x="53" y="120"/>
                    <a:pt x="90" y="129"/>
                    <a:pt x="90" y="129"/>
                  </a:cubicBezTo>
                  <a:cubicBezTo>
                    <a:pt x="91" y="129"/>
                    <a:pt x="91" y="129"/>
                    <a:pt x="92" y="129"/>
                  </a:cubicBezTo>
                  <a:cubicBezTo>
                    <a:pt x="96" y="116"/>
                    <a:pt x="96" y="116"/>
                    <a:pt x="96" y="116"/>
                  </a:cubicBezTo>
                  <a:cubicBezTo>
                    <a:pt x="151" y="109"/>
                    <a:pt x="140" y="57"/>
                    <a:pt x="130" y="44"/>
                  </a:cubicBezTo>
                  <a:cubicBezTo>
                    <a:pt x="123" y="34"/>
                    <a:pt x="117" y="11"/>
                    <a:pt x="114" y="0"/>
                  </a:cubicBezTo>
                  <a:cubicBezTo>
                    <a:pt x="0" y="93"/>
                    <a:pt x="0" y="93"/>
                    <a:pt x="0" y="93"/>
                  </a:cubicBezTo>
                  <a:cubicBezTo>
                    <a:pt x="1" y="94"/>
                    <a:pt x="1" y="94"/>
                    <a:pt x="1" y="95"/>
                  </a:cubicBezTo>
                  <a:cubicBezTo>
                    <a:pt x="4" y="109"/>
                    <a:pt x="18" y="123"/>
                    <a:pt x="28" y="131"/>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36" name="Freeform 269"/>
            <p:cNvSpPr>
              <a:spLocks/>
            </p:cNvSpPr>
            <p:nvPr/>
          </p:nvSpPr>
          <p:spPr bwMode="auto">
            <a:xfrm flipH="1">
              <a:off x="-3417894" y="2831023"/>
              <a:ext cx="775769" cy="544035"/>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37" name="Freeform 270"/>
            <p:cNvSpPr>
              <a:spLocks/>
            </p:cNvSpPr>
            <p:nvPr/>
          </p:nvSpPr>
          <p:spPr bwMode="auto">
            <a:xfrm flipH="1">
              <a:off x="-3417894" y="2831023"/>
              <a:ext cx="775769" cy="544035"/>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238" name="Freeform 271"/>
            <p:cNvSpPr>
              <a:spLocks/>
            </p:cNvSpPr>
            <p:nvPr/>
          </p:nvSpPr>
          <p:spPr bwMode="auto">
            <a:xfrm flipH="1">
              <a:off x="-3482880" y="3413015"/>
              <a:ext cx="756815" cy="281793"/>
            </a:xfrm>
            <a:custGeom>
              <a:avLst/>
              <a:gdLst>
                <a:gd name="T0" fmla="*/ 8381 w 153"/>
                <a:gd name="T1" fmla="*/ 29433 h 74"/>
                <a:gd name="T2" fmla="*/ 99593 w 153"/>
                <a:gd name="T3" fmla="*/ 29433 h 74"/>
                <a:gd name="T4" fmla="*/ 68958 w 153"/>
                <a:gd name="T5" fmla="*/ 12737 h 74"/>
                <a:gd name="T6" fmla="*/ 63061 w 153"/>
                <a:gd name="T7" fmla="*/ 9141 h 74"/>
                <a:gd name="T8" fmla="*/ 8381 w 153"/>
                <a:gd name="T9" fmla="*/ 2943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74">
                  <a:moveTo>
                    <a:pt x="13" y="74"/>
                  </a:moveTo>
                  <a:cubicBezTo>
                    <a:pt x="153" y="74"/>
                    <a:pt x="153" y="74"/>
                    <a:pt x="153" y="74"/>
                  </a:cubicBezTo>
                  <a:cubicBezTo>
                    <a:pt x="153" y="74"/>
                    <a:pt x="135" y="30"/>
                    <a:pt x="106" y="32"/>
                  </a:cubicBezTo>
                  <a:cubicBezTo>
                    <a:pt x="106" y="32"/>
                    <a:pt x="113" y="23"/>
                    <a:pt x="97" y="23"/>
                  </a:cubicBezTo>
                  <a:cubicBezTo>
                    <a:pt x="97" y="23"/>
                    <a:pt x="0" y="0"/>
                    <a:pt x="13" y="7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239" name="Freeform 272"/>
            <p:cNvSpPr>
              <a:spLocks/>
            </p:cNvSpPr>
            <p:nvPr/>
          </p:nvSpPr>
          <p:spPr bwMode="auto">
            <a:xfrm flipH="1">
              <a:off x="-3111919" y="3147323"/>
              <a:ext cx="352007" cy="361156"/>
            </a:xfrm>
            <a:custGeom>
              <a:avLst/>
              <a:gdLst>
                <a:gd name="T0" fmla="*/ 18519 w 71"/>
                <a:gd name="T1" fmla="*/ 37482 h 95"/>
                <a:gd name="T2" fmla="*/ 34181 w 71"/>
                <a:gd name="T3" fmla="*/ 35462 h 95"/>
                <a:gd name="T4" fmla="*/ 38850 w 71"/>
                <a:gd name="T5" fmla="*/ 28776 h 95"/>
                <a:gd name="T6" fmla="*/ 26271 w 71"/>
                <a:gd name="T7" fmla="*/ 10260 h 95"/>
                <a:gd name="T8" fmla="*/ 45474 w 71"/>
                <a:gd name="T9" fmla="*/ 13000 h 95"/>
                <a:gd name="T10" fmla="*/ 46749 w 71"/>
                <a:gd name="T11" fmla="*/ 0 h 95"/>
                <a:gd name="T12" fmla="*/ 0 w 71"/>
                <a:gd name="T13" fmla="*/ 22430 h 95"/>
                <a:gd name="T14" fmla="*/ 736 w 71"/>
                <a:gd name="T15" fmla="*/ 23292 h 95"/>
                <a:gd name="T16" fmla="*/ 18519 w 71"/>
                <a:gd name="T17" fmla="*/ 37482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95">
                  <a:moveTo>
                    <a:pt x="28" y="95"/>
                  </a:moveTo>
                  <a:cubicBezTo>
                    <a:pt x="36" y="92"/>
                    <a:pt x="44" y="90"/>
                    <a:pt x="52" y="90"/>
                  </a:cubicBezTo>
                  <a:cubicBezTo>
                    <a:pt x="59" y="73"/>
                    <a:pt x="59" y="73"/>
                    <a:pt x="59" y="73"/>
                  </a:cubicBezTo>
                  <a:cubicBezTo>
                    <a:pt x="44" y="70"/>
                    <a:pt x="29" y="39"/>
                    <a:pt x="40" y="26"/>
                  </a:cubicBezTo>
                  <a:cubicBezTo>
                    <a:pt x="50" y="13"/>
                    <a:pt x="64" y="36"/>
                    <a:pt x="69" y="33"/>
                  </a:cubicBezTo>
                  <a:cubicBezTo>
                    <a:pt x="71" y="32"/>
                    <a:pt x="71" y="17"/>
                    <a:pt x="71" y="0"/>
                  </a:cubicBezTo>
                  <a:cubicBezTo>
                    <a:pt x="0" y="57"/>
                    <a:pt x="0" y="57"/>
                    <a:pt x="0" y="57"/>
                  </a:cubicBezTo>
                  <a:cubicBezTo>
                    <a:pt x="1" y="58"/>
                    <a:pt x="1" y="58"/>
                    <a:pt x="1" y="59"/>
                  </a:cubicBezTo>
                  <a:cubicBezTo>
                    <a:pt x="4" y="73"/>
                    <a:pt x="18" y="87"/>
                    <a:pt x="28" y="95"/>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240" name="Freeform 273"/>
            <p:cNvSpPr>
              <a:spLocks/>
            </p:cNvSpPr>
            <p:nvPr/>
          </p:nvSpPr>
          <p:spPr bwMode="auto">
            <a:xfrm flipH="1">
              <a:off x="-3268967" y="3043806"/>
              <a:ext cx="186834" cy="46007"/>
            </a:xfrm>
            <a:custGeom>
              <a:avLst/>
              <a:gdLst>
                <a:gd name="T0" fmla="*/ 0 w 38"/>
                <a:gd name="T1" fmla="*/ 3333 h 12"/>
                <a:gd name="T2" fmla="*/ 23990 w 38"/>
                <a:gd name="T3" fmla="*/ 4923 h 12"/>
                <a:gd name="T4" fmla="*/ 0 60000 65536"/>
                <a:gd name="T5" fmla="*/ 0 60000 65536"/>
              </a:gdLst>
              <a:ahLst/>
              <a:cxnLst>
                <a:cxn ang="T4">
                  <a:pos x="T0" y="T1"/>
                </a:cxn>
                <a:cxn ang="T5">
                  <a:pos x="T2" y="T3"/>
                </a:cxn>
              </a:cxnLst>
              <a:rect l="0" t="0" r="r" b="b"/>
              <a:pathLst>
                <a:path w="38" h="12">
                  <a:moveTo>
                    <a:pt x="0" y="8"/>
                  </a:moveTo>
                  <a:cubicBezTo>
                    <a:pt x="0" y="8"/>
                    <a:pt x="26" y="0"/>
                    <a:pt x="38"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1" name="Line 274"/>
            <p:cNvSpPr>
              <a:spLocks noChangeShapeType="1"/>
            </p:cNvSpPr>
            <p:nvPr/>
          </p:nvSpPr>
          <p:spPr bwMode="auto">
            <a:xfrm flipH="1">
              <a:off x="-3298753" y="2979396"/>
              <a:ext cx="4062" cy="75912"/>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2" name="Freeform 275"/>
            <p:cNvSpPr>
              <a:spLocks/>
            </p:cNvSpPr>
            <p:nvPr/>
          </p:nvSpPr>
          <p:spPr bwMode="auto">
            <a:xfrm flipH="1">
              <a:off x="-3061825" y="3291094"/>
              <a:ext cx="78525" cy="87413"/>
            </a:xfrm>
            <a:custGeom>
              <a:avLst/>
              <a:gdLst>
                <a:gd name="T0" fmla="*/ 2577 w 16"/>
                <a:gd name="T1" fmla="*/ 0 h 23"/>
                <a:gd name="T2" fmla="*/ 10001 w 16"/>
                <a:gd name="T3" fmla="*/ 9051 h 23"/>
                <a:gd name="T4" fmla="*/ 0 60000 65536"/>
                <a:gd name="T5" fmla="*/ 0 60000 65536"/>
              </a:gdLst>
              <a:ahLst/>
              <a:cxnLst>
                <a:cxn ang="T4">
                  <a:pos x="T0" y="T1"/>
                </a:cxn>
                <a:cxn ang="T5">
                  <a:pos x="T2" y="T3"/>
                </a:cxn>
              </a:cxnLst>
              <a:rect l="0" t="0" r="r" b="b"/>
              <a:pathLst>
                <a:path w="16" h="23">
                  <a:moveTo>
                    <a:pt x="4" y="0"/>
                  </a:moveTo>
                  <a:cubicBezTo>
                    <a:pt x="4" y="0"/>
                    <a:pt x="0" y="14"/>
                    <a:pt x="16"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3" name="Oval 276"/>
            <p:cNvSpPr>
              <a:spLocks noChangeArrowheads="1"/>
            </p:cNvSpPr>
            <p:nvPr/>
          </p:nvSpPr>
          <p:spPr bwMode="auto">
            <a:xfrm flipH="1">
              <a:off x="-3324476" y="3279594"/>
              <a:ext cx="79878" cy="106967"/>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244" name="Oval 277"/>
            <p:cNvSpPr>
              <a:spLocks noChangeArrowheads="1"/>
            </p:cNvSpPr>
            <p:nvPr/>
          </p:nvSpPr>
          <p:spPr bwMode="auto">
            <a:xfrm flipH="1">
              <a:off x="-3294691" y="3135821"/>
              <a:ext cx="25724" cy="4485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245" name="Oval 278"/>
            <p:cNvSpPr>
              <a:spLocks noChangeArrowheads="1"/>
            </p:cNvSpPr>
            <p:nvPr/>
          </p:nvSpPr>
          <p:spPr bwMode="auto">
            <a:xfrm flipH="1">
              <a:off x="-3333953" y="3101316"/>
              <a:ext cx="29785" cy="4600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246" name="Freeform 279"/>
            <p:cNvSpPr>
              <a:spLocks/>
            </p:cNvSpPr>
            <p:nvPr/>
          </p:nvSpPr>
          <p:spPr bwMode="auto">
            <a:xfrm flipH="1">
              <a:off x="-2938623" y="3511929"/>
              <a:ext cx="69048" cy="37956"/>
            </a:xfrm>
            <a:custGeom>
              <a:avLst/>
              <a:gdLst>
                <a:gd name="T0" fmla="*/ 0 w 14"/>
                <a:gd name="T1" fmla="*/ 1188 h 10"/>
                <a:gd name="T2" fmla="*/ 8998 w 14"/>
                <a:gd name="T3" fmla="*/ 3920 h 10"/>
                <a:gd name="T4" fmla="*/ 0 60000 65536"/>
                <a:gd name="T5" fmla="*/ 0 60000 65536"/>
              </a:gdLst>
              <a:ahLst/>
              <a:cxnLst>
                <a:cxn ang="T4">
                  <a:pos x="T0" y="T1"/>
                </a:cxn>
                <a:cxn ang="T5">
                  <a:pos x="T2" y="T3"/>
                </a:cxn>
              </a:cxnLst>
              <a:rect l="0" t="0" r="r" b="b"/>
              <a:pathLst>
                <a:path w="14" h="10">
                  <a:moveTo>
                    <a:pt x="0" y="3"/>
                  </a:moveTo>
                  <a:cubicBezTo>
                    <a:pt x="0" y="3"/>
                    <a:pt x="11" y="0"/>
                    <a:pt x="14"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7" name="Freeform 280"/>
            <p:cNvSpPr>
              <a:spLocks/>
            </p:cNvSpPr>
            <p:nvPr/>
          </p:nvSpPr>
          <p:spPr bwMode="auto">
            <a:xfrm flipH="1">
              <a:off x="-3250013" y="3534933"/>
              <a:ext cx="59571" cy="14952"/>
            </a:xfrm>
            <a:custGeom>
              <a:avLst/>
              <a:gdLst>
                <a:gd name="T0" fmla="*/ 0 w 12"/>
                <a:gd name="T1" fmla="*/ 1446 h 4"/>
                <a:gd name="T2" fmla="*/ 7931 w 12"/>
                <a:gd name="T3" fmla="*/ 0 h 4"/>
                <a:gd name="T4" fmla="*/ 0 60000 65536"/>
                <a:gd name="T5" fmla="*/ 0 60000 65536"/>
              </a:gdLst>
              <a:ahLst/>
              <a:cxnLst>
                <a:cxn ang="T4">
                  <a:pos x="T0" y="T1"/>
                </a:cxn>
                <a:cxn ang="T5">
                  <a:pos x="T2" y="T3"/>
                </a:cxn>
              </a:cxnLst>
              <a:rect l="0" t="0" r="r" b="b"/>
              <a:pathLst>
                <a:path w="12" h="4">
                  <a:moveTo>
                    <a:pt x="0" y="4"/>
                  </a:moveTo>
                  <a:cubicBezTo>
                    <a:pt x="0" y="4"/>
                    <a:pt x="4" y="0"/>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8" name="Line 281"/>
            <p:cNvSpPr>
              <a:spLocks noChangeShapeType="1"/>
            </p:cNvSpPr>
            <p:nvPr/>
          </p:nvSpPr>
          <p:spPr bwMode="auto">
            <a:xfrm flipH="1">
              <a:off x="-2933208" y="3579791"/>
              <a:ext cx="0" cy="11501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49" name="Freeform 282"/>
            <p:cNvSpPr>
              <a:spLocks/>
            </p:cNvSpPr>
            <p:nvPr/>
          </p:nvSpPr>
          <p:spPr bwMode="auto">
            <a:xfrm flipH="1">
              <a:off x="-4253233" y="2975945"/>
              <a:ext cx="557796" cy="466973"/>
            </a:xfrm>
            <a:custGeom>
              <a:avLst/>
              <a:gdLst>
                <a:gd name="T0" fmla="*/ 17308 w 113"/>
                <a:gd name="T1" fmla="*/ 41894 h 123"/>
                <a:gd name="T2" fmla="*/ 36745 w 113"/>
                <a:gd name="T3" fmla="*/ 47363 h 123"/>
                <a:gd name="T4" fmla="*/ 36745 w 113"/>
                <a:gd name="T5" fmla="*/ 48189 h 123"/>
                <a:gd name="T6" fmla="*/ 41875 w 113"/>
                <a:gd name="T7" fmla="*/ 48189 h 123"/>
                <a:gd name="T8" fmla="*/ 70135 w 113"/>
                <a:gd name="T9" fmla="*/ 48189 h 123"/>
                <a:gd name="T10" fmla="*/ 72796 w 113"/>
                <a:gd name="T11" fmla="*/ 28948 h 123"/>
                <a:gd name="T12" fmla="*/ 12896 w 113"/>
                <a:gd name="T13" fmla="*/ 0 h 123"/>
                <a:gd name="T14" fmla="*/ 5130 w 113"/>
                <a:gd name="T15" fmla="*/ 24710 h 123"/>
                <a:gd name="T16" fmla="*/ 17308 w 113"/>
                <a:gd name="T17" fmla="*/ 41894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23">
                  <a:moveTo>
                    <a:pt x="27" y="107"/>
                  </a:moveTo>
                  <a:cubicBezTo>
                    <a:pt x="54" y="117"/>
                    <a:pt x="53" y="105"/>
                    <a:pt x="57" y="121"/>
                  </a:cubicBezTo>
                  <a:cubicBezTo>
                    <a:pt x="57" y="123"/>
                    <a:pt x="57" y="123"/>
                    <a:pt x="57" y="123"/>
                  </a:cubicBezTo>
                  <a:cubicBezTo>
                    <a:pt x="60" y="122"/>
                    <a:pt x="62" y="122"/>
                    <a:pt x="65" y="123"/>
                  </a:cubicBezTo>
                  <a:cubicBezTo>
                    <a:pt x="65" y="123"/>
                    <a:pt x="96" y="123"/>
                    <a:pt x="109" y="123"/>
                  </a:cubicBezTo>
                  <a:cubicBezTo>
                    <a:pt x="109" y="114"/>
                    <a:pt x="111" y="92"/>
                    <a:pt x="113" y="74"/>
                  </a:cubicBezTo>
                  <a:cubicBezTo>
                    <a:pt x="20" y="0"/>
                    <a:pt x="20" y="0"/>
                    <a:pt x="20" y="0"/>
                  </a:cubicBezTo>
                  <a:cubicBezTo>
                    <a:pt x="18" y="15"/>
                    <a:pt x="12" y="54"/>
                    <a:pt x="8" y="63"/>
                  </a:cubicBezTo>
                  <a:cubicBezTo>
                    <a:pt x="8" y="63"/>
                    <a:pt x="0" y="98"/>
                    <a:pt x="27" y="107"/>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50" name="Freeform 283"/>
            <p:cNvSpPr>
              <a:spLocks/>
            </p:cNvSpPr>
            <p:nvPr/>
          </p:nvSpPr>
          <p:spPr bwMode="auto">
            <a:xfrm flipH="1">
              <a:off x="-4476623" y="2808019"/>
              <a:ext cx="810970" cy="460072"/>
            </a:xfrm>
            <a:custGeom>
              <a:avLst/>
              <a:gdLst>
                <a:gd name="T0" fmla="*/ 0 w 164"/>
                <a:gd name="T1" fmla="*/ 9071 h 121"/>
                <a:gd name="T2" fmla="*/ 79375 w 164"/>
                <a:gd name="T3" fmla="*/ 47755 h 121"/>
                <a:gd name="T4" fmla="*/ 88433 w 164"/>
                <a:gd name="T5" fmla="*/ 16939 h 121"/>
                <a:gd name="T6" fmla="*/ 49454 w 164"/>
                <a:gd name="T7" fmla="*/ 3104 h 121"/>
                <a:gd name="T8" fmla="*/ 29190 w 164"/>
                <a:gd name="T9" fmla="*/ 5124 h 121"/>
                <a:gd name="T10" fmla="*/ 13686 w 164"/>
                <a:gd name="T11" fmla="*/ 8711 h 121"/>
                <a:gd name="T12" fmla="*/ 0 w 164"/>
                <a:gd name="T13" fmla="*/ 9071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121">
                  <a:moveTo>
                    <a:pt x="0" y="23"/>
                  </a:moveTo>
                  <a:cubicBezTo>
                    <a:pt x="122" y="121"/>
                    <a:pt x="122" y="121"/>
                    <a:pt x="122" y="121"/>
                  </a:cubicBezTo>
                  <a:cubicBezTo>
                    <a:pt x="122" y="121"/>
                    <a:pt x="164" y="65"/>
                    <a:pt x="136" y="43"/>
                  </a:cubicBezTo>
                  <a:cubicBezTo>
                    <a:pt x="76" y="8"/>
                    <a:pt x="76" y="8"/>
                    <a:pt x="76" y="8"/>
                  </a:cubicBezTo>
                  <a:cubicBezTo>
                    <a:pt x="76" y="8"/>
                    <a:pt x="58" y="0"/>
                    <a:pt x="45" y="13"/>
                  </a:cubicBezTo>
                  <a:cubicBezTo>
                    <a:pt x="45" y="13"/>
                    <a:pt x="34" y="28"/>
                    <a:pt x="21" y="22"/>
                  </a:cubicBezTo>
                  <a:cubicBezTo>
                    <a:pt x="21" y="22"/>
                    <a:pt x="2" y="5"/>
                    <a:pt x="0" y="2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251" name="Freeform 284"/>
            <p:cNvSpPr>
              <a:spLocks/>
            </p:cNvSpPr>
            <p:nvPr/>
          </p:nvSpPr>
          <p:spPr bwMode="auto">
            <a:xfrm flipH="1">
              <a:off x="-4253233" y="3108215"/>
              <a:ext cx="246405" cy="327801"/>
            </a:xfrm>
            <a:custGeom>
              <a:avLst/>
              <a:gdLst>
                <a:gd name="T0" fmla="*/ 2650 w 50"/>
                <a:gd name="T1" fmla="*/ 6764 h 86"/>
                <a:gd name="T2" fmla="*/ 6319 w 50"/>
                <a:gd name="T3" fmla="*/ 24348 h 86"/>
                <a:gd name="T4" fmla="*/ 15965 w 50"/>
                <a:gd name="T5" fmla="*/ 26422 h 86"/>
                <a:gd name="T6" fmla="*/ 29320 w 50"/>
                <a:gd name="T7" fmla="*/ 34352 h 86"/>
                <a:gd name="T8" fmla="*/ 31930 w 50"/>
                <a:gd name="T9" fmla="*/ 15572 h 86"/>
                <a:gd name="T10" fmla="*/ 728 w 50"/>
                <a:gd name="T11" fmla="*/ 0 h 86"/>
                <a:gd name="T12" fmla="*/ 2650 w 50"/>
                <a:gd name="T13" fmla="*/ 6764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6">
                  <a:moveTo>
                    <a:pt x="4" y="17"/>
                  </a:moveTo>
                  <a:cubicBezTo>
                    <a:pt x="4" y="17"/>
                    <a:pt x="17" y="45"/>
                    <a:pt x="10" y="61"/>
                  </a:cubicBezTo>
                  <a:cubicBezTo>
                    <a:pt x="10" y="61"/>
                    <a:pt x="17" y="58"/>
                    <a:pt x="25" y="66"/>
                  </a:cubicBezTo>
                  <a:cubicBezTo>
                    <a:pt x="32" y="74"/>
                    <a:pt x="31" y="84"/>
                    <a:pt x="46" y="86"/>
                  </a:cubicBezTo>
                  <a:cubicBezTo>
                    <a:pt x="47" y="77"/>
                    <a:pt x="48" y="56"/>
                    <a:pt x="50" y="39"/>
                  </a:cubicBezTo>
                  <a:cubicBezTo>
                    <a:pt x="1" y="0"/>
                    <a:pt x="1" y="0"/>
                    <a:pt x="1" y="0"/>
                  </a:cubicBezTo>
                  <a:cubicBezTo>
                    <a:pt x="0" y="6"/>
                    <a:pt x="0" y="13"/>
                    <a:pt x="4" y="17"/>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252" name="Freeform 285"/>
            <p:cNvSpPr>
              <a:spLocks/>
            </p:cNvSpPr>
            <p:nvPr/>
          </p:nvSpPr>
          <p:spPr bwMode="auto">
            <a:xfrm flipH="1">
              <a:off x="-4396744" y="3427966"/>
              <a:ext cx="691829" cy="288694"/>
            </a:xfrm>
            <a:custGeom>
              <a:avLst/>
              <a:gdLst>
                <a:gd name="T0" fmla="*/ 90688 w 140"/>
                <a:gd name="T1" fmla="*/ 29866 h 76"/>
                <a:gd name="T2" fmla="*/ 6566 w 140"/>
                <a:gd name="T3" fmla="*/ 29866 h 76"/>
                <a:gd name="T4" fmla="*/ 28590 w 140"/>
                <a:gd name="T5" fmla="*/ 5476 h 76"/>
                <a:gd name="T6" fmla="*/ 40847 w 140"/>
                <a:gd name="T7" fmla="*/ 1549 h 76"/>
                <a:gd name="T8" fmla="*/ 70649 w 140"/>
                <a:gd name="T9" fmla="*/ 1549 h 76"/>
                <a:gd name="T10" fmla="*/ 75084 w 140"/>
                <a:gd name="T11" fmla="*/ 6305 h 76"/>
                <a:gd name="T12" fmla="*/ 83585 w 140"/>
                <a:gd name="T13" fmla="*/ 7854 h 76"/>
                <a:gd name="T14" fmla="*/ 90688 w 140"/>
                <a:gd name="T15" fmla="*/ 29866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76">
                  <a:moveTo>
                    <a:pt x="140" y="76"/>
                  </a:moveTo>
                  <a:cubicBezTo>
                    <a:pt x="10" y="76"/>
                    <a:pt x="10" y="76"/>
                    <a:pt x="10" y="76"/>
                  </a:cubicBezTo>
                  <a:cubicBezTo>
                    <a:pt x="10" y="76"/>
                    <a:pt x="0" y="9"/>
                    <a:pt x="44" y="14"/>
                  </a:cubicBezTo>
                  <a:cubicBezTo>
                    <a:pt x="44" y="14"/>
                    <a:pt x="52" y="0"/>
                    <a:pt x="63" y="4"/>
                  </a:cubicBezTo>
                  <a:cubicBezTo>
                    <a:pt x="63" y="4"/>
                    <a:pt x="98" y="4"/>
                    <a:pt x="109" y="4"/>
                  </a:cubicBezTo>
                  <a:cubicBezTo>
                    <a:pt x="109" y="4"/>
                    <a:pt x="120" y="8"/>
                    <a:pt x="116" y="16"/>
                  </a:cubicBezTo>
                  <a:cubicBezTo>
                    <a:pt x="116" y="16"/>
                    <a:pt x="126" y="11"/>
                    <a:pt x="129" y="20"/>
                  </a:cubicBezTo>
                  <a:cubicBezTo>
                    <a:pt x="132" y="30"/>
                    <a:pt x="140" y="76"/>
                    <a:pt x="140" y="76"/>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253" name="Line 286"/>
            <p:cNvSpPr>
              <a:spLocks noChangeShapeType="1"/>
            </p:cNvSpPr>
            <p:nvPr/>
          </p:nvSpPr>
          <p:spPr bwMode="auto">
            <a:xfrm flipH="1">
              <a:off x="-4178771" y="3546434"/>
              <a:ext cx="39263" cy="17022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4" name="Line 287"/>
            <p:cNvSpPr>
              <a:spLocks noChangeShapeType="1"/>
            </p:cNvSpPr>
            <p:nvPr/>
          </p:nvSpPr>
          <p:spPr bwMode="auto">
            <a:xfrm flipH="1">
              <a:off x="-4277603" y="3488924"/>
              <a:ext cx="39263" cy="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5" name="Freeform 288"/>
            <p:cNvSpPr>
              <a:spLocks/>
            </p:cNvSpPr>
            <p:nvPr/>
          </p:nvSpPr>
          <p:spPr bwMode="auto">
            <a:xfrm flipH="1">
              <a:off x="-3977044" y="3480876"/>
              <a:ext cx="54155" cy="31055"/>
            </a:xfrm>
            <a:custGeom>
              <a:avLst/>
              <a:gdLst>
                <a:gd name="T0" fmla="*/ 0 w 11"/>
                <a:gd name="T1" fmla="*/ 0 h 8"/>
                <a:gd name="T2" fmla="*/ 6967 w 11"/>
                <a:gd name="T3" fmla="*/ 3497 h 8"/>
                <a:gd name="T4" fmla="*/ 0 60000 65536"/>
                <a:gd name="T5" fmla="*/ 0 60000 65536"/>
              </a:gdLst>
              <a:ahLst/>
              <a:cxnLst>
                <a:cxn ang="T4">
                  <a:pos x="T0" y="T1"/>
                </a:cxn>
                <a:cxn ang="T5">
                  <a:pos x="T2" y="T3"/>
                </a:cxn>
              </a:cxnLst>
              <a:rect l="0" t="0" r="r" b="b"/>
              <a:pathLst>
                <a:path w="11" h="8">
                  <a:moveTo>
                    <a:pt x="0" y="0"/>
                  </a:moveTo>
                  <a:cubicBezTo>
                    <a:pt x="0" y="0"/>
                    <a:pt x="8" y="4"/>
                    <a:pt x="11" y="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6" name="Freeform 289"/>
            <p:cNvSpPr>
              <a:spLocks/>
            </p:cNvSpPr>
            <p:nvPr/>
          </p:nvSpPr>
          <p:spPr bwMode="auto">
            <a:xfrm flipH="1">
              <a:off x="-4120553" y="3157676"/>
              <a:ext cx="94772" cy="182878"/>
            </a:xfrm>
            <a:custGeom>
              <a:avLst/>
              <a:gdLst>
                <a:gd name="T0" fmla="*/ 3297 w 19"/>
                <a:gd name="T1" fmla="*/ 0 h 48"/>
                <a:gd name="T2" fmla="*/ 1304 w 19"/>
                <a:gd name="T3" fmla="*/ 2402 h 48"/>
                <a:gd name="T4" fmla="*/ 1304 w 19"/>
                <a:gd name="T5" fmla="*/ 15155 h 48"/>
                <a:gd name="T6" fmla="*/ 748 w 19"/>
                <a:gd name="T7" fmla="*/ 17950 h 48"/>
                <a:gd name="T8" fmla="*/ 5349 w 19"/>
                <a:gd name="T9" fmla="*/ 18325 h 48"/>
                <a:gd name="T10" fmla="*/ 8102 w 19"/>
                <a:gd name="T11" fmla="*/ 1557 h 48"/>
                <a:gd name="T12" fmla="*/ 3297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5" y="0"/>
                  </a:moveTo>
                  <a:cubicBezTo>
                    <a:pt x="3" y="1"/>
                    <a:pt x="1" y="4"/>
                    <a:pt x="2" y="6"/>
                  </a:cubicBezTo>
                  <a:cubicBezTo>
                    <a:pt x="5" y="19"/>
                    <a:pt x="6" y="35"/>
                    <a:pt x="2" y="38"/>
                  </a:cubicBezTo>
                  <a:cubicBezTo>
                    <a:pt x="0" y="40"/>
                    <a:pt x="0" y="43"/>
                    <a:pt x="1" y="45"/>
                  </a:cubicBezTo>
                  <a:cubicBezTo>
                    <a:pt x="3" y="47"/>
                    <a:pt x="6" y="48"/>
                    <a:pt x="8" y="46"/>
                  </a:cubicBezTo>
                  <a:cubicBezTo>
                    <a:pt x="19" y="38"/>
                    <a:pt x="13" y="12"/>
                    <a:pt x="12" y="4"/>
                  </a:cubicBezTo>
                  <a:cubicBezTo>
                    <a:pt x="11" y="1"/>
                    <a:pt x="8" y="0"/>
                    <a:pt x="5"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257" name="Freeform 290"/>
            <p:cNvSpPr>
              <a:spLocks/>
            </p:cNvSpPr>
            <p:nvPr/>
          </p:nvSpPr>
          <p:spPr bwMode="auto">
            <a:xfrm flipH="1">
              <a:off x="-3947258" y="2971346"/>
              <a:ext cx="128618" cy="167926"/>
            </a:xfrm>
            <a:custGeom>
              <a:avLst/>
              <a:gdLst>
                <a:gd name="T0" fmla="*/ 0 w 26"/>
                <a:gd name="T1" fmla="*/ 4018 h 44"/>
                <a:gd name="T2" fmla="*/ 13713 w 26"/>
                <a:gd name="T3" fmla="*/ 3292 h 44"/>
                <a:gd name="T4" fmla="*/ 14981 w 26"/>
                <a:gd name="T5" fmla="*/ 17683 h 44"/>
                <a:gd name="T6" fmla="*/ 0 60000 65536"/>
                <a:gd name="T7" fmla="*/ 0 60000 65536"/>
                <a:gd name="T8" fmla="*/ 0 60000 65536"/>
              </a:gdLst>
              <a:ahLst/>
              <a:cxnLst>
                <a:cxn ang="T6">
                  <a:pos x="T0" y="T1"/>
                </a:cxn>
                <a:cxn ang="T7">
                  <a:pos x="T2" y="T3"/>
                </a:cxn>
                <a:cxn ang="T8">
                  <a:pos x="T4" y="T5"/>
                </a:cxn>
              </a:cxnLst>
              <a:rect l="0" t="0" r="r" b="b"/>
              <a:pathLst>
                <a:path w="26" h="44">
                  <a:moveTo>
                    <a:pt x="0" y="10"/>
                  </a:moveTo>
                  <a:cubicBezTo>
                    <a:pt x="0" y="10"/>
                    <a:pt x="15" y="0"/>
                    <a:pt x="21" y="8"/>
                  </a:cubicBezTo>
                  <a:cubicBezTo>
                    <a:pt x="26" y="15"/>
                    <a:pt x="23" y="44"/>
                    <a:pt x="23" y="4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58" name="Oval 291"/>
            <p:cNvSpPr>
              <a:spLocks noChangeArrowheads="1"/>
            </p:cNvSpPr>
            <p:nvPr/>
          </p:nvSpPr>
          <p:spPr bwMode="auto">
            <a:xfrm flipH="1">
              <a:off x="-3833532" y="3063361"/>
              <a:ext cx="29785" cy="4485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259" name="Oval 292"/>
            <p:cNvSpPr>
              <a:spLocks noChangeArrowheads="1"/>
            </p:cNvSpPr>
            <p:nvPr/>
          </p:nvSpPr>
          <p:spPr bwMode="auto">
            <a:xfrm flipH="1">
              <a:off x="-3902581" y="3245089"/>
              <a:ext cx="78525" cy="98916"/>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260" name="Line 293"/>
            <p:cNvSpPr>
              <a:spLocks noChangeShapeType="1"/>
            </p:cNvSpPr>
            <p:nvPr/>
          </p:nvSpPr>
          <p:spPr bwMode="auto">
            <a:xfrm flipH="1">
              <a:off x="-1678748" y="2845960"/>
              <a:ext cx="5415" cy="4945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261" name="角丸四角形吹き出し 260"/>
          <p:cNvSpPr/>
          <p:nvPr/>
        </p:nvSpPr>
        <p:spPr>
          <a:xfrm>
            <a:off x="10640527" y="2090831"/>
            <a:ext cx="1371906" cy="869483"/>
          </a:xfrm>
          <a:prstGeom prst="wedgeRoundRectCallout">
            <a:avLst>
              <a:gd name="adj1" fmla="val -74933"/>
              <a:gd name="adj2" fmla="val 3861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2" name="テキスト ボックス 261"/>
          <p:cNvSpPr txBox="1"/>
          <p:nvPr/>
        </p:nvSpPr>
        <p:spPr>
          <a:xfrm>
            <a:off x="10675096" y="2176128"/>
            <a:ext cx="1361270" cy="707886"/>
          </a:xfrm>
          <a:prstGeom prst="rect">
            <a:avLst/>
          </a:prstGeom>
          <a:noFill/>
        </p:spPr>
        <p:txBody>
          <a:bodyPr wrap="none" rtlCol="0">
            <a:spAutoFit/>
          </a:bodyPr>
          <a:lstStyle/>
          <a:p>
            <a:r>
              <a:rPr lang="ja-JP" altLang="en-US" sz="2000" dirty="0"/>
              <a:t>スライドで</a:t>
            </a:r>
            <a:endParaRPr lang="en-US" altLang="ja-JP" sz="2000" dirty="0"/>
          </a:p>
          <a:p>
            <a:r>
              <a:rPr lang="ja-JP" altLang="en-US" sz="2000" dirty="0"/>
              <a:t>できない？</a:t>
            </a:r>
            <a:endParaRPr lang="en-US" altLang="ja-JP" sz="2000" dirty="0"/>
          </a:p>
        </p:txBody>
      </p:sp>
      <p:sp>
        <p:nvSpPr>
          <p:cNvPr id="268" name="角丸四角形吹き出し 267"/>
          <p:cNvSpPr/>
          <p:nvPr/>
        </p:nvSpPr>
        <p:spPr>
          <a:xfrm>
            <a:off x="3578573" y="1708243"/>
            <a:ext cx="1551335" cy="849872"/>
          </a:xfrm>
          <a:prstGeom prst="wedgeRoundRectCallout">
            <a:avLst>
              <a:gd name="adj1" fmla="val 61868"/>
              <a:gd name="adj2" fmla="val 584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2" name="テキスト ボックス 271"/>
          <p:cNvSpPr txBox="1"/>
          <p:nvPr/>
        </p:nvSpPr>
        <p:spPr>
          <a:xfrm>
            <a:off x="3631484" y="946058"/>
            <a:ext cx="1699504" cy="400110"/>
          </a:xfrm>
          <a:prstGeom prst="rect">
            <a:avLst/>
          </a:prstGeom>
          <a:noFill/>
        </p:spPr>
        <p:txBody>
          <a:bodyPr wrap="none" rtlCol="0">
            <a:spAutoFit/>
          </a:bodyPr>
          <a:lstStyle/>
          <a:p>
            <a:r>
              <a:rPr lang="ja-JP" altLang="en-US" sz="2000" dirty="0"/>
              <a:t>リフタはどう？</a:t>
            </a:r>
            <a:endParaRPr lang="en-US" altLang="ja-JP" sz="2000" dirty="0"/>
          </a:p>
        </p:txBody>
      </p:sp>
      <p:cxnSp>
        <p:nvCxnSpPr>
          <p:cNvPr id="274" name="直線コネクタ 273"/>
          <p:cNvCxnSpPr>
            <a:cxnSpLocks noChangeAspect="1"/>
          </p:cNvCxnSpPr>
          <p:nvPr/>
        </p:nvCxnSpPr>
        <p:spPr>
          <a:xfrm>
            <a:off x="6002232" y="881214"/>
            <a:ext cx="1674000" cy="273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2" name="Text Box 100"/>
          <p:cNvSpPr txBox="1">
            <a:spLocks noChangeArrowheads="1"/>
          </p:cNvSpPr>
          <p:nvPr/>
        </p:nvSpPr>
        <p:spPr bwMode="auto">
          <a:xfrm>
            <a:off x="6115407" y="997670"/>
            <a:ext cx="623887" cy="129533"/>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10800" rIns="90000" bIns="10800">
            <a:spAutoFit/>
          </a:bodyPr>
          <a:lstStyle>
            <a:lvl1pPr eaLnBrk="0" hangingPunct="0">
              <a:defRPr kumimoji="1" sz="1600">
                <a:solidFill>
                  <a:srgbClr val="000000"/>
                </a:solidFill>
                <a:latin typeface="HGP創英角ﾎﾟｯﾌﾟ体" pitchFamily="50" charset="-128"/>
                <a:ea typeface="HGP創英角ﾎﾟｯﾌﾟ体" pitchFamily="50" charset="-128"/>
              </a:defRPr>
            </a:lvl1pPr>
            <a:lvl2pPr marL="742950" indent="-285750" eaLnBrk="0" hangingPunct="0">
              <a:defRPr kumimoji="1" sz="1600">
                <a:solidFill>
                  <a:srgbClr val="000000"/>
                </a:solidFill>
                <a:latin typeface="HGP創英角ﾎﾟｯﾌﾟ体" pitchFamily="50" charset="-128"/>
                <a:ea typeface="HGP創英角ﾎﾟｯﾌﾟ体" pitchFamily="50" charset="-128"/>
              </a:defRPr>
            </a:lvl2pPr>
            <a:lvl3pPr marL="1143000" indent="-228600" eaLnBrk="0" hangingPunct="0">
              <a:defRPr kumimoji="1" sz="1600">
                <a:solidFill>
                  <a:srgbClr val="000000"/>
                </a:solidFill>
                <a:latin typeface="HGP創英角ﾎﾟｯﾌﾟ体" pitchFamily="50" charset="-128"/>
                <a:ea typeface="HGP創英角ﾎﾟｯﾌﾟ体" pitchFamily="50" charset="-128"/>
              </a:defRPr>
            </a:lvl3pPr>
            <a:lvl4pPr marL="1600200" indent="-228600" eaLnBrk="0" hangingPunct="0">
              <a:defRPr kumimoji="1" sz="1600">
                <a:solidFill>
                  <a:srgbClr val="000000"/>
                </a:solidFill>
                <a:latin typeface="HGP創英角ﾎﾟｯﾌﾟ体" pitchFamily="50" charset="-128"/>
                <a:ea typeface="HGP創英角ﾎﾟｯﾌﾟ体" pitchFamily="50" charset="-128"/>
              </a:defRPr>
            </a:lvl4pPr>
            <a:lvl5pPr marL="2057400" indent="-228600" eaLnBrk="0" hangingPunct="0">
              <a:defRPr kumimoji="1" sz="1600">
                <a:solidFill>
                  <a:srgbClr val="000000"/>
                </a:solidFill>
                <a:latin typeface="HGP創英角ﾎﾟｯﾌﾟ体" pitchFamily="50" charset="-128"/>
                <a:ea typeface="HGP創英角ﾎﾟｯﾌﾟ体" pitchFamily="50" charset="-128"/>
              </a:defRPr>
            </a:lvl5pPr>
            <a:lvl6pPr marL="25146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6pPr>
            <a:lvl7pPr marL="29718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7pPr>
            <a:lvl8pPr marL="34290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8pPr>
            <a:lvl9pPr marL="3886200" indent="-228600" algn="ctr" eaLnBrk="0" fontAlgn="base" hangingPunct="0">
              <a:spcBef>
                <a:spcPct val="0"/>
              </a:spcBef>
              <a:spcAft>
                <a:spcPct val="0"/>
              </a:spcAft>
              <a:defRPr kumimoji="1" sz="1600">
                <a:solidFill>
                  <a:srgbClr val="000000"/>
                </a:solidFill>
                <a:latin typeface="HGP創英角ﾎﾟｯﾌﾟ体" pitchFamily="50" charset="-128"/>
                <a:ea typeface="HGP創英角ﾎﾟｯﾌﾟ体" pitchFamily="50" charset="-128"/>
              </a:defRPr>
            </a:lvl9pPr>
          </a:lstStyle>
          <a:p>
            <a:pPr eaLnBrk="1" hangingPunct="1">
              <a:spcBef>
                <a:spcPct val="50000"/>
              </a:spcBef>
            </a:pPr>
            <a:r>
              <a:rPr lang="ja-JP" altLang="en-US" sz="700" dirty="0">
                <a:solidFill>
                  <a:schemeClr val="tx1"/>
                </a:solidFill>
                <a:latin typeface="Times New Roman" pitchFamily="18" charset="0"/>
              </a:rPr>
              <a:t>対策案</a:t>
            </a:r>
          </a:p>
        </p:txBody>
      </p:sp>
      <p:sp>
        <p:nvSpPr>
          <p:cNvPr id="295" name="テキスト ボックス 294"/>
          <p:cNvSpPr txBox="1"/>
          <p:nvPr/>
        </p:nvSpPr>
        <p:spPr>
          <a:xfrm>
            <a:off x="7106102" y="867557"/>
            <a:ext cx="629718" cy="200055"/>
          </a:xfrm>
          <a:prstGeom prst="rect">
            <a:avLst/>
          </a:prstGeom>
          <a:noFill/>
        </p:spPr>
        <p:txBody>
          <a:bodyPr wrap="square" rtlCol="0">
            <a:spAutoFit/>
          </a:bodyPr>
          <a:lstStyle/>
          <a:p>
            <a:r>
              <a:rPr lang="ja-JP" altLang="en-US" sz="700" dirty="0">
                <a:latin typeface="HGP創英角ﾎﾟｯﾌﾟ体" pitchFamily="50" charset="-128"/>
                <a:ea typeface="HGP創英角ﾎﾟｯﾌﾟ体" pitchFamily="50" charset="-128"/>
              </a:rPr>
              <a:t>評価項目</a:t>
            </a:r>
          </a:p>
        </p:txBody>
      </p:sp>
      <p:sp>
        <p:nvSpPr>
          <p:cNvPr id="301" name="テキスト ボックス 300"/>
          <p:cNvSpPr txBox="1"/>
          <p:nvPr/>
        </p:nvSpPr>
        <p:spPr>
          <a:xfrm>
            <a:off x="3577506" y="1783642"/>
            <a:ext cx="1617751" cy="707886"/>
          </a:xfrm>
          <a:prstGeom prst="rect">
            <a:avLst/>
          </a:prstGeom>
          <a:noFill/>
        </p:spPr>
        <p:txBody>
          <a:bodyPr wrap="none" rtlCol="0">
            <a:spAutoFit/>
          </a:bodyPr>
          <a:lstStyle/>
          <a:p>
            <a:r>
              <a:rPr lang="ja-JP" altLang="en-US" sz="2000" dirty="0"/>
              <a:t>メカ的に何か</a:t>
            </a:r>
            <a:endParaRPr lang="en-US" altLang="ja-JP" sz="2000" dirty="0"/>
          </a:p>
          <a:p>
            <a:r>
              <a:rPr lang="ja-JP" altLang="en-US" sz="2000" dirty="0"/>
              <a:t>できないか？</a:t>
            </a:r>
            <a:endParaRPr lang="en-US" altLang="ja-JP" sz="2000" dirty="0"/>
          </a:p>
        </p:txBody>
      </p:sp>
      <p:sp>
        <p:nvSpPr>
          <p:cNvPr id="322" name="正方形/長方形 321"/>
          <p:cNvSpPr/>
          <p:nvPr/>
        </p:nvSpPr>
        <p:spPr>
          <a:xfrm>
            <a:off x="6885305" y="2157798"/>
            <a:ext cx="1641795" cy="400110"/>
          </a:xfrm>
          <a:prstGeom prst="rect">
            <a:avLst/>
          </a:prstGeom>
          <a:noFill/>
        </p:spPr>
        <p:txBody>
          <a:bodyPr wrap="none" lIns="91440" tIns="45720" rIns="91440" bIns="45720">
            <a:spAutoFit/>
          </a:bodyPr>
          <a:lstStyle/>
          <a:p>
            <a:pPr algn="ctr"/>
            <a:r>
              <a:rPr lang="ja-JP" altLang="en-US" sz="2000" b="1" dirty="0">
                <a:ln w="12700">
                  <a:solidFill>
                    <a:sysClr val="windowText" lastClr="000000"/>
                  </a:solidFill>
                  <a:prstDash val="solid"/>
                </a:ln>
                <a:solidFill>
                  <a:sysClr val="windowText" lastClr="000000"/>
                </a:solidFill>
              </a:rPr>
              <a:t>男性陣奮闘</a:t>
            </a:r>
            <a:r>
              <a:rPr lang="en-US" altLang="ja-JP" sz="2000" b="1" i="1" dirty="0">
                <a:ln w="12700">
                  <a:solidFill>
                    <a:sysClr val="windowText" lastClr="000000"/>
                  </a:solidFill>
                  <a:prstDash val="solid"/>
                </a:ln>
                <a:solidFill>
                  <a:sysClr val="windowText" lastClr="000000"/>
                </a:solidFill>
              </a:rPr>
              <a:t>!!</a:t>
            </a:r>
            <a:endParaRPr lang="ja-JP" altLang="en-US" sz="2000" b="1" i="1" dirty="0">
              <a:ln w="12700">
                <a:solidFill>
                  <a:sysClr val="windowText" lastClr="000000"/>
                </a:solidFill>
                <a:prstDash val="solid"/>
              </a:ln>
              <a:solidFill>
                <a:sysClr val="windowText" lastClr="000000"/>
              </a:solidFill>
            </a:endParaRPr>
          </a:p>
        </p:txBody>
      </p:sp>
      <p:sp>
        <p:nvSpPr>
          <p:cNvPr id="136" name="テキスト ボックス 135"/>
          <p:cNvSpPr txBox="1"/>
          <p:nvPr/>
        </p:nvSpPr>
        <p:spPr>
          <a:xfrm>
            <a:off x="11164865" y="42083"/>
            <a:ext cx="1051815" cy="369332"/>
          </a:xfrm>
          <a:prstGeom prst="rect">
            <a:avLst/>
          </a:prstGeom>
          <a:noFill/>
        </p:spPr>
        <p:txBody>
          <a:bodyPr wrap="square" rtlCol="0">
            <a:spAutoFit/>
          </a:bodyPr>
          <a:lstStyle/>
          <a:p>
            <a:r>
              <a:rPr lang="ja-JP" altLang="en-US" b="1" dirty="0"/>
              <a:t>１９</a:t>
            </a:r>
            <a:r>
              <a:rPr lang="en-US" altLang="ja-JP" b="1" dirty="0"/>
              <a:t>/</a:t>
            </a:r>
            <a:r>
              <a:rPr lang="ja-JP" altLang="en-US" b="1" dirty="0"/>
              <a:t>３０</a:t>
            </a:r>
          </a:p>
        </p:txBody>
      </p:sp>
      <p:pic>
        <p:nvPicPr>
          <p:cNvPr id="4" name="図 3">
            <a:extLst>
              <a:ext uri="{FF2B5EF4-FFF2-40B4-BE49-F238E27FC236}">
                <a16:creationId xmlns:a16="http://schemas.microsoft.com/office/drawing/2014/main" id="{0904D0C1-84D9-7CB9-3391-E6BB87A0FE82}"/>
              </a:ext>
            </a:extLst>
          </p:cNvPr>
          <p:cNvPicPr>
            <a:picLocks noChangeAspect="1"/>
          </p:cNvPicPr>
          <p:nvPr/>
        </p:nvPicPr>
        <p:blipFill>
          <a:blip r:embed="rId3"/>
          <a:srcRect l="34318" t="30339" r="27557" b="18285"/>
          <a:stretch/>
        </p:blipFill>
        <p:spPr>
          <a:xfrm>
            <a:off x="18274" y="258311"/>
            <a:ext cx="3653735" cy="2769492"/>
          </a:xfrm>
          <a:prstGeom prst="rect">
            <a:avLst/>
          </a:prstGeom>
          <a:ln>
            <a:solidFill>
              <a:schemeClr val="tx1"/>
            </a:solidFill>
          </a:ln>
        </p:spPr>
      </p:pic>
    </p:spTree>
    <p:extLst>
      <p:ext uri="{BB962C8B-B14F-4D97-AF65-F5344CB8AC3E}">
        <p14:creationId xmlns:p14="http://schemas.microsoft.com/office/powerpoint/2010/main" val="17908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wipe(down)">
                                      <p:cBhvr>
                                        <p:cTn id="7" dur="500"/>
                                        <p:tgtEl>
                                          <p:spTgt spid="27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wipe(down)">
                                      <p:cBhvr>
                                        <p:cTn id="10" dur="500"/>
                                        <p:tgtEl>
                                          <p:spTgt spid="15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01"/>
                                        </p:tgtEl>
                                        <p:attrNameLst>
                                          <p:attrName>style.visibility</p:attrName>
                                        </p:attrNameLst>
                                      </p:cBhvr>
                                      <p:to>
                                        <p:strVal val="visible"/>
                                      </p:to>
                                    </p:set>
                                    <p:animEffect transition="in" filter="wipe(right)">
                                      <p:cBhvr>
                                        <p:cTn id="14" dur="500"/>
                                        <p:tgtEl>
                                          <p:spTgt spid="301"/>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68"/>
                                        </p:tgtEl>
                                        <p:attrNameLst>
                                          <p:attrName>style.visibility</p:attrName>
                                        </p:attrNameLst>
                                      </p:cBhvr>
                                      <p:to>
                                        <p:strVal val="visible"/>
                                      </p:to>
                                    </p:set>
                                    <p:animEffect transition="in" filter="wipe(right)">
                                      <p:cBhvr>
                                        <p:cTn id="17" dur="500"/>
                                        <p:tgtEl>
                                          <p:spTgt spid="268"/>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61"/>
                                        </p:tgtEl>
                                        <p:attrNameLst>
                                          <p:attrName>style.visibility</p:attrName>
                                        </p:attrNameLst>
                                      </p:cBhvr>
                                      <p:to>
                                        <p:strVal val="visible"/>
                                      </p:to>
                                    </p:set>
                                    <p:animEffect transition="in" filter="wipe(left)">
                                      <p:cBhvr>
                                        <p:cTn id="21" dur="500"/>
                                        <p:tgtEl>
                                          <p:spTgt spid="26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62"/>
                                        </p:tgtEl>
                                        <p:attrNameLst>
                                          <p:attrName>style.visibility</p:attrName>
                                        </p:attrNameLst>
                                      </p:cBhvr>
                                      <p:to>
                                        <p:strVal val="visible"/>
                                      </p:to>
                                    </p:set>
                                    <p:animEffect transition="in" filter="wipe(left)">
                                      <p:cBhvr>
                                        <p:cTn id="24" dur="500"/>
                                        <p:tgtEl>
                                          <p:spTgt spid="262"/>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55"/>
                                        </p:tgtEl>
                                        <p:attrNameLst>
                                          <p:attrName>style.visibility</p:attrName>
                                        </p:attrNameLst>
                                      </p:cBhvr>
                                      <p:to>
                                        <p:strVal val="visible"/>
                                      </p:to>
                                    </p:set>
                                    <p:animEffect transition="in" filter="wipe(down)">
                                      <p:cBhvr>
                                        <p:cTn id="28" dur="500"/>
                                        <p:tgtEl>
                                          <p:spTgt spid="15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6"/>
                                        </p:tgtEl>
                                        <p:attrNameLst>
                                          <p:attrName>style.visibility</p:attrName>
                                        </p:attrNameLst>
                                      </p:cBhvr>
                                      <p:to>
                                        <p:strVal val="visible"/>
                                      </p:to>
                                    </p:set>
                                    <p:animEffect transition="in" filter="wipe(down)">
                                      <p:cBhvr>
                                        <p:cTn id="31" dur="500"/>
                                        <p:tgtEl>
                                          <p:spTgt spid="15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322"/>
                                        </p:tgtEl>
                                        <p:attrNameLst>
                                          <p:attrName>style.visibility</p:attrName>
                                        </p:attrNameLst>
                                      </p:cBhvr>
                                      <p:to>
                                        <p:strVal val="visible"/>
                                      </p:to>
                                    </p:set>
                                    <p:anim calcmode="lin" valueType="num">
                                      <p:cBhvr>
                                        <p:cTn id="35" dur="500" fill="hold"/>
                                        <p:tgtEl>
                                          <p:spTgt spid="322"/>
                                        </p:tgtEl>
                                        <p:attrNameLst>
                                          <p:attrName>ppt_w</p:attrName>
                                        </p:attrNameLst>
                                      </p:cBhvr>
                                      <p:tavLst>
                                        <p:tav tm="0">
                                          <p:val>
                                            <p:fltVal val="0"/>
                                          </p:val>
                                        </p:tav>
                                        <p:tav tm="100000">
                                          <p:val>
                                            <p:strVal val="#ppt_w"/>
                                          </p:val>
                                        </p:tav>
                                      </p:tavLst>
                                    </p:anim>
                                    <p:anim calcmode="lin" valueType="num">
                                      <p:cBhvr>
                                        <p:cTn id="36" dur="500" fill="hold"/>
                                        <p:tgtEl>
                                          <p:spTgt spid="322"/>
                                        </p:tgtEl>
                                        <p:attrNameLst>
                                          <p:attrName>ppt_h</p:attrName>
                                        </p:attrNameLst>
                                      </p:cBhvr>
                                      <p:tavLst>
                                        <p:tav tm="0">
                                          <p:val>
                                            <p:fltVal val="0"/>
                                          </p:val>
                                        </p:tav>
                                        <p:tav tm="100000">
                                          <p:val>
                                            <p:strVal val="#ppt_h"/>
                                          </p:val>
                                        </p:tav>
                                      </p:tavLst>
                                    </p:anim>
                                    <p:animEffect transition="in" filter="fade">
                                      <p:cBhvr>
                                        <p:cTn id="37" dur="500"/>
                                        <p:tgtEl>
                                          <p:spTgt spid="32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randombar(horizontal)">
                                      <p:cBhvr>
                                        <p:cTn id="42" dur="500"/>
                                        <p:tgtEl>
                                          <p:spTgt spid="133"/>
                                        </p:tgtEl>
                                      </p:cBhvr>
                                    </p:animEffect>
                                  </p:childTnLst>
                                </p:cTn>
                              </p:par>
                              <p:par>
                                <p:cTn id="43" presetID="14" presetClass="entr" presetSubtype="10" fill="hold" nodeType="withEffect">
                                  <p:stCondLst>
                                    <p:cond delay="0"/>
                                  </p:stCondLst>
                                  <p:childTnLst>
                                    <p:set>
                                      <p:cBhvr>
                                        <p:cTn id="44" dur="1" fill="hold">
                                          <p:stCondLst>
                                            <p:cond delay="0"/>
                                          </p:stCondLst>
                                        </p:cTn>
                                        <p:tgtEl>
                                          <p:spTgt spid="143"/>
                                        </p:tgtEl>
                                        <p:attrNameLst>
                                          <p:attrName>style.visibility</p:attrName>
                                        </p:attrNameLst>
                                      </p:cBhvr>
                                      <p:to>
                                        <p:strVal val="visible"/>
                                      </p:to>
                                    </p:set>
                                    <p:animEffect transition="in" filter="randombar(horizontal)">
                                      <p:cBhvr>
                                        <p:cTn id="45" dur="500"/>
                                        <p:tgtEl>
                                          <p:spTgt spid="143"/>
                                        </p:tgtEl>
                                      </p:cBhvr>
                                    </p:animEffect>
                                  </p:childTnLst>
                                </p:cTn>
                              </p:par>
                              <p:par>
                                <p:cTn id="46" presetID="14" presetClass="entr" presetSubtype="10" fill="hold" nodeType="withEffect">
                                  <p:stCondLst>
                                    <p:cond delay="0"/>
                                  </p:stCondLst>
                                  <p:childTnLst>
                                    <p:set>
                                      <p:cBhvr>
                                        <p:cTn id="47" dur="1" fill="hold">
                                          <p:stCondLst>
                                            <p:cond delay="0"/>
                                          </p:stCondLst>
                                        </p:cTn>
                                        <p:tgtEl>
                                          <p:spTgt spid="134"/>
                                        </p:tgtEl>
                                        <p:attrNameLst>
                                          <p:attrName>style.visibility</p:attrName>
                                        </p:attrNameLst>
                                      </p:cBhvr>
                                      <p:to>
                                        <p:strVal val="visible"/>
                                      </p:to>
                                    </p:set>
                                    <p:animEffect transition="in" filter="randombar(horizontal)">
                                      <p:cBhvr>
                                        <p:cTn id="48" dur="500"/>
                                        <p:tgtEl>
                                          <p:spTgt spid="134"/>
                                        </p:tgtEl>
                                      </p:cBhvr>
                                    </p:animEffect>
                                  </p:childTnLst>
                                </p:cTn>
                              </p:par>
                              <p:par>
                                <p:cTn id="49" presetID="14" presetClass="entr" presetSubtype="10" fill="hold" nodeType="withEffect">
                                  <p:stCondLst>
                                    <p:cond delay="0"/>
                                  </p:stCondLst>
                                  <p:childTnLst>
                                    <p:set>
                                      <p:cBhvr>
                                        <p:cTn id="50" dur="1" fill="hold">
                                          <p:stCondLst>
                                            <p:cond delay="0"/>
                                          </p:stCondLst>
                                        </p:cTn>
                                        <p:tgtEl>
                                          <p:spTgt spid="148"/>
                                        </p:tgtEl>
                                        <p:attrNameLst>
                                          <p:attrName>style.visibility</p:attrName>
                                        </p:attrNameLst>
                                      </p:cBhvr>
                                      <p:to>
                                        <p:strVal val="visible"/>
                                      </p:to>
                                    </p:set>
                                    <p:animEffect transition="in" filter="randombar(horizontal)">
                                      <p:cBhvr>
                                        <p:cTn id="51" dur="500"/>
                                        <p:tgtEl>
                                          <p:spTgt spid="148"/>
                                        </p:tgtEl>
                                      </p:cBhvr>
                                    </p:animEffect>
                                  </p:childTnLst>
                                </p:cTn>
                              </p:par>
                              <p:par>
                                <p:cTn id="52" presetID="14" presetClass="entr" presetSubtype="10" fill="hold" nodeType="withEffect">
                                  <p:stCondLst>
                                    <p:cond delay="0"/>
                                  </p:stCondLst>
                                  <p:childTnLst>
                                    <p:set>
                                      <p:cBhvr>
                                        <p:cTn id="53" dur="1" fill="hold">
                                          <p:stCondLst>
                                            <p:cond delay="0"/>
                                          </p:stCondLst>
                                        </p:cTn>
                                        <p:tgtEl>
                                          <p:spTgt spid="142"/>
                                        </p:tgtEl>
                                        <p:attrNameLst>
                                          <p:attrName>style.visibility</p:attrName>
                                        </p:attrNameLst>
                                      </p:cBhvr>
                                      <p:to>
                                        <p:strVal val="visible"/>
                                      </p:to>
                                    </p:set>
                                    <p:animEffect transition="in" filter="randombar(horizontal)">
                                      <p:cBhvr>
                                        <p:cTn id="54" dur="500"/>
                                        <p:tgtEl>
                                          <p:spTgt spid="142"/>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46"/>
                                        </p:tgtEl>
                                        <p:attrNameLst>
                                          <p:attrName>style.visibility</p:attrName>
                                        </p:attrNameLst>
                                      </p:cBhvr>
                                      <p:to>
                                        <p:strVal val="visible"/>
                                      </p:to>
                                    </p:set>
                                    <p:animEffect transition="in" filter="randombar(horizontal)">
                                      <p:cBhvr>
                                        <p:cTn id="57" dur="500"/>
                                        <p:tgtEl>
                                          <p:spTgt spid="146"/>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47"/>
                                        </p:tgtEl>
                                        <p:attrNameLst>
                                          <p:attrName>style.visibility</p:attrName>
                                        </p:attrNameLst>
                                      </p:cBhvr>
                                      <p:to>
                                        <p:strVal val="visible"/>
                                      </p:to>
                                    </p:set>
                                    <p:animEffect transition="in" filter="randombar(horizontal)">
                                      <p:cBhvr>
                                        <p:cTn id="60" dur="500"/>
                                        <p:tgtEl>
                                          <p:spTgt spid="14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42" fill="hold" grpId="0" nodeType="clickEffect">
                                  <p:stCondLst>
                                    <p:cond delay="0"/>
                                  </p:stCondLst>
                                  <p:childTnLst>
                                    <p:set>
                                      <p:cBhvr>
                                        <p:cTn id="64" dur="1" fill="hold">
                                          <p:stCondLst>
                                            <p:cond delay="0"/>
                                          </p:stCondLst>
                                        </p:cTn>
                                        <p:tgtEl>
                                          <p:spTgt spid="132"/>
                                        </p:tgtEl>
                                        <p:attrNameLst>
                                          <p:attrName>style.visibility</p:attrName>
                                        </p:attrNameLst>
                                      </p:cBhvr>
                                      <p:to>
                                        <p:strVal val="visible"/>
                                      </p:to>
                                    </p:set>
                                    <p:animEffect transition="in" filter="barn(outHorizontal)">
                                      <p:cBhvr>
                                        <p:cTn id="65"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46" grpId="0"/>
      <p:bldP spid="147" grpId="0"/>
      <p:bldP spid="155" grpId="0" animBg="1"/>
      <p:bldP spid="156" grpId="0"/>
      <p:bldP spid="157" grpId="0" animBg="1"/>
      <p:bldP spid="261" grpId="0" animBg="1"/>
      <p:bldP spid="262" grpId="0"/>
      <p:bldP spid="268" grpId="0" animBg="1"/>
      <p:bldP spid="272" grpId="0"/>
      <p:bldP spid="301" grpId="0"/>
      <p:bldP spid="3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AutoShape 2"/>
          <p:cNvSpPr>
            <a:spLocks noChangeArrowheads="1"/>
          </p:cNvSpPr>
          <p:nvPr/>
        </p:nvSpPr>
        <p:spPr bwMode="auto">
          <a:xfrm>
            <a:off x="3446622" y="358190"/>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445" name="AutoShape 928"/>
          <p:cNvSpPr>
            <a:spLocks noChangeArrowheads="1"/>
          </p:cNvSpPr>
          <p:nvPr/>
        </p:nvSpPr>
        <p:spPr bwMode="auto">
          <a:xfrm>
            <a:off x="3665206" y="6092701"/>
            <a:ext cx="8160266"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a:latin typeface="HGP創英角ｺﾞｼｯｸUB" pitchFamily="50" charset="-128"/>
                <a:ea typeface="HGP創英角ｺﾞｼｯｸUB" pitchFamily="50" charset="-128"/>
              </a:rPr>
              <a:t>リフタは効果はあるがそのままでは使えない</a:t>
            </a:r>
          </a:p>
        </p:txBody>
      </p:sp>
      <p:sp>
        <p:nvSpPr>
          <p:cNvPr id="447" name="テキスト ボックス 446"/>
          <p:cNvSpPr txBox="1"/>
          <p:nvPr/>
        </p:nvSpPr>
        <p:spPr>
          <a:xfrm>
            <a:off x="11098845" y="332657"/>
            <a:ext cx="716863" cy="276999"/>
          </a:xfrm>
          <a:prstGeom prst="rect">
            <a:avLst/>
          </a:prstGeom>
          <a:noFill/>
        </p:spPr>
        <p:txBody>
          <a:bodyPr wrap="none" rtlCol="0">
            <a:spAutoFit/>
          </a:bodyPr>
          <a:lstStyle/>
          <a:p>
            <a:r>
              <a:rPr lang="ja-JP" altLang="en-US" sz="1200" dirty="0"/>
              <a:t>　</a:t>
            </a:r>
            <a:r>
              <a:rPr lang="en-US" altLang="ja-JP" sz="1200" dirty="0"/>
              <a:t>‘18.6.8</a:t>
            </a:r>
            <a:endParaRPr lang="ja-JP" altLang="en-US" sz="1200" dirty="0"/>
          </a:p>
        </p:txBody>
      </p:sp>
      <p:sp>
        <p:nvSpPr>
          <p:cNvPr id="505" name="Rectangle 219"/>
          <p:cNvSpPr>
            <a:spLocks noChangeArrowheads="1"/>
          </p:cNvSpPr>
          <p:nvPr/>
        </p:nvSpPr>
        <p:spPr bwMode="auto">
          <a:xfrm>
            <a:off x="11036490" y="448963"/>
            <a:ext cx="1020037"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中村・鈴木</a:t>
            </a:r>
          </a:p>
        </p:txBody>
      </p:sp>
      <p:sp>
        <p:nvSpPr>
          <p:cNvPr id="528" name="角丸四角形吹き出し 527"/>
          <p:cNvSpPr/>
          <p:nvPr/>
        </p:nvSpPr>
        <p:spPr>
          <a:xfrm>
            <a:off x="4791286" y="866568"/>
            <a:ext cx="2327744" cy="760492"/>
          </a:xfrm>
          <a:prstGeom prst="wedgeRoundRectCallout">
            <a:avLst>
              <a:gd name="adj1" fmla="val -61438"/>
              <a:gd name="adj2" fmla="val 2547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5" name="テキスト ボックス 684"/>
          <p:cNvSpPr txBox="1"/>
          <p:nvPr/>
        </p:nvSpPr>
        <p:spPr>
          <a:xfrm>
            <a:off x="4884124" y="923649"/>
            <a:ext cx="2234907" cy="646331"/>
          </a:xfrm>
          <a:prstGeom prst="rect">
            <a:avLst/>
          </a:prstGeom>
          <a:noFill/>
        </p:spPr>
        <p:txBody>
          <a:bodyPr wrap="none" rtlCol="0">
            <a:spAutoFit/>
          </a:bodyPr>
          <a:lstStyle/>
          <a:p>
            <a:r>
              <a:rPr lang="ja-JP" altLang="en-US" dirty="0"/>
              <a:t>まずはリフタを置いて</a:t>
            </a:r>
            <a:endParaRPr lang="en-US" altLang="ja-JP" dirty="0"/>
          </a:p>
          <a:p>
            <a:r>
              <a:rPr lang="ja-JP" altLang="en-US" dirty="0"/>
              <a:t>作業してみよう</a:t>
            </a:r>
          </a:p>
        </p:txBody>
      </p:sp>
      <p:sp>
        <p:nvSpPr>
          <p:cNvPr id="686" name="角丸四角形吹き出し 685"/>
          <p:cNvSpPr/>
          <p:nvPr/>
        </p:nvSpPr>
        <p:spPr>
          <a:xfrm>
            <a:off x="7948270" y="5157193"/>
            <a:ext cx="1801856" cy="690129"/>
          </a:xfrm>
          <a:prstGeom prst="wedgeRoundRectCallout">
            <a:avLst>
              <a:gd name="adj1" fmla="val 91913"/>
              <a:gd name="adj2" fmla="val -3648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latin typeface="HGP創英角ﾎﾟｯﾌﾟ体" pitchFamily="50" charset="-128"/>
              <a:ea typeface="HGP創英角ﾎﾟｯﾌﾟ体" pitchFamily="50" charset="-128"/>
            </a:endParaRPr>
          </a:p>
        </p:txBody>
      </p:sp>
      <p:sp>
        <p:nvSpPr>
          <p:cNvPr id="687" name="テキスト ボックス 686"/>
          <p:cNvSpPr txBox="1"/>
          <p:nvPr/>
        </p:nvSpPr>
        <p:spPr>
          <a:xfrm>
            <a:off x="7999569" y="5213006"/>
            <a:ext cx="1728358" cy="584775"/>
          </a:xfrm>
          <a:prstGeom prst="rect">
            <a:avLst/>
          </a:prstGeom>
          <a:noFill/>
        </p:spPr>
        <p:txBody>
          <a:bodyPr wrap="none" rtlCol="0">
            <a:spAutoFit/>
          </a:bodyPr>
          <a:lstStyle/>
          <a:p>
            <a:r>
              <a:rPr lang="ja-JP" altLang="en-US" sz="1600" dirty="0"/>
              <a:t>リフタにスライド</a:t>
            </a:r>
            <a:endParaRPr lang="en-US" altLang="ja-JP" sz="1600" dirty="0"/>
          </a:p>
          <a:p>
            <a:r>
              <a:rPr lang="ja-JP" altLang="en-US" sz="1600" dirty="0"/>
              <a:t>するのが重いわぁ</a:t>
            </a:r>
            <a:endParaRPr lang="en-US" altLang="ja-JP" sz="1600" dirty="0"/>
          </a:p>
        </p:txBody>
      </p:sp>
      <p:sp>
        <p:nvSpPr>
          <p:cNvPr id="691" name="テキスト ボックス 690"/>
          <p:cNvSpPr txBox="1"/>
          <p:nvPr/>
        </p:nvSpPr>
        <p:spPr>
          <a:xfrm>
            <a:off x="5547176" y="5798882"/>
            <a:ext cx="1959191" cy="276999"/>
          </a:xfrm>
          <a:prstGeom prst="rect">
            <a:avLst/>
          </a:prstGeom>
          <a:noFill/>
        </p:spPr>
        <p:txBody>
          <a:bodyPr wrap="none" rtlCol="0">
            <a:spAutoFit/>
          </a:bodyPr>
          <a:lstStyle/>
          <a:p>
            <a:r>
              <a:rPr lang="ja-JP" altLang="en-US" sz="1200" dirty="0"/>
              <a:t>計測器：プッシュプルゲージ</a:t>
            </a:r>
            <a:endParaRPr lang="en-US" altLang="ja-JP" sz="1200" dirty="0"/>
          </a:p>
        </p:txBody>
      </p:sp>
      <p:graphicFrame>
        <p:nvGraphicFramePr>
          <p:cNvPr id="692" name="表 691"/>
          <p:cNvGraphicFramePr>
            <a:graphicFrameLocks noGrp="1"/>
          </p:cNvGraphicFramePr>
          <p:nvPr>
            <p:extLst>
              <p:ext uri="{D42A27DB-BD31-4B8C-83A1-F6EECF244321}">
                <p14:modId xmlns:p14="http://schemas.microsoft.com/office/powerpoint/2010/main" val="430905474"/>
              </p:ext>
            </p:extLst>
          </p:nvPr>
        </p:nvGraphicFramePr>
        <p:xfrm>
          <a:off x="3795708" y="4279828"/>
          <a:ext cx="3611355" cy="1523004"/>
        </p:xfrm>
        <a:graphic>
          <a:graphicData uri="http://schemas.openxmlformats.org/drawingml/2006/table">
            <a:tbl>
              <a:tblPr firstRow="1" bandRow="1">
                <a:tableStyleId>{5940675A-B579-460E-94D1-54222C63F5DA}</a:tableStyleId>
              </a:tblPr>
              <a:tblGrid>
                <a:gridCol w="841365">
                  <a:extLst>
                    <a:ext uri="{9D8B030D-6E8A-4147-A177-3AD203B41FA5}">
                      <a16:colId xmlns:a16="http://schemas.microsoft.com/office/drawing/2014/main" val="20000"/>
                    </a:ext>
                  </a:extLst>
                </a:gridCol>
                <a:gridCol w="1906405">
                  <a:extLst>
                    <a:ext uri="{9D8B030D-6E8A-4147-A177-3AD203B41FA5}">
                      <a16:colId xmlns:a16="http://schemas.microsoft.com/office/drawing/2014/main" val="20001"/>
                    </a:ext>
                  </a:extLst>
                </a:gridCol>
                <a:gridCol w="863585">
                  <a:extLst>
                    <a:ext uri="{9D8B030D-6E8A-4147-A177-3AD203B41FA5}">
                      <a16:colId xmlns:a16="http://schemas.microsoft.com/office/drawing/2014/main" val="20002"/>
                    </a:ext>
                  </a:extLst>
                </a:gridCol>
              </a:tblGrid>
              <a:tr h="507668">
                <a:tc>
                  <a:txBody>
                    <a:bodyPr/>
                    <a:lstStyle/>
                    <a:p>
                      <a:pPr algn="ctr"/>
                      <a:r>
                        <a:rPr kumimoji="1" lang="ja-JP" altLang="en-US" sz="1600" b="1" dirty="0"/>
                        <a:t>位置</a:t>
                      </a:r>
                    </a:p>
                  </a:txBody>
                  <a:tcPr anchor="ctr"/>
                </a:tc>
                <a:tc>
                  <a:txBody>
                    <a:bodyPr/>
                    <a:lstStyle/>
                    <a:p>
                      <a:pPr algn="ctr"/>
                      <a:r>
                        <a:rPr kumimoji="1" lang="ja-JP" altLang="en-US" sz="1600" b="1" dirty="0"/>
                        <a:t>箱スライド荷重</a:t>
                      </a:r>
                    </a:p>
                  </a:txBody>
                  <a:tcPr anchor="ctr"/>
                </a:tc>
                <a:tc>
                  <a:txBody>
                    <a:bodyPr/>
                    <a:lstStyle/>
                    <a:p>
                      <a:pPr algn="ctr"/>
                      <a:r>
                        <a:rPr kumimoji="1" lang="ja-JP" altLang="en-US" sz="1600" b="1" dirty="0"/>
                        <a:t>判定</a:t>
                      </a:r>
                    </a:p>
                  </a:txBody>
                  <a:tcPr anchor="ctr"/>
                </a:tc>
                <a:extLst>
                  <a:ext uri="{0D108BD9-81ED-4DB2-BD59-A6C34878D82A}">
                    <a16:rowId xmlns:a16="http://schemas.microsoft.com/office/drawing/2014/main" val="10000"/>
                  </a:ext>
                </a:extLst>
              </a:tr>
              <a:tr h="507668">
                <a:tc>
                  <a:txBody>
                    <a:bodyPr/>
                    <a:lstStyle/>
                    <a:p>
                      <a:pPr algn="ctr"/>
                      <a:r>
                        <a:rPr kumimoji="1" lang="ja-JP" altLang="en-US" sz="1600" b="1" dirty="0"/>
                        <a:t>リフタ</a:t>
                      </a:r>
                    </a:p>
                  </a:txBody>
                  <a:tcPr anchor="ctr"/>
                </a:tc>
                <a:tc>
                  <a:txBody>
                    <a:bodyPr/>
                    <a:lstStyle/>
                    <a:p>
                      <a:pPr algn="r"/>
                      <a:r>
                        <a:rPr kumimoji="1" lang="ja-JP" altLang="en-US" sz="2400" b="1" dirty="0">
                          <a:solidFill>
                            <a:srgbClr val="FF0000"/>
                          </a:solidFill>
                        </a:rPr>
                        <a:t>１３．５　</a:t>
                      </a:r>
                      <a:r>
                        <a:rPr kumimoji="1" lang="ja-JP" altLang="en-US" sz="1600" b="1" dirty="0"/>
                        <a:t>㎏ｆ</a:t>
                      </a:r>
                    </a:p>
                  </a:txBody>
                  <a:tcPr anchor="ctr"/>
                </a:tc>
                <a:tc>
                  <a:txBody>
                    <a:bodyPr/>
                    <a:lstStyle/>
                    <a:p>
                      <a:pPr algn="ctr"/>
                      <a:r>
                        <a:rPr kumimoji="1" lang="ja-JP" altLang="en-US" sz="1600" b="1" dirty="0"/>
                        <a:t>△</a:t>
                      </a:r>
                    </a:p>
                  </a:txBody>
                  <a:tcPr anchor="ctr"/>
                </a:tc>
                <a:extLst>
                  <a:ext uri="{0D108BD9-81ED-4DB2-BD59-A6C34878D82A}">
                    <a16:rowId xmlns:a16="http://schemas.microsoft.com/office/drawing/2014/main" val="10001"/>
                  </a:ext>
                </a:extLst>
              </a:tr>
              <a:tr h="507668">
                <a:tc>
                  <a:txBody>
                    <a:bodyPr/>
                    <a:lstStyle/>
                    <a:p>
                      <a:pPr algn="ctr"/>
                      <a:r>
                        <a:rPr kumimoji="1" lang="ja-JP" altLang="en-US" sz="1600" b="1" dirty="0"/>
                        <a:t>作業台</a:t>
                      </a:r>
                    </a:p>
                  </a:txBody>
                  <a:tcPr anchor="ctr"/>
                </a:tc>
                <a:tc>
                  <a:txBody>
                    <a:bodyPr/>
                    <a:lstStyle/>
                    <a:p>
                      <a:pPr algn="r"/>
                      <a:r>
                        <a:rPr kumimoji="1" lang="ja-JP" altLang="en-US" sz="1600" b="1" dirty="0"/>
                        <a:t>５　㎏ｆ</a:t>
                      </a:r>
                    </a:p>
                  </a:txBody>
                  <a:tcPr anchor="ctr"/>
                </a:tc>
                <a:tc>
                  <a:txBody>
                    <a:bodyPr/>
                    <a:lstStyle/>
                    <a:p>
                      <a:pPr algn="ctr"/>
                      <a:r>
                        <a:rPr kumimoji="1" lang="ja-JP" altLang="en-US" sz="1600" b="1" dirty="0"/>
                        <a:t>○</a:t>
                      </a:r>
                    </a:p>
                  </a:txBody>
                  <a:tcPr anchor="ctr"/>
                </a:tc>
                <a:extLst>
                  <a:ext uri="{0D108BD9-81ED-4DB2-BD59-A6C34878D82A}">
                    <a16:rowId xmlns:a16="http://schemas.microsoft.com/office/drawing/2014/main" val="10002"/>
                  </a:ext>
                </a:extLst>
              </a:tr>
            </a:tbl>
          </a:graphicData>
        </a:graphic>
      </p:graphicFrame>
      <p:grpSp>
        <p:nvGrpSpPr>
          <p:cNvPr id="693" name="グループ化 692"/>
          <p:cNvGrpSpPr/>
          <p:nvPr/>
        </p:nvGrpSpPr>
        <p:grpSpPr>
          <a:xfrm>
            <a:off x="10130033" y="4517947"/>
            <a:ext cx="1576908" cy="1377601"/>
            <a:chOff x="1479457" y="4221088"/>
            <a:chExt cx="863623" cy="986092"/>
          </a:xfrm>
        </p:grpSpPr>
        <p:sp>
          <p:nvSpPr>
            <p:cNvPr id="694" name="Freeform 1180"/>
            <p:cNvSpPr>
              <a:spLocks/>
            </p:cNvSpPr>
            <p:nvPr/>
          </p:nvSpPr>
          <p:spPr bwMode="auto">
            <a:xfrm>
              <a:off x="1488371" y="4772933"/>
              <a:ext cx="841555" cy="434247"/>
            </a:xfrm>
            <a:custGeom>
              <a:avLst/>
              <a:gdLst>
                <a:gd name="T0" fmla="*/ 335 w 241"/>
                <a:gd name="T1" fmla="*/ 0 h 117"/>
                <a:gd name="T2" fmla="*/ 252 w 241"/>
                <a:gd name="T3" fmla="*/ 19 h 117"/>
                <a:gd name="T4" fmla="*/ 142 w 241"/>
                <a:gd name="T5" fmla="*/ 58 h 117"/>
                <a:gd name="T6" fmla="*/ 56 w 241"/>
                <a:gd name="T7" fmla="*/ 80 h 117"/>
                <a:gd name="T8" fmla="*/ 61 w 241"/>
                <a:gd name="T9" fmla="*/ 218 h 117"/>
                <a:gd name="T10" fmla="*/ 449 w 241"/>
                <a:gd name="T11" fmla="*/ 218 h 117"/>
                <a:gd name="T12" fmla="*/ 402 w 241"/>
                <a:gd name="T13" fmla="*/ 43 h 117"/>
                <a:gd name="T14" fmla="*/ 335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695" name="Freeform 1181"/>
            <p:cNvSpPr>
              <a:spLocks/>
            </p:cNvSpPr>
            <p:nvPr/>
          </p:nvSpPr>
          <p:spPr bwMode="auto">
            <a:xfrm>
              <a:off x="1956942" y="4806796"/>
              <a:ext cx="82469" cy="181269"/>
            </a:xfrm>
            <a:custGeom>
              <a:avLst/>
              <a:gdLst>
                <a:gd name="T0" fmla="*/ 0 w 24"/>
                <a:gd name="T1" fmla="*/ 2 h 49"/>
                <a:gd name="T2" fmla="*/ 2 w 24"/>
                <a:gd name="T3" fmla="*/ 91 h 49"/>
                <a:gd name="T4" fmla="*/ 44 w 24"/>
                <a:gd name="T5" fmla="*/ 0 h 49"/>
                <a:gd name="T6" fmla="*/ 0 w 24"/>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696" name="Freeform 1182"/>
            <p:cNvSpPr>
              <a:spLocks/>
            </p:cNvSpPr>
            <p:nvPr/>
          </p:nvSpPr>
          <p:spPr bwMode="auto">
            <a:xfrm>
              <a:off x="1859480" y="4838667"/>
              <a:ext cx="97462" cy="141429"/>
            </a:xfrm>
            <a:custGeom>
              <a:avLst/>
              <a:gdLst>
                <a:gd name="T0" fmla="*/ 37 w 28"/>
                <a:gd name="T1" fmla="*/ 0 h 38"/>
                <a:gd name="T2" fmla="*/ 0 w 28"/>
                <a:gd name="T3" fmla="*/ 71 h 38"/>
                <a:gd name="T4" fmla="*/ 52 w 28"/>
                <a:gd name="T5" fmla="*/ 67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7" name="Freeform 1183"/>
            <p:cNvSpPr>
              <a:spLocks/>
            </p:cNvSpPr>
            <p:nvPr/>
          </p:nvSpPr>
          <p:spPr bwMode="auto">
            <a:xfrm>
              <a:off x="1986932" y="4816757"/>
              <a:ext cx="116205" cy="171308"/>
            </a:xfrm>
            <a:custGeom>
              <a:avLst/>
              <a:gdLst>
                <a:gd name="T0" fmla="*/ 0 w 33"/>
                <a:gd name="T1" fmla="*/ 73 h 46"/>
                <a:gd name="T2" fmla="*/ 62 w 33"/>
                <a:gd name="T3" fmla="*/ 86 h 46"/>
                <a:gd name="T4" fmla="*/ 39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8" name="Freeform 1184"/>
            <p:cNvSpPr>
              <a:spLocks/>
            </p:cNvSpPr>
            <p:nvPr/>
          </p:nvSpPr>
          <p:spPr bwMode="auto">
            <a:xfrm>
              <a:off x="1820120" y="5133477"/>
              <a:ext cx="52481" cy="73703"/>
            </a:xfrm>
            <a:custGeom>
              <a:avLst/>
              <a:gdLst>
                <a:gd name="T0" fmla="*/ 28 w 15"/>
                <a:gd name="T1" fmla="*/ 0 h 20"/>
                <a:gd name="T2" fmla="*/ 0 w 15"/>
                <a:gd name="T3" fmla="*/ 37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9" name="Line 1185"/>
            <p:cNvSpPr>
              <a:spLocks noChangeShapeType="1"/>
            </p:cNvSpPr>
            <p:nvPr/>
          </p:nvSpPr>
          <p:spPr bwMode="auto">
            <a:xfrm>
              <a:off x="1739526" y="4892451"/>
              <a:ext cx="63726" cy="57767"/>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 name="Line 1186"/>
            <p:cNvSpPr>
              <a:spLocks noChangeShapeType="1"/>
            </p:cNvSpPr>
            <p:nvPr/>
          </p:nvSpPr>
          <p:spPr bwMode="auto">
            <a:xfrm>
              <a:off x="1662681" y="4914362"/>
              <a:ext cx="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 name="Freeform 1188"/>
            <p:cNvSpPr>
              <a:spLocks/>
            </p:cNvSpPr>
            <p:nvPr/>
          </p:nvSpPr>
          <p:spPr bwMode="auto">
            <a:xfrm>
              <a:off x="1600828" y="4914362"/>
              <a:ext cx="65599" cy="95615"/>
            </a:xfrm>
            <a:custGeom>
              <a:avLst/>
              <a:gdLst>
                <a:gd name="T0" fmla="*/ 33 w 19"/>
                <a:gd name="T1" fmla="*/ 0 h 26"/>
                <a:gd name="T2" fmla="*/ 35 w 19"/>
                <a:gd name="T3" fmla="*/ 4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2" name="Freeform 696"/>
            <p:cNvSpPr>
              <a:spLocks/>
            </p:cNvSpPr>
            <p:nvPr/>
          </p:nvSpPr>
          <p:spPr bwMode="auto">
            <a:xfrm>
              <a:off x="1629126" y="4263263"/>
              <a:ext cx="696615" cy="535320"/>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703" name="Freeform 697"/>
            <p:cNvSpPr>
              <a:spLocks/>
            </p:cNvSpPr>
            <p:nvPr/>
          </p:nvSpPr>
          <p:spPr bwMode="auto">
            <a:xfrm>
              <a:off x="1669866" y="4373470"/>
              <a:ext cx="515364" cy="490712"/>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704" name="Freeform 699"/>
            <p:cNvSpPr>
              <a:spLocks/>
            </p:cNvSpPr>
            <p:nvPr/>
          </p:nvSpPr>
          <p:spPr bwMode="auto">
            <a:xfrm>
              <a:off x="1772144" y="4494051"/>
              <a:ext cx="70503" cy="39844"/>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05" name="Freeform 700"/>
            <p:cNvSpPr>
              <a:spLocks/>
            </p:cNvSpPr>
            <p:nvPr/>
          </p:nvSpPr>
          <p:spPr bwMode="auto">
            <a:xfrm>
              <a:off x="1917121" y="4484614"/>
              <a:ext cx="78447" cy="40892"/>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06" name="Freeform 701"/>
            <p:cNvSpPr>
              <a:spLocks/>
            </p:cNvSpPr>
            <p:nvPr/>
          </p:nvSpPr>
          <p:spPr bwMode="auto">
            <a:xfrm>
              <a:off x="1927051" y="4432188"/>
              <a:ext cx="88376" cy="5452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07" name="Freeform 702"/>
            <p:cNvSpPr>
              <a:spLocks/>
            </p:cNvSpPr>
            <p:nvPr/>
          </p:nvSpPr>
          <p:spPr bwMode="auto">
            <a:xfrm>
              <a:off x="1756257" y="4447916"/>
              <a:ext cx="85397" cy="39844"/>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08" name="Freeform 747"/>
            <p:cNvSpPr>
              <a:spLocks/>
            </p:cNvSpPr>
            <p:nvPr/>
          </p:nvSpPr>
          <p:spPr bwMode="auto">
            <a:xfrm>
              <a:off x="1479457" y="4783816"/>
              <a:ext cx="265921" cy="316735"/>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709" name="Freeform 370"/>
            <p:cNvSpPr>
              <a:spLocks/>
            </p:cNvSpPr>
            <p:nvPr/>
          </p:nvSpPr>
          <p:spPr bwMode="auto">
            <a:xfrm>
              <a:off x="2274062" y="4335844"/>
              <a:ext cx="69018" cy="288804"/>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10" name="Freeform 371"/>
            <p:cNvSpPr>
              <a:spLocks/>
            </p:cNvSpPr>
            <p:nvPr/>
          </p:nvSpPr>
          <p:spPr bwMode="auto">
            <a:xfrm>
              <a:off x="1589635" y="4221088"/>
              <a:ext cx="713185" cy="350007"/>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11" name="Freeform 372"/>
            <p:cNvSpPr>
              <a:spLocks/>
            </p:cNvSpPr>
            <p:nvPr/>
          </p:nvSpPr>
          <p:spPr bwMode="auto">
            <a:xfrm>
              <a:off x="1566629" y="4448688"/>
              <a:ext cx="736191" cy="128145"/>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13" name="Oval 1366"/>
            <p:cNvSpPr>
              <a:spLocks noChangeArrowheads="1"/>
            </p:cNvSpPr>
            <p:nvPr/>
          </p:nvSpPr>
          <p:spPr bwMode="auto">
            <a:xfrm rot="21254073">
              <a:off x="1954169" y="4552546"/>
              <a:ext cx="27159" cy="4486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714" name="Oval 1366"/>
            <p:cNvSpPr>
              <a:spLocks noChangeArrowheads="1"/>
            </p:cNvSpPr>
            <p:nvPr/>
          </p:nvSpPr>
          <p:spPr bwMode="auto">
            <a:xfrm rot="21254073">
              <a:off x="1810902" y="4576013"/>
              <a:ext cx="27159" cy="4486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715" name="フリーフォーム 714"/>
            <p:cNvSpPr/>
            <p:nvPr/>
          </p:nvSpPr>
          <p:spPr>
            <a:xfrm rot="832703" flipH="1">
              <a:off x="1869177" y="4708797"/>
              <a:ext cx="78535" cy="107889"/>
            </a:xfrm>
            <a:custGeom>
              <a:avLst/>
              <a:gdLst>
                <a:gd name="connsiteX0" fmla="*/ 38100 w 285750"/>
                <a:gd name="connsiteY0" fmla="*/ 19050 h 323850"/>
                <a:gd name="connsiteX1" fmla="*/ 85725 w 285750"/>
                <a:gd name="connsiteY1" fmla="*/ 9525 h 323850"/>
                <a:gd name="connsiteX2" fmla="*/ 114300 w 285750"/>
                <a:gd name="connsiteY2" fmla="*/ 0 h 323850"/>
                <a:gd name="connsiteX3" fmla="*/ 238125 w 285750"/>
                <a:gd name="connsiteY3" fmla="*/ 9525 h 323850"/>
                <a:gd name="connsiteX4" fmla="*/ 266700 w 285750"/>
                <a:gd name="connsiteY4" fmla="*/ 19050 h 323850"/>
                <a:gd name="connsiteX5" fmla="*/ 285750 w 285750"/>
                <a:gd name="connsiteY5" fmla="*/ 76200 h 323850"/>
                <a:gd name="connsiteX6" fmla="*/ 276225 w 285750"/>
                <a:gd name="connsiteY6" fmla="*/ 104775 h 323850"/>
                <a:gd name="connsiteX7" fmla="*/ 257175 w 285750"/>
                <a:gd name="connsiteY7" fmla="*/ 133350 h 323850"/>
                <a:gd name="connsiteX8" fmla="*/ 200025 w 285750"/>
                <a:gd name="connsiteY8" fmla="*/ 161925 h 323850"/>
                <a:gd name="connsiteX9" fmla="*/ 104775 w 285750"/>
                <a:gd name="connsiteY9" fmla="*/ 152400 h 323850"/>
                <a:gd name="connsiteX10" fmla="*/ 76200 w 285750"/>
                <a:gd name="connsiteY10" fmla="*/ 142875 h 323850"/>
                <a:gd name="connsiteX11" fmla="*/ 104775 w 285750"/>
                <a:gd name="connsiteY11" fmla="*/ 133350 h 323850"/>
                <a:gd name="connsiteX12" fmla="*/ 133350 w 285750"/>
                <a:gd name="connsiteY12" fmla="*/ 142875 h 323850"/>
                <a:gd name="connsiteX13" fmla="*/ 190500 w 285750"/>
                <a:gd name="connsiteY13" fmla="*/ 180975 h 323850"/>
                <a:gd name="connsiteX14" fmla="*/ 219075 w 285750"/>
                <a:gd name="connsiteY14" fmla="*/ 295275 h 323850"/>
                <a:gd name="connsiteX15" fmla="*/ 180975 w 285750"/>
                <a:gd name="connsiteY15" fmla="*/ 304800 h 323850"/>
                <a:gd name="connsiteX16" fmla="*/ 114300 w 285750"/>
                <a:gd name="connsiteY16" fmla="*/ 323850 h 323850"/>
                <a:gd name="connsiteX17" fmla="*/ 66675 w 285750"/>
                <a:gd name="connsiteY17" fmla="*/ 314325 h 323850"/>
                <a:gd name="connsiteX18" fmla="*/ 38100 w 285750"/>
                <a:gd name="connsiteY18" fmla="*/ 285750 h 323850"/>
                <a:gd name="connsiteX19" fmla="*/ 0 w 285750"/>
                <a:gd name="connsiteY19" fmla="*/ 25717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 h="323850">
                  <a:moveTo>
                    <a:pt x="38100" y="19050"/>
                  </a:moveTo>
                  <a:cubicBezTo>
                    <a:pt x="53975" y="15875"/>
                    <a:pt x="70019" y="13452"/>
                    <a:pt x="85725" y="9525"/>
                  </a:cubicBezTo>
                  <a:cubicBezTo>
                    <a:pt x="95465" y="7090"/>
                    <a:pt x="104260" y="0"/>
                    <a:pt x="114300" y="0"/>
                  </a:cubicBezTo>
                  <a:cubicBezTo>
                    <a:pt x="155697" y="0"/>
                    <a:pt x="196850" y="6350"/>
                    <a:pt x="238125" y="9525"/>
                  </a:cubicBezTo>
                  <a:cubicBezTo>
                    <a:pt x="247650" y="12700"/>
                    <a:pt x="260864" y="10880"/>
                    <a:pt x="266700" y="19050"/>
                  </a:cubicBezTo>
                  <a:cubicBezTo>
                    <a:pt x="278372" y="35390"/>
                    <a:pt x="285750" y="76200"/>
                    <a:pt x="285750" y="76200"/>
                  </a:cubicBezTo>
                  <a:cubicBezTo>
                    <a:pt x="282575" y="85725"/>
                    <a:pt x="280715" y="95795"/>
                    <a:pt x="276225" y="104775"/>
                  </a:cubicBezTo>
                  <a:cubicBezTo>
                    <a:pt x="271105" y="115014"/>
                    <a:pt x="265270" y="125255"/>
                    <a:pt x="257175" y="133350"/>
                  </a:cubicBezTo>
                  <a:cubicBezTo>
                    <a:pt x="238711" y="151814"/>
                    <a:pt x="223266" y="154178"/>
                    <a:pt x="200025" y="161925"/>
                  </a:cubicBezTo>
                  <a:cubicBezTo>
                    <a:pt x="168275" y="158750"/>
                    <a:pt x="136312" y="157252"/>
                    <a:pt x="104775" y="152400"/>
                  </a:cubicBezTo>
                  <a:cubicBezTo>
                    <a:pt x="94852" y="150873"/>
                    <a:pt x="76200" y="152915"/>
                    <a:pt x="76200" y="142875"/>
                  </a:cubicBezTo>
                  <a:cubicBezTo>
                    <a:pt x="76200" y="132835"/>
                    <a:pt x="95250" y="136525"/>
                    <a:pt x="104775" y="133350"/>
                  </a:cubicBezTo>
                  <a:cubicBezTo>
                    <a:pt x="114300" y="136525"/>
                    <a:pt x="124573" y="137999"/>
                    <a:pt x="133350" y="142875"/>
                  </a:cubicBezTo>
                  <a:cubicBezTo>
                    <a:pt x="153364" y="153994"/>
                    <a:pt x="190500" y="180975"/>
                    <a:pt x="190500" y="180975"/>
                  </a:cubicBezTo>
                  <a:cubicBezTo>
                    <a:pt x="214324" y="216710"/>
                    <a:pt x="253443" y="247160"/>
                    <a:pt x="219075" y="295275"/>
                  </a:cubicBezTo>
                  <a:cubicBezTo>
                    <a:pt x="211466" y="305927"/>
                    <a:pt x="193562" y="301204"/>
                    <a:pt x="180975" y="304800"/>
                  </a:cubicBezTo>
                  <a:cubicBezTo>
                    <a:pt x="85322" y="332129"/>
                    <a:pt x="233407" y="294073"/>
                    <a:pt x="114300" y="323850"/>
                  </a:cubicBezTo>
                  <a:cubicBezTo>
                    <a:pt x="98425" y="320675"/>
                    <a:pt x="81155" y="321565"/>
                    <a:pt x="66675" y="314325"/>
                  </a:cubicBezTo>
                  <a:cubicBezTo>
                    <a:pt x="54627" y="308301"/>
                    <a:pt x="48448" y="294374"/>
                    <a:pt x="38100" y="285750"/>
                  </a:cubicBezTo>
                  <a:cubicBezTo>
                    <a:pt x="-26522" y="231898"/>
                    <a:pt x="30293" y="287468"/>
                    <a:pt x="0" y="25717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16" name="テキスト ボックス 715"/>
          <p:cNvSpPr txBox="1"/>
          <p:nvPr/>
        </p:nvSpPr>
        <p:spPr>
          <a:xfrm>
            <a:off x="4670759" y="3913311"/>
            <a:ext cx="2087431" cy="369332"/>
          </a:xfrm>
          <a:prstGeom prst="rect">
            <a:avLst/>
          </a:prstGeom>
          <a:noFill/>
        </p:spPr>
        <p:txBody>
          <a:bodyPr wrap="none" rtlCol="0">
            <a:spAutoFit/>
          </a:bodyPr>
          <a:lstStyle/>
          <a:p>
            <a:r>
              <a:rPr lang="ja-JP" altLang="en-US" b="1" dirty="0"/>
              <a:t>箱スライド荷重調査</a:t>
            </a:r>
          </a:p>
        </p:txBody>
      </p:sp>
      <p:sp>
        <p:nvSpPr>
          <p:cNvPr id="717" name="正方形/長方形 716"/>
          <p:cNvSpPr/>
          <p:nvPr/>
        </p:nvSpPr>
        <p:spPr>
          <a:xfrm rot="20954003">
            <a:off x="7622296" y="3941707"/>
            <a:ext cx="4008147" cy="646331"/>
          </a:xfrm>
          <a:prstGeom prst="rect">
            <a:avLst/>
          </a:prstGeom>
          <a:noFill/>
          <a:ln>
            <a:noFill/>
          </a:ln>
        </p:spPr>
        <p:txBody>
          <a:bodyPr wrap="square" lIns="91440" tIns="45720" rIns="91440" bIns="45720">
            <a:spAutoFit/>
          </a:bodyPr>
          <a:lstStyle/>
          <a:p>
            <a:pPr algn="ctr"/>
            <a:r>
              <a:rPr lang="ja-JP" altLang="en-US" sz="3600" b="1" i="1" dirty="0">
                <a:ln w="12700">
                  <a:solidFill>
                    <a:schemeClr val="tx2">
                      <a:satMod val="155000"/>
                    </a:schemeClr>
                  </a:solidFill>
                  <a:prstDash val="solid"/>
                </a:ln>
              </a:rPr>
              <a:t>たしかに重い</a:t>
            </a:r>
            <a:r>
              <a:rPr lang="en-US" altLang="ja-JP" sz="3600" b="1" i="1" dirty="0">
                <a:ln w="12700">
                  <a:solidFill>
                    <a:schemeClr val="tx2">
                      <a:satMod val="155000"/>
                    </a:schemeClr>
                  </a:solidFill>
                  <a:prstDash val="solid"/>
                </a:ln>
              </a:rPr>
              <a:t>!!</a:t>
            </a:r>
          </a:p>
        </p:txBody>
      </p:sp>
      <p:sp>
        <p:nvSpPr>
          <p:cNvPr id="718" name="Freeform 671"/>
          <p:cNvSpPr>
            <a:spLocks/>
          </p:cNvSpPr>
          <p:nvPr/>
        </p:nvSpPr>
        <p:spPr bwMode="auto">
          <a:xfrm flipH="1">
            <a:off x="3624859" y="1139626"/>
            <a:ext cx="776370" cy="335920"/>
          </a:xfrm>
          <a:custGeom>
            <a:avLst/>
            <a:gdLst>
              <a:gd name="T0" fmla="*/ 15290 w 258"/>
              <a:gd name="T1" fmla="*/ 1044 h 192"/>
              <a:gd name="T2" fmla="*/ 9984 w 258"/>
              <a:gd name="T3" fmla="*/ 0 h 192"/>
              <a:gd name="T4" fmla="*/ 1652 w 258"/>
              <a:gd name="T5" fmla="*/ 3629 h 192"/>
              <a:gd name="T6" fmla="*/ 0 w 258"/>
              <a:gd name="T7" fmla="*/ 4492 h 192"/>
              <a:gd name="T8" fmla="*/ 2277 w 258"/>
              <a:gd name="T9" fmla="*/ 4621 h 192"/>
              <a:gd name="T10" fmla="*/ 2980 w 258"/>
              <a:gd name="T11" fmla="*/ 6701 h 192"/>
              <a:gd name="T12" fmla="*/ 16601 w 258"/>
              <a:gd name="T13" fmla="*/ 9060 h 192"/>
              <a:gd name="T14" fmla="*/ 21638 w 258"/>
              <a:gd name="T15" fmla="*/ 7853 h 192"/>
              <a:gd name="T16" fmla="*/ 21638 w 258"/>
              <a:gd name="T17" fmla="*/ 6336 h 192"/>
              <a:gd name="T18" fmla="*/ 20678 w 258"/>
              <a:gd name="T19" fmla="*/ 2454 h 192"/>
              <a:gd name="T20" fmla="*/ 15290 w 258"/>
              <a:gd name="T21" fmla="*/ 1044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8" h="192">
                <a:moveTo>
                  <a:pt x="176" y="22"/>
                </a:moveTo>
                <a:cubicBezTo>
                  <a:pt x="176" y="22"/>
                  <a:pt x="150" y="0"/>
                  <a:pt x="115" y="0"/>
                </a:cubicBezTo>
                <a:cubicBezTo>
                  <a:pt x="80" y="1"/>
                  <a:pt x="27" y="32"/>
                  <a:pt x="19" y="77"/>
                </a:cubicBezTo>
                <a:cubicBezTo>
                  <a:pt x="19" y="77"/>
                  <a:pt x="12" y="95"/>
                  <a:pt x="0" y="95"/>
                </a:cubicBezTo>
                <a:cubicBezTo>
                  <a:pt x="26" y="98"/>
                  <a:pt x="26" y="98"/>
                  <a:pt x="26" y="98"/>
                </a:cubicBezTo>
                <a:cubicBezTo>
                  <a:pt x="26" y="98"/>
                  <a:pt x="18" y="124"/>
                  <a:pt x="34" y="142"/>
                </a:cubicBezTo>
                <a:cubicBezTo>
                  <a:pt x="191" y="192"/>
                  <a:pt x="191" y="192"/>
                  <a:pt x="191" y="192"/>
                </a:cubicBezTo>
                <a:cubicBezTo>
                  <a:pt x="249" y="166"/>
                  <a:pt x="249" y="166"/>
                  <a:pt x="249" y="166"/>
                </a:cubicBezTo>
                <a:cubicBezTo>
                  <a:pt x="249" y="166"/>
                  <a:pt x="246" y="150"/>
                  <a:pt x="249" y="134"/>
                </a:cubicBezTo>
                <a:cubicBezTo>
                  <a:pt x="252" y="118"/>
                  <a:pt x="258" y="70"/>
                  <a:pt x="238" y="52"/>
                </a:cubicBezTo>
                <a:cubicBezTo>
                  <a:pt x="218" y="34"/>
                  <a:pt x="215" y="24"/>
                  <a:pt x="176" y="22"/>
                </a:cubicBezTo>
                <a:close/>
              </a:path>
            </a:pathLst>
          </a:custGeom>
          <a:solidFill>
            <a:schemeClr val="tx1"/>
          </a:solidFill>
          <a:ln w="22225" cap="rnd">
            <a:solidFill>
              <a:srgbClr val="000000"/>
            </a:solidFill>
            <a:prstDash val="solid"/>
            <a:round/>
            <a:headEnd/>
            <a:tailEnd/>
          </a:ln>
        </p:spPr>
        <p:txBody>
          <a:bodyPr/>
          <a:lstStyle/>
          <a:p>
            <a:endParaRPr lang="ja-JP" altLang="en-US" dirty="0"/>
          </a:p>
        </p:txBody>
      </p:sp>
      <p:sp>
        <p:nvSpPr>
          <p:cNvPr id="719" name="Freeform 672"/>
          <p:cNvSpPr>
            <a:spLocks/>
          </p:cNvSpPr>
          <p:nvPr/>
        </p:nvSpPr>
        <p:spPr bwMode="auto">
          <a:xfrm flipH="1">
            <a:off x="3629149" y="1262030"/>
            <a:ext cx="747774" cy="385618"/>
          </a:xfrm>
          <a:custGeom>
            <a:avLst/>
            <a:gdLst>
              <a:gd name="T0" fmla="*/ 3501 w 248"/>
              <a:gd name="T1" fmla="*/ 2253 h 220"/>
              <a:gd name="T2" fmla="*/ 1921 w 248"/>
              <a:gd name="T3" fmla="*/ 3261 h 220"/>
              <a:gd name="T4" fmla="*/ 76 w 248"/>
              <a:gd name="T5" fmla="*/ 6399 h 220"/>
              <a:gd name="T6" fmla="*/ 7044 w 248"/>
              <a:gd name="T7" fmla="*/ 10121 h 220"/>
              <a:gd name="T8" fmla="*/ 9136 w 248"/>
              <a:gd name="T9" fmla="*/ 10502 h 220"/>
              <a:gd name="T10" fmla="*/ 10937 w 248"/>
              <a:gd name="T11" fmla="*/ 10121 h 220"/>
              <a:gd name="T12" fmla="*/ 18100 w 248"/>
              <a:gd name="T13" fmla="*/ 8012 h 220"/>
              <a:gd name="T14" fmla="*/ 21738 w 248"/>
              <a:gd name="T15" fmla="*/ 6119 h 220"/>
              <a:gd name="T16" fmla="*/ 17069 w 248"/>
              <a:gd name="T17" fmla="*/ 5017 h 220"/>
              <a:gd name="T18" fmla="*/ 17447 w 248"/>
              <a:gd name="T19" fmla="*/ 3261 h 220"/>
              <a:gd name="T20" fmla="*/ 16732 w 248"/>
              <a:gd name="T21" fmla="*/ 3377 h 220"/>
              <a:gd name="T22" fmla="*/ 13881 w 248"/>
              <a:gd name="T23" fmla="*/ 1472 h 220"/>
              <a:gd name="T24" fmla="*/ 12221 w 248"/>
              <a:gd name="T25" fmla="*/ 2274 h 220"/>
              <a:gd name="T26" fmla="*/ 11097 w 248"/>
              <a:gd name="T27" fmla="*/ 855 h 220"/>
              <a:gd name="T28" fmla="*/ 9669 w 248"/>
              <a:gd name="T29" fmla="*/ 1908 h 220"/>
              <a:gd name="T30" fmla="*/ 8646 w 248"/>
              <a:gd name="T31" fmla="*/ 947 h 220"/>
              <a:gd name="T32" fmla="*/ 6666 w 248"/>
              <a:gd name="T33" fmla="*/ 2154 h 220"/>
              <a:gd name="T34" fmla="*/ 6173 w 248"/>
              <a:gd name="T35" fmla="*/ 0 h 220"/>
              <a:gd name="T36" fmla="*/ 3501 w 248"/>
              <a:gd name="T37" fmla="*/ 2253 h 2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8" h="220">
                <a:moveTo>
                  <a:pt x="40" y="47"/>
                </a:moveTo>
                <a:cubicBezTo>
                  <a:pt x="40" y="47"/>
                  <a:pt x="24" y="49"/>
                  <a:pt x="22" y="68"/>
                </a:cubicBezTo>
                <a:cubicBezTo>
                  <a:pt x="22" y="68"/>
                  <a:pt x="2" y="102"/>
                  <a:pt x="1" y="134"/>
                </a:cubicBezTo>
                <a:cubicBezTo>
                  <a:pt x="0" y="166"/>
                  <a:pt x="39" y="209"/>
                  <a:pt x="80" y="212"/>
                </a:cubicBezTo>
                <a:cubicBezTo>
                  <a:pt x="80" y="212"/>
                  <a:pt x="91" y="220"/>
                  <a:pt x="104" y="220"/>
                </a:cubicBezTo>
                <a:cubicBezTo>
                  <a:pt x="116" y="220"/>
                  <a:pt x="124" y="212"/>
                  <a:pt x="124" y="212"/>
                </a:cubicBezTo>
                <a:cubicBezTo>
                  <a:pt x="124" y="212"/>
                  <a:pt x="196" y="211"/>
                  <a:pt x="206" y="168"/>
                </a:cubicBezTo>
                <a:cubicBezTo>
                  <a:pt x="206" y="168"/>
                  <a:pt x="246" y="165"/>
                  <a:pt x="247" y="128"/>
                </a:cubicBezTo>
                <a:cubicBezTo>
                  <a:pt x="248" y="90"/>
                  <a:pt x="221" y="73"/>
                  <a:pt x="194" y="105"/>
                </a:cubicBezTo>
                <a:cubicBezTo>
                  <a:pt x="194" y="105"/>
                  <a:pt x="204" y="72"/>
                  <a:pt x="198" y="68"/>
                </a:cubicBezTo>
                <a:cubicBezTo>
                  <a:pt x="192" y="64"/>
                  <a:pt x="190" y="71"/>
                  <a:pt x="190" y="71"/>
                </a:cubicBezTo>
                <a:cubicBezTo>
                  <a:pt x="190" y="71"/>
                  <a:pt x="158" y="48"/>
                  <a:pt x="158" y="31"/>
                </a:cubicBezTo>
                <a:cubicBezTo>
                  <a:pt x="139" y="48"/>
                  <a:pt x="139" y="48"/>
                  <a:pt x="139" y="48"/>
                </a:cubicBezTo>
                <a:cubicBezTo>
                  <a:pt x="126" y="18"/>
                  <a:pt x="126" y="18"/>
                  <a:pt x="126" y="18"/>
                </a:cubicBezTo>
                <a:cubicBezTo>
                  <a:pt x="110" y="40"/>
                  <a:pt x="110" y="40"/>
                  <a:pt x="110" y="40"/>
                </a:cubicBezTo>
                <a:cubicBezTo>
                  <a:pt x="98" y="20"/>
                  <a:pt x="98" y="20"/>
                  <a:pt x="98" y="20"/>
                </a:cubicBezTo>
                <a:cubicBezTo>
                  <a:pt x="76" y="45"/>
                  <a:pt x="76" y="45"/>
                  <a:pt x="76" y="45"/>
                </a:cubicBezTo>
                <a:cubicBezTo>
                  <a:pt x="70" y="0"/>
                  <a:pt x="70" y="0"/>
                  <a:pt x="70" y="0"/>
                </a:cubicBezTo>
                <a:cubicBezTo>
                  <a:pt x="70" y="0"/>
                  <a:pt x="43" y="30"/>
                  <a:pt x="40" y="47"/>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720" name="Freeform 674"/>
          <p:cNvSpPr>
            <a:spLocks/>
          </p:cNvSpPr>
          <p:nvPr/>
        </p:nvSpPr>
        <p:spPr bwMode="auto">
          <a:xfrm flipH="1">
            <a:off x="3670613" y="1441495"/>
            <a:ext cx="47183" cy="76387"/>
          </a:xfrm>
          <a:custGeom>
            <a:avLst/>
            <a:gdLst>
              <a:gd name="T0" fmla="*/ 72 w 16"/>
              <a:gd name="T1" fmla="*/ 0 h 44"/>
              <a:gd name="T2" fmla="*/ 1017 w 16"/>
              <a:gd name="T3" fmla="*/ 1000 h 44"/>
              <a:gd name="T4" fmla="*/ 0 w 16"/>
              <a:gd name="T5" fmla="*/ 1986 h 44"/>
              <a:gd name="T6" fmla="*/ 0 60000 65536"/>
              <a:gd name="T7" fmla="*/ 0 60000 65536"/>
              <a:gd name="T8" fmla="*/ 0 60000 65536"/>
            </a:gdLst>
            <a:ahLst/>
            <a:cxnLst>
              <a:cxn ang="T6">
                <a:pos x="T0" y="T1"/>
              </a:cxn>
              <a:cxn ang="T7">
                <a:pos x="T2" y="T3"/>
              </a:cxn>
              <a:cxn ang="T8">
                <a:pos x="T4" y="T5"/>
              </a:cxn>
            </a:cxnLst>
            <a:rect l="0" t="0" r="r" b="b"/>
            <a:pathLst>
              <a:path w="16" h="44">
                <a:moveTo>
                  <a:pt x="1" y="0"/>
                </a:moveTo>
                <a:cubicBezTo>
                  <a:pt x="1" y="0"/>
                  <a:pt x="16" y="9"/>
                  <a:pt x="13" y="22"/>
                </a:cubicBezTo>
                <a:cubicBezTo>
                  <a:pt x="9" y="36"/>
                  <a:pt x="0" y="44"/>
                  <a:pt x="0" y="4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21" name="Freeform 675"/>
          <p:cNvSpPr>
            <a:spLocks/>
          </p:cNvSpPr>
          <p:nvPr/>
        </p:nvSpPr>
        <p:spPr bwMode="auto">
          <a:xfrm flipH="1">
            <a:off x="4110985" y="1340259"/>
            <a:ext cx="90076" cy="46937"/>
          </a:xfrm>
          <a:custGeom>
            <a:avLst/>
            <a:gdLst>
              <a:gd name="T0" fmla="*/ 0 w 30"/>
              <a:gd name="T1" fmla="*/ 357 h 27"/>
              <a:gd name="T2" fmla="*/ 2566 w 30"/>
              <a:gd name="T3" fmla="*/ 1220 h 27"/>
              <a:gd name="T4" fmla="*/ 0 60000 65536"/>
              <a:gd name="T5" fmla="*/ 0 60000 65536"/>
            </a:gdLst>
            <a:ahLst/>
            <a:cxnLst>
              <a:cxn ang="T4">
                <a:pos x="T0" y="T1"/>
              </a:cxn>
              <a:cxn ang="T5">
                <a:pos x="T2" y="T3"/>
              </a:cxn>
            </a:cxnLst>
            <a:rect l="0" t="0" r="r" b="b"/>
            <a:pathLst>
              <a:path w="30" h="27">
                <a:moveTo>
                  <a:pt x="0" y="8"/>
                </a:moveTo>
                <a:cubicBezTo>
                  <a:pt x="0" y="8"/>
                  <a:pt x="22" y="0"/>
                  <a:pt x="30" y="2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22" name="Freeform 676"/>
          <p:cNvSpPr>
            <a:spLocks/>
          </p:cNvSpPr>
          <p:nvPr/>
        </p:nvSpPr>
        <p:spPr bwMode="auto">
          <a:xfrm flipH="1">
            <a:off x="4013760" y="1351302"/>
            <a:ext cx="67199" cy="34052"/>
          </a:xfrm>
          <a:custGeom>
            <a:avLst/>
            <a:gdLst>
              <a:gd name="T0" fmla="*/ 0 w 23"/>
              <a:gd name="T1" fmla="*/ 1036 h 19"/>
              <a:gd name="T2" fmla="*/ 1674 w 23"/>
              <a:gd name="T3" fmla="*/ 60 h 19"/>
              <a:gd name="T4" fmla="*/ 0 60000 65536"/>
              <a:gd name="T5" fmla="*/ 0 60000 65536"/>
            </a:gdLst>
            <a:ahLst/>
            <a:cxnLst>
              <a:cxn ang="T4">
                <a:pos x="T0" y="T1"/>
              </a:cxn>
              <a:cxn ang="T5">
                <a:pos x="T2" y="T3"/>
              </a:cxn>
            </a:cxnLst>
            <a:rect l="0" t="0" r="r" b="b"/>
            <a:pathLst>
              <a:path w="23" h="19">
                <a:moveTo>
                  <a:pt x="0" y="19"/>
                </a:moveTo>
                <a:cubicBezTo>
                  <a:pt x="0" y="19"/>
                  <a:pt x="5" y="0"/>
                  <a:pt x="23" y="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23" name="Oval 677"/>
          <p:cNvSpPr>
            <a:spLocks noChangeArrowheads="1"/>
          </p:cNvSpPr>
          <p:nvPr/>
        </p:nvSpPr>
        <p:spPr bwMode="auto">
          <a:xfrm flipH="1">
            <a:off x="4110983" y="1402841"/>
            <a:ext cx="25736" cy="29450"/>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724" name="Oval 678"/>
          <p:cNvSpPr>
            <a:spLocks noChangeArrowheads="1"/>
          </p:cNvSpPr>
          <p:nvPr/>
        </p:nvSpPr>
        <p:spPr bwMode="auto">
          <a:xfrm flipH="1">
            <a:off x="4068093" y="1402841"/>
            <a:ext cx="20017" cy="29450"/>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grpSp>
        <p:nvGrpSpPr>
          <p:cNvPr id="725" name="グループ化 724"/>
          <p:cNvGrpSpPr/>
          <p:nvPr/>
        </p:nvGrpSpPr>
        <p:grpSpPr>
          <a:xfrm flipH="1">
            <a:off x="3525320" y="1522485"/>
            <a:ext cx="987977" cy="368131"/>
            <a:chOff x="-1404664" y="3370526"/>
            <a:chExt cx="798021" cy="359205"/>
          </a:xfrm>
        </p:grpSpPr>
        <p:sp>
          <p:nvSpPr>
            <p:cNvPr id="726" name="Freeform 670"/>
            <p:cNvSpPr>
              <a:spLocks/>
            </p:cNvSpPr>
            <p:nvPr/>
          </p:nvSpPr>
          <p:spPr bwMode="auto">
            <a:xfrm>
              <a:off x="-1404664" y="3415426"/>
              <a:ext cx="798021" cy="314305"/>
            </a:xfrm>
            <a:custGeom>
              <a:avLst/>
              <a:gdLst>
                <a:gd name="T0" fmla="*/ 21943 w 328"/>
                <a:gd name="T1" fmla="*/ 0 h 184"/>
                <a:gd name="T2" fmla="*/ 14930 w 328"/>
                <a:gd name="T3" fmla="*/ 1794 h 184"/>
                <a:gd name="T4" fmla="*/ 13904 w 328"/>
                <a:gd name="T5" fmla="*/ 2146 h 184"/>
                <a:gd name="T6" fmla="*/ 10993 w 328"/>
                <a:gd name="T7" fmla="*/ 3205 h 184"/>
                <a:gd name="T8" fmla="*/ 9556 w 328"/>
                <a:gd name="T9" fmla="*/ 1624 h 184"/>
                <a:gd name="T10" fmla="*/ 5591 w 328"/>
                <a:gd name="T11" fmla="*/ 55 h 184"/>
                <a:gd name="T12" fmla="*/ 160 w 328"/>
                <a:gd name="T13" fmla="*/ 3890 h 184"/>
                <a:gd name="T14" fmla="*/ 11623 w 328"/>
                <a:gd name="T15" fmla="*/ 7820 h 184"/>
                <a:gd name="T16" fmla="*/ 20540 w 328"/>
                <a:gd name="T17" fmla="*/ 8720 h 184"/>
                <a:gd name="T18" fmla="*/ 28352 w 328"/>
                <a:gd name="T19" fmla="*/ 5026 h 184"/>
                <a:gd name="T20" fmla="*/ 21943 w 328"/>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 h="184">
                  <a:moveTo>
                    <a:pt x="251" y="0"/>
                  </a:moveTo>
                  <a:cubicBezTo>
                    <a:pt x="236" y="37"/>
                    <a:pt x="171" y="38"/>
                    <a:pt x="171" y="38"/>
                  </a:cubicBezTo>
                  <a:cubicBezTo>
                    <a:pt x="171" y="38"/>
                    <a:pt x="167" y="43"/>
                    <a:pt x="159" y="45"/>
                  </a:cubicBezTo>
                  <a:cubicBezTo>
                    <a:pt x="126" y="68"/>
                    <a:pt x="126" y="68"/>
                    <a:pt x="126" y="68"/>
                  </a:cubicBezTo>
                  <a:cubicBezTo>
                    <a:pt x="109" y="34"/>
                    <a:pt x="109" y="34"/>
                    <a:pt x="109" y="34"/>
                  </a:cubicBezTo>
                  <a:cubicBezTo>
                    <a:pt x="91" y="28"/>
                    <a:pt x="75" y="15"/>
                    <a:pt x="64" y="1"/>
                  </a:cubicBezTo>
                  <a:cubicBezTo>
                    <a:pt x="44" y="6"/>
                    <a:pt x="0" y="24"/>
                    <a:pt x="2" y="82"/>
                  </a:cubicBezTo>
                  <a:cubicBezTo>
                    <a:pt x="5" y="155"/>
                    <a:pt x="79" y="175"/>
                    <a:pt x="133" y="165"/>
                  </a:cubicBezTo>
                  <a:cubicBezTo>
                    <a:pt x="133" y="165"/>
                    <a:pt x="180" y="184"/>
                    <a:pt x="235" y="184"/>
                  </a:cubicBezTo>
                  <a:cubicBezTo>
                    <a:pt x="289" y="184"/>
                    <a:pt x="319" y="144"/>
                    <a:pt x="324" y="106"/>
                  </a:cubicBezTo>
                  <a:cubicBezTo>
                    <a:pt x="328" y="72"/>
                    <a:pt x="314" y="20"/>
                    <a:pt x="251" y="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727" name="Freeform 673"/>
            <p:cNvSpPr>
              <a:spLocks/>
            </p:cNvSpPr>
            <p:nvPr/>
          </p:nvSpPr>
          <p:spPr bwMode="auto">
            <a:xfrm>
              <a:off x="-789114" y="3370526"/>
              <a:ext cx="12704" cy="34125"/>
            </a:xfrm>
            <a:custGeom>
              <a:avLst/>
              <a:gdLst>
                <a:gd name="T0" fmla="*/ 0 w 5"/>
                <a:gd name="T1" fmla="*/ 0 h 20"/>
                <a:gd name="T2" fmla="*/ 0 w 5"/>
                <a:gd name="T3" fmla="*/ 939 h 20"/>
                <a:gd name="T4" fmla="*/ 0 60000 65536"/>
                <a:gd name="T5" fmla="*/ 0 60000 65536"/>
              </a:gdLst>
              <a:ahLst/>
              <a:cxnLst>
                <a:cxn ang="T4">
                  <a:pos x="T0" y="T1"/>
                </a:cxn>
                <a:cxn ang="T5">
                  <a:pos x="T2" y="T3"/>
                </a:cxn>
              </a:cxnLst>
              <a:rect l="0" t="0" r="r" b="b"/>
              <a:pathLst>
                <a:path w="5" h="20">
                  <a:moveTo>
                    <a:pt x="0" y="0"/>
                  </a:moveTo>
                  <a:cubicBezTo>
                    <a:pt x="0" y="0"/>
                    <a:pt x="5" y="12"/>
                    <a:pt x="0" y="2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28" name="Freeform 679"/>
            <p:cNvSpPr>
              <a:spLocks/>
            </p:cNvSpPr>
            <p:nvPr/>
          </p:nvSpPr>
          <p:spPr bwMode="auto">
            <a:xfrm>
              <a:off x="-1140197" y="3472899"/>
              <a:ext cx="121262" cy="58371"/>
            </a:xfrm>
            <a:custGeom>
              <a:avLst/>
              <a:gdLst>
                <a:gd name="T0" fmla="*/ 4295 w 50"/>
                <a:gd name="T1" fmla="*/ 530 h 34"/>
                <a:gd name="T2" fmla="*/ 3604 w 50"/>
                <a:gd name="T3" fmla="*/ 589 h 34"/>
                <a:gd name="T4" fmla="*/ 1556 w 50"/>
                <a:gd name="T5" fmla="*/ 201 h 34"/>
                <a:gd name="T6" fmla="*/ 0 w 50"/>
                <a:gd name="T7" fmla="*/ 0 h 34"/>
                <a:gd name="T8" fmla="*/ 1483 w 50"/>
                <a:gd name="T9" fmla="*/ 1656 h 34"/>
                <a:gd name="T10" fmla="*/ 4295 w 50"/>
                <a:gd name="T11" fmla="*/ 53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4">
                  <a:moveTo>
                    <a:pt x="50" y="11"/>
                  </a:moveTo>
                  <a:cubicBezTo>
                    <a:pt x="48" y="12"/>
                    <a:pt x="45" y="12"/>
                    <a:pt x="42" y="12"/>
                  </a:cubicBezTo>
                  <a:cubicBezTo>
                    <a:pt x="29" y="12"/>
                    <a:pt x="18" y="4"/>
                    <a:pt x="18" y="4"/>
                  </a:cubicBezTo>
                  <a:cubicBezTo>
                    <a:pt x="12" y="4"/>
                    <a:pt x="5" y="2"/>
                    <a:pt x="0" y="0"/>
                  </a:cubicBezTo>
                  <a:cubicBezTo>
                    <a:pt x="17" y="34"/>
                    <a:pt x="17" y="34"/>
                    <a:pt x="17" y="34"/>
                  </a:cubicBezTo>
                  <a:lnTo>
                    <a:pt x="50" y="11"/>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729" name="Freeform 680"/>
            <p:cNvSpPr>
              <a:spLocks/>
            </p:cNvSpPr>
            <p:nvPr/>
          </p:nvSpPr>
          <p:spPr bwMode="auto">
            <a:xfrm>
              <a:off x="-1207180" y="3461225"/>
              <a:ext cx="85461" cy="51187"/>
            </a:xfrm>
            <a:custGeom>
              <a:avLst/>
              <a:gdLst>
                <a:gd name="T0" fmla="*/ 983 w 35"/>
                <a:gd name="T1" fmla="*/ 0 h 30"/>
                <a:gd name="T2" fmla="*/ 643 w 35"/>
                <a:gd name="T3" fmla="*/ 1188 h 30"/>
                <a:gd name="T4" fmla="*/ 3121 w 35"/>
                <a:gd name="T5" fmla="*/ 1188 h 30"/>
                <a:gd name="T6" fmla="*/ 0 60000 65536"/>
                <a:gd name="T7" fmla="*/ 0 60000 65536"/>
                <a:gd name="T8" fmla="*/ 0 60000 65536"/>
              </a:gdLst>
              <a:ahLst/>
              <a:cxnLst>
                <a:cxn ang="T6">
                  <a:pos x="T0" y="T1"/>
                </a:cxn>
                <a:cxn ang="T7">
                  <a:pos x="T2" y="T3"/>
                </a:cxn>
                <a:cxn ang="T8">
                  <a:pos x="T4" y="T5"/>
                </a:cxn>
              </a:cxnLst>
              <a:rect l="0" t="0" r="r" b="b"/>
              <a:pathLst>
                <a:path w="35" h="30">
                  <a:moveTo>
                    <a:pt x="11" y="0"/>
                  </a:moveTo>
                  <a:cubicBezTo>
                    <a:pt x="11" y="0"/>
                    <a:pt x="0" y="21"/>
                    <a:pt x="7" y="25"/>
                  </a:cubicBezTo>
                  <a:cubicBezTo>
                    <a:pt x="14" y="30"/>
                    <a:pt x="35" y="25"/>
                    <a:pt x="35"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30" name="Freeform 681"/>
            <p:cNvSpPr>
              <a:spLocks/>
            </p:cNvSpPr>
            <p:nvPr/>
          </p:nvSpPr>
          <p:spPr bwMode="auto">
            <a:xfrm>
              <a:off x="-1040877" y="3476491"/>
              <a:ext cx="125882" cy="49391"/>
            </a:xfrm>
            <a:custGeom>
              <a:avLst/>
              <a:gdLst>
                <a:gd name="T0" fmla="*/ 0 w 51"/>
                <a:gd name="T1" fmla="*/ 738 h 29"/>
                <a:gd name="T2" fmla="*/ 2772 w 51"/>
                <a:gd name="T3" fmla="*/ 1309 h 29"/>
                <a:gd name="T4" fmla="*/ 4860 w 51"/>
                <a:gd name="T5" fmla="*/ 0 h 29"/>
                <a:gd name="T6" fmla="*/ 0 60000 65536"/>
                <a:gd name="T7" fmla="*/ 0 60000 65536"/>
                <a:gd name="T8" fmla="*/ 0 60000 65536"/>
              </a:gdLst>
              <a:ahLst/>
              <a:cxnLst>
                <a:cxn ang="T6">
                  <a:pos x="T0" y="T1"/>
                </a:cxn>
                <a:cxn ang="T7">
                  <a:pos x="T2" y="T3"/>
                </a:cxn>
                <a:cxn ang="T8">
                  <a:pos x="T4" y="T5"/>
                </a:cxn>
              </a:cxnLst>
              <a:rect l="0" t="0" r="r" b="b"/>
              <a:pathLst>
                <a:path w="51" h="29">
                  <a:moveTo>
                    <a:pt x="0" y="16"/>
                  </a:moveTo>
                  <a:cubicBezTo>
                    <a:pt x="0" y="16"/>
                    <a:pt x="25" y="29"/>
                    <a:pt x="29" y="28"/>
                  </a:cubicBezTo>
                  <a:cubicBezTo>
                    <a:pt x="33" y="26"/>
                    <a:pt x="51" y="0"/>
                    <a:pt x="51"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31" name="Freeform 682"/>
            <p:cNvSpPr>
              <a:spLocks/>
            </p:cNvSpPr>
            <p:nvPr/>
          </p:nvSpPr>
          <p:spPr bwMode="auto">
            <a:xfrm>
              <a:off x="-1014315" y="3566293"/>
              <a:ext cx="75067" cy="46697"/>
            </a:xfrm>
            <a:custGeom>
              <a:avLst/>
              <a:gdLst>
                <a:gd name="T0" fmla="*/ 0 w 31"/>
                <a:gd name="T1" fmla="*/ 0 h 27"/>
                <a:gd name="T2" fmla="*/ 252 w 31"/>
                <a:gd name="T3" fmla="*/ 1379 h 27"/>
                <a:gd name="T4" fmla="*/ 2629 w 31"/>
                <a:gd name="T5" fmla="*/ 341 h 27"/>
                <a:gd name="T6" fmla="*/ 0 w 31"/>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7">
                  <a:moveTo>
                    <a:pt x="0" y="0"/>
                  </a:moveTo>
                  <a:cubicBezTo>
                    <a:pt x="2" y="6"/>
                    <a:pt x="3" y="15"/>
                    <a:pt x="3" y="27"/>
                  </a:cubicBezTo>
                  <a:cubicBezTo>
                    <a:pt x="17" y="13"/>
                    <a:pt x="31" y="7"/>
                    <a:pt x="31" y="7"/>
                  </a:cubicBezTo>
                  <a:cubicBezTo>
                    <a:pt x="20" y="4"/>
                    <a:pt x="10" y="2"/>
                    <a:pt x="0" y="0"/>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732" name="Freeform 683"/>
            <p:cNvSpPr>
              <a:spLocks/>
            </p:cNvSpPr>
            <p:nvPr/>
          </p:nvSpPr>
          <p:spPr bwMode="auto">
            <a:xfrm>
              <a:off x="-1296105" y="3502534"/>
              <a:ext cx="153599" cy="67351"/>
            </a:xfrm>
            <a:custGeom>
              <a:avLst/>
              <a:gdLst>
                <a:gd name="T0" fmla="*/ 3811 w 63"/>
                <a:gd name="T1" fmla="*/ 917 h 39"/>
                <a:gd name="T2" fmla="*/ 1845 w 63"/>
                <a:gd name="T3" fmla="*/ 313 h 39"/>
                <a:gd name="T4" fmla="*/ 1127 w 63"/>
                <a:gd name="T5" fmla="*/ 1527 h 39"/>
                <a:gd name="T6" fmla="*/ 1127 w 63"/>
                <a:gd name="T7" fmla="*/ 1971 h 39"/>
                <a:gd name="T8" fmla="*/ 5580 w 63"/>
                <a:gd name="T9" fmla="*/ 1708 h 39"/>
                <a:gd name="T10" fmla="*/ 3811 w 63"/>
                <a:gd name="T11" fmla="*/ 917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39">
                  <a:moveTo>
                    <a:pt x="43" y="18"/>
                  </a:moveTo>
                  <a:cubicBezTo>
                    <a:pt x="43" y="18"/>
                    <a:pt x="41" y="0"/>
                    <a:pt x="21" y="6"/>
                  </a:cubicBezTo>
                  <a:cubicBezTo>
                    <a:pt x="0" y="12"/>
                    <a:pt x="13" y="30"/>
                    <a:pt x="13" y="30"/>
                  </a:cubicBezTo>
                  <a:cubicBezTo>
                    <a:pt x="13" y="39"/>
                    <a:pt x="13" y="39"/>
                    <a:pt x="13" y="39"/>
                  </a:cubicBezTo>
                  <a:cubicBezTo>
                    <a:pt x="21" y="38"/>
                    <a:pt x="39" y="34"/>
                    <a:pt x="63" y="34"/>
                  </a:cubicBezTo>
                  <a:cubicBezTo>
                    <a:pt x="61" y="28"/>
                    <a:pt x="56" y="19"/>
                    <a:pt x="43" y="18"/>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733" name="Freeform 684"/>
            <p:cNvSpPr>
              <a:spLocks/>
            </p:cNvSpPr>
            <p:nvPr/>
          </p:nvSpPr>
          <p:spPr bwMode="auto">
            <a:xfrm>
              <a:off x="-1271853" y="3542944"/>
              <a:ext cx="332605" cy="153560"/>
            </a:xfrm>
            <a:custGeom>
              <a:avLst/>
              <a:gdLst>
                <a:gd name="T0" fmla="*/ 0 w 136"/>
                <a:gd name="T1" fmla="*/ 794 h 90"/>
                <a:gd name="T2" fmla="*/ 12270 w 136"/>
                <a:gd name="T3" fmla="*/ 990 h 90"/>
                <a:gd name="T4" fmla="*/ 7018 w 136"/>
                <a:gd name="T5" fmla="*/ 4239 h 90"/>
                <a:gd name="T6" fmla="*/ 0 60000 65536"/>
                <a:gd name="T7" fmla="*/ 0 60000 65536"/>
                <a:gd name="T8" fmla="*/ 0 60000 65536"/>
              </a:gdLst>
              <a:ahLst/>
              <a:cxnLst>
                <a:cxn ang="T6">
                  <a:pos x="T0" y="T1"/>
                </a:cxn>
                <a:cxn ang="T7">
                  <a:pos x="T2" y="T3"/>
                </a:cxn>
                <a:cxn ang="T8">
                  <a:pos x="T4" y="T5"/>
                </a:cxn>
              </a:cxnLst>
              <a:rect l="0" t="0" r="r" b="b"/>
              <a:pathLst>
                <a:path w="136" h="90">
                  <a:moveTo>
                    <a:pt x="0" y="17"/>
                  </a:moveTo>
                  <a:cubicBezTo>
                    <a:pt x="0" y="17"/>
                    <a:pt x="66" y="0"/>
                    <a:pt x="136" y="21"/>
                  </a:cubicBezTo>
                  <a:cubicBezTo>
                    <a:pt x="136" y="21"/>
                    <a:pt x="94" y="39"/>
                    <a:pt x="78" y="9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34" name="Freeform 685"/>
            <p:cNvSpPr>
              <a:spLocks/>
            </p:cNvSpPr>
            <p:nvPr/>
          </p:nvSpPr>
          <p:spPr bwMode="auto">
            <a:xfrm>
              <a:off x="-856097" y="3519596"/>
              <a:ext cx="79687" cy="18858"/>
            </a:xfrm>
            <a:custGeom>
              <a:avLst/>
              <a:gdLst>
                <a:gd name="T0" fmla="*/ 0 w 33"/>
                <a:gd name="T1" fmla="*/ 529 h 11"/>
                <a:gd name="T2" fmla="*/ 2750 w 33"/>
                <a:gd name="T3" fmla="*/ 422 h 11"/>
                <a:gd name="T4" fmla="*/ 0 60000 65536"/>
                <a:gd name="T5" fmla="*/ 0 60000 65536"/>
              </a:gdLst>
              <a:ahLst/>
              <a:cxnLst>
                <a:cxn ang="T4">
                  <a:pos x="T0" y="T1"/>
                </a:cxn>
                <a:cxn ang="T5">
                  <a:pos x="T2" y="T3"/>
                </a:cxn>
              </a:cxnLst>
              <a:rect l="0" t="0" r="r" b="b"/>
              <a:pathLst>
                <a:path w="33" h="11">
                  <a:moveTo>
                    <a:pt x="0" y="11"/>
                  </a:moveTo>
                  <a:cubicBezTo>
                    <a:pt x="0" y="11"/>
                    <a:pt x="15" y="0"/>
                    <a:pt x="33" y="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35" name="Freeform 686"/>
            <p:cNvSpPr>
              <a:spLocks/>
            </p:cNvSpPr>
            <p:nvPr/>
          </p:nvSpPr>
          <p:spPr bwMode="auto">
            <a:xfrm>
              <a:off x="-939248" y="3551924"/>
              <a:ext cx="188245" cy="26940"/>
            </a:xfrm>
            <a:custGeom>
              <a:avLst/>
              <a:gdLst>
                <a:gd name="T0" fmla="*/ 6507 w 78"/>
                <a:gd name="T1" fmla="*/ 53 h 16"/>
                <a:gd name="T2" fmla="*/ 0 w 78"/>
                <a:gd name="T3" fmla="*/ 692 h 16"/>
                <a:gd name="T4" fmla="*/ 0 60000 65536"/>
                <a:gd name="T5" fmla="*/ 0 60000 65536"/>
              </a:gdLst>
              <a:ahLst/>
              <a:cxnLst>
                <a:cxn ang="T4">
                  <a:pos x="T0" y="T1"/>
                </a:cxn>
                <a:cxn ang="T5">
                  <a:pos x="T2" y="T3"/>
                </a:cxn>
              </a:cxnLst>
              <a:rect l="0" t="0" r="r" b="b"/>
              <a:pathLst>
                <a:path w="78" h="16">
                  <a:moveTo>
                    <a:pt x="78" y="1"/>
                  </a:moveTo>
                  <a:cubicBezTo>
                    <a:pt x="78" y="1"/>
                    <a:pt x="24" y="0"/>
                    <a:pt x="0" y="1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36" name="Freeform 687"/>
            <p:cNvSpPr>
              <a:spLocks/>
            </p:cNvSpPr>
            <p:nvPr/>
          </p:nvSpPr>
          <p:spPr bwMode="auto">
            <a:xfrm>
              <a:off x="-1262614" y="3531270"/>
              <a:ext cx="70448" cy="23348"/>
            </a:xfrm>
            <a:custGeom>
              <a:avLst/>
              <a:gdLst>
                <a:gd name="T0" fmla="*/ 0 w 30"/>
                <a:gd name="T1" fmla="*/ 568 h 14"/>
                <a:gd name="T2" fmla="*/ 2117 w 30"/>
                <a:gd name="T3" fmla="*/ 84 h 14"/>
                <a:gd name="T4" fmla="*/ 0 60000 65536"/>
                <a:gd name="T5" fmla="*/ 0 60000 65536"/>
              </a:gdLst>
              <a:ahLst/>
              <a:cxnLst>
                <a:cxn ang="T4">
                  <a:pos x="T0" y="T1"/>
                </a:cxn>
                <a:cxn ang="T5">
                  <a:pos x="T2" y="T3"/>
                </a:cxn>
              </a:cxnLst>
              <a:rect l="0" t="0" r="r" b="b"/>
              <a:pathLst>
                <a:path w="30" h="14">
                  <a:moveTo>
                    <a:pt x="0" y="14"/>
                  </a:moveTo>
                  <a:cubicBezTo>
                    <a:pt x="0" y="14"/>
                    <a:pt x="16" y="0"/>
                    <a:pt x="30" y="2"/>
                  </a:cubicBezTo>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737" name="Freeform 688"/>
            <p:cNvSpPr>
              <a:spLocks/>
            </p:cNvSpPr>
            <p:nvPr/>
          </p:nvSpPr>
          <p:spPr bwMode="auto">
            <a:xfrm>
              <a:off x="-1262614" y="3531270"/>
              <a:ext cx="70448" cy="23348"/>
            </a:xfrm>
            <a:custGeom>
              <a:avLst/>
              <a:gdLst>
                <a:gd name="T0" fmla="*/ 0 w 30"/>
                <a:gd name="T1" fmla="*/ 568 h 14"/>
                <a:gd name="T2" fmla="*/ 2117 w 30"/>
                <a:gd name="T3" fmla="*/ 84 h 14"/>
                <a:gd name="T4" fmla="*/ 0 60000 65536"/>
                <a:gd name="T5" fmla="*/ 0 60000 65536"/>
              </a:gdLst>
              <a:ahLst/>
              <a:cxnLst>
                <a:cxn ang="T4">
                  <a:pos x="T0" y="T1"/>
                </a:cxn>
                <a:cxn ang="T5">
                  <a:pos x="T2" y="T3"/>
                </a:cxn>
              </a:cxnLst>
              <a:rect l="0" t="0" r="r" b="b"/>
              <a:pathLst>
                <a:path w="30" h="14">
                  <a:moveTo>
                    <a:pt x="0" y="14"/>
                  </a:moveTo>
                  <a:cubicBezTo>
                    <a:pt x="0" y="14"/>
                    <a:pt x="16" y="0"/>
                    <a:pt x="30" y="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738" name="Freeform 689"/>
          <p:cNvSpPr>
            <a:spLocks/>
          </p:cNvSpPr>
          <p:nvPr/>
        </p:nvSpPr>
        <p:spPr bwMode="auto">
          <a:xfrm flipH="1">
            <a:off x="3935123" y="1470946"/>
            <a:ext cx="324559" cy="120563"/>
          </a:xfrm>
          <a:custGeom>
            <a:avLst/>
            <a:gdLst>
              <a:gd name="T0" fmla="*/ 0 w 142"/>
              <a:gd name="T1" fmla="*/ 117 h 91"/>
              <a:gd name="T2" fmla="*/ 2369 w 142"/>
              <a:gd name="T3" fmla="*/ 0 h 91"/>
              <a:gd name="T4" fmla="*/ 1397 w 142"/>
              <a:gd name="T5" fmla="*/ 773 h 91"/>
              <a:gd name="T6" fmla="*/ 0 w 142"/>
              <a:gd name="T7" fmla="*/ 117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grpSp>
        <p:nvGrpSpPr>
          <p:cNvPr id="739" name="グループ化 738"/>
          <p:cNvGrpSpPr/>
          <p:nvPr/>
        </p:nvGrpSpPr>
        <p:grpSpPr>
          <a:xfrm flipH="1">
            <a:off x="3581680" y="990616"/>
            <a:ext cx="852537" cy="424727"/>
            <a:chOff x="6718234" y="594578"/>
            <a:chExt cx="857503" cy="487920"/>
          </a:xfrm>
        </p:grpSpPr>
        <p:sp>
          <p:nvSpPr>
            <p:cNvPr id="740" name="Freeform 370"/>
            <p:cNvSpPr>
              <a:spLocks/>
            </p:cNvSpPr>
            <p:nvPr/>
          </p:nvSpPr>
          <p:spPr bwMode="auto">
            <a:xfrm>
              <a:off x="7499515" y="733323"/>
              <a:ext cx="76222" cy="34917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41" name="Freeform 371"/>
            <p:cNvSpPr>
              <a:spLocks/>
            </p:cNvSpPr>
            <p:nvPr/>
          </p:nvSpPr>
          <p:spPr bwMode="auto">
            <a:xfrm>
              <a:off x="6743641" y="594578"/>
              <a:ext cx="787632" cy="42317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42" name="Freeform 372"/>
            <p:cNvSpPr>
              <a:spLocks/>
            </p:cNvSpPr>
            <p:nvPr/>
          </p:nvSpPr>
          <p:spPr bwMode="auto">
            <a:xfrm>
              <a:off x="6718234" y="869756"/>
              <a:ext cx="813040" cy="154932"/>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744" name="角丸四角形吹き出し 743"/>
          <p:cNvSpPr/>
          <p:nvPr/>
        </p:nvSpPr>
        <p:spPr>
          <a:xfrm>
            <a:off x="5894894" y="2533096"/>
            <a:ext cx="1392536" cy="535865"/>
          </a:xfrm>
          <a:prstGeom prst="wedgeRoundRectCallout">
            <a:avLst>
              <a:gd name="adj1" fmla="val 49945"/>
              <a:gd name="adj2" fmla="val 8074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5" name="テキスト ボックス 744"/>
          <p:cNvSpPr txBox="1"/>
          <p:nvPr/>
        </p:nvSpPr>
        <p:spPr>
          <a:xfrm>
            <a:off x="5938391" y="2649602"/>
            <a:ext cx="1329210" cy="338554"/>
          </a:xfrm>
          <a:prstGeom prst="rect">
            <a:avLst/>
          </a:prstGeom>
          <a:noFill/>
        </p:spPr>
        <p:txBody>
          <a:bodyPr wrap="none" rtlCol="0">
            <a:spAutoFit/>
          </a:bodyPr>
          <a:lstStyle/>
          <a:p>
            <a:r>
              <a:rPr lang="ja-JP" altLang="en-US" sz="1600" dirty="0"/>
              <a:t>楽になったわ</a:t>
            </a:r>
            <a:endParaRPr lang="en-US" altLang="ja-JP" sz="1600" dirty="0"/>
          </a:p>
        </p:txBody>
      </p:sp>
      <p:sp>
        <p:nvSpPr>
          <p:cNvPr id="746" name="テキスト ボックス 745"/>
          <p:cNvSpPr txBox="1"/>
          <p:nvPr/>
        </p:nvSpPr>
        <p:spPr>
          <a:xfrm>
            <a:off x="8271158" y="664560"/>
            <a:ext cx="2486578" cy="369332"/>
          </a:xfrm>
          <a:prstGeom prst="rect">
            <a:avLst/>
          </a:prstGeom>
          <a:noFill/>
        </p:spPr>
        <p:txBody>
          <a:bodyPr wrap="none" rtlCol="0">
            <a:spAutoFit/>
          </a:bodyPr>
          <a:lstStyle/>
          <a:p>
            <a:r>
              <a:rPr lang="ja-JP" altLang="en-US" b="1" dirty="0"/>
              <a:t>楽にはなったけど・・・・・</a:t>
            </a:r>
            <a:endParaRPr lang="en-US" altLang="ja-JP" b="1" dirty="0"/>
          </a:p>
        </p:txBody>
      </p:sp>
      <p:sp>
        <p:nvSpPr>
          <p:cNvPr id="747" name="角丸四角形吹き出し 746"/>
          <p:cNvSpPr/>
          <p:nvPr/>
        </p:nvSpPr>
        <p:spPr>
          <a:xfrm>
            <a:off x="8004977" y="1051276"/>
            <a:ext cx="1830947" cy="1371406"/>
          </a:xfrm>
          <a:prstGeom prst="wedgeRoundRectCallout">
            <a:avLst>
              <a:gd name="adj1" fmla="val -1458"/>
              <a:gd name="adj2" fmla="val 10013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8" name="角丸四角形吹き出し 747"/>
          <p:cNvSpPr/>
          <p:nvPr/>
        </p:nvSpPr>
        <p:spPr>
          <a:xfrm>
            <a:off x="10112524" y="1051275"/>
            <a:ext cx="1871887" cy="1371407"/>
          </a:xfrm>
          <a:prstGeom prst="wedgeRoundRectCallout">
            <a:avLst>
              <a:gd name="adj1" fmla="val -5471"/>
              <a:gd name="adj2" fmla="val 9236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9" name="テキスト ボックス 748"/>
          <p:cNvSpPr txBox="1"/>
          <p:nvPr/>
        </p:nvSpPr>
        <p:spPr>
          <a:xfrm>
            <a:off x="8214260" y="1040224"/>
            <a:ext cx="1574277" cy="369332"/>
          </a:xfrm>
          <a:prstGeom prst="rect">
            <a:avLst/>
          </a:prstGeom>
          <a:noFill/>
        </p:spPr>
        <p:txBody>
          <a:bodyPr wrap="square" rtlCol="0">
            <a:spAutoFit/>
          </a:bodyPr>
          <a:lstStyle/>
          <a:p>
            <a:r>
              <a:rPr lang="ja-JP" altLang="en-US" b="1" dirty="0"/>
              <a:t>１箱問題なし</a:t>
            </a:r>
            <a:endParaRPr lang="en-US" altLang="ja-JP" b="1" dirty="0"/>
          </a:p>
        </p:txBody>
      </p:sp>
      <p:sp>
        <p:nvSpPr>
          <p:cNvPr id="750" name="テキスト ボックス 749"/>
          <p:cNvSpPr txBox="1"/>
          <p:nvPr/>
        </p:nvSpPr>
        <p:spPr>
          <a:xfrm>
            <a:off x="10274814" y="1047534"/>
            <a:ext cx="1725128" cy="369332"/>
          </a:xfrm>
          <a:prstGeom prst="rect">
            <a:avLst/>
          </a:prstGeom>
          <a:noFill/>
        </p:spPr>
        <p:txBody>
          <a:bodyPr wrap="square" rtlCol="0">
            <a:spAutoFit/>
          </a:bodyPr>
          <a:lstStyle/>
          <a:p>
            <a:r>
              <a:rPr lang="ja-JP" altLang="en-US" b="1" dirty="0"/>
              <a:t>３箱もう大変～</a:t>
            </a:r>
            <a:endParaRPr lang="en-US" altLang="ja-JP" b="1" dirty="0"/>
          </a:p>
        </p:txBody>
      </p:sp>
      <p:sp>
        <p:nvSpPr>
          <p:cNvPr id="752" name="正方形/長方形 751"/>
          <p:cNvSpPr/>
          <p:nvPr/>
        </p:nvSpPr>
        <p:spPr>
          <a:xfrm rot="20954003">
            <a:off x="5397648" y="1734046"/>
            <a:ext cx="2838120" cy="646331"/>
          </a:xfrm>
          <a:prstGeom prst="rect">
            <a:avLst/>
          </a:prstGeom>
          <a:noFill/>
          <a:ln>
            <a:noFill/>
          </a:ln>
        </p:spPr>
        <p:txBody>
          <a:bodyPr wrap="square" lIns="91440" tIns="45720" rIns="91440" bIns="45720">
            <a:spAutoFit/>
          </a:bodyPr>
          <a:lstStyle/>
          <a:p>
            <a:pPr algn="ctr"/>
            <a:r>
              <a:rPr lang="ja-JP" altLang="en-US" sz="3600" b="1" i="1" dirty="0">
                <a:ln w="12700">
                  <a:solidFill>
                    <a:schemeClr val="tx2">
                      <a:satMod val="155000"/>
                    </a:schemeClr>
                  </a:solidFill>
                  <a:prstDash val="solid"/>
                </a:ln>
              </a:rPr>
              <a:t>効果大</a:t>
            </a:r>
            <a:endParaRPr lang="en-US" altLang="ja-JP" sz="3600" b="1" i="1" dirty="0">
              <a:ln w="12700">
                <a:solidFill>
                  <a:schemeClr val="tx2">
                    <a:satMod val="155000"/>
                  </a:schemeClr>
                </a:solidFill>
                <a:prstDash val="solid"/>
              </a:ln>
            </a:endParaRPr>
          </a:p>
        </p:txBody>
      </p:sp>
      <p:grpSp>
        <p:nvGrpSpPr>
          <p:cNvPr id="753" name="グループ化 752"/>
          <p:cNvGrpSpPr>
            <a:grpSpLocks noChangeAspect="1"/>
          </p:cNvGrpSpPr>
          <p:nvPr/>
        </p:nvGrpSpPr>
        <p:grpSpPr>
          <a:xfrm>
            <a:off x="7472520" y="2564904"/>
            <a:ext cx="1133025" cy="1440000"/>
            <a:chOff x="-3632638" y="2538330"/>
            <a:chExt cx="1076373" cy="1329897"/>
          </a:xfrm>
        </p:grpSpPr>
        <p:sp>
          <p:nvSpPr>
            <p:cNvPr id="754" name="Freeform 742"/>
            <p:cNvSpPr>
              <a:spLocks/>
            </p:cNvSpPr>
            <p:nvPr/>
          </p:nvSpPr>
          <p:spPr bwMode="auto">
            <a:xfrm>
              <a:off x="-3584677" y="2887226"/>
              <a:ext cx="965932" cy="981001"/>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755" name="Freeform 696"/>
            <p:cNvSpPr>
              <a:spLocks/>
            </p:cNvSpPr>
            <p:nvPr/>
          </p:nvSpPr>
          <p:spPr bwMode="auto">
            <a:xfrm>
              <a:off x="-3357034" y="2733794"/>
              <a:ext cx="800769" cy="705141"/>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756" name="Freeform 697"/>
            <p:cNvSpPr>
              <a:spLocks/>
            </p:cNvSpPr>
            <p:nvPr/>
          </p:nvSpPr>
          <p:spPr bwMode="auto">
            <a:xfrm>
              <a:off x="-3310203" y="2878962"/>
              <a:ext cx="592418" cy="646382"/>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757" name="Freeform 699"/>
            <p:cNvSpPr>
              <a:spLocks/>
            </p:cNvSpPr>
            <p:nvPr/>
          </p:nvSpPr>
          <p:spPr bwMode="auto">
            <a:xfrm>
              <a:off x="-3192632" y="3037795"/>
              <a:ext cx="81044" cy="52484"/>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58" name="Freeform 701"/>
            <p:cNvSpPr>
              <a:spLocks/>
            </p:cNvSpPr>
            <p:nvPr/>
          </p:nvSpPr>
          <p:spPr bwMode="auto">
            <a:xfrm>
              <a:off x="-3014565" y="3005601"/>
              <a:ext cx="101589" cy="71820"/>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59" name="Freeform 702"/>
            <p:cNvSpPr>
              <a:spLocks/>
            </p:cNvSpPr>
            <p:nvPr/>
          </p:nvSpPr>
          <p:spPr bwMode="auto">
            <a:xfrm>
              <a:off x="-3210895" y="2977025"/>
              <a:ext cx="98165" cy="52484"/>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60" name="Freeform 573"/>
            <p:cNvSpPr>
              <a:spLocks/>
            </p:cNvSpPr>
            <p:nvPr/>
          </p:nvSpPr>
          <p:spPr bwMode="auto">
            <a:xfrm flipH="1">
              <a:off x="-3220686" y="3228727"/>
              <a:ext cx="389412" cy="12788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61" name="Freeform 744"/>
            <p:cNvSpPr>
              <a:spLocks/>
            </p:cNvSpPr>
            <p:nvPr/>
          </p:nvSpPr>
          <p:spPr bwMode="auto">
            <a:xfrm>
              <a:off x="-3259608" y="3485025"/>
              <a:ext cx="131905" cy="124392"/>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62" name="Freeform 745"/>
            <p:cNvSpPr>
              <a:spLocks/>
            </p:cNvSpPr>
            <p:nvPr/>
          </p:nvSpPr>
          <p:spPr bwMode="auto">
            <a:xfrm>
              <a:off x="-3075491" y="3533086"/>
              <a:ext cx="151142" cy="12015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63" name="Freeform 743"/>
            <p:cNvSpPr>
              <a:spLocks/>
            </p:cNvSpPr>
            <p:nvPr/>
          </p:nvSpPr>
          <p:spPr bwMode="auto">
            <a:xfrm>
              <a:off x="-3129742" y="3485042"/>
              <a:ext cx="142897" cy="148422"/>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764" name="Freeform 747"/>
            <p:cNvSpPr>
              <a:spLocks/>
            </p:cNvSpPr>
            <p:nvPr/>
          </p:nvSpPr>
          <p:spPr bwMode="auto">
            <a:xfrm>
              <a:off x="-3632638" y="2538330"/>
              <a:ext cx="305680" cy="41721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765" name="Freeform 751"/>
            <p:cNvSpPr>
              <a:spLocks/>
            </p:cNvSpPr>
            <p:nvPr/>
          </p:nvSpPr>
          <p:spPr bwMode="auto">
            <a:xfrm>
              <a:off x="-3463759" y="2579726"/>
              <a:ext cx="94662" cy="179547"/>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6" name="Freeform 749"/>
            <p:cNvSpPr>
              <a:spLocks/>
            </p:cNvSpPr>
            <p:nvPr/>
          </p:nvSpPr>
          <p:spPr bwMode="auto">
            <a:xfrm>
              <a:off x="-3504840" y="2717755"/>
              <a:ext cx="70011" cy="111049"/>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7" name="Line 569"/>
            <p:cNvSpPr>
              <a:spLocks noChangeShapeType="1"/>
            </p:cNvSpPr>
            <p:nvPr/>
          </p:nvSpPr>
          <p:spPr bwMode="auto">
            <a:xfrm flipH="1" flipV="1">
              <a:off x="-3353450" y="3149429"/>
              <a:ext cx="131537"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768" name="Freeform 567"/>
            <p:cNvSpPr>
              <a:spLocks/>
            </p:cNvSpPr>
            <p:nvPr/>
          </p:nvSpPr>
          <p:spPr bwMode="auto">
            <a:xfrm flipH="1">
              <a:off x="-3027035" y="3125611"/>
              <a:ext cx="140404" cy="95826"/>
            </a:xfrm>
            <a:custGeom>
              <a:avLst/>
              <a:gdLst>
                <a:gd name="T0" fmla="*/ 0 w 41"/>
                <a:gd name="T1" fmla="*/ 69 h 44"/>
                <a:gd name="T2" fmla="*/ 0 w 41"/>
                <a:gd name="T3" fmla="*/ 344 h 44"/>
                <a:gd name="T4" fmla="*/ 5422 w 41"/>
                <a:gd name="T5" fmla="*/ 344 h 44"/>
                <a:gd name="T6" fmla="*/ 6196 w 41"/>
                <a:gd name="T7" fmla="*/ 151 h 44"/>
                <a:gd name="T8" fmla="*/ 3399 w 41"/>
                <a:gd name="T9" fmla="*/ 16 h 44"/>
                <a:gd name="T10" fmla="*/ 0 w 41"/>
                <a:gd name="T11" fmla="*/ 69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4">
                  <a:moveTo>
                    <a:pt x="0" y="9"/>
                  </a:moveTo>
                  <a:cubicBezTo>
                    <a:pt x="0" y="44"/>
                    <a:pt x="0" y="44"/>
                    <a:pt x="0" y="44"/>
                  </a:cubicBezTo>
                  <a:cubicBezTo>
                    <a:pt x="35" y="44"/>
                    <a:pt x="35" y="44"/>
                    <a:pt x="35" y="44"/>
                  </a:cubicBezTo>
                  <a:cubicBezTo>
                    <a:pt x="40" y="19"/>
                    <a:pt x="40" y="19"/>
                    <a:pt x="40" y="19"/>
                  </a:cubicBezTo>
                  <a:cubicBezTo>
                    <a:pt x="40" y="19"/>
                    <a:pt x="41" y="5"/>
                    <a:pt x="22" y="2"/>
                  </a:cubicBezTo>
                  <a:cubicBezTo>
                    <a:pt x="3" y="0"/>
                    <a:pt x="0" y="9"/>
                    <a:pt x="0" y="9"/>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69" name="Line 569"/>
            <p:cNvSpPr>
              <a:spLocks noChangeShapeType="1"/>
            </p:cNvSpPr>
            <p:nvPr/>
          </p:nvSpPr>
          <p:spPr bwMode="auto">
            <a:xfrm flipH="1" flipV="1">
              <a:off x="-2886630" y="3168887"/>
              <a:ext cx="131537"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770" name="Freeform 579"/>
            <p:cNvSpPr>
              <a:spLocks/>
            </p:cNvSpPr>
            <p:nvPr/>
          </p:nvSpPr>
          <p:spPr bwMode="auto">
            <a:xfrm flipH="1">
              <a:off x="-2993042" y="3154977"/>
              <a:ext cx="48772" cy="26275"/>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71" name="Freeform 580"/>
            <p:cNvSpPr>
              <a:spLocks/>
            </p:cNvSpPr>
            <p:nvPr/>
          </p:nvSpPr>
          <p:spPr bwMode="auto">
            <a:xfrm flipH="1">
              <a:off x="-3157093" y="3154977"/>
              <a:ext cx="45816" cy="26275"/>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72" name="Freeform 568"/>
            <p:cNvSpPr>
              <a:spLocks/>
            </p:cNvSpPr>
            <p:nvPr/>
          </p:nvSpPr>
          <p:spPr bwMode="auto">
            <a:xfrm flipH="1">
              <a:off x="-3199376" y="3123949"/>
              <a:ext cx="110845" cy="86553"/>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773" name="グループ化 772"/>
          <p:cNvGrpSpPr>
            <a:grpSpLocks noChangeAspect="1"/>
          </p:cNvGrpSpPr>
          <p:nvPr/>
        </p:nvGrpSpPr>
        <p:grpSpPr>
          <a:xfrm>
            <a:off x="8991239" y="2601040"/>
            <a:ext cx="1135283" cy="1188000"/>
            <a:chOff x="9487721" y="3203936"/>
            <a:chExt cx="1384847" cy="1449152"/>
          </a:xfrm>
        </p:grpSpPr>
        <p:grpSp>
          <p:nvGrpSpPr>
            <p:cNvPr id="774" name="グループ化 773"/>
            <p:cNvGrpSpPr/>
            <p:nvPr/>
          </p:nvGrpSpPr>
          <p:grpSpPr>
            <a:xfrm>
              <a:off x="9684568" y="4221088"/>
              <a:ext cx="1188000" cy="432000"/>
              <a:chOff x="1169150" y="5689050"/>
              <a:chExt cx="1026586" cy="332238"/>
            </a:xfrm>
          </p:grpSpPr>
          <p:sp>
            <p:nvSpPr>
              <p:cNvPr id="786" name="Freeform 617"/>
              <p:cNvSpPr>
                <a:spLocks/>
              </p:cNvSpPr>
              <p:nvPr/>
            </p:nvSpPr>
            <p:spPr bwMode="auto">
              <a:xfrm flipH="1">
                <a:off x="1169150" y="5713213"/>
                <a:ext cx="1011390" cy="308075"/>
              </a:xfrm>
              <a:custGeom>
                <a:avLst/>
                <a:gdLst>
                  <a:gd name="T0" fmla="*/ 42390 w 241"/>
                  <a:gd name="T1" fmla="*/ 0 h 117"/>
                  <a:gd name="T2" fmla="*/ 31859 w 241"/>
                  <a:gd name="T3" fmla="*/ 50 h 117"/>
                  <a:gd name="T4" fmla="*/ 17933 w 241"/>
                  <a:gd name="T5" fmla="*/ 160 h 117"/>
                  <a:gd name="T6" fmla="*/ 7091 w 241"/>
                  <a:gd name="T7" fmla="*/ 212 h 117"/>
                  <a:gd name="T8" fmla="*/ 7785 w 241"/>
                  <a:gd name="T9" fmla="*/ 587 h 117"/>
                  <a:gd name="T10" fmla="*/ 56828 w 241"/>
                  <a:gd name="T11" fmla="*/ 587 h 117"/>
                  <a:gd name="T12" fmla="*/ 50947 w 241"/>
                  <a:gd name="T13" fmla="*/ 115 h 117"/>
                  <a:gd name="T14" fmla="*/ 42390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787" name="Freeform 618"/>
              <p:cNvSpPr>
                <a:spLocks/>
              </p:cNvSpPr>
              <p:nvPr/>
            </p:nvSpPr>
            <p:spPr bwMode="auto">
              <a:xfrm flipH="1">
                <a:off x="1515285" y="5735362"/>
                <a:ext cx="101308" cy="128868"/>
              </a:xfrm>
              <a:custGeom>
                <a:avLst/>
                <a:gdLst>
                  <a:gd name="T0" fmla="*/ 0 w 24"/>
                  <a:gd name="T1" fmla="*/ 1 h 49"/>
                  <a:gd name="T2" fmla="*/ 313 w 24"/>
                  <a:gd name="T3" fmla="*/ 246 h 49"/>
                  <a:gd name="T4" fmla="*/ 5863 w 24"/>
                  <a:gd name="T5" fmla="*/ 0 h 49"/>
                  <a:gd name="T6" fmla="*/ 0 w 24"/>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788" name="Freeform 619"/>
              <p:cNvSpPr>
                <a:spLocks/>
              </p:cNvSpPr>
              <p:nvPr/>
            </p:nvSpPr>
            <p:spPr bwMode="auto">
              <a:xfrm flipH="1">
                <a:off x="1616593" y="5761538"/>
                <a:ext cx="118192" cy="98665"/>
              </a:xfrm>
              <a:custGeom>
                <a:avLst/>
                <a:gdLst>
                  <a:gd name="T0" fmla="*/ 4895 w 28"/>
                  <a:gd name="T1" fmla="*/ 0 h 38"/>
                  <a:gd name="T2" fmla="*/ 0 w 28"/>
                  <a:gd name="T3" fmla="*/ 173 h 38"/>
                  <a:gd name="T4" fmla="*/ 6845 w 28"/>
                  <a:gd name="T5" fmla="*/ 162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89" name="Freeform 620"/>
              <p:cNvSpPr>
                <a:spLocks/>
              </p:cNvSpPr>
              <p:nvPr/>
            </p:nvSpPr>
            <p:spPr bwMode="auto">
              <a:xfrm flipH="1">
                <a:off x="1440993" y="5741403"/>
                <a:ext cx="138454" cy="122828"/>
              </a:xfrm>
              <a:custGeom>
                <a:avLst/>
                <a:gdLst>
                  <a:gd name="T0" fmla="*/ 0 w 33"/>
                  <a:gd name="T1" fmla="*/ 212 h 46"/>
                  <a:gd name="T2" fmla="*/ 7780 w 33"/>
                  <a:gd name="T3" fmla="*/ 249 h 46"/>
                  <a:gd name="T4" fmla="*/ 4927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90" name="Freeform 621"/>
              <p:cNvSpPr>
                <a:spLocks/>
              </p:cNvSpPr>
              <p:nvPr/>
            </p:nvSpPr>
            <p:spPr bwMode="auto">
              <a:xfrm flipH="1">
                <a:off x="1717901" y="5968934"/>
                <a:ext cx="62474" cy="52352"/>
              </a:xfrm>
              <a:custGeom>
                <a:avLst/>
                <a:gdLst>
                  <a:gd name="T0" fmla="*/ 3365 w 15"/>
                  <a:gd name="T1" fmla="*/ 0 h 20"/>
                  <a:gd name="T2" fmla="*/ 0 w 15"/>
                  <a:gd name="T3" fmla="*/ 96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91" name="Line 622"/>
              <p:cNvSpPr>
                <a:spLocks noChangeShapeType="1"/>
              </p:cNvSpPr>
              <p:nvPr/>
            </p:nvSpPr>
            <p:spPr bwMode="auto">
              <a:xfrm flipH="1">
                <a:off x="1802324" y="5797783"/>
                <a:ext cx="74292" cy="42285"/>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792" name="Line 623"/>
              <p:cNvSpPr>
                <a:spLocks noChangeShapeType="1"/>
              </p:cNvSpPr>
              <p:nvPr/>
            </p:nvSpPr>
            <p:spPr bwMode="auto">
              <a:xfrm flipH="1">
                <a:off x="1966105" y="5813891"/>
                <a:ext cx="3377" cy="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793" name="Freeform 624"/>
              <p:cNvSpPr>
                <a:spLocks/>
              </p:cNvSpPr>
              <p:nvPr/>
            </p:nvSpPr>
            <p:spPr bwMode="auto">
              <a:xfrm flipH="1">
                <a:off x="1881682" y="5689050"/>
                <a:ext cx="314054" cy="233573"/>
              </a:xfrm>
              <a:custGeom>
                <a:avLst/>
                <a:gdLst>
                  <a:gd name="T0" fmla="*/ 12750 w 75"/>
                  <a:gd name="T1" fmla="*/ 358 h 89"/>
                  <a:gd name="T2" fmla="*/ 7232 w 75"/>
                  <a:gd name="T3" fmla="*/ 437 h 89"/>
                  <a:gd name="T4" fmla="*/ 184 w 75"/>
                  <a:gd name="T5" fmla="*/ 231 h 89"/>
                  <a:gd name="T6" fmla="*/ 7232 w 75"/>
                  <a:gd name="T7" fmla="*/ 0 h 89"/>
                  <a:gd name="T8" fmla="*/ 11656 w 75"/>
                  <a:gd name="T9" fmla="*/ 78 h 89"/>
                  <a:gd name="T10" fmla="*/ 17251 w 75"/>
                  <a:gd name="T11" fmla="*/ 225 h 89"/>
                  <a:gd name="T12" fmla="*/ 12750 w 75"/>
                  <a:gd name="T13" fmla="*/ 358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89">
                    <a:moveTo>
                      <a:pt x="55" y="73"/>
                    </a:moveTo>
                    <a:cubicBezTo>
                      <a:pt x="55" y="73"/>
                      <a:pt x="56" y="89"/>
                      <a:pt x="31" y="89"/>
                    </a:cubicBezTo>
                    <a:cubicBezTo>
                      <a:pt x="6" y="89"/>
                      <a:pt x="0" y="69"/>
                      <a:pt x="1" y="47"/>
                    </a:cubicBezTo>
                    <a:cubicBezTo>
                      <a:pt x="1" y="26"/>
                      <a:pt x="16" y="0"/>
                      <a:pt x="31" y="0"/>
                    </a:cubicBezTo>
                    <a:cubicBezTo>
                      <a:pt x="47" y="0"/>
                      <a:pt x="50" y="16"/>
                      <a:pt x="50" y="16"/>
                    </a:cubicBezTo>
                    <a:cubicBezTo>
                      <a:pt x="50" y="16"/>
                      <a:pt x="75" y="16"/>
                      <a:pt x="74" y="46"/>
                    </a:cubicBezTo>
                    <a:cubicBezTo>
                      <a:pt x="74" y="76"/>
                      <a:pt x="59" y="81"/>
                      <a:pt x="55" y="73"/>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794" name="Freeform 625"/>
              <p:cNvSpPr>
                <a:spLocks/>
              </p:cNvSpPr>
              <p:nvPr/>
            </p:nvSpPr>
            <p:spPr bwMode="auto">
              <a:xfrm flipH="1">
                <a:off x="1964416" y="5813891"/>
                <a:ext cx="81046" cy="66448"/>
              </a:xfrm>
              <a:custGeom>
                <a:avLst/>
                <a:gdLst>
                  <a:gd name="T0" fmla="*/ 4646 w 19"/>
                  <a:gd name="T1" fmla="*/ 0 h 26"/>
                  <a:gd name="T2" fmla="*/ 4934 w 19"/>
                  <a:gd name="T3" fmla="*/ 10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95" name="Freeform 626"/>
              <p:cNvSpPr>
                <a:spLocks/>
              </p:cNvSpPr>
              <p:nvPr/>
            </p:nvSpPr>
            <p:spPr bwMode="auto">
              <a:xfrm flipH="1">
                <a:off x="1986367" y="5709186"/>
                <a:ext cx="202616" cy="80542"/>
              </a:xfrm>
              <a:custGeom>
                <a:avLst/>
                <a:gdLst>
                  <a:gd name="T0" fmla="*/ 0 w 48"/>
                  <a:gd name="T1" fmla="*/ 143 h 31"/>
                  <a:gd name="T2" fmla="*/ 11720 w 48"/>
                  <a:gd name="T3" fmla="*/ 41 h 31"/>
                  <a:gd name="T4" fmla="*/ 0 60000 65536"/>
                  <a:gd name="T5" fmla="*/ 0 60000 65536"/>
                </a:gdLst>
                <a:ahLst/>
                <a:cxnLst>
                  <a:cxn ang="T4">
                    <a:pos x="T0" y="T1"/>
                  </a:cxn>
                  <a:cxn ang="T5">
                    <a:pos x="T2" y="T3"/>
                  </a:cxn>
                </a:cxnLst>
                <a:rect l="0" t="0" r="r" b="b"/>
                <a:pathLst>
                  <a:path w="48" h="31">
                    <a:moveTo>
                      <a:pt x="0" y="31"/>
                    </a:moveTo>
                    <a:cubicBezTo>
                      <a:pt x="0" y="31"/>
                      <a:pt x="22" y="0"/>
                      <a:pt x="48"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775" name="Freeform 696"/>
            <p:cNvSpPr>
              <a:spLocks/>
            </p:cNvSpPr>
            <p:nvPr/>
          </p:nvSpPr>
          <p:spPr bwMode="auto">
            <a:xfrm>
              <a:off x="9637704" y="3342832"/>
              <a:ext cx="1121303" cy="953169"/>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776" name="Freeform 697"/>
            <p:cNvSpPr>
              <a:spLocks/>
            </p:cNvSpPr>
            <p:nvPr/>
          </p:nvSpPr>
          <p:spPr bwMode="auto">
            <a:xfrm>
              <a:off x="9785518" y="3516134"/>
              <a:ext cx="774908" cy="844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777" name="Freeform 698"/>
            <p:cNvSpPr>
              <a:spLocks/>
            </p:cNvSpPr>
            <p:nvPr/>
          </p:nvSpPr>
          <p:spPr bwMode="auto">
            <a:xfrm>
              <a:off x="9894513" y="3986974"/>
              <a:ext cx="536015" cy="270786"/>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778" name="Freeform 699"/>
            <p:cNvSpPr>
              <a:spLocks/>
            </p:cNvSpPr>
            <p:nvPr/>
          </p:nvSpPr>
          <p:spPr bwMode="auto">
            <a:xfrm>
              <a:off x="9939306" y="3761754"/>
              <a:ext cx="106009" cy="68600"/>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79" name="Freeform 700"/>
            <p:cNvSpPr>
              <a:spLocks/>
            </p:cNvSpPr>
            <p:nvPr/>
          </p:nvSpPr>
          <p:spPr bwMode="auto">
            <a:xfrm>
              <a:off x="10157294" y="3759949"/>
              <a:ext cx="117953" cy="7040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80" name="Freeform 701"/>
            <p:cNvSpPr>
              <a:spLocks/>
            </p:cNvSpPr>
            <p:nvPr/>
          </p:nvSpPr>
          <p:spPr bwMode="auto">
            <a:xfrm>
              <a:off x="10172227" y="3617229"/>
              <a:ext cx="132884" cy="9387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81" name="Freeform 702"/>
            <p:cNvSpPr>
              <a:spLocks/>
            </p:cNvSpPr>
            <p:nvPr/>
          </p:nvSpPr>
          <p:spPr bwMode="auto">
            <a:xfrm>
              <a:off x="9915419" y="3644310"/>
              <a:ext cx="128404" cy="68600"/>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82" name="Freeform 370"/>
            <p:cNvSpPr>
              <a:spLocks/>
            </p:cNvSpPr>
            <p:nvPr/>
          </p:nvSpPr>
          <p:spPr bwMode="auto">
            <a:xfrm>
              <a:off x="10651181" y="3389532"/>
              <a:ext cx="113507" cy="467083"/>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3" name="Freeform 371"/>
            <p:cNvSpPr>
              <a:spLocks/>
            </p:cNvSpPr>
            <p:nvPr/>
          </p:nvSpPr>
          <p:spPr bwMode="auto">
            <a:xfrm>
              <a:off x="9525557" y="3203936"/>
              <a:ext cx="1172917" cy="566067"/>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84" name="Freeform 372"/>
            <p:cNvSpPr>
              <a:spLocks/>
            </p:cNvSpPr>
            <p:nvPr/>
          </p:nvSpPr>
          <p:spPr bwMode="auto">
            <a:xfrm>
              <a:off x="9487721" y="3572035"/>
              <a:ext cx="1210754" cy="207249"/>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796" name="Freeform 1376"/>
          <p:cNvSpPr>
            <a:spLocks/>
          </p:cNvSpPr>
          <p:nvPr/>
        </p:nvSpPr>
        <p:spPr bwMode="auto">
          <a:xfrm>
            <a:off x="10719431" y="3302401"/>
            <a:ext cx="358753" cy="241408"/>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797" name="月 796"/>
          <p:cNvSpPr/>
          <p:nvPr/>
        </p:nvSpPr>
        <p:spPr>
          <a:xfrm rot="20529866" flipH="1">
            <a:off x="11625218" y="2790065"/>
            <a:ext cx="340674" cy="750657"/>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8" name="Freeform 1362"/>
          <p:cNvSpPr>
            <a:spLocks/>
          </p:cNvSpPr>
          <p:nvPr/>
        </p:nvSpPr>
        <p:spPr bwMode="auto">
          <a:xfrm>
            <a:off x="10931511" y="3405208"/>
            <a:ext cx="806696" cy="561049"/>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799" name="Freeform 1372"/>
          <p:cNvSpPr>
            <a:spLocks/>
          </p:cNvSpPr>
          <p:nvPr/>
        </p:nvSpPr>
        <p:spPr bwMode="auto">
          <a:xfrm>
            <a:off x="11256568" y="3470028"/>
            <a:ext cx="172439" cy="109528"/>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800" name="Freeform 1373"/>
          <p:cNvSpPr>
            <a:spLocks/>
          </p:cNvSpPr>
          <p:nvPr/>
        </p:nvSpPr>
        <p:spPr bwMode="auto">
          <a:xfrm>
            <a:off x="11304134" y="3467794"/>
            <a:ext cx="210098" cy="174350"/>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1" name="Freeform 1374"/>
          <p:cNvSpPr>
            <a:spLocks/>
          </p:cNvSpPr>
          <p:nvPr/>
        </p:nvSpPr>
        <p:spPr bwMode="auto">
          <a:xfrm>
            <a:off x="11155482" y="3456619"/>
            <a:ext cx="97121" cy="111763"/>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2" name="Freeform 1375"/>
          <p:cNvSpPr>
            <a:spLocks/>
          </p:cNvSpPr>
          <p:nvPr/>
        </p:nvSpPr>
        <p:spPr bwMode="auto">
          <a:xfrm>
            <a:off x="11177283" y="3613085"/>
            <a:ext cx="47570" cy="29060"/>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3" name="Freeform 1377"/>
          <p:cNvSpPr>
            <a:spLocks/>
          </p:cNvSpPr>
          <p:nvPr/>
        </p:nvSpPr>
        <p:spPr bwMode="auto">
          <a:xfrm>
            <a:off x="10774927" y="3432030"/>
            <a:ext cx="49552" cy="37999"/>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4" name="Freeform 1378"/>
          <p:cNvSpPr>
            <a:spLocks/>
          </p:cNvSpPr>
          <p:nvPr/>
        </p:nvSpPr>
        <p:spPr bwMode="auto">
          <a:xfrm>
            <a:off x="10866103" y="3405208"/>
            <a:ext cx="65409" cy="58117"/>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5" name="Line 1379"/>
          <p:cNvSpPr>
            <a:spLocks noChangeShapeType="1"/>
          </p:cNvSpPr>
          <p:nvPr/>
        </p:nvSpPr>
        <p:spPr bwMode="auto">
          <a:xfrm flipH="1">
            <a:off x="10828444" y="3458854"/>
            <a:ext cx="43606" cy="4246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6" name="Freeform 696"/>
          <p:cNvSpPr>
            <a:spLocks/>
          </p:cNvSpPr>
          <p:nvPr/>
        </p:nvSpPr>
        <p:spPr bwMode="auto">
          <a:xfrm rot="245351">
            <a:off x="11018093" y="2665847"/>
            <a:ext cx="789903" cy="754599"/>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a:p>
        </p:txBody>
      </p:sp>
      <p:sp>
        <p:nvSpPr>
          <p:cNvPr id="807" name="Freeform 697"/>
          <p:cNvSpPr>
            <a:spLocks/>
          </p:cNvSpPr>
          <p:nvPr/>
        </p:nvSpPr>
        <p:spPr bwMode="auto">
          <a:xfrm rot="245351">
            <a:off x="11042668" y="2785245"/>
            <a:ext cx="584378" cy="691719"/>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808" name="Freeform 701"/>
          <p:cNvSpPr>
            <a:spLocks/>
          </p:cNvSpPr>
          <p:nvPr/>
        </p:nvSpPr>
        <p:spPr bwMode="auto">
          <a:xfrm rot="21354649" flipV="1">
            <a:off x="11370628" y="2958363"/>
            <a:ext cx="100211" cy="76858"/>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9" name="Freeform 702"/>
          <p:cNvSpPr>
            <a:spLocks/>
          </p:cNvSpPr>
          <p:nvPr/>
        </p:nvSpPr>
        <p:spPr bwMode="auto">
          <a:xfrm rot="21354649" flipV="1">
            <a:off x="11146478" y="2979698"/>
            <a:ext cx="96833" cy="56165"/>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0" name="Oval 1366"/>
          <p:cNvSpPr>
            <a:spLocks noChangeArrowheads="1"/>
          </p:cNvSpPr>
          <p:nvPr/>
        </p:nvSpPr>
        <p:spPr bwMode="auto">
          <a:xfrm rot="1087394">
            <a:off x="11352555" y="3067356"/>
            <a:ext cx="116260" cy="3616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11" name="Oval 1371"/>
          <p:cNvSpPr>
            <a:spLocks noChangeArrowheads="1"/>
          </p:cNvSpPr>
          <p:nvPr/>
        </p:nvSpPr>
        <p:spPr bwMode="auto">
          <a:xfrm rot="245351">
            <a:off x="11279262" y="3307425"/>
            <a:ext cx="88019" cy="83931"/>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812" name="Freeform 370"/>
          <p:cNvSpPr>
            <a:spLocks/>
          </p:cNvSpPr>
          <p:nvPr/>
        </p:nvSpPr>
        <p:spPr bwMode="auto">
          <a:xfrm rot="245351">
            <a:off x="11759184" y="2701174"/>
            <a:ext cx="80451" cy="364828"/>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3" name="Freeform 371"/>
          <p:cNvSpPr>
            <a:spLocks/>
          </p:cNvSpPr>
          <p:nvPr/>
        </p:nvSpPr>
        <p:spPr bwMode="auto">
          <a:xfrm rot="245351">
            <a:off x="10970000" y="2526257"/>
            <a:ext cx="831333" cy="442141"/>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4" name="Freeform 372"/>
          <p:cNvSpPr>
            <a:spLocks/>
          </p:cNvSpPr>
          <p:nvPr/>
        </p:nvSpPr>
        <p:spPr bwMode="auto">
          <a:xfrm rot="245351">
            <a:off x="10932745" y="2812436"/>
            <a:ext cx="858151" cy="16187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5" name="Freeform 1376"/>
          <p:cNvSpPr>
            <a:spLocks/>
          </p:cNvSpPr>
          <p:nvPr/>
        </p:nvSpPr>
        <p:spPr bwMode="auto">
          <a:xfrm rot="474769" flipH="1">
            <a:off x="11499528" y="3340724"/>
            <a:ext cx="456713" cy="278726"/>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cxnSp>
        <p:nvCxnSpPr>
          <p:cNvPr id="816" name="直線コネクタ 815"/>
          <p:cNvCxnSpPr/>
          <p:nvPr/>
        </p:nvCxnSpPr>
        <p:spPr>
          <a:xfrm flipH="1" flipV="1">
            <a:off x="11738207" y="3483289"/>
            <a:ext cx="126873" cy="770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7" name="直線コネクタ 816"/>
          <p:cNvCxnSpPr/>
          <p:nvPr/>
        </p:nvCxnSpPr>
        <p:spPr>
          <a:xfrm flipH="1" flipV="1">
            <a:off x="11659921" y="3504546"/>
            <a:ext cx="126873" cy="770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19" name="Oval 1366"/>
          <p:cNvSpPr>
            <a:spLocks noChangeArrowheads="1"/>
          </p:cNvSpPr>
          <p:nvPr/>
        </p:nvSpPr>
        <p:spPr bwMode="auto">
          <a:xfrm rot="20693069" flipV="1">
            <a:off x="11155160" y="3065569"/>
            <a:ext cx="106121" cy="3616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20" name="左矢印 819"/>
          <p:cNvSpPr/>
          <p:nvPr/>
        </p:nvSpPr>
        <p:spPr>
          <a:xfrm>
            <a:off x="10575415" y="1828687"/>
            <a:ext cx="199083" cy="20034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p>
        </p:txBody>
      </p:sp>
      <p:grpSp>
        <p:nvGrpSpPr>
          <p:cNvPr id="821" name="グループ化 820"/>
          <p:cNvGrpSpPr/>
          <p:nvPr/>
        </p:nvGrpSpPr>
        <p:grpSpPr>
          <a:xfrm>
            <a:off x="8196553" y="1520887"/>
            <a:ext cx="1449635" cy="828000"/>
            <a:chOff x="395559" y="1938296"/>
            <a:chExt cx="1449635" cy="828000"/>
          </a:xfrm>
        </p:grpSpPr>
        <p:sp>
          <p:nvSpPr>
            <p:cNvPr id="822" name="直方体 821"/>
            <p:cNvSpPr/>
            <p:nvPr/>
          </p:nvSpPr>
          <p:spPr bwMode="auto">
            <a:xfrm rot="561136" flipH="1">
              <a:off x="395559" y="2201692"/>
              <a:ext cx="77201" cy="75155"/>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3" name="正方形/長方形 822"/>
            <p:cNvSpPr/>
            <p:nvPr/>
          </p:nvSpPr>
          <p:spPr bwMode="auto">
            <a:xfrm rot="5400000">
              <a:off x="974583" y="2187143"/>
              <a:ext cx="95007" cy="853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4" name="正方形/長方形 823"/>
            <p:cNvSpPr/>
            <p:nvPr/>
          </p:nvSpPr>
          <p:spPr bwMode="auto">
            <a:xfrm rot="5400000">
              <a:off x="210131" y="2538212"/>
              <a:ext cx="407323" cy="1008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5" name="正方形/長方形 824"/>
            <p:cNvSpPr/>
            <p:nvPr/>
          </p:nvSpPr>
          <p:spPr bwMode="auto">
            <a:xfrm rot="5400000">
              <a:off x="818231" y="2429895"/>
              <a:ext cx="407323" cy="1047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6" name="正方形/長方形 825"/>
            <p:cNvSpPr/>
            <p:nvPr/>
          </p:nvSpPr>
          <p:spPr bwMode="auto">
            <a:xfrm rot="5400000">
              <a:off x="318949" y="2432376"/>
              <a:ext cx="407323" cy="1047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7" name="平行四辺形 826"/>
            <p:cNvSpPr/>
            <p:nvPr/>
          </p:nvSpPr>
          <p:spPr bwMode="auto">
            <a:xfrm>
              <a:off x="402542" y="2228634"/>
              <a:ext cx="622648" cy="108478"/>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8" name="正方形/長方形 827"/>
            <p:cNvSpPr/>
            <p:nvPr/>
          </p:nvSpPr>
          <p:spPr bwMode="auto">
            <a:xfrm>
              <a:off x="411077" y="2338884"/>
              <a:ext cx="489196" cy="957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9" name="正方形/長方形 828"/>
            <p:cNvSpPr/>
            <p:nvPr/>
          </p:nvSpPr>
          <p:spPr bwMode="auto">
            <a:xfrm rot="18950422" flipV="1">
              <a:off x="879324" y="2287836"/>
              <a:ext cx="164100" cy="957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0" name="正方形/長方形 829"/>
            <p:cNvSpPr/>
            <p:nvPr/>
          </p:nvSpPr>
          <p:spPr bwMode="auto">
            <a:xfrm rot="5400000">
              <a:off x="701654" y="2535730"/>
              <a:ext cx="407323" cy="1008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1" name="正方形/長方形 830"/>
            <p:cNvSpPr/>
            <p:nvPr/>
          </p:nvSpPr>
          <p:spPr bwMode="auto">
            <a:xfrm>
              <a:off x="526296" y="1940423"/>
              <a:ext cx="489196" cy="957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2" name="正方形/長方形 831"/>
            <p:cNvSpPr/>
            <p:nvPr/>
          </p:nvSpPr>
          <p:spPr bwMode="auto">
            <a:xfrm rot="5400000">
              <a:off x="444266" y="2210186"/>
              <a:ext cx="95007" cy="853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3" name="正方形/長方形 832"/>
            <p:cNvSpPr/>
            <p:nvPr/>
          </p:nvSpPr>
          <p:spPr bwMode="auto">
            <a:xfrm rot="5400000">
              <a:off x="478793" y="2187143"/>
              <a:ext cx="95007" cy="853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4" name="平行四辺形 833"/>
            <p:cNvSpPr/>
            <p:nvPr/>
          </p:nvSpPr>
          <p:spPr bwMode="auto">
            <a:xfrm>
              <a:off x="480131" y="2138945"/>
              <a:ext cx="546999" cy="32614"/>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5" name="正方形/長方形 834"/>
            <p:cNvSpPr/>
            <p:nvPr/>
          </p:nvSpPr>
          <p:spPr bwMode="auto">
            <a:xfrm>
              <a:off x="495260" y="2169432"/>
              <a:ext cx="488420" cy="957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6" name="正方形/長方形 835"/>
            <p:cNvSpPr/>
            <p:nvPr/>
          </p:nvSpPr>
          <p:spPr bwMode="auto">
            <a:xfrm rot="18950422" flipV="1">
              <a:off x="981353" y="2154188"/>
              <a:ext cx="51208" cy="95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7" name="正方形/長方形 836"/>
            <p:cNvSpPr/>
            <p:nvPr/>
          </p:nvSpPr>
          <p:spPr bwMode="auto">
            <a:xfrm rot="5400000">
              <a:off x="940444" y="2210186"/>
              <a:ext cx="95007" cy="853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8" name="正方形/長方形 837"/>
            <p:cNvSpPr/>
            <p:nvPr/>
          </p:nvSpPr>
          <p:spPr bwMode="auto">
            <a:xfrm rot="5400000">
              <a:off x="423931" y="2039603"/>
              <a:ext cx="198521" cy="1008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9" name="正方形/長方形 838"/>
            <p:cNvSpPr/>
            <p:nvPr/>
          </p:nvSpPr>
          <p:spPr bwMode="auto">
            <a:xfrm rot="5400000">
              <a:off x="918987" y="2034801"/>
              <a:ext cx="203485" cy="1047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40" name="直方体 839"/>
            <p:cNvSpPr/>
            <p:nvPr/>
          </p:nvSpPr>
          <p:spPr bwMode="auto">
            <a:xfrm>
              <a:off x="530563" y="1949995"/>
              <a:ext cx="282035" cy="148537"/>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41" name="正方形/長方形 840"/>
            <p:cNvSpPr/>
            <p:nvPr/>
          </p:nvSpPr>
          <p:spPr bwMode="auto">
            <a:xfrm>
              <a:off x="535607" y="1964175"/>
              <a:ext cx="265741" cy="1251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42" name="平行四辺形 841"/>
            <p:cNvSpPr/>
            <p:nvPr/>
          </p:nvSpPr>
          <p:spPr bwMode="auto">
            <a:xfrm>
              <a:off x="861090" y="2031530"/>
              <a:ext cx="129961" cy="13471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43" name="直方体 842"/>
            <p:cNvSpPr/>
            <p:nvPr/>
          </p:nvSpPr>
          <p:spPr bwMode="auto">
            <a:xfrm>
              <a:off x="444052" y="2261957"/>
              <a:ext cx="54700" cy="30842"/>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44" name="直方体 843"/>
            <p:cNvSpPr/>
            <p:nvPr/>
          </p:nvSpPr>
          <p:spPr bwMode="auto">
            <a:xfrm rot="21421185" flipH="1" flipV="1">
              <a:off x="404870" y="2111293"/>
              <a:ext cx="93882" cy="87917"/>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45" name="フローチャート : 直接アクセス記憶 377"/>
            <p:cNvSpPr/>
            <p:nvPr/>
          </p:nvSpPr>
          <p:spPr bwMode="auto">
            <a:xfrm rot="18476787">
              <a:off x="506394" y="2091599"/>
              <a:ext cx="38641" cy="95046"/>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46" name="直方体 845"/>
            <p:cNvSpPr/>
            <p:nvPr/>
          </p:nvSpPr>
          <p:spPr bwMode="auto">
            <a:xfrm>
              <a:off x="939067" y="2702249"/>
              <a:ext cx="422082" cy="48567"/>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47" name="台形 846"/>
            <p:cNvSpPr/>
            <p:nvPr/>
          </p:nvSpPr>
          <p:spPr bwMode="auto">
            <a:xfrm>
              <a:off x="921222" y="2403050"/>
              <a:ext cx="422470" cy="23752"/>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48" name="台形 847"/>
            <p:cNvSpPr/>
            <p:nvPr/>
          </p:nvSpPr>
          <p:spPr bwMode="auto">
            <a:xfrm>
              <a:off x="921222" y="2632767"/>
              <a:ext cx="422470" cy="23397"/>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49" name="台形 848"/>
            <p:cNvSpPr/>
            <p:nvPr/>
          </p:nvSpPr>
          <p:spPr bwMode="auto">
            <a:xfrm>
              <a:off x="921222" y="2713948"/>
              <a:ext cx="422470" cy="23752"/>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50" name="台形 849"/>
            <p:cNvSpPr/>
            <p:nvPr/>
          </p:nvSpPr>
          <p:spPr bwMode="auto">
            <a:xfrm flipV="1">
              <a:off x="921222" y="2697286"/>
              <a:ext cx="422470" cy="23397"/>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51" name="台形 850"/>
            <p:cNvSpPr/>
            <p:nvPr/>
          </p:nvSpPr>
          <p:spPr bwMode="auto">
            <a:xfrm>
              <a:off x="921222" y="2678852"/>
              <a:ext cx="422470" cy="23397"/>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52" name="台形 851"/>
            <p:cNvSpPr/>
            <p:nvPr/>
          </p:nvSpPr>
          <p:spPr bwMode="auto">
            <a:xfrm flipV="1">
              <a:off x="921222" y="2655100"/>
              <a:ext cx="422470" cy="23752"/>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53" name="台形 852"/>
            <p:cNvSpPr/>
            <p:nvPr/>
          </p:nvSpPr>
          <p:spPr bwMode="auto">
            <a:xfrm flipV="1">
              <a:off x="921222" y="2609015"/>
              <a:ext cx="422470" cy="23752"/>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54" name="台形 853"/>
            <p:cNvSpPr/>
            <p:nvPr/>
          </p:nvSpPr>
          <p:spPr bwMode="auto">
            <a:xfrm>
              <a:off x="921222" y="2590936"/>
              <a:ext cx="422470" cy="23752"/>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55" name="台形 854"/>
            <p:cNvSpPr/>
            <p:nvPr/>
          </p:nvSpPr>
          <p:spPr bwMode="auto">
            <a:xfrm flipV="1">
              <a:off x="921222" y="2567538"/>
              <a:ext cx="422470" cy="23397"/>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56" name="台形 855"/>
            <p:cNvSpPr/>
            <p:nvPr/>
          </p:nvSpPr>
          <p:spPr bwMode="auto">
            <a:xfrm>
              <a:off x="921222" y="2548041"/>
              <a:ext cx="422470" cy="23397"/>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57" name="台形 856"/>
            <p:cNvSpPr/>
            <p:nvPr/>
          </p:nvSpPr>
          <p:spPr bwMode="auto">
            <a:xfrm flipV="1">
              <a:off x="922386" y="2524289"/>
              <a:ext cx="422470" cy="23752"/>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58" name="台形 857"/>
            <p:cNvSpPr/>
            <p:nvPr/>
          </p:nvSpPr>
          <p:spPr bwMode="auto">
            <a:xfrm>
              <a:off x="922386" y="2500892"/>
              <a:ext cx="422470" cy="23397"/>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59" name="台形 858"/>
            <p:cNvSpPr/>
            <p:nvPr/>
          </p:nvSpPr>
          <p:spPr bwMode="auto">
            <a:xfrm flipV="1">
              <a:off x="922386" y="2477140"/>
              <a:ext cx="422470" cy="23752"/>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0" name="台形 859"/>
            <p:cNvSpPr/>
            <p:nvPr/>
          </p:nvSpPr>
          <p:spPr bwMode="auto">
            <a:xfrm>
              <a:off x="922386" y="2452325"/>
              <a:ext cx="422470" cy="24815"/>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1" name="台形 860"/>
            <p:cNvSpPr/>
            <p:nvPr/>
          </p:nvSpPr>
          <p:spPr bwMode="auto">
            <a:xfrm flipV="1">
              <a:off x="922386" y="2426801"/>
              <a:ext cx="422470" cy="23397"/>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2" name="台形 861"/>
            <p:cNvSpPr/>
            <p:nvPr/>
          </p:nvSpPr>
          <p:spPr bwMode="auto">
            <a:xfrm>
              <a:off x="962344" y="2403050"/>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3" name="台形 862"/>
            <p:cNvSpPr/>
            <p:nvPr/>
          </p:nvSpPr>
          <p:spPr bwMode="auto">
            <a:xfrm>
              <a:off x="962344" y="2605116"/>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4" name="台形 863"/>
            <p:cNvSpPr/>
            <p:nvPr/>
          </p:nvSpPr>
          <p:spPr bwMode="auto">
            <a:xfrm>
              <a:off x="962344" y="2678498"/>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5" name="台形 864"/>
            <p:cNvSpPr/>
            <p:nvPr/>
          </p:nvSpPr>
          <p:spPr bwMode="auto">
            <a:xfrm flipV="1">
              <a:off x="962344" y="2663254"/>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6" name="台形 865"/>
            <p:cNvSpPr/>
            <p:nvPr/>
          </p:nvSpPr>
          <p:spPr bwMode="auto">
            <a:xfrm>
              <a:off x="962344" y="2646593"/>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7" name="台形 866"/>
            <p:cNvSpPr/>
            <p:nvPr/>
          </p:nvSpPr>
          <p:spPr bwMode="auto">
            <a:xfrm flipV="1">
              <a:off x="962344" y="2625323"/>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8" name="台形 867"/>
            <p:cNvSpPr/>
            <p:nvPr/>
          </p:nvSpPr>
          <p:spPr bwMode="auto">
            <a:xfrm flipV="1">
              <a:off x="962344" y="2583846"/>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9" name="台形 868"/>
            <p:cNvSpPr/>
            <p:nvPr/>
          </p:nvSpPr>
          <p:spPr bwMode="auto">
            <a:xfrm>
              <a:off x="962344" y="2567539"/>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0" name="台形 869"/>
            <p:cNvSpPr/>
            <p:nvPr/>
          </p:nvSpPr>
          <p:spPr bwMode="auto">
            <a:xfrm flipV="1">
              <a:off x="962344" y="2546269"/>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1" name="台形 870"/>
            <p:cNvSpPr/>
            <p:nvPr/>
          </p:nvSpPr>
          <p:spPr bwMode="auto">
            <a:xfrm>
              <a:off x="962344" y="2528543"/>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2" name="台形 871"/>
            <p:cNvSpPr/>
            <p:nvPr/>
          </p:nvSpPr>
          <p:spPr bwMode="auto">
            <a:xfrm flipV="1">
              <a:off x="963507" y="2507274"/>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3" name="台形 872"/>
            <p:cNvSpPr/>
            <p:nvPr/>
          </p:nvSpPr>
          <p:spPr bwMode="auto">
            <a:xfrm>
              <a:off x="963507" y="2486003"/>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4" name="台形 873"/>
            <p:cNvSpPr/>
            <p:nvPr/>
          </p:nvSpPr>
          <p:spPr bwMode="auto">
            <a:xfrm flipV="1">
              <a:off x="963507" y="2464733"/>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5" name="台形 874"/>
            <p:cNvSpPr/>
            <p:nvPr/>
          </p:nvSpPr>
          <p:spPr bwMode="auto">
            <a:xfrm>
              <a:off x="963507" y="2443463"/>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6" name="台形 875"/>
            <p:cNvSpPr/>
            <p:nvPr/>
          </p:nvSpPr>
          <p:spPr bwMode="auto">
            <a:xfrm flipV="1">
              <a:off x="963507" y="2424320"/>
              <a:ext cx="422470" cy="2127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7" name="直方体 876"/>
            <p:cNvSpPr/>
            <p:nvPr/>
          </p:nvSpPr>
          <p:spPr bwMode="auto">
            <a:xfrm>
              <a:off x="915791" y="2390287"/>
              <a:ext cx="492688" cy="62038"/>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8" name="平行四辺形 877"/>
            <p:cNvSpPr/>
            <p:nvPr/>
          </p:nvSpPr>
          <p:spPr bwMode="auto">
            <a:xfrm>
              <a:off x="1285113" y="2695868"/>
              <a:ext cx="98538" cy="40768"/>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9" name="直方体 878"/>
            <p:cNvSpPr/>
            <p:nvPr/>
          </p:nvSpPr>
          <p:spPr bwMode="auto">
            <a:xfrm>
              <a:off x="979802" y="2285354"/>
              <a:ext cx="392210" cy="145700"/>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80" name="直方体 879"/>
            <p:cNvSpPr/>
            <p:nvPr/>
          </p:nvSpPr>
          <p:spPr bwMode="auto">
            <a:xfrm>
              <a:off x="973207" y="2265147"/>
              <a:ext cx="419366" cy="60974"/>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81" name="直方体 880"/>
            <p:cNvSpPr/>
            <p:nvPr/>
          </p:nvSpPr>
          <p:spPr bwMode="auto">
            <a:xfrm>
              <a:off x="786218" y="2160923"/>
              <a:ext cx="392210" cy="145701"/>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82" name="直方体 881"/>
            <p:cNvSpPr/>
            <p:nvPr/>
          </p:nvSpPr>
          <p:spPr bwMode="auto">
            <a:xfrm>
              <a:off x="767209" y="2143907"/>
              <a:ext cx="419367" cy="60974"/>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85" name="正方形/長方形 884"/>
            <p:cNvSpPr/>
            <p:nvPr/>
          </p:nvSpPr>
          <p:spPr>
            <a:xfrm rot="8040868">
              <a:off x="1324380" y="2646349"/>
              <a:ext cx="116309" cy="1020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86" name="正方形/長方形 885"/>
            <p:cNvSpPr/>
            <p:nvPr/>
          </p:nvSpPr>
          <p:spPr>
            <a:xfrm rot="8040868">
              <a:off x="1410785" y="2260236"/>
              <a:ext cx="49450" cy="1020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887" name="グループ化 886"/>
            <p:cNvGrpSpPr/>
            <p:nvPr/>
          </p:nvGrpSpPr>
          <p:grpSpPr>
            <a:xfrm>
              <a:off x="1743413" y="2633142"/>
              <a:ext cx="67379" cy="70390"/>
              <a:chOff x="3910231" y="5138394"/>
              <a:chExt cx="301729" cy="315214"/>
            </a:xfrm>
          </p:grpSpPr>
          <p:sp>
            <p:nvSpPr>
              <p:cNvPr id="996" name="フローチャート : 結合子 476"/>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7" name="フローチャート : 結合子 477"/>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8" name="フローチャート : 結合子 478"/>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9" name="フローチャート: 手作業 998"/>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888" name="正方形/長方形 887"/>
            <p:cNvSpPr/>
            <p:nvPr/>
          </p:nvSpPr>
          <p:spPr>
            <a:xfrm rot="8040868">
              <a:off x="1811123" y="2260141"/>
              <a:ext cx="49450" cy="1020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889" name="グループ化 888"/>
            <p:cNvGrpSpPr/>
            <p:nvPr/>
          </p:nvGrpSpPr>
          <p:grpSpPr>
            <a:xfrm>
              <a:off x="1361030" y="2696105"/>
              <a:ext cx="67379" cy="70191"/>
              <a:chOff x="2792769" y="4986888"/>
              <a:chExt cx="301729" cy="314320"/>
            </a:xfrm>
          </p:grpSpPr>
          <p:sp>
            <p:nvSpPr>
              <p:cNvPr id="993" name="フローチャート : 結合子 473"/>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4" name="フローチャート : 結合子 474"/>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5" name="フローチャート : 結合子 475"/>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890" name="フローチャート: 手作業 889"/>
            <p:cNvSpPr/>
            <p:nvPr/>
          </p:nvSpPr>
          <p:spPr>
            <a:xfrm>
              <a:off x="1386430" y="2695037"/>
              <a:ext cx="19757" cy="36455"/>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1" name="正方形/長方形 890"/>
            <p:cNvSpPr/>
            <p:nvPr/>
          </p:nvSpPr>
          <p:spPr>
            <a:xfrm>
              <a:off x="1371065" y="2660907"/>
              <a:ext cx="389306" cy="1042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2" name="正方形/長方形 891"/>
            <p:cNvSpPr/>
            <p:nvPr/>
          </p:nvSpPr>
          <p:spPr>
            <a:xfrm rot="5400000">
              <a:off x="1651232" y="2439187"/>
              <a:ext cx="337741" cy="1021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3" name="正方形/長方形 892"/>
            <p:cNvSpPr/>
            <p:nvPr/>
          </p:nvSpPr>
          <p:spPr>
            <a:xfrm>
              <a:off x="1348585" y="2687962"/>
              <a:ext cx="400785" cy="1020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4" name="平行四辺形 893"/>
            <p:cNvSpPr/>
            <p:nvPr/>
          </p:nvSpPr>
          <p:spPr>
            <a:xfrm>
              <a:off x="1688409" y="2660105"/>
              <a:ext cx="85761" cy="3471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5" name="平行四辺形 894"/>
            <p:cNvSpPr/>
            <p:nvPr/>
          </p:nvSpPr>
          <p:spPr>
            <a:xfrm>
              <a:off x="1358495" y="2662168"/>
              <a:ext cx="85761" cy="3471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6" name="平行四辺形 895"/>
            <p:cNvSpPr/>
            <p:nvPr/>
          </p:nvSpPr>
          <p:spPr>
            <a:xfrm>
              <a:off x="1737927" y="2606834"/>
              <a:ext cx="85761" cy="3471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897" name="グループ化 896"/>
            <p:cNvGrpSpPr/>
            <p:nvPr/>
          </p:nvGrpSpPr>
          <p:grpSpPr>
            <a:xfrm>
              <a:off x="1708493" y="2647552"/>
              <a:ext cx="133575" cy="72570"/>
              <a:chOff x="3148620" y="4589298"/>
              <a:chExt cx="598163" cy="324975"/>
            </a:xfrm>
          </p:grpSpPr>
          <p:sp>
            <p:nvSpPr>
              <p:cNvPr id="989" name="円柱 988"/>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0" name="円柱 989"/>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1" name="直方体 990"/>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2" name="平行四辺形 991"/>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898" name="正方形/長方形 897"/>
            <p:cNvSpPr/>
            <p:nvPr/>
          </p:nvSpPr>
          <p:spPr>
            <a:xfrm rot="8040868" flipV="1">
              <a:off x="1718079" y="2639769"/>
              <a:ext cx="119383" cy="1020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9" name="正方形/長方形 898"/>
            <p:cNvSpPr/>
            <p:nvPr/>
          </p:nvSpPr>
          <p:spPr>
            <a:xfrm rot="5400000">
              <a:off x="1252521" y="2440872"/>
              <a:ext cx="337741" cy="1021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0" name="正方形/長方形 899"/>
            <p:cNvSpPr/>
            <p:nvPr/>
          </p:nvSpPr>
          <p:spPr>
            <a:xfrm>
              <a:off x="1418748" y="2542691"/>
              <a:ext cx="396249" cy="1020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1" name="正方形/長方形 900"/>
            <p:cNvSpPr/>
            <p:nvPr/>
          </p:nvSpPr>
          <p:spPr>
            <a:xfrm>
              <a:off x="1418748" y="2277561"/>
              <a:ext cx="396249" cy="1020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2" name="正方形/長方形 901"/>
            <p:cNvSpPr/>
            <p:nvPr/>
          </p:nvSpPr>
          <p:spPr>
            <a:xfrm>
              <a:off x="1448945" y="2245461"/>
              <a:ext cx="396249" cy="1020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903" name="グループ化 902"/>
            <p:cNvGrpSpPr/>
            <p:nvPr/>
          </p:nvGrpSpPr>
          <p:grpSpPr>
            <a:xfrm>
              <a:off x="1688409" y="2695906"/>
              <a:ext cx="67379" cy="70390"/>
              <a:chOff x="2792769" y="4985994"/>
              <a:chExt cx="301729" cy="315214"/>
            </a:xfrm>
          </p:grpSpPr>
          <p:grpSp>
            <p:nvGrpSpPr>
              <p:cNvPr id="984" name="グループ化 983"/>
              <p:cNvGrpSpPr/>
              <p:nvPr/>
            </p:nvGrpSpPr>
            <p:grpSpPr>
              <a:xfrm>
                <a:off x="2792769" y="4986888"/>
                <a:ext cx="301729" cy="314320"/>
                <a:chOff x="2792769" y="4986888"/>
                <a:chExt cx="301729" cy="314320"/>
              </a:xfrm>
            </p:grpSpPr>
            <p:sp>
              <p:nvSpPr>
                <p:cNvPr id="986" name="フローチャート : 結合子 464"/>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7" name="フローチャート : 結合子 465"/>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8" name="フローチャート : 結合子 466"/>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985" name="フローチャート: 手作業 984"/>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904" name="グループ化 903"/>
            <p:cNvGrpSpPr/>
            <p:nvPr/>
          </p:nvGrpSpPr>
          <p:grpSpPr>
            <a:xfrm>
              <a:off x="1352730" y="2615513"/>
              <a:ext cx="448487" cy="72449"/>
              <a:chOff x="962635" y="4616735"/>
              <a:chExt cx="2008365" cy="324433"/>
            </a:xfrm>
          </p:grpSpPr>
          <p:grpSp>
            <p:nvGrpSpPr>
              <p:cNvPr id="924" name="グループ化 923"/>
              <p:cNvGrpSpPr/>
              <p:nvPr/>
            </p:nvGrpSpPr>
            <p:grpSpPr>
              <a:xfrm>
                <a:off x="962635" y="4787750"/>
                <a:ext cx="1866457" cy="153418"/>
                <a:chOff x="5575944" y="5070012"/>
                <a:chExt cx="1866457" cy="153418"/>
              </a:xfrm>
            </p:grpSpPr>
            <p:sp>
              <p:nvSpPr>
                <p:cNvPr id="959" name="直方体 958"/>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0" name="フローチャート : 直接アクセス記憶 438"/>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1" name="フローチャート : 直接アクセス記憶 439"/>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2" name="フローチャート : 直接アクセス記憶 440"/>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3" name="フローチャート : 直接アクセス記憶 441"/>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4" name="フローチャート : 直接アクセス記憶 442"/>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5" name="フローチャート : 直接アクセス記憶 443"/>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6" name="フローチャート : 直接アクセス記憶 444"/>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7" name="フローチャート : 直接アクセス記憶 445"/>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8" name="フローチャート : 直接アクセス記憶 446"/>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9" name="フローチャート : 直接アクセス記憶 447"/>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0" name="フローチャート : 直接アクセス記憶 448"/>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1" name="フローチャート : 直接アクセス記憶 449"/>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2" name="フローチャート : 直接アクセス記憶 450"/>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3" name="フローチャート : 直接アクセス記憶 451"/>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4" name="フローチャート : 直接アクセス記憶 452"/>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5" name="フローチャート : 直接アクセス記憶 453"/>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6" name="フローチャート : 直接アクセス記憶 454"/>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7" name="フローチャート : 直接アクセス記憶 455"/>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8" name="フローチャート : 直接アクセス記憶 456"/>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9" name="フローチャート : 直接アクセス記憶 457"/>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0" name="フローチャート : 直接アクセス記憶 458"/>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1" name="フローチャート : 直接アクセス記憶 459"/>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2" name="フローチャート : 直接アクセス記憶 460"/>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3" name="正方形/長方形 982"/>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931" name="グループ化 930"/>
              <p:cNvGrpSpPr/>
              <p:nvPr/>
            </p:nvGrpSpPr>
            <p:grpSpPr>
              <a:xfrm>
                <a:off x="1104543" y="4616735"/>
                <a:ext cx="1866457" cy="153418"/>
                <a:chOff x="5575944" y="5070012"/>
                <a:chExt cx="1866457" cy="153418"/>
              </a:xfrm>
            </p:grpSpPr>
            <p:sp>
              <p:nvSpPr>
                <p:cNvPr id="932" name="直方体 931"/>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3" name="フローチャート : 直接アクセス記憶 413"/>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4" name="フローチャート : 直接アクセス記憶 414"/>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5" name="フローチャート : 直接アクセス記憶 415"/>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6" name="フローチャート : 直接アクセス記憶 416"/>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7" name="フローチャート : 直接アクセス記憶 417"/>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8" name="フローチャート : 直接アクセス記憶 418"/>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0" name="フローチャート : 直接アクセス記憶 419"/>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2" name="フローチャート : 直接アクセス記憶 420"/>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3" name="フローチャート : 直接アクセス記憶 421"/>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4" name="フローチャート : 直接アクセス記憶 422"/>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5" name="フローチャート : 直接アクセス記憶 423"/>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6" name="フローチャート : 直接アクセス記憶 424"/>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7" name="フローチャート : 直接アクセス記憶 425"/>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8" name="フローチャート : 直接アクセス記憶 426"/>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49" name="フローチャート : 直接アクセス記憶 427"/>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0" name="フローチャート : 直接アクセス記憶 428"/>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1" name="フローチャート : 直接アクセス記憶 429"/>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2" name="フローチャート : 直接アクセス記憶 430"/>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3" name="フローチャート : 直接アクセス記憶 431"/>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4" name="フローチャート : 直接アクセス記憶 432"/>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5" name="フローチャート : 直接アクセス記憶 433"/>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6" name="フローチャート : 直接アクセス記憶 434"/>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7" name="フローチャート : 直接アクセス記憶 435"/>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8" name="正方形/長方形 957"/>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905" name="正方形/長方形 904"/>
            <p:cNvSpPr/>
            <p:nvPr/>
          </p:nvSpPr>
          <p:spPr>
            <a:xfrm>
              <a:off x="1348584" y="2621640"/>
              <a:ext cx="411053" cy="1020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6" name="正方形/長方形 905"/>
            <p:cNvSpPr/>
            <p:nvPr/>
          </p:nvSpPr>
          <p:spPr>
            <a:xfrm rot="8040868">
              <a:off x="1722824" y="2585091"/>
              <a:ext cx="118833" cy="1020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5" name="正方形/長方形 914"/>
            <p:cNvSpPr/>
            <p:nvPr/>
          </p:nvSpPr>
          <p:spPr>
            <a:xfrm rot="5400000">
              <a:off x="1709004" y="2655125"/>
              <a:ext cx="74530" cy="1021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6" name="正方形/長方形 915"/>
            <p:cNvSpPr/>
            <p:nvPr/>
          </p:nvSpPr>
          <p:spPr>
            <a:xfrm rot="5400000">
              <a:off x="1307366" y="2655802"/>
              <a:ext cx="74530" cy="1021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00" name="左矢印 999"/>
          <p:cNvSpPr/>
          <p:nvPr/>
        </p:nvSpPr>
        <p:spPr>
          <a:xfrm>
            <a:off x="8345628" y="1638135"/>
            <a:ext cx="199083" cy="20034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p>
        </p:txBody>
      </p:sp>
      <p:grpSp>
        <p:nvGrpSpPr>
          <p:cNvPr id="1001" name="グループ化 1000"/>
          <p:cNvGrpSpPr>
            <a:grpSpLocks noChangeAspect="1"/>
          </p:cNvGrpSpPr>
          <p:nvPr/>
        </p:nvGrpSpPr>
        <p:grpSpPr>
          <a:xfrm>
            <a:off x="10447355" y="1535530"/>
            <a:ext cx="1377943" cy="828000"/>
            <a:chOff x="2819012" y="3309043"/>
            <a:chExt cx="3985236" cy="2394727"/>
          </a:xfrm>
        </p:grpSpPr>
        <p:grpSp>
          <p:nvGrpSpPr>
            <p:cNvPr id="1002" name="グループ化 1001"/>
            <p:cNvGrpSpPr/>
            <p:nvPr/>
          </p:nvGrpSpPr>
          <p:grpSpPr>
            <a:xfrm>
              <a:off x="2819012" y="5030480"/>
              <a:ext cx="2016224" cy="494606"/>
              <a:chOff x="3803633" y="2358330"/>
              <a:chExt cx="2016224" cy="494606"/>
            </a:xfrm>
          </p:grpSpPr>
          <p:sp>
            <p:nvSpPr>
              <p:cNvPr id="1106" name="直方体 1105"/>
              <p:cNvSpPr/>
              <p:nvPr/>
            </p:nvSpPr>
            <p:spPr>
              <a:xfrm>
                <a:off x="3947649" y="2636001"/>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7" name="台形 1106"/>
              <p:cNvSpPr/>
              <p:nvPr/>
            </p:nvSpPr>
            <p:spPr>
              <a:xfrm>
                <a:off x="3876180" y="261210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8" name="台形 1107"/>
              <p:cNvSpPr/>
              <p:nvPr/>
            </p:nvSpPr>
            <p:spPr>
              <a:xfrm>
                <a:off x="3875641" y="276983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9" name="台形 1108"/>
              <p:cNvSpPr/>
              <p:nvPr/>
            </p:nvSpPr>
            <p:spPr>
              <a:xfrm flipV="1">
                <a:off x="3875641" y="273709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0" name="台形 1109"/>
              <p:cNvSpPr/>
              <p:nvPr/>
            </p:nvSpPr>
            <p:spPr>
              <a:xfrm>
                <a:off x="3875641" y="270144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1" name="台形 1110"/>
              <p:cNvSpPr/>
              <p:nvPr/>
            </p:nvSpPr>
            <p:spPr>
              <a:xfrm flipV="1">
                <a:off x="3876180" y="265572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2" name="台形 1111"/>
              <p:cNvSpPr/>
              <p:nvPr/>
            </p:nvSpPr>
            <p:spPr>
              <a:xfrm flipV="1">
                <a:off x="3876180" y="256638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3" name="台形 1112"/>
              <p:cNvSpPr/>
              <p:nvPr/>
            </p:nvSpPr>
            <p:spPr>
              <a:xfrm>
                <a:off x="3876180" y="253154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4" name="台形 1113"/>
              <p:cNvSpPr/>
              <p:nvPr/>
            </p:nvSpPr>
            <p:spPr>
              <a:xfrm flipV="1">
                <a:off x="3875641" y="24858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5" name="台形 1114"/>
              <p:cNvSpPr/>
              <p:nvPr/>
            </p:nvSpPr>
            <p:spPr>
              <a:xfrm>
                <a:off x="4043917" y="244777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6" name="台形 1115"/>
              <p:cNvSpPr/>
              <p:nvPr/>
            </p:nvSpPr>
            <p:spPr>
              <a:xfrm>
                <a:off x="4043378" y="26055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7" name="台形 1116"/>
              <p:cNvSpPr/>
              <p:nvPr/>
            </p:nvSpPr>
            <p:spPr>
              <a:xfrm flipV="1">
                <a:off x="4043378" y="257276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8" name="台形 1117"/>
              <p:cNvSpPr/>
              <p:nvPr/>
            </p:nvSpPr>
            <p:spPr>
              <a:xfrm>
                <a:off x="4043378" y="253711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9" name="台形 1118"/>
              <p:cNvSpPr/>
              <p:nvPr/>
            </p:nvSpPr>
            <p:spPr>
              <a:xfrm flipV="1">
                <a:off x="4043917" y="249139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0" name="台形 1119"/>
              <p:cNvSpPr/>
              <p:nvPr/>
            </p:nvSpPr>
            <p:spPr>
              <a:xfrm flipV="1">
                <a:off x="4043917" y="24020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1" name="直方体 1120"/>
              <p:cNvSpPr/>
              <p:nvPr/>
            </p:nvSpPr>
            <p:spPr>
              <a:xfrm>
                <a:off x="3803633" y="2358330"/>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2" name="平行四辺形 1121"/>
              <p:cNvSpPr/>
              <p:nvPr/>
            </p:nvSpPr>
            <p:spPr>
              <a:xfrm>
                <a:off x="5364911" y="2633543"/>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03" name="正方形/長方形 1002"/>
            <p:cNvSpPr/>
            <p:nvPr/>
          </p:nvSpPr>
          <p:spPr>
            <a:xfrm rot="8040868">
              <a:off x="4471994" y="5166635"/>
              <a:ext cx="520845"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4" name="正方形/長方形 1003"/>
            <p:cNvSpPr/>
            <p:nvPr/>
          </p:nvSpPr>
          <p:spPr>
            <a:xfrm rot="8040868">
              <a:off x="4858925" y="3437581"/>
              <a:ext cx="221441"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005" name="グループ化 1004"/>
            <p:cNvGrpSpPr/>
            <p:nvPr/>
          </p:nvGrpSpPr>
          <p:grpSpPr>
            <a:xfrm>
              <a:off x="6348461" y="5107493"/>
              <a:ext cx="301729" cy="315214"/>
              <a:chOff x="3910231" y="5138394"/>
              <a:chExt cx="301729" cy="315214"/>
            </a:xfrm>
          </p:grpSpPr>
          <p:sp>
            <p:nvSpPr>
              <p:cNvPr id="1102" name="フローチャート : 結合子 292"/>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3" name="フローチャート : 結合子 293"/>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4" name="フローチャート : 結合子 294"/>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5" name="フローチャート: 手作業 1104"/>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06" name="正方形/長方形 1005"/>
            <p:cNvSpPr/>
            <p:nvPr/>
          </p:nvSpPr>
          <p:spPr>
            <a:xfrm rot="8040868">
              <a:off x="6651676" y="3437156"/>
              <a:ext cx="221441"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007" name="グループ化 1006"/>
            <p:cNvGrpSpPr/>
            <p:nvPr/>
          </p:nvGrpSpPr>
          <p:grpSpPr>
            <a:xfrm>
              <a:off x="4636114" y="5384667"/>
              <a:ext cx="301729" cy="319103"/>
              <a:chOff x="999802" y="4983409"/>
              <a:chExt cx="301729" cy="319103"/>
            </a:xfrm>
          </p:grpSpPr>
          <p:grpSp>
            <p:nvGrpSpPr>
              <p:cNvPr id="1097" name="グループ化 1096"/>
              <p:cNvGrpSpPr/>
              <p:nvPr/>
            </p:nvGrpSpPr>
            <p:grpSpPr>
              <a:xfrm>
                <a:off x="999802" y="4988192"/>
                <a:ext cx="301729" cy="314320"/>
                <a:chOff x="2792769" y="4986888"/>
                <a:chExt cx="301729" cy="314320"/>
              </a:xfrm>
            </p:grpSpPr>
            <p:sp>
              <p:nvSpPr>
                <p:cNvPr id="1099" name="フローチャート : 結合子 289"/>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0" name="フローチャート : 結合子 290"/>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1" name="フローチャート : 結合子 291"/>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98" name="フローチャート: 手作業 1097"/>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08" name="正方形/長方形 1007"/>
            <p:cNvSpPr/>
            <p:nvPr/>
          </p:nvSpPr>
          <p:spPr>
            <a:xfrm>
              <a:off x="4681055" y="5231826"/>
              <a:ext cx="1743349" cy="4668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9" name="正方形/長方形 1008"/>
            <p:cNvSpPr/>
            <p:nvPr/>
          </p:nvSpPr>
          <p:spPr>
            <a:xfrm rot="5400000">
              <a:off x="5935666" y="4238941"/>
              <a:ext cx="1512438"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0" name="正方形/長方形 1009"/>
            <p:cNvSpPr/>
            <p:nvPr/>
          </p:nvSpPr>
          <p:spPr>
            <a:xfrm>
              <a:off x="4580384" y="5352983"/>
              <a:ext cx="179475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1" name="正方形/長方形 1010"/>
            <p:cNvSpPr/>
            <p:nvPr/>
          </p:nvSpPr>
          <p:spPr>
            <a:xfrm rot="5400000">
              <a:off x="4395804" y="5208967"/>
              <a:ext cx="333751"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2" name="平行四辺形 1011"/>
            <p:cNvSpPr/>
            <p:nvPr/>
          </p:nvSpPr>
          <p:spPr>
            <a:xfrm>
              <a:off x="6102150" y="5228234"/>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3" name="平行四辺形 1012"/>
            <p:cNvSpPr/>
            <p:nvPr/>
          </p:nvSpPr>
          <p:spPr>
            <a:xfrm>
              <a:off x="4624762" y="5237476"/>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4" name="平行四辺形 1013"/>
            <p:cNvSpPr/>
            <p:nvPr/>
          </p:nvSpPr>
          <p:spPr>
            <a:xfrm>
              <a:off x="6323896" y="4989683"/>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015" name="グループ化 1014"/>
            <p:cNvGrpSpPr/>
            <p:nvPr/>
          </p:nvGrpSpPr>
          <p:grpSpPr>
            <a:xfrm>
              <a:off x="6192088" y="5172024"/>
              <a:ext cx="598163" cy="324975"/>
              <a:chOff x="3148620" y="4589298"/>
              <a:chExt cx="598163" cy="324975"/>
            </a:xfrm>
          </p:grpSpPr>
          <p:sp>
            <p:nvSpPr>
              <p:cNvPr id="1093" name="円柱 1092"/>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4" name="円柱 1093"/>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5" name="直方体 1094"/>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6" name="平行四辺形 1095"/>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16" name="正方形/長方形 1015"/>
            <p:cNvSpPr/>
            <p:nvPr/>
          </p:nvSpPr>
          <p:spPr>
            <a:xfrm rot="8040868" flipV="1">
              <a:off x="6235015" y="5137167"/>
              <a:ext cx="534610"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7" name="正方形/長方形 1016"/>
            <p:cNvSpPr/>
            <p:nvPr/>
          </p:nvSpPr>
          <p:spPr>
            <a:xfrm rot="5400000">
              <a:off x="4150202" y="4246488"/>
              <a:ext cx="1512438"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8" name="正方形/長方形 1017"/>
            <p:cNvSpPr/>
            <p:nvPr/>
          </p:nvSpPr>
          <p:spPr>
            <a:xfrm>
              <a:off x="4894584" y="4702445"/>
              <a:ext cx="1774441"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9" name="正方形/長方形 1018"/>
            <p:cNvSpPr/>
            <p:nvPr/>
          </p:nvSpPr>
          <p:spPr>
            <a:xfrm>
              <a:off x="4894584" y="3515162"/>
              <a:ext cx="1774441"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0" name="正方形/長方形 1019"/>
            <p:cNvSpPr/>
            <p:nvPr/>
          </p:nvSpPr>
          <p:spPr>
            <a:xfrm>
              <a:off x="5029807" y="3371418"/>
              <a:ext cx="1774441"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021" name="グループ化 1020"/>
            <p:cNvGrpSpPr/>
            <p:nvPr/>
          </p:nvGrpSpPr>
          <p:grpSpPr>
            <a:xfrm>
              <a:off x="6102150" y="5388556"/>
              <a:ext cx="301729" cy="315214"/>
              <a:chOff x="2792769" y="4985994"/>
              <a:chExt cx="301729" cy="315214"/>
            </a:xfrm>
          </p:grpSpPr>
          <p:grpSp>
            <p:nvGrpSpPr>
              <p:cNvPr id="1088" name="グループ化 1087"/>
              <p:cNvGrpSpPr/>
              <p:nvPr/>
            </p:nvGrpSpPr>
            <p:grpSpPr>
              <a:xfrm>
                <a:off x="2792769" y="4986888"/>
                <a:ext cx="301729" cy="314320"/>
                <a:chOff x="2792769" y="4986888"/>
                <a:chExt cx="301729" cy="314320"/>
              </a:xfrm>
            </p:grpSpPr>
            <p:sp>
              <p:nvSpPr>
                <p:cNvPr id="1090" name="フローチャート : 結合子 280"/>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1" name="フローチャート : 結合子 281"/>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2" name="フローチャート : 結合子 282"/>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89" name="フローチャート: 手作業 1088"/>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022" name="グループ化 1021"/>
            <p:cNvGrpSpPr/>
            <p:nvPr/>
          </p:nvGrpSpPr>
          <p:grpSpPr>
            <a:xfrm>
              <a:off x="4598947" y="5028550"/>
              <a:ext cx="2008365" cy="324433"/>
              <a:chOff x="962635" y="4616735"/>
              <a:chExt cx="2008365" cy="324433"/>
            </a:xfrm>
          </p:grpSpPr>
          <p:grpSp>
            <p:nvGrpSpPr>
              <p:cNvPr id="1036" name="グループ化 1035"/>
              <p:cNvGrpSpPr/>
              <p:nvPr/>
            </p:nvGrpSpPr>
            <p:grpSpPr>
              <a:xfrm>
                <a:off x="962635" y="4787750"/>
                <a:ext cx="1866457" cy="153418"/>
                <a:chOff x="5575944" y="5070012"/>
                <a:chExt cx="1866457" cy="153418"/>
              </a:xfrm>
            </p:grpSpPr>
            <p:sp>
              <p:nvSpPr>
                <p:cNvPr id="1063" name="直方体 1062"/>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4" name="フローチャート : 直接アクセス記憶 254"/>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5" name="フローチャート : 直接アクセス記憶 255"/>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6" name="フローチャート : 直接アクセス記憶 256"/>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7" name="フローチャート : 直接アクセス記憶 257"/>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8" name="フローチャート : 直接アクセス記憶 258"/>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9" name="フローチャート : 直接アクセス記憶 259"/>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0" name="フローチャート : 直接アクセス記憶 260"/>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1" name="フローチャート : 直接アクセス記憶 261"/>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2" name="フローチャート : 直接アクセス記憶 262"/>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3" name="フローチャート : 直接アクセス記憶 263"/>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4" name="フローチャート : 直接アクセス記憶 264"/>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5" name="フローチャート : 直接アクセス記憶 265"/>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6" name="フローチャート : 直接アクセス記憶 266"/>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7" name="フローチャート : 直接アクセス記憶 267"/>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8" name="フローチャート : 直接アクセス記憶 268"/>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9" name="フローチャート : 直接アクセス記憶 269"/>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0" name="フローチャート : 直接アクセス記憶 270"/>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1" name="フローチャート : 直接アクセス記憶 271"/>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2" name="フローチャート : 直接アクセス記憶 272"/>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3" name="フローチャート : 直接アクセス記憶 273"/>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4" name="フローチャート : 直接アクセス記憶 274"/>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5" name="フローチャート : 直接アクセス記憶 275"/>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6" name="フローチャート : 直接アクセス記憶 276"/>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7" name="正方形/長方形 1086"/>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037" name="グループ化 1036"/>
              <p:cNvGrpSpPr/>
              <p:nvPr/>
            </p:nvGrpSpPr>
            <p:grpSpPr>
              <a:xfrm>
                <a:off x="1104543" y="4616735"/>
                <a:ext cx="1866457" cy="153418"/>
                <a:chOff x="5575944" y="5070012"/>
                <a:chExt cx="1866457" cy="153418"/>
              </a:xfrm>
            </p:grpSpPr>
            <p:sp>
              <p:nvSpPr>
                <p:cNvPr id="1038" name="直方体 1037"/>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39" name="フローチャート : 直接アクセス記憶 229"/>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0" name="フローチャート : 直接アクセス記憶 230"/>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1" name="フローチャート : 直接アクセス記憶 231"/>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2" name="フローチャート : 直接アクセス記憶 232"/>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3" name="フローチャート : 直接アクセス記憶 233"/>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4" name="フローチャート : 直接アクセス記憶 234"/>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5" name="フローチャート : 直接アクセス記憶 235"/>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6" name="フローチャート : 直接アクセス記憶 236"/>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7" name="フローチャート : 直接アクセス記憶 237"/>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8" name="フローチャート : 直接アクセス記憶 238"/>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9" name="フローチャート : 直接アクセス記憶 239"/>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0" name="フローチャート : 直接アクセス記憶 240"/>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1" name="フローチャート : 直接アクセス記憶 241"/>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2" name="フローチャート : 直接アクセス記憶 242"/>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3" name="フローチャート : 直接アクセス記憶 243"/>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4" name="フローチャート : 直接アクセス記憶 244"/>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5" name="フローチャート : 直接アクセス記憶 245"/>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6" name="フローチャート : 直接アクセス記憶 246"/>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7" name="フローチャート : 直接アクセス記憶 247"/>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8" name="フローチャート : 直接アクセス記憶 248"/>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9" name="フローチャート : 直接アクセス記憶 249"/>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0" name="フローチャート : 直接アクセス記憶 250"/>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1" name="フローチャート : 直接アクセス記憶 251"/>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2" name="正方形/長方形 1061"/>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grpSp>
          <p:nvGrpSpPr>
            <p:cNvPr id="1023" name="グループ化 1022"/>
            <p:cNvGrpSpPr/>
            <p:nvPr/>
          </p:nvGrpSpPr>
          <p:grpSpPr>
            <a:xfrm>
              <a:off x="3923928" y="3309043"/>
              <a:ext cx="1742367" cy="1939159"/>
              <a:chOff x="5286749" y="2465713"/>
              <a:chExt cx="1742367" cy="1939159"/>
            </a:xfrm>
          </p:grpSpPr>
          <p:sp>
            <p:nvSpPr>
              <p:cNvPr id="1027" name="直方体 1026"/>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8" name="直方体 1027"/>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9" name="直方体 1028"/>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30" name="直方体 1029"/>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31" name="直方体 1030"/>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32" name="直方体 1031"/>
              <p:cNvSpPr/>
              <p:nvPr/>
            </p:nvSpPr>
            <p:spPr>
              <a:xfrm>
                <a:off x="5292080" y="24657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24" name="正方形/長方形 1023"/>
            <p:cNvSpPr/>
            <p:nvPr/>
          </p:nvSpPr>
          <p:spPr>
            <a:xfrm>
              <a:off x="4580383" y="5055987"/>
              <a:ext cx="1840735"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5" name="正方形/長方形 1024"/>
            <p:cNvSpPr/>
            <p:nvPr/>
          </p:nvSpPr>
          <p:spPr>
            <a:xfrm rot="8040868">
              <a:off x="6256261" y="4892317"/>
              <a:ext cx="53214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6" name="正方形/長方形 1025"/>
            <p:cNvSpPr/>
            <p:nvPr/>
          </p:nvSpPr>
          <p:spPr>
            <a:xfrm rot="5400000">
              <a:off x="6194374" y="5205935"/>
              <a:ext cx="333751"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123" name="グループ化 1122"/>
          <p:cNvGrpSpPr/>
          <p:nvPr/>
        </p:nvGrpSpPr>
        <p:grpSpPr>
          <a:xfrm>
            <a:off x="7667716" y="2738026"/>
            <a:ext cx="991260" cy="448056"/>
            <a:chOff x="10130349" y="3506926"/>
            <a:chExt cx="868588" cy="448056"/>
          </a:xfrm>
        </p:grpSpPr>
        <p:sp>
          <p:nvSpPr>
            <p:cNvPr id="1124" name="Freeform 371"/>
            <p:cNvSpPr>
              <a:spLocks/>
            </p:cNvSpPr>
            <p:nvPr/>
          </p:nvSpPr>
          <p:spPr bwMode="auto">
            <a:xfrm rot="245351">
              <a:off x="10167604" y="3506926"/>
              <a:ext cx="831333" cy="442141"/>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5" name="Freeform 372"/>
            <p:cNvSpPr>
              <a:spLocks/>
            </p:cNvSpPr>
            <p:nvPr/>
          </p:nvSpPr>
          <p:spPr bwMode="auto">
            <a:xfrm rot="245351">
              <a:off x="10130349" y="3793105"/>
              <a:ext cx="858151" cy="16187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28" name="テキスト ボックス 427"/>
          <p:cNvSpPr txBox="1"/>
          <p:nvPr/>
        </p:nvSpPr>
        <p:spPr>
          <a:xfrm>
            <a:off x="11194894" y="41583"/>
            <a:ext cx="1201912" cy="369332"/>
          </a:xfrm>
          <a:prstGeom prst="rect">
            <a:avLst/>
          </a:prstGeom>
          <a:noFill/>
        </p:spPr>
        <p:txBody>
          <a:bodyPr wrap="square" rtlCol="0">
            <a:spAutoFit/>
          </a:bodyPr>
          <a:lstStyle/>
          <a:p>
            <a:r>
              <a:rPr lang="ja-JP" altLang="en-US" b="1" dirty="0"/>
              <a:t>２０</a:t>
            </a:r>
            <a:r>
              <a:rPr lang="en-US" altLang="ja-JP" b="1" dirty="0"/>
              <a:t>/</a:t>
            </a:r>
            <a:r>
              <a:rPr lang="ja-JP" altLang="en-US" b="1" dirty="0"/>
              <a:t>３０</a:t>
            </a:r>
          </a:p>
        </p:txBody>
      </p:sp>
      <p:sp>
        <p:nvSpPr>
          <p:cNvPr id="425" name="Text Box 880"/>
          <p:cNvSpPr txBox="1">
            <a:spLocks noChangeArrowheads="1"/>
          </p:cNvSpPr>
          <p:nvPr/>
        </p:nvSpPr>
        <p:spPr bwMode="auto">
          <a:xfrm>
            <a:off x="9257472" y="3749851"/>
            <a:ext cx="5978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solidFill>
                  <a:srgbClr val="FF0000"/>
                </a:solidFill>
              </a:rPr>
              <a:t>白井</a:t>
            </a:r>
          </a:p>
        </p:txBody>
      </p:sp>
      <p:grpSp>
        <p:nvGrpSpPr>
          <p:cNvPr id="3" name="グループ化 2"/>
          <p:cNvGrpSpPr/>
          <p:nvPr/>
        </p:nvGrpSpPr>
        <p:grpSpPr>
          <a:xfrm>
            <a:off x="3525323" y="2004497"/>
            <a:ext cx="2325195" cy="1651628"/>
            <a:chOff x="330220" y="2004497"/>
            <a:chExt cx="2325195" cy="1651628"/>
          </a:xfrm>
        </p:grpSpPr>
        <p:pic>
          <p:nvPicPr>
            <p:cNvPr id="7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20" y="2004497"/>
              <a:ext cx="2325195" cy="165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012783" y="2879427"/>
              <a:ext cx="233155" cy="754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7" name="正方形/長方形 416"/>
            <p:cNvSpPr/>
            <p:nvPr/>
          </p:nvSpPr>
          <p:spPr>
            <a:xfrm>
              <a:off x="1300606" y="3050170"/>
              <a:ext cx="233155" cy="754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19" name="Rectangle 5"/>
          <p:cNvSpPr>
            <a:spLocks noChangeArrowheads="1"/>
          </p:cNvSpPr>
          <p:nvPr/>
        </p:nvSpPr>
        <p:spPr bwMode="auto">
          <a:xfrm>
            <a:off x="3522021" y="132156"/>
            <a:ext cx="5129571"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２１</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調査１</a:t>
            </a:r>
            <a:r>
              <a:rPr lang="ja-JP" altLang="en-US" sz="2600" dirty="0">
                <a:latin typeface="HG創英角ﾎﾟｯﾌﾟ体" pitchFamily="49" charset="-128"/>
                <a:ea typeface="HG創英角ﾎﾟｯﾌﾟ体" pitchFamily="49" charset="-128"/>
              </a:rPr>
              <a:t>　</a:t>
            </a:r>
            <a:r>
              <a:rPr lang="ja-JP" altLang="en-US" sz="2400" dirty="0">
                <a:latin typeface="HG創英角ﾎﾟｯﾌﾟ体" pitchFamily="49" charset="-128"/>
                <a:ea typeface="HG創英角ﾎﾟｯﾌﾟ体" pitchFamily="49" charset="-128"/>
              </a:rPr>
              <a:t>リフタ借用テスト</a:t>
            </a:r>
          </a:p>
        </p:txBody>
      </p:sp>
    </p:spTree>
    <p:extLst>
      <p:ext uri="{BB962C8B-B14F-4D97-AF65-F5344CB8AC3E}">
        <p14:creationId xmlns:p14="http://schemas.microsoft.com/office/powerpoint/2010/main" val="136480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4"/>
                                        </p:tgtEl>
                                        <p:attrNameLst>
                                          <p:attrName>style.visibility</p:attrName>
                                        </p:attrNameLst>
                                      </p:cBhvr>
                                      <p:to>
                                        <p:strVal val="visible"/>
                                      </p:to>
                                    </p:set>
                                    <p:animEffect transition="in" filter="fade">
                                      <p:cBhvr>
                                        <p:cTn id="7" dur="500"/>
                                        <p:tgtEl>
                                          <p:spTgt spid="7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5"/>
                                        </p:tgtEl>
                                        <p:attrNameLst>
                                          <p:attrName>style.visibility</p:attrName>
                                        </p:attrNameLst>
                                      </p:cBhvr>
                                      <p:to>
                                        <p:strVal val="visible"/>
                                      </p:to>
                                    </p:set>
                                    <p:animEffect transition="in" filter="fade">
                                      <p:cBhvr>
                                        <p:cTn id="10" dur="500"/>
                                        <p:tgtEl>
                                          <p:spTgt spid="745"/>
                                        </p:tgtEl>
                                      </p:cBhvr>
                                    </p:animEffect>
                                  </p:childTnLst>
                                </p:cTn>
                              </p:par>
                              <p:par>
                                <p:cTn id="11" presetID="10" presetClass="entr" presetSubtype="0" fill="hold" nodeType="withEffect">
                                  <p:stCondLst>
                                    <p:cond delay="0"/>
                                  </p:stCondLst>
                                  <p:childTnLst>
                                    <p:set>
                                      <p:cBhvr>
                                        <p:cTn id="12" dur="1" fill="hold">
                                          <p:stCondLst>
                                            <p:cond delay="0"/>
                                          </p:stCondLst>
                                        </p:cTn>
                                        <p:tgtEl>
                                          <p:spTgt spid="1123"/>
                                        </p:tgtEl>
                                        <p:attrNameLst>
                                          <p:attrName>style.visibility</p:attrName>
                                        </p:attrNameLst>
                                      </p:cBhvr>
                                      <p:to>
                                        <p:strVal val="visible"/>
                                      </p:to>
                                    </p:set>
                                    <p:animEffect transition="in" filter="fade">
                                      <p:cBhvr>
                                        <p:cTn id="13" dur="500"/>
                                        <p:tgtEl>
                                          <p:spTgt spid="1123"/>
                                        </p:tgtEl>
                                      </p:cBhvr>
                                    </p:animEffect>
                                  </p:childTnLst>
                                </p:cTn>
                              </p:par>
                              <p:par>
                                <p:cTn id="14" presetID="10" presetClass="entr" presetSubtype="0" fill="hold" nodeType="withEffect">
                                  <p:stCondLst>
                                    <p:cond delay="0"/>
                                  </p:stCondLst>
                                  <p:childTnLst>
                                    <p:set>
                                      <p:cBhvr>
                                        <p:cTn id="15" dur="1" fill="hold">
                                          <p:stCondLst>
                                            <p:cond delay="0"/>
                                          </p:stCondLst>
                                        </p:cTn>
                                        <p:tgtEl>
                                          <p:spTgt spid="753"/>
                                        </p:tgtEl>
                                        <p:attrNameLst>
                                          <p:attrName>style.visibility</p:attrName>
                                        </p:attrNameLst>
                                      </p:cBhvr>
                                      <p:to>
                                        <p:strVal val="visible"/>
                                      </p:to>
                                    </p:set>
                                    <p:animEffect transition="in" filter="fade">
                                      <p:cBhvr>
                                        <p:cTn id="16" dur="500"/>
                                        <p:tgtEl>
                                          <p:spTgt spid="75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52"/>
                                        </p:tgtEl>
                                        <p:attrNameLst>
                                          <p:attrName>style.visibility</p:attrName>
                                        </p:attrNameLst>
                                      </p:cBhvr>
                                      <p:to>
                                        <p:strVal val="visible"/>
                                      </p:to>
                                    </p:set>
                                    <p:anim calcmode="lin" valueType="num">
                                      <p:cBhvr>
                                        <p:cTn id="19" dur="1000" fill="hold"/>
                                        <p:tgtEl>
                                          <p:spTgt spid="752"/>
                                        </p:tgtEl>
                                        <p:attrNameLst>
                                          <p:attrName>ppt_w</p:attrName>
                                        </p:attrNameLst>
                                      </p:cBhvr>
                                      <p:tavLst>
                                        <p:tav tm="0">
                                          <p:val>
                                            <p:fltVal val="0"/>
                                          </p:val>
                                        </p:tav>
                                        <p:tav tm="100000">
                                          <p:val>
                                            <p:strVal val="#ppt_w"/>
                                          </p:val>
                                        </p:tav>
                                      </p:tavLst>
                                    </p:anim>
                                    <p:anim calcmode="lin" valueType="num">
                                      <p:cBhvr>
                                        <p:cTn id="20" dur="1000" fill="hold"/>
                                        <p:tgtEl>
                                          <p:spTgt spid="752"/>
                                        </p:tgtEl>
                                        <p:attrNameLst>
                                          <p:attrName>ppt_h</p:attrName>
                                        </p:attrNameLst>
                                      </p:cBhvr>
                                      <p:tavLst>
                                        <p:tav tm="0">
                                          <p:val>
                                            <p:fltVal val="0"/>
                                          </p:val>
                                        </p:tav>
                                        <p:tav tm="100000">
                                          <p:val>
                                            <p:strVal val="#ppt_h"/>
                                          </p:val>
                                        </p:tav>
                                      </p:tavLst>
                                    </p:anim>
                                    <p:anim calcmode="lin" valueType="num">
                                      <p:cBhvr>
                                        <p:cTn id="21" dur="1000" fill="hold"/>
                                        <p:tgtEl>
                                          <p:spTgt spid="752"/>
                                        </p:tgtEl>
                                        <p:attrNameLst>
                                          <p:attrName>style.rotation</p:attrName>
                                        </p:attrNameLst>
                                      </p:cBhvr>
                                      <p:tavLst>
                                        <p:tav tm="0">
                                          <p:val>
                                            <p:fltVal val="90"/>
                                          </p:val>
                                        </p:tav>
                                        <p:tav tm="100000">
                                          <p:val>
                                            <p:fltVal val="0"/>
                                          </p:val>
                                        </p:tav>
                                      </p:tavLst>
                                    </p:anim>
                                    <p:animEffect transition="in" filter="fade">
                                      <p:cBhvr>
                                        <p:cTn id="22" dur="1000"/>
                                        <p:tgtEl>
                                          <p:spTgt spid="752"/>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46"/>
                                        </p:tgtEl>
                                        <p:attrNameLst>
                                          <p:attrName>style.visibility</p:attrName>
                                        </p:attrNameLst>
                                      </p:cBhvr>
                                      <p:to>
                                        <p:strVal val="visible"/>
                                      </p:to>
                                    </p:set>
                                    <p:animEffect transition="in" filter="fade">
                                      <p:cBhvr>
                                        <p:cTn id="26" dur="500"/>
                                        <p:tgtEl>
                                          <p:spTgt spid="7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49"/>
                                        </p:tgtEl>
                                        <p:attrNameLst>
                                          <p:attrName>style.visibility</p:attrName>
                                        </p:attrNameLst>
                                      </p:cBhvr>
                                      <p:to>
                                        <p:strVal val="visible"/>
                                      </p:to>
                                    </p:set>
                                    <p:animEffect transition="in" filter="fade">
                                      <p:cBhvr>
                                        <p:cTn id="29" dur="500"/>
                                        <p:tgtEl>
                                          <p:spTgt spid="7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47"/>
                                        </p:tgtEl>
                                        <p:attrNameLst>
                                          <p:attrName>style.visibility</p:attrName>
                                        </p:attrNameLst>
                                      </p:cBhvr>
                                      <p:to>
                                        <p:strVal val="visible"/>
                                      </p:to>
                                    </p:set>
                                    <p:animEffect transition="in" filter="fade">
                                      <p:cBhvr>
                                        <p:cTn id="32" dur="500"/>
                                        <p:tgtEl>
                                          <p:spTgt spid="747"/>
                                        </p:tgtEl>
                                      </p:cBhvr>
                                    </p:animEffect>
                                  </p:childTnLst>
                                </p:cTn>
                              </p:par>
                              <p:par>
                                <p:cTn id="33" presetID="10" presetClass="entr" presetSubtype="0" fill="hold" nodeType="withEffect">
                                  <p:stCondLst>
                                    <p:cond delay="0"/>
                                  </p:stCondLst>
                                  <p:childTnLst>
                                    <p:set>
                                      <p:cBhvr>
                                        <p:cTn id="34" dur="1" fill="hold">
                                          <p:stCondLst>
                                            <p:cond delay="0"/>
                                          </p:stCondLst>
                                        </p:cTn>
                                        <p:tgtEl>
                                          <p:spTgt spid="821"/>
                                        </p:tgtEl>
                                        <p:attrNameLst>
                                          <p:attrName>style.visibility</p:attrName>
                                        </p:attrNameLst>
                                      </p:cBhvr>
                                      <p:to>
                                        <p:strVal val="visible"/>
                                      </p:to>
                                    </p:set>
                                    <p:animEffect transition="in" filter="fade">
                                      <p:cBhvr>
                                        <p:cTn id="35" dur="500"/>
                                        <p:tgtEl>
                                          <p:spTgt spid="8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5"/>
                                        </p:tgtEl>
                                        <p:attrNameLst>
                                          <p:attrName>style.visibility</p:attrName>
                                        </p:attrNameLst>
                                      </p:cBhvr>
                                      <p:to>
                                        <p:strVal val="visible"/>
                                      </p:to>
                                    </p:set>
                                    <p:animEffect transition="in" filter="fade">
                                      <p:cBhvr>
                                        <p:cTn id="38" dur="500"/>
                                        <p:tgtEl>
                                          <p:spTgt spid="425"/>
                                        </p:tgtEl>
                                      </p:cBhvr>
                                    </p:animEffect>
                                  </p:childTnLst>
                                </p:cTn>
                              </p:par>
                              <p:par>
                                <p:cTn id="39" presetID="10" presetClass="entr" presetSubtype="0" fill="hold" nodeType="withEffect">
                                  <p:stCondLst>
                                    <p:cond delay="0"/>
                                  </p:stCondLst>
                                  <p:childTnLst>
                                    <p:set>
                                      <p:cBhvr>
                                        <p:cTn id="40" dur="1" fill="hold">
                                          <p:stCondLst>
                                            <p:cond delay="0"/>
                                          </p:stCondLst>
                                        </p:cTn>
                                        <p:tgtEl>
                                          <p:spTgt spid="773"/>
                                        </p:tgtEl>
                                        <p:attrNameLst>
                                          <p:attrName>style.visibility</p:attrName>
                                        </p:attrNameLst>
                                      </p:cBhvr>
                                      <p:to>
                                        <p:strVal val="visible"/>
                                      </p:to>
                                    </p:set>
                                    <p:animEffect transition="in" filter="fade">
                                      <p:cBhvr>
                                        <p:cTn id="41" dur="500"/>
                                        <p:tgtEl>
                                          <p:spTgt spid="77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00"/>
                                        </p:tgtEl>
                                        <p:attrNameLst>
                                          <p:attrName>style.visibility</p:attrName>
                                        </p:attrNameLst>
                                      </p:cBhvr>
                                      <p:to>
                                        <p:strVal val="visible"/>
                                      </p:to>
                                    </p:set>
                                    <p:animEffect transition="in" filter="fade">
                                      <p:cBhvr>
                                        <p:cTn id="44" dur="500"/>
                                        <p:tgtEl>
                                          <p:spTgt spid="100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48"/>
                                        </p:tgtEl>
                                        <p:attrNameLst>
                                          <p:attrName>style.visibility</p:attrName>
                                        </p:attrNameLst>
                                      </p:cBhvr>
                                      <p:to>
                                        <p:strVal val="visible"/>
                                      </p:to>
                                    </p:set>
                                    <p:anim calcmode="lin" valueType="num">
                                      <p:cBhvr additive="base">
                                        <p:cTn id="49" dur="500" fill="hold"/>
                                        <p:tgtEl>
                                          <p:spTgt spid="748"/>
                                        </p:tgtEl>
                                        <p:attrNameLst>
                                          <p:attrName>ppt_x</p:attrName>
                                        </p:attrNameLst>
                                      </p:cBhvr>
                                      <p:tavLst>
                                        <p:tav tm="0">
                                          <p:val>
                                            <p:strVal val="1+#ppt_w/2"/>
                                          </p:val>
                                        </p:tav>
                                        <p:tav tm="100000">
                                          <p:val>
                                            <p:strVal val="#ppt_x"/>
                                          </p:val>
                                        </p:tav>
                                      </p:tavLst>
                                    </p:anim>
                                    <p:anim calcmode="lin" valueType="num">
                                      <p:cBhvr additive="base">
                                        <p:cTn id="50" dur="500" fill="hold"/>
                                        <p:tgtEl>
                                          <p:spTgt spid="74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750"/>
                                        </p:tgtEl>
                                        <p:attrNameLst>
                                          <p:attrName>style.visibility</p:attrName>
                                        </p:attrNameLst>
                                      </p:cBhvr>
                                      <p:to>
                                        <p:strVal val="visible"/>
                                      </p:to>
                                    </p:set>
                                    <p:anim calcmode="lin" valueType="num">
                                      <p:cBhvr additive="base">
                                        <p:cTn id="53" dur="500" fill="hold"/>
                                        <p:tgtEl>
                                          <p:spTgt spid="750"/>
                                        </p:tgtEl>
                                        <p:attrNameLst>
                                          <p:attrName>ppt_x</p:attrName>
                                        </p:attrNameLst>
                                      </p:cBhvr>
                                      <p:tavLst>
                                        <p:tav tm="0">
                                          <p:val>
                                            <p:strVal val="1+#ppt_w/2"/>
                                          </p:val>
                                        </p:tav>
                                        <p:tav tm="100000">
                                          <p:val>
                                            <p:strVal val="#ppt_x"/>
                                          </p:val>
                                        </p:tav>
                                      </p:tavLst>
                                    </p:anim>
                                    <p:anim calcmode="lin" valueType="num">
                                      <p:cBhvr additive="base">
                                        <p:cTn id="54" dur="500" fill="hold"/>
                                        <p:tgtEl>
                                          <p:spTgt spid="750"/>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96"/>
                                        </p:tgtEl>
                                        <p:attrNameLst>
                                          <p:attrName>style.visibility</p:attrName>
                                        </p:attrNameLst>
                                      </p:cBhvr>
                                      <p:to>
                                        <p:strVal val="visible"/>
                                      </p:to>
                                    </p:set>
                                    <p:anim calcmode="lin" valueType="num">
                                      <p:cBhvr additive="base">
                                        <p:cTn id="57" dur="500" fill="hold"/>
                                        <p:tgtEl>
                                          <p:spTgt spid="796"/>
                                        </p:tgtEl>
                                        <p:attrNameLst>
                                          <p:attrName>ppt_x</p:attrName>
                                        </p:attrNameLst>
                                      </p:cBhvr>
                                      <p:tavLst>
                                        <p:tav tm="0">
                                          <p:val>
                                            <p:strVal val="1+#ppt_w/2"/>
                                          </p:val>
                                        </p:tav>
                                        <p:tav tm="100000">
                                          <p:val>
                                            <p:strVal val="#ppt_x"/>
                                          </p:val>
                                        </p:tav>
                                      </p:tavLst>
                                    </p:anim>
                                    <p:anim calcmode="lin" valueType="num">
                                      <p:cBhvr additive="base">
                                        <p:cTn id="58" dur="500" fill="hold"/>
                                        <p:tgtEl>
                                          <p:spTgt spid="796"/>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97"/>
                                        </p:tgtEl>
                                        <p:attrNameLst>
                                          <p:attrName>style.visibility</p:attrName>
                                        </p:attrNameLst>
                                      </p:cBhvr>
                                      <p:to>
                                        <p:strVal val="visible"/>
                                      </p:to>
                                    </p:set>
                                    <p:anim calcmode="lin" valueType="num">
                                      <p:cBhvr additive="base">
                                        <p:cTn id="61" dur="500" fill="hold"/>
                                        <p:tgtEl>
                                          <p:spTgt spid="797"/>
                                        </p:tgtEl>
                                        <p:attrNameLst>
                                          <p:attrName>ppt_x</p:attrName>
                                        </p:attrNameLst>
                                      </p:cBhvr>
                                      <p:tavLst>
                                        <p:tav tm="0">
                                          <p:val>
                                            <p:strVal val="1+#ppt_w/2"/>
                                          </p:val>
                                        </p:tav>
                                        <p:tav tm="100000">
                                          <p:val>
                                            <p:strVal val="#ppt_x"/>
                                          </p:val>
                                        </p:tav>
                                      </p:tavLst>
                                    </p:anim>
                                    <p:anim calcmode="lin" valueType="num">
                                      <p:cBhvr additive="base">
                                        <p:cTn id="62" dur="500" fill="hold"/>
                                        <p:tgtEl>
                                          <p:spTgt spid="79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798"/>
                                        </p:tgtEl>
                                        <p:attrNameLst>
                                          <p:attrName>style.visibility</p:attrName>
                                        </p:attrNameLst>
                                      </p:cBhvr>
                                      <p:to>
                                        <p:strVal val="visible"/>
                                      </p:to>
                                    </p:set>
                                    <p:anim calcmode="lin" valueType="num">
                                      <p:cBhvr additive="base">
                                        <p:cTn id="65" dur="500" fill="hold"/>
                                        <p:tgtEl>
                                          <p:spTgt spid="798"/>
                                        </p:tgtEl>
                                        <p:attrNameLst>
                                          <p:attrName>ppt_x</p:attrName>
                                        </p:attrNameLst>
                                      </p:cBhvr>
                                      <p:tavLst>
                                        <p:tav tm="0">
                                          <p:val>
                                            <p:strVal val="1+#ppt_w/2"/>
                                          </p:val>
                                        </p:tav>
                                        <p:tav tm="100000">
                                          <p:val>
                                            <p:strVal val="#ppt_x"/>
                                          </p:val>
                                        </p:tav>
                                      </p:tavLst>
                                    </p:anim>
                                    <p:anim calcmode="lin" valueType="num">
                                      <p:cBhvr additive="base">
                                        <p:cTn id="66" dur="500" fill="hold"/>
                                        <p:tgtEl>
                                          <p:spTgt spid="798"/>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799"/>
                                        </p:tgtEl>
                                        <p:attrNameLst>
                                          <p:attrName>style.visibility</p:attrName>
                                        </p:attrNameLst>
                                      </p:cBhvr>
                                      <p:to>
                                        <p:strVal val="visible"/>
                                      </p:to>
                                    </p:set>
                                    <p:anim calcmode="lin" valueType="num">
                                      <p:cBhvr additive="base">
                                        <p:cTn id="69" dur="500" fill="hold"/>
                                        <p:tgtEl>
                                          <p:spTgt spid="799"/>
                                        </p:tgtEl>
                                        <p:attrNameLst>
                                          <p:attrName>ppt_x</p:attrName>
                                        </p:attrNameLst>
                                      </p:cBhvr>
                                      <p:tavLst>
                                        <p:tav tm="0">
                                          <p:val>
                                            <p:strVal val="1+#ppt_w/2"/>
                                          </p:val>
                                        </p:tav>
                                        <p:tav tm="100000">
                                          <p:val>
                                            <p:strVal val="#ppt_x"/>
                                          </p:val>
                                        </p:tav>
                                      </p:tavLst>
                                    </p:anim>
                                    <p:anim calcmode="lin" valueType="num">
                                      <p:cBhvr additive="base">
                                        <p:cTn id="70" dur="500" fill="hold"/>
                                        <p:tgtEl>
                                          <p:spTgt spid="799"/>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800"/>
                                        </p:tgtEl>
                                        <p:attrNameLst>
                                          <p:attrName>style.visibility</p:attrName>
                                        </p:attrNameLst>
                                      </p:cBhvr>
                                      <p:to>
                                        <p:strVal val="visible"/>
                                      </p:to>
                                    </p:set>
                                    <p:anim calcmode="lin" valueType="num">
                                      <p:cBhvr additive="base">
                                        <p:cTn id="73" dur="500" fill="hold"/>
                                        <p:tgtEl>
                                          <p:spTgt spid="800"/>
                                        </p:tgtEl>
                                        <p:attrNameLst>
                                          <p:attrName>ppt_x</p:attrName>
                                        </p:attrNameLst>
                                      </p:cBhvr>
                                      <p:tavLst>
                                        <p:tav tm="0">
                                          <p:val>
                                            <p:strVal val="1+#ppt_w/2"/>
                                          </p:val>
                                        </p:tav>
                                        <p:tav tm="100000">
                                          <p:val>
                                            <p:strVal val="#ppt_x"/>
                                          </p:val>
                                        </p:tav>
                                      </p:tavLst>
                                    </p:anim>
                                    <p:anim calcmode="lin" valueType="num">
                                      <p:cBhvr additive="base">
                                        <p:cTn id="74" dur="500" fill="hold"/>
                                        <p:tgtEl>
                                          <p:spTgt spid="800"/>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801"/>
                                        </p:tgtEl>
                                        <p:attrNameLst>
                                          <p:attrName>style.visibility</p:attrName>
                                        </p:attrNameLst>
                                      </p:cBhvr>
                                      <p:to>
                                        <p:strVal val="visible"/>
                                      </p:to>
                                    </p:set>
                                    <p:anim calcmode="lin" valueType="num">
                                      <p:cBhvr additive="base">
                                        <p:cTn id="77" dur="500" fill="hold"/>
                                        <p:tgtEl>
                                          <p:spTgt spid="801"/>
                                        </p:tgtEl>
                                        <p:attrNameLst>
                                          <p:attrName>ppt_x</p:attrName>
                                        </p:attrNameLst>
                                      </p:cBhvr>
                                      <p:tavLst>
                                        <p:tav tm="0">
                                          <p:val>
                                            <p:strVal val="1+#ppt_w/2"/>
                                          </p:val>
                                        </p:tav>
                                        <p:tav tm="100000">
                                          <p:val>
                                            <p:strVal val="#ppt_x"/>
                                          </p:val>
                                        </p:tav>
                                      </p:tavLst>
                                    </p:anim>
                                    <p:anim calcmode="lin" valueType="num">
                                      <p:cBhvr additive="base">
                                        <p:cTn id="78" dur="500" fill="hold"/>
                                        <p:tgtEl>
                                          <p:spTgt spid="80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802"/>
                                        </p:tgtEl>
                                        <p:attrNameLst>
                                          <p:attrName>style.visibility</p:attrName>
                                        </p:attrNameLst>
                                      </p:cBhvr>
                                      <p:to>
                                        <p:strVal val="visible"/>
                                      </p:to>
                                    </p:set>
                                    <p:anim calcmode="lin" valueType="num">
                                      <p:cBhvr additive="base">
                                        <p:cTn id="81" dur="500" fill="hold"/>
                                        <p:tgtEl>
                                          <p:spTgt spid="802"/>
                                        </p:tgtEl>
                                        <p:attrNameLst>
                                          <p:attrName>ppt_x</p:attrName>
                                        </p:attrNameLst>
                                      </p:cBhvr>
                                      <p:tavLst>
                                        <p:tav tm="0">
                                          <p:val>
                                            <p:strVal val="1+#ppt_w/2"/>
                                          </p:val>
                                        </p:tav>
                                        <p:tav tm="100000">
                                          <p:val>
                                            <p:strVal val="#ppt_x"/>
                                          </p:val>
                                        </p:tav>
                                      </p:tavLst>
                                    </p:anim>
                                    <p:anim calcmode="lin" valueType="num">
                                      <p:cBhvr additive="base">
                                        <p:cTn id="82" dur="500" fill="hold"/>
                                        <p:tgtEl>
                                          <p:spTgt spid="802"/>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803"/>
                                        </p:tgtEl>
                                        <p:attrNameLst>
                                          <p:attrName>style.visibility</p:attrName>
                                        </p:attrNameLst>
                                      </p:cBhvr>
                                      <p:to>
                                        <p:strVal val="visible"/>
                                      </p:to>
                                    </p:set>
                                    <p:anim calcmode="lin" valueType="num">
                                      <p:cBhvr additive="base">
                                        <p:cTn id="85" dur="500" fill="hold"/>
                                        <p:tgtEl>
                                          <p:spTgt spid="803"/>
                                        </p:tgtEl>
                                        <p:attrNameLst>
                                          <p:attrName>ppt_x</p:attrName>
                                        </p:attrNameLst>
                                      </p:cBhvr>
                                      <p:tavLst>
                                        <p:tav tm="0">
                                          <p:val>
                                            <p:strVal val="1+#ppt_w/2"/>
                                          </p:val>
                                        </p:tav>
                                        <p:tav tm="100000">
                                          <p:val>
                                            <p:strVal val="#ppt_x"/>
                                          </p:val>
                                        </p:tav>
                                      </p:tavLst>
                                    </p:anim>
                                    <p:anim calcmode="lin" valueType="num">
                                      <p:cBhvr additive="base">
                                        <p:cTn id="86" dur="500" fill="hold"/>
                                        <p:tgtEl>
                                          <p:spTgt spid="803"/>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804"/>
                                        </p:tgtEl>
                                        <p:attrNameLst>
                                          <p:attrName>style.visibility</p:attrName>
                                        </p:attrNameLst>
                                      </p:cBhvr>
                                      <p:to>
                                        <p:strVal val="visible"/>
                                      </p:to>
                                    </p:set>
                                    <p:anim calcmode="lin" valueType="num">
                                      <p:cBhvr additive="base">
                                        <p:cTn id="89" dur="500" fill="hold"/>
                                        <p:tgtEl>
                                          <p:spTgt spid="804"/>
                                        </p:tgtEl>
                                        <p:attrNameLst>
                                          <p:attrName>ppt_x</p:attrName>
                                        </p:attrNameLst>
                                      </p:cBhvr>
                                      <p:tavLst>
                                        <p:tav tm="0">
                                          <p:val>
                                            <p:strVal val="1+#ppt_w/2"/>
                                          </p:val>
                                        </p:tav>
                                        <p:tav tm="100000">
                                          <p:val>
                                            <p:strVal val="#ppt_x"/>
                                          </p:val>
                                        </p:tav>
                                      </p:tavLst>
                                    </p:anim>
                                    <p:anim calcmode="lin" valueType="num">
                                      <p:cBhvr additive="base">
                                        <p:cTn id="90" dur="500" fill="hold"/>
                                        <p:tgtEl>
                                          <p:spTgt spid="804"/>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805"/>
                                        </p:tgtEl>
                                        <p:attrNameLst>
                                          <p:attrName>style.visibility</p:attrName>
                                        </p:attrNameLst>
                                      </p:cBhvr>
                                      <p:to>
                                        <p:strVal val="visible"/>
                                      </p:to>
                                    </p:set>
                                    <p:anim calcmode="lin" valueType="num">
                                      <p:cBhvr additive="base">
                                        <p:cTn id="93" dur="500" fill="hold"/>
                                        <p:tgtEl>
                                          <p:spTgt spid="805"/>
                                        </p:tgtEl>
                                        <p:attrNameLst>
                                          <p:attrName>ppt_x</p:attrName>
                                        </p:attrNameLst>
                                      </p:cBhvr>
                                      <p:tavLst>
                                        <p:tav tm="0">
                                          <p:val>
                                            <p:strVal val="1+#ppt_w/2"/>
                                          </p:val>
                                        </p:tav>
                                        <p:tav tm="100000">
                                          <p:val>
                                            <p:strVal val="#ppt_x"/>
                                          </p:val>
                                        </p:tav>
                                      </p:tavLst>
                                    </p:anim>
                                    <p:anim calcmode="lin" valueType="num">
                                      <p:cBhvr additive="base">
                                        <p:cTn id="94" dur="500" fill="hold"/>
                                        <p:tgtEl>
                                          <p:spTgt spid="805"/>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806"/>
                                        </p:tgtEl>
                                        <p:attrNameLst>
                                          <p:attrName>style.visibility</p:attrName>
                                        </p:attrNameLst>
                                      </p:cBhvr>
                                      <p:to>
                                        <p:strVal val="visible"/>
                                      </p:to>
                                    </p:set>
                                    <p:anim calcmode="lin" valueType="num">
                                      <p:cBhvr additive="base">
                                        <p:cTn id="97" dur="500" fill="hold"/>
                                        <p:tgtEl>
                                          <p:spTgt spid="806"/>
                                        </p:tgtEl>
                                        <p:attrNameLst>
                                          <p:attrName>ppt_x</p:attrName>
                                        </p:attrNameLst>
                                      </p:cBhvr>
                                      <p:tavLst>
                                        <p:tav tm="0">
                                          <p:val>
                                            <p:strVal val="1+#ppt_w/2"/>
                                          </p:val>
                                        </p:tav>
                                        <p:tav tm="100000">
                                          <p:val>
                                            <p:strVal val="#ppt_x"/>
                                          </p:val>
                                        </p:tav>
                                      </p:tavLst>
                                    </p:anim>
                                    <p:anim calcmode="lin" valueType="num">
                                      <p:cBhvr additive="base">
                                        <p:cTn id="98" dur="500" fill="hold"/>
                                        <p:tgtEl>
                                          <p:spTgt spid="806"/>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807"/>
                                        </p:tgtEl>
                                        <p:attrNameLst>
                                          <p:attrName>style.visibility</p:attrName>
                                        </p:attrNameLst>
                                      </p:cBhvr>
                                      <p:to>
                                        <p:strVal val="visible"/>
                                      </p:to>
                                    </p:set>
                                    <p:anim calcmode="lin" valueType="num">
                                      <p:cBhvr additive="base">
                                        <p:cTn id="101" dur="500" fill="hold"/>
                                        <p:tgtEl>
                                          <p:spTgt spid="807"/>
                                        </p:tgtEl>
                                        <p:attrNameLst>
                                          <p:attrName>ppt_x</p:attrName>
                                        </p:attrNameLst>
                                      </p:cBhvr>
                                      <p:tavLst>
                                        <p:tav tm="0">
                                          <p:val>
                                            <p:strVal val="1+#ppt_w/2"/>
                                          </p:val>
                                        </p:tav>
                                        <p:tav tm="100000">
                                          <p:val>
                                            <p:strVal val="#ppt_x"/>
                                          </p:val>
                                        </p:tav>
                                      </p:tavLst>
                                    </p:anim>
                                    <p:anim calcmode="lin" valueType="num">
                                      <p:cBhvr additive="base">
                                        <p:cTn id="102" dur="500" fill="hold"/>
                                        <p:tgtEl>
                                          <p:spTgt spid="807"/>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808"/>
                                        </p:tgtEl>
                                        <p:attrNameLst>
                                          <p:attrName>style.visibility</p:attrName>
                                        </p:attrNameLst>
                                      </p:cBhvr>
                                      <p:to>
                                        <p:strVal val="visible"/>
                                      </p:to>
                                    </p:set>
                                    <p:anim calcmode="lin" valueType="num">
                                      <p:cBhvr additive="base">
                                        <p:cTn id="105" dur="500" fill="hold"/>
                                        <p:tgtEl>
                                          <p:spTgt spid="808"/>
                                        </p:tgtEl>
                                        <p:attrNameLst>
                                          <p:attrName>ppt_x</p:attrName>
                                        </p:attrNameLst>
                                      </p:cBhvr>
                                      <p:tavLst>
                                        <p:tav tm="0">
                                          <p:val>
                                            <p:strVal val="1+#ppt_w/2"/>
                                          </p:val>
                                        </p:tav>
                                        <p:tav tm="100000">
                                          <p:val>
                                            <p:strVal val="#ppt_x"/>
                                          </p:val>
                                        </p:tav>
                                      </p:tavLst>
                                    </p:anim>
                                    <p:anim calcmode="lin" valueType="num">
                                      <p:cBhvr additive="base">
                                        <p:cTn id="106" dur="500" fill="hold"/>
                                        <p:tgtEl>
                                          <p:spTgt spid="80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09"/>
                                        </p:tgtEl>
                                        <p:attrNameLst>
                                          <p:attrName>style.visibility</p:attrName>
                                        </p:attrNameLst>
                                      </p:cBhvr>
                                      <p:to>
                                        <p:strVal val="visible"/>
                                      </p:to>
                                    </p:set>
                                    <p:anim calcmode="lin" valueType="num">
                                      <p:cBhvr additive="base">
                                        <p:cTn id="109" dur="500" fill="hold"/>
                                        <p:tgtEl>
                                          <p:spTgt spid="809"/>
                                        </p:tgtEl>
                                        <p:attrNameLst>
                                          <p:attrName>ppt_x</p:attrName>
                                        </p:attrNameLst>
                                      </p:cBhvr>
                                      <p:tavLst>
                                        <p:tav tm="0">
                                          <p:val>
                                            <p:strVal val="1+#ppt_w/2"/>
                                          </p:val>
                                        </p:tav>
                                        <p:tav tm="100000">
                                          <p:val>
                                            <p:strVal val="#ppt_x"/>
                                          </p:val>
                                        </p:tav>
                                      </p:tavLst>
                                    </p:anim>
                                    <p:anim calcmode="lin" valueType="num">
                                      <p:cBhvr additive="base">
                                        <p:cTn id="110" dur="500" fill="hold"/>
                                        <p:tgtEl>
                                          <p:spTgt spid="809"/>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810"/>
                                        </p:tgtEl>
                                        <p:attrNameLst>
                                          <p:attrName>style.visibility</p:attrName>
                                        </p:attrNameLst>
                                      </p:cBhvr>
                                      <p:to>
                                        <p:strVal val="visible"/>
                                      </p:to>
                                    </p:set>
                                    <p:anim calcmode="lin" valueType="num">
                                      <p:cBhvr additive="base">
                                        <p:cTn id="113" dur="500" fill="hold"/>
                                        <p:tgtEl>
                                          <p:spTgt spid="810"/>
                                        </p:tgtEl>
                                        <p:attrNameLst>
                                          <p:attrName>ppt_x</p:attrName>
                                        </p:attrNameLst>
                                      </p:cBhvr>
                                      <p:tavLst>
                                        <p:tav tm="0">
                                          <p:val>
                                            <p:strVal val="1+#ppt_w/2"/>
                                          </p:val>
                                        </p:tav>
                                        <p:tav tm="100000">
                                          <p:val>
                                            <p:strVal val="#ppt_x"/>
                                          </p:val>
                                        </p:tav>
                                      </p:tavLst>
                                    </p:anim>
                                    <p:anim calcmode="lin" valueType="num">
                                      <p:cBhvr additive="base">
                                        <p:cTn id="114" dur="500" fill="hold"/>
                                        <p:tgtEl>
                                          <p:spTgt spid="810"/>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811"/>
                                        </p:tgtEl>
                                        <p:attrNameLst>
                                          <p:attrName>style.visibility</p:attrName>
                                        </p:attrNameLst>
                                      </p:cBhvr>
                                      <p:to>
                                        <p:strVal val="visible"/>
                                      </p:to>
                                    </p:set>
                                    <p:anim calcmode="lin" valueType="num">
                                      <p:cBhvr additive="base">
                                        <p:cTn id="117" dur="500" fill="hold"/>
                                        <p:tgtEl>
                                          <p:spTgt spid="811"/>
                                        </p:tgtEl>
                                        <p:attrNameLst>
                                          <p:attrName>ppt_x</p:attrName>
                                        </p:attrNameLst>
                                      </p:cBhvr>
                                      <p:tavLst>
                                        <p:tav tm="0">
                                          <p:val>
                                            <p:strVal val="1+#ppt_w/2"/>
                                          </p:val>
                                        </p:tav>
                                        <p:tav tm="100000">
                                          <p:val>
                                            <p:strVal val="#ppt_x"/>
                                          </p:val>
                                        </p:tav>
                                      </p:tavLst>
                                    </p:anim>
                                    <p:anim calcmode="lin" valueType="num">
                                      <p:cBhvr additive="base">
                                        <p:cTn id="118" dur="500" fill="hold"/>
                                        <p:tgtEl>
                                          <p:spTgt spid="811"/>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812"/>
                                        </p:tgtEl>
                                        <p:attrNameLst>
                                          <p:attrName>style.visibility</p:attrName>
                                        </p:attrNameLst>
                                      </p:cBhvr>
                                      <p:to>
                                        <p:strVal val="visible"/>
                                      </p:to>
                                    </p:set>
                                    <p:anim calcmode="lin" valueType="num">
                                      <p:cBhvr additive="base">
                                        <p:cTn id="121" dur="500" fill="hold"/>
                                        <p:tgtEl>
                                          <p:spTgt spid="812"/>
                                        </p:tgtEl>
                                        <p:attrNameLst>
                                          <p:attrName>ppt_x</p:attrName>
                                        </p:attrNameLst>
                                      </p:cBhvr>
                                      <p:tavLst>
                                        <p:tav tm="0">
                                          <p:val>
                                            <p:strVal val="1+#ppt_w/2"/>
                                          </p:val>
                                        </p:tav>
                                        <p:tav tm="100000">
                                          <p:val>
                                            <p:strVal val="#ppt_x"/>
                                          </p:val>
                                        </p:tav>
                                      </p:tavLst>
                                    </p:anim>
                                    <p:anim calcmode="lin" valueType="num">
                                      <p:cBhvr additive="base">
                                        <p:cTn id="122" dur="500" fill="hold"/>
                                        <p:tgtEl>
                                          <p:spTgt spid="812"/>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813"/>
                                        </p:tgtEl>
                                        <p:attrNameLst>
                                          <p:attrName>style.visibility</p:attrName>
                                        </p:attrNameLst>
                                      </p:cBhvr>
                                      <p:to>
                                        <p:strVal val="visible"/>
                                      </p:to>
                                    </p:set>
                                    <p:anim calcmode="lin" valueType="num">
                                      <p:cBhvr additive="base">
                                        <p:cTn id="125" dur="500" fill="hold"/>
                                        <p:tgtEl>
                                          <p:spTgt spid="813"/>
                                        </p:tgtEl>
                                        <p:attrNameLst>
                                          <p:attrName>ppt_x</p:attrName>
                                        </p:attrNameLst>
                                      </p:cBhvr>
                                      <p:tavLst>
                                        <p:tav tm="0">
                                          <p:val>
                                            <p:strVal val="1+#ppt_w/2"/>
                                          </p:val>
                                        </p:tav>
                                        <p:tav tm="100000">
                                          <p:val>
                                            <p:strVal val="#ppt_x"/>
                                          </p:val>
                                        </p:tav>
                                      </p:tavLst>
                                    </p:anim>
                                    <p:anim calcmode="lin" valueType="num">
                                      <p:cBhvr additive="base">
                                        <p:cTn id="126" dur="500" fill="hold"/>
                                        <p:tgtEl>
                                          <p:spTgt spid="813"/>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814"/>
                                        </p:tgtEl>
                                        <p:attrNameLst>
                                          <p:attrName>style.visibility</p:attrName>
                                        </p:attrNameLst>
                                      </p:cBhvr>
                                      <p:to>
                                        <p:strVal val="visible"/>
                                      </p:to>
                                    </p:set>
                                    <p:anim calcmode="lin" valueType="num">
                                      <p:cBhvr additive="base">
                                        <p:cTn id="129" dur="500" fill="hold"/>
                                        <p:tgtEl>
                                          <p:spTgt spid="814"/>
                                        </p:tgtEl>
                                        <p:attrNameLst>
                                          <p:attrName>ppt_x</p:attrName>
                                        </p:attrNameLst>
                                      </p:cBhvr>
                                      <p:tavLst>
                                        <p:tav tm="0">
                                          <p:val>
                                            <p:strVal val="1+#ppt_w/2"/>
                                          </p:val>
                                        </p:tav>
                                        <p:tav tm="100000">
                                          <p:val>
                                            <p:strVal val="#ppt_x"/>
                                          </p:val>
                                        </p:tav>
                                      </p:tavLst>
                                    </p:anim>
                                    <p:anim calcmode="lin" valueType="num">
                                      <p:cBhvr additive="base">
                                        <p:cTn id="130" dur="500" fill="hold"/>
                                        <p:tgtEl>
                                          <p:spTgt spid="814"/>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815"/>
                                        </p:tgtEl>
                                        <p:attrNameLst>
                                          <p:attrName>style.visibility</p:attrName>
                                        </p:attrNameLst>
                                      </p:cBhvr>
                                      <p:to>
                                        <p:strVal val="visible"/>
                                      </p:to>
                                    </p:set>
                                    <p:anim calcmode="lin" valueType="num">
                                      <p:cBhvr additive="base">
                                        <p:cTn id="133" dur="500" fill="hold"/>
                                        <p:tgtEl>
                                          <p:spTgt spid="815"/>
                                        </p:tgtEl>
                                        <p:attrNameLst>
                                          <p:attrName>ppt_x</p:attrName>
                                        </p:attrNameLst>
                                      </p:cBhvr>
                                      <p:tavLst>
                                        <p:tav tm="0">
                                          <p:val>
                                            <p:strVal val="1+#ppt_w/2"/>
                                          </p:val>
                                        </p:tav>
                                        <p:tav tm="100000">
                                          <p:val>
                                            <p:strVal val="#ppt_x"/>
                                          </p:val>
                                        </p:tav>
                                      </p:tavLst>
                                    </p:anim>
                                    <p:anim calcmode="lin" valueType="num">
                                      <p:cBhvr additive="base">
                                        <p:cTn id="134" dur="500" fill="hold"/>
                                        <p:tgtEl>
                                          <p:spTgt spid="815"/>
                                        </p:tgtEl>
                                        <p:attrNameLst>
                                          <p:attrName>ppt_y</p:attrName>
                                        </p:attrNameLst>
                                      </p:cBhvr>
                                      <p:tavLst>
                                        <p:tav tm="0">
                                          <p:val>
                                            <p:strVal val="#ppt_y"/>
                                          </p:val>
                                        </p:tav>
                                        <p:tav tm="100000">
                                          <p:val>
                                            <p:strVal val="#ppt_y"/>
                                          </p:val>
                                        </p:tav>
                                      </p:tavLst>
                                    </p:anim>
                                  </p:childTnLst>
                                </p:cTn>
                              </p:par>
                              <p:par>
                                <p:cTn id="135" presetID="2" presetClass="entr" presetSubtype="2" fill="hold" nodeType="withEffect">
                                  <p:stCondLst>
                                    <p:cond delay="0"/>
                                  </p:stCondLst>
                                  <p:childTnLst>
                                    <p:set>
                                      <p:cBhvr>
                                        <p:cTn id="136" dur="1" fill="hold">
                                          <p:stCondLst>
                                            <p:cond delay="0"/>
                                          </p:stCondLst>
                                        </p:cTn>
                                        <p:tgtEl>
                                          <p:spTgt spid="816"/>
                                        </p:tgtEl>
                                        <p:attrNameLst>
                                          <p:attrName>style.visibility</p:attrName>
                                        </p:attrNameLst>
                                      </p:cBhvr>
                                      <p:to>
                                        <p:strVal val="visible"/>
                                      </p:to>
                                    </p:set>
                                    <p:anim calcmode="lin" valueType="num">
                                      <p:cBhvr additive="base">
                                        <p:cTn id="137" dur="500" fill="hold"/>
                                        <p:tgtEl>
                                          <p:spTgt spid="816"/>
                                        </p:tgtEl>
                                        <p:attrNameLst>
                                          <p:attrName>ppt_x</p:attrName>
                                        </p:attrNameLst>
                                      </p:cBhvr>
                                      <p:tavLst>
                                        <p:tav tm="0">
                                          <p:val>
                                            <p:strVal val="1+#ppt_w/2"/>
                                          </p:val>
                                        </p:tav>
                                        <p:tav tm="100000">
                                          <p:val>
                                            <p:strVal val="#ppt_x"/>
                                          </p:val>
                                        </p:tav>
                                      </p:tavLst>
                                    </p:anim>
                                    <p:anim calcmode="lin" valueType="num">
                                      <p:cBhvr additive="base">
                                        <p:cTn id="138" dur="500" fill="hold"/>
                                        <p:tgtEl>
                                          <p:spTgt spid="816"/>
                                        </p:tgtEl>
                                        <p:attrNameLst>
                                          <p:attrName>ppt_y</p:attrName>
                                        </p:attrNameLst>
                                      </p:cBhvr>
                                      <p:tavLst>
                                        <p:tav tm="0">
                                          <p:val>
                                            <p:strVal val="#ppt_y"/>
                                          </p:val>
                                        </p:tav>
                                        <p:tav tm="100000">
                                          <p:val>
                                            <p:strVal val="#ppt_y"/>
                                          </p:val>
                                        </p:tav>
                                      </p:tavLst>
                                    </p:anim>
                                  </p:childTnLst>
                                </p:cTn>
                              </p:par>
                              <p:par>
                                <p:cTn id="139" presetID="2" presetClass="entr" presetSubtype="2" fill="hold" nodeType="withEffect">
                                  <p:stCondLst>
                                    <p:cond delay="0"/>
                                  </p:stCondLst>
                                  <p:childTnLst>
                                    <p:set>
                                      <p:cBhvr>
                                        <p:cTn id="140" dur="1" fill="hold">
                                          <p:stCondLst>
                                            <p:cond delay="0"/>
                                          </p:stCondLst>
                                        </p:cTn>
                                        <p:tgtEl>
                                          <p:spTgt spid="817"/>
                                        </p:tgtEl>
                                        <p:attrNameLst>
                                          <p:attrName>style.visibility</p:attrName>
                                        </p:attrNameLst>
                                      </p:cBhvr>
                                      <p:to>
                                        <p:strVal val="visible"/>
                                      </p:to>
                                    </p:set>
                                    <p:anim calcmode="lin" valueType="num">
                                      <p:cBhvr additive="base">
                                        <p:cTn id="141" dur="500" fill="hold"/>
                                        <p:tgtEl>
                                          <p:spTgt spid="817"/>
                                        </p:tgtEl>
                                        <p:attrNameLst>
                                          <p:attrName>ppt_x</p:attrName>
                                        </p:attrNameLst>
                                      </p:cBhvr>
                                      <p:tavLst>
                                        <p:tav tm="0">
                                          <p:val>
                                            <p:strVal val="1+#ppt_w/2"/>
                                          </p:val>
                                        </p:tav>
                                        <p:tav tm="100000">
                                          <p:val>
                                            <p:strVal val="#ppt_x"/>
                                          </p:val>
                                        </p:tav>
                                      </p:tavLst>
                                    </p:anim>
                                    <p:anim calcmode="lin" valueType="num">
                                      <p:cBhvr additive="base">
                                        <p:cTn id="142" dur="500" fill="hold"/>
                                        <p:tgtEl>
                                          <p:spTgt spid="817"/>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819"/>
                                        </p:tgtEl>
                                        <p:attrNameLst>
                                          <p:attrName>style.visibility</p:attrName>
                                        </p:attrNameLst>
                                      </p:cBhvr>
                                      <p:to>
                                        <p:strVal val="visible"/>
                                      </p:to>
                                    </p:set>
                                    <p:anim calcmode="lin" valueType="num">
                                      <p:cBhvr additive="base">
                                        <p:cTn id="145" dur="500" fill="hold"/>
                                        <p:tgtEl>
                                          <p:spTgt spid="819"/>
                                        </p:tgtEl>
                                        <p:attrNameLst>
                                          <p:attrName>ppt_x</p:attrName>
                                        </p:attrNameLst>
                                      </p:cBhvr>
                                      <p:tavLst>
                                        <p:tav tm="0">
                                          <p:val>
                                            <p:strVal val="1+#ppt_w/2"/>
                                          </p:val>
                                        </p:tav>
                                        <p:tav tm="100000">
                                          <p:val>
                                            <p:strVal val="#ppt_x"/>
                                          </p:val>
                                        </p:tav>
                                      </p:tavLst>
                                    </p:anim>
                                    <p:anim calcmode="lin" valueType="num">
                                      <p:cBhvr additive="base">
                                        <p:cTn id="146" dur="500" fill="hold"/>
                                        <p:tgtEl>
                                          <p:spTgt spid="819"/>
                                        </p:tgtEl>
                                        <p:attrNameLst>
                                          <p:attrName>ppt_y</p:attrName>
                                        </p:attrNameLst>
                                      </p:cBhvr>
                                      <p:tavLst>
                                        <p:tav tm="0">
                                          <p:val>
                                            <p:strVal val="#ppt_y"/>
                                          </p:val>
                                        </p:tav>
                                        <p:tav tm="100000">
                                          <p:val>
                                            <p:strVal val="#ppt_y"/>
                                          </p:val>
                                        </p:tav>
                                      </p:tavLst>
                                    </p:anim>
                                  </p:childTnLst>
                                </p:cTn>
                              </p:par>
                              <p:par>
                                <p:cTn id="147" presetID="2" presetClass="entr" presetSubtype="2" fill="hold" grpId="0" nodeType="withEffect">
                                  <p:stCondLst>
                                    <p:cond delay="0"/>
                                  </p:stCondLst>
                                  <p:childTnLst>
                                    <p:set>
                                      <p:cBhvr>
                                        <p:cTn id="148" dur="1" fill="hold">
                                          <p:stCondLst>
                                            <p:cond delay="0"/>
                                          </p:stCondLst>
                                        </p:cTn>
                                        <p:tgtEl>
                                          <p:spTgt spid="820"/>
                                        </p:tgtEl>
                                        <p:attrNameLst>
                                          <p:attrName>style.visibility</p:attrName>
                                        </p:attrNameLst>
                                      </p:cBhvr>
                                      <p:to>
                                        <p:strVal val="visible"/>
                                      </p:to>
                                    </p:set>
                                    <p:anim calcmode="lin" valueType="num">
                                      <p:cBhvr additive="base">
                                        <p:cTn id="149" dur="500" fill="hold"/>
                                        <p:tgtEl>
                                          <p:spTgt spid="820"/>
                                        </p:tgtEl>
                                        <p:attrNameLst>
                                          <p:attrName>ppt_x</p:attrName>
                                        </p:attrNameLst>
                                      </p:cBhvr>
                                      <p:tavLst>
                                        <p:tav tm="0">
                                          <p:val>
                                            <p:strVal val="1+#ppt_w/2"/>
                                          </p:val>
                                        </p:tav>
                                        <p:tav tm="100000">
                                          <p:val>
                                            <p:strVal val="#ppt_x"/>
                                          </p:val>
                                        </p:tav>
                                      </p:tavLst>
                                    </p:anim>
                                    <p:anim calcmode="lin" valueType="num">
                                      <p:cBhvr additive="base">
                                        <p:cTn id="150" dur="500" fill="hold"/>
                                        <p:tgtEl>
                                          <p:spTgt spid="820"/>
                                        </p:tgtEl>
                                        <p:attrNameLst>
                                          <p:attrName>ppt_y</p:attrName>
                                        </p:attrNameLst>
                                      </p:cBhvr>
                                      <p:tavLst>
                                        <p:tav tm="0">
                                          <p:val>
                                            <p:strVal val="#ppt_y"/>
                                          </p:val>
                                        </p:tav>
                                        <p:tav tm="100000">
                                          <p:val>
                                            <p:strVal val="#ppt_y"/>
                                          </p:val>
                                        </p:tav>
                                      </p:tavLst>
                                    </p:anim>
                                  </p:childTnLst>
                                </p:cTn>
                              </p:par>
                              <p:par>
                                <p:cTn id="151" presetID="2" presetClass="entr" presetSubtype="2" fill="hold" nodeType="withEffect">
                                  <p:stCondLst>
                                    <p:cond delay="0"/>
                                  </p:stCondLst>
                                  <p:childTnLst>
                                    <p:set>
                                      <p:cBhvr>
                                        <p:cTn id="152" dur="1" fill="hold">
                                          <p:stCondLst>
                                            <p:cond delay="0"/>
                                          </p:stCondLst>
                                        </p:cTn>
                                        <p:tgtEl>
                                          <p:spTgt spid="1001"/>
                                        </p:tgtEl>
                                        <p:attrNameLst>
                                          <p:attrName>style.visibility</p:attrName>
                                        </p:attrNameLst>
                                      </p:cBhvr>
                                      <p:to>
                                        <p:strVal val="visible"/>
                                      </p:to>
                                    </p:set>
                                    <p:anim calcmode="lin" valueType="num">
                                      <p:cBhvr additive="base">
                                        <p:cTn id="153" dur="500" fill="hold"/>
                                        <p:tgtEl>
                                          <p:spTgt spid="1001"/>
                                        </p:tgtEl>
                                        <p:attrNameLst>
                                          <p:attrName>ppt_x</p:attrName>
                                        </p:attrNameLst>
                                      </p:cBhvr>
                                      <p:tavLst>
                                        <p:tav tm="0">
                                          <p:val>
                                            <p:strVal val="1+#ppt_w/2"/>
                                          </p:val>
                                        </p:tav>
                                        <p:tav tm="100000">
                                          <p:val>
                                            <p:strVal val="#ppt_x"/>
                                          </p:val>
                                        </p:tav>
                                      </p:tavLst>
                                    </p:anim>
                                    <p:anim calcmode="lin" valueType="num">
                                      <p:cBhvr additive="base">
                                        <p:cTn id="154" dur="500" fill="hold"/>
                                        <p:tgtEl>
                                          <p:spTgt spid="1001"/>
                                        </p:tgtEl>
                                        <p:attrNameLst>
                                          <p:attrName>ppt_y</p:attrName>
                                        </p:attrNameLst>
                                      </p:cBhvr>
                                      <p:tavLst>
                                        <p:tav tm="0">
                                          <p:val>
                                            <p:strVal val="#ppt_y"/>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91"/>
                                        </p:tgtEl>
                                        <p:attrNameLst>
                                          <p:attrName>style.visibility</p:attrName>
                                        </p:attrNameLst>
                                      </p:cBhvr>
                                      <p:to>
                                        <p:strVal val="visible"/>
                                      </p:to>
                                    </p:set>
                                    <p:animEffect transition="in" filter="fade">
                                      <p:cBhvr>
                                        <p:cTn id="159" dur="500"/>
                                        <p:tgtEl>
                                          <p:spTgt spid="691"/>
                                        </p:tgtEl>
                                      </p:cBhvr>
                                    </p:animEffect>
                                  </p:childTnLst>
                                </p:cTn>
                              </p:par>
                              <p:par>
                                <p:cTn id="160" presetID="10" presetClass="entr" presetSubtype="0" fill="hold" nodeType="withEffect">
                                  <p:stCondLst>
                                    <p:cond delay="0"/>
                                  </p:stCondLst>
                                  <p:childTnLst>
                                    <p:set>
                                      <p:cBhvr>
                                        <p:cTn id="161" dur="1" fill="hold">
                                          <p:stCondLst>
                                            <p:cond delay="0"/>
                                          </p:stCondLst>
                                        </p:cTn>
                                        <p:tgtEl>
                                          <p:spTgt spid="692"/>
                                        </p:tgtEl>
                                        <p:attrNameLst>
                                          <p:attrName>style.visibility</p:attrName>
                                        </p:attrNameLst>
                                      </p:cBhvr>
                                      <p:to>
                                        <p:strVal val="visible"/>
                                      </p:to>
                                    </p:set>
                                    <p:animEffect transition="in" filter="fade">
                                      <p:cBhvr>
                                        <p:cTn id="162" dur="500"/>
                                        <p:tgtEl>
                                          <p:spTgt spid="692"/>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16"/>
                                        </p:tgtEl>
                                        <p:attrNameLst>
                                          <p:attrName>style.visibility</p:attrName>
                                        </p:attrNameLst>
                                      </p:cBhvr>
                                      <p:to>
                                        <p:strVal val="visible"/>
                                      </p:to>
                                    </p:set>
                                    <p:animEffect transition="in" filter="fade">
                                      <p:cBhvr>
                                        <p:cTn id="165" dur="500"/>
                                        <p:tgtEl>
                                          <p:spTgt spid="716"/>
                                        </p:tgtEl>
                                      </p:cBhvr>
                                    </p:animEffect>
                                  </p:childTnLst>
                                </p:cTn>
                              </p:par>
                            </p:childTnLst>
                          </p:cTn>
                        </p:par>
                        <p:par>
                          <p:cTn id="166" fill="hold">
                            <p:stCondLst>
                              <p:cond delay="500"/>
                            </p:stCondLst>
                            <p:childTnLst>
                              <p:par>
                                <p:cTn id="167" presetID="14" presetClass="entr" presetSubtype="10" fill="hold" grpId="0" nodeType="afterEffect">
                                  <p:stCondLst>
                                    <p:cond delay="0"/>
                                  </p:stCondLst>
                                  <p:childTnLst>
                                    <p:set>
                                      <p:cBhvr>
                                        <p:cTn id="168" dur="1" fill="hold">
                                          <p:stCondLst>
                                            <p:cond delay="0"/>
                                          </p:stCondLst>
                                        </p:cTn>
                                        <p:tgtEl>
                                          <p:spTgt spid="686"/>
                                        </p:tgtEl>
                                        <p:attrNameLst>
                                          <p:attrName>style.visibility</p:attrName>
                                        </p:attrNameLst>
                                      </p:cBhvr>
                                      <p:to>
                                        <p:strVal val="visible"/>
                                      </p:to>
                                    </p:set>
                                    <p:animEffect transition="in" filter="randombar(horizontal)">
                                      <p:cBhvr>
                                        <p:cTn id="169" dur="500"/>
                                        <p:tgtEl>
                                          <p:spTgt spid="686"/>
                                        </p:tgtEl>
                                      </p:cBhvr>
                                    </p:animEffect>
                                  </p:childTnLst>
                                </p:cTn>
                              </p:par>
                              <p:par>
                                <p:cTn id="170" presetID="14" presetClass="entr" presetSubtype="10" fill="hold" grpId="0" nodeType="withEffect">
                                  <p:stCondLst>
                                    <p:cond delay="0"/>
                                  </p:stCondLst>
                                  <p:childTnLst>
                                    <p:set>
                                      <p:cBhvr>
                                        <p:cTn id="171" dur="1" fill="hold">
                                          <p:stCondLst>
                                            <p:cond delay="0"/>
                                          </p:stCondLst>
                                        </p:cTn>
                                        <p:tgtEl>
                                          <p:spTgt spid="687"/>
                                        </p:tgtEl>
                                        <p:attrNameLst>
                                          <p:attrName>style.visibility</p:attrName>
                                        </p:attrNameLst>
                                      </p:cBhvr>
                                      <p:to>
                                        <p:strVal val="visible"/>
                                      </p:to>
                                    </p:set>
                                    <p:animEffect transition="in" filter="randombar(horizontal)">
                                      <p:cBhvr>
                                        <p:cTn id="172" dur="500"/>
                                        <p:tgtEl>
                                          <p:spTgt spid="687"/>
                                        </p:tgtEl>
                                      </p:cBhvr>
                                    </p:animEffect>
                                  </p:childTnLst>
                                </p:cTn>
                              </p:par>
                              <p:par>
                                <p:cTn id="173" presetID="14" presetClass="entr" presetSubtype="10" fill="hold" nodeType="withEffect">
                                  <p:stCondLst>
                                    <p:cond delay="0"/>
                                  </p:stCondLst>
                                  <p:childTnLst>
                                    <p:set>
                                      <p:cBhvr>
                                        <p:cTn id="174" dur="1" fill="hold">
                                          <p:stCondLst>
                                            <p:cond delay="0"/>
                                          </p:stCondLst>
                                        </p:cTn>
                                        <p:tgtEl>
                                          <p:spTgt spid="693"/>
                                        </p:tgtEl>
                                        <p:attrNameLst>
                                          <p:attrName>style.visibility</p:attrName>
                                        </p:attrNameLst>
                                      </p:cBhvr>
                                      <p:to>
                                        <p:strVal val="visible"/>
                                      </p:to>
                                    </p:set>
                                    <p:animEffect transition="in" filter="randombar(horizontal)">
                                      <p:cBhvr>
                                        <p:cTn id="175" dur="500"/>
                                        <p:tgtEl>
                                          <p:spTgt spid="693"/>
                                        </p:tgtEl>
                                      </p:cBhvr>
                                    </p:animEffect>
                                  </p:childTnLst>
                                </p:cTn>
                              </p:par>
                              <p:par>
                                <p:cTn id="176" presetID="31" presetClass="entr" presetSubtype="0" fill="hold" grpId="0" nodeType="withEffect">
                                  <p:stCondLst>
                                    <p:cond delay="0"/>
                                  </p:stCondLst>
                                  <p:childTnLst>
                                    <p:set>
                                      <p:cBhvr>
                                        <p:cTn id="177" dur="1" fill="hold">
                                          <p:stCondLst>
                                            <p:cond delay="0"/>
                                          </p:stCondLst>
                                        </p:cTn>
                                        <p:tgtEl>
                                          <p:spTgt spid="717"/>
                                        </p:tgtEl>
                                        <p:attrNameLst>
                                          <p:attrName>style.visibility</p:attrName>
                                        </p:attrNameLst>
                                      </p:cBhvr>
                                      <p:to>
                                        <p:strVal val="visible"/>
                                      </p:to>
                                    </p:set>
                                    <p:anim calcmode="lin" valueType="num">
                                      <p:cBhvr>
                                        <p:cTn id="178" dur="1000" fill="hold"/>
                                        <p:tgtEl>
                                          <p:spTgt spid="717"/>
                                        </p:tgtEl>
                                        <p:attrNameLst>
                                          <p:attrName>ppt_w</p:attrName>
                                        </p:attrNameLst>
                                      </p:cBhvr>
                                      <p:tavLst>
                                        <p:tav tm="0">
                                          <p:val>
                                            <p:fltVal val="0"/>
                                          </p:val>
                                        </p:tav>
                                        <p:tav tm="100000">
                                          <p:val>
                                            <p:strVal val="#ppt_w"/>
                                          </p:val>
                                        </p:tav>
                                      </p:tavLst>
                                    </p:anim>
                                    <p:anim calcmode="lin" valueType="num">
                                      <p:cBhvr>
                                        <p:cTn id="179" dur="1000" fill="hold"/>
                                        <p:tgtEl>
                                          <p:spTgt spid="717"/>
                                        </p:tgtEl>
                                        <p:attrNameLst>
                                          <p:attrName>ppt_h</p:attrName>
                                        </p:attrNameLst>
                                      </p:cBhvr>
                                      <p:tavLst>
                                        <p:tav tm="0">
                                          <p:val>
                                            <p:fltVal val="0"/>
                                          </p:val>
                                        </p:tav>
                                        <p:tav tm="100000">
                                          <p:val>
                                            <p:strVal val="#ppt_h"/>
                                          </p:val>
                                        </p:tav>
                                      </p:tavLst>
                                    </p:anim>
                                    <p:anim calcmode="lin" valueType="num">
                                      <p:cBhvr>
                                        <p:cTn id="180" dur="1000" fill="hold"/>
                                        <p:tgtEl>
                                          <p:spTgt spid="717"/>
                                        </p:tgtEl>
                                        <p:attrNameLst>
                                          <p:attrName>style.rotation</p:attrName>
                                        </p:attrNameLst>
                                      </p:cBhvr>
                                      <p:tavLst>
                                        <p:tav tm="0">
                                          <p:val>
                                            <p:fltVal val="90"/>
                                          </p:val>
                                        </p:tav>
                                        <p:tav tm="100000">
                                          <p:val>
                                            <p:fltVal val="0"/>
                                          </p:val>
                                        </p:tav>
                                      </p:tavLst>
                                    </p:anim>
                                    <p:animEffect transition="in" filter="fade">
                                      <p:cBhvr>
                                        <p:cTn id="181" dur="1000"/>
                                        <p:tgtEl>
                                          <p:spTgt spid="717"/>
                                        </p:tgtEl>
                                      </p:cBhvr>
                                    </p:animEffect>
                                  </p:childTnLst>
                                </p:cTn>
                              </p:par>
                            </p:childTnLst>
                          </p:cTn>
                        </p:par>
                      </p:childTnLst>
                    </p:cTn>
                  </p:par>
                  <p:par>
                    <p:cTn id="182" fill="hold">
                      <p:stCondLst>
                        <p:cond delay="indefinite"/>
                      </p:stCondLst>
                      <p:childTnLst>
                        <p:par>
                          <p:cTn id="183" fill="hold">
                            <p:stCondLst>
                              <p:cond delay="0"/>
                            </p:stCondLst>
                            <p:childTnLst>
                              <p:par>
                                <p:cTn id="184" presetID="16" presetClass="entr" presetSubtype="42" fill="hold" grpId="0" nodeType="clickEffect">
                                  <p:stCondLst>
                                    <p:cond delay="0"/>
                                  </p:stCondLst>
                                  <p:childTnLst>
                                    <p:set>
                                      <p:cBhvr>
                                        <p:cTn id="185" dur="1" fill="hold">
                                          <p:stCondLst>
                                            <p:cond delay="0"/>
                                          </p:stCondLst>
                                        </p:cTn>
                                        <p:tgtEl>
                                          <p:spTgt spid="445"/>
                                        </p:tgtEl>
                                        <p:attrNameLst>
                                          <p:attrName>style.visibility</p:attrName>
                                        </p:attrNameLst>
                                      </p:cBhvr>
                                      <p:to>
                                        <p:strVal val="visible"/>
                                      </p:to>
                                    </p:set>
                                    <p:animEffect transition="in" filter="barn(outHorizontal)">
                                      <p:cBhvr>
                                        <p:cTn id="186"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animBg="1"/>
      <p:bldP spid="686" grpId="0" animBg="1"/>
      <p:bldP spid="687" grpId="0"/>
      <p:bldP spid="691" grpId="0"/>
      <p:bldP spid="716" grpId="0"/>
      <p:bldP spid="717" grpId="0"/>
      <p:bldP spid="744" grpId="0" animBg="1"/>
      <p:bldP spid="745" grpId="0"/>
      <p:bldP spid="746" grpId="0"/>
      <p:bldP spid="747" grpId="0" animBg="1"/>
      <p:bldP spid="748" grpId="0" animBg="1"/>
      <p:bldP spid="749" grpId="0"/>
      <p:bldP spid="750" grpId="0"/>
      <p:bldP spid="752" grpId="0"/>
      <p:bldP spid="796" grpId="0" animBg="1"/>
      <p:bldP spid="797" grpId="0" animBg="1"/>
      <p:bldP spid="798" grpId="0" animBg="1"/>
      <p:bldP spid="799" grpId="0" animBg="1"/>
      <p:bldP spid="800" grpId="0" animBg="1"/>
      <p:bldP spid="801" grpId="0" animBg="1"/>
      <p:bldP spid="802" grpId="0" animBg="1"/>
      <p:bldP spid="803" grpId="0" animBg="1"/>
      <p:bldP spid="804" grpId="0" animBg="1"/>
      <p:bldP spid="805" grpId="0" animBg="1"/>
      <p:bldP spid="806" grpId="0" animBg="1"/>
      <p:bldP spid="807" grpId="0" animBg="1"/>
      <p:bldP spid="808" grpId="0" animBg="1"/>
      <p:bldP spid="809" grpId="0" animBg="1"/>
      <p:bldP spid="810" grpId="0" animBg="1"/>
      <p:bldP spid="811" grpId="0" animBg="1"/>
      <p:bldP spid="812" grpId="0" animBg="1"/>
      <p:bldP spid="813" grpId="0" animBg="1"/>
      <p:bldP spid="814" grpId="0" animBg="1"/>
      <p:bldP spid="815" grpId="0" animBg="1"/>
      <p:bldP spid="819" grpId="0" animBg="1"/>
      <p:bldP spid="820" grpId="0" animBg="1"/>
      <p:bldP spid="1000" grpId="0" animBg="1"/>
      <p:bldP spid="4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AutoShape 2"/>
          <p:cNvSpPr>
            <a:spLocks noChangeArrowheads="1"/>
          </p:cNvSpPr>
          <p:nvPr/>
        </p:nvSpPr>
        <p:spPr bwMode="auto">
          <a:xfrm>
            <a:off x="3510486" y="358190"/>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630" name="AutoShape 928"/>
          <p:cNvSpPr>
            <a:spLocks noChangeArrowheads="1"/>
          </p:cNvSpPr>
          <p:nvPr/>
        </p:nvSpPr>
        <p:spPr bwMode="auto">
          <a:xfrm>
            <a:off x="3729070" y="6135565"/>
            <a:ext cx="8160266"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a:latin typeface="HGP創英角ｺﾞｼｯｸUB" pitchFamily="50" charset="-128"/>
                <a:ea typeface="HGP創英角ｺﾞｼｯｸUB" pitchFamily="50" charset="-128"/>
              </a:rPr>
              <a:t>コロコンの荷受台を設置することで使用可能</a:t>
            </a:r>
          </a:p>
        </p:txBody>
      </p:sp>
      <p:sp>
        <p:nvSpPr>
          <p:cNvPr id="890" name="テキスト ボックス 889"/>
          <p:cNvSpPr txBox="1"/>
          <p:nvPr/>
        </p:nvSpPr>
        <p:spPr>
          <a:xfrm>
            <a:off x="11162709" y="684437"/>
            <a:ext cx="795411" cy="276999"/>
          </a:xfrm>
          <a:prstGeom prst="rect">
            <a:avLst/>
          </a:prstGeom>
          <a:noFill/>
        </p:spPr>
        <p:txBody>
          <a:bodyPr wrap="none" rtlCol="0">
            <a:spAutoFit/>
          </a:bodyPr>
          <a:lstStyle/>
          <a:p>
            <a:r>
              <a:rPr lang="ja-JP" altLang="en-US" sz="1200" dirty="0"/>
              <a:t>　</a:t>
            </a:r>
            <a:r>
              <a:rPr lang="en-US" altLang="ja-JP" sz="1200" dirty="0"/>
              <a:t>‘18.6.10</a:t>
            </a:r>
            <a:endParaRPr lang="ja-JP" altLang="en-US" sz="1200" dirty="0"/>
          </a:p>
        </p:txBody>
      </p:sp>
      <p:sp>
        <p:nvSpPr>
          <p:cNvPr id="916" name="Rectangle 219"/>
          <p:cNvSpPr>
            <a:spLocks noChangeArrowheads="1"/>
          </p:cNvSpPr>
          <p:nvPr/>
        </p:nvSpPr>
        <p:spPr bwMode="auto">
          <a:xfrm>
            <a:off x="11100354" y="828452"/>
            <a:ext cx="1020037"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中村・鈴木</a:t>
            </a:r>
          </a:p>
        </p:txBody>
      </p:sp>
      <p:sp>
        <p:nvSpPr>
          <p:cNvPr id="917" name="テキスト ボックス 916"/>
          <p:cNvSpPr txBox="1"/>
          <p:nvPr/>
        </p:nvSpPr>
        <p:spPr>
          <a:xfrm>
            <a:off x="8539804" y="692696"/>
            <a:ext cx="1569660" cy="369332"/>
          </a:xfrm>
          <a:prstGeom prst="rect">
            <a:avLst/>
          </a:prstGeom>
          <a:noFill/>
        </p:spPr>
        <p:txBody>
          <a:bodyPr wrap="none" rtlCol="0">
            <a:spAutoFit/>
          </a:bodyPr>
          <a:lstStyle/>
          <a:p>
            <a:r>
              <a:rPr lang="ja-JP" altLang="en-US" b="1" dirty="0"/>
              <a:t>男性陣の意見</a:t>
            </a:r>
            <a:endParaRPr lang="en-US" altLang="ja-JP" b="1" dirty="0"/>
          </a:p>
        </p:txBody>
      </p:sp>
      <p:sp>
        <p:nvSpPr>
          <p:cNvPr id="918" name="テキスト ボックス 917"/>
          <p:cNvSpPr txBox="1"/>
          <p:nvPr/>
        </p:nvSpPr>
        <p:spPr>
          <a:xfrm>
            <a:off x="3859794" y="4149525"/>
            <a:ext cx="1664238" cy="307777"/>
          </a:xfrm>
          <a:prstGeom prst="rect">
            <a:avLst/>
          </a:prstGeom>
          <a:noFill/>
        </p:spPr>
        <p:txBody>
          <a:bodyPr wrap="none" rtlCol="0">
            <a:spAutoFit/>
          </a:bodyPr>
          <a:lstStyle/>
          <a:p>
            <a:r>
              <a:rPr lang="ja-JP" altLang="en-US" sz="1400" dirty="0"/>
              <a:t>箱スライド荷重調査</a:t>
            </a:r>
          </a:p>
        </p:txBody>
      </p:sp>
      <p:sp>
        <p:nvSpPr>
          <p:cNvPr id="919" name="テキスト ボックス 918"/>
          <p:cNvSpPr txBox="1"/>
          <p:nvPr/>
        </p:nvSpPr>
        <p:spPr>
          <a:xfrm>
            <a:off x="5469559" y="4216898"/>
            <a:ext cx="1959191" cy="276999"/>
          </a:xfrm>
          <a:prstGeom prst="rect">
            <a:avLst/>
          </a:prstGeom>
          <a:noFill/>
        </p:spPr>
        <p:txBody>
          <a:bodyPr wrap="none" rtlCol="0">
            <a:spAutoFit/>
          </a:bodyPr>
          <a:lstStyle/>
          <a:p>
            <a:r>
              <a:rPr lang="ja-JP" altLang="en-US" sz="1200" dirty="0"/>
              <a:t>計測器：プッシュプルゲージ</a:t>
            </a:r>
            <a:endParaRPr lang="en-US" altLang="ja-JP" sz="1200" dirty="0"/>
          </a:p>
        </p:txBody>
      </p:sp>
      <p:graphicFrame>
        <p:nvGraphicFramePr>
          <p:cNvPr id="920" name="表 919"/>
          <p:cNvGraphicFramePr>
            <a:graphicFrameLocks noGrp="1"/>
          </p:cNvGraphicFramePr>
          <p:nvPr>
            <p:extLst>
              <p:ext uri="{D42A27DB-BD31-4B8C-83A1-F6EECF244321}">
                <p14:modId xmlns:p14="http://schemas.microsoft.com/office/powerpoint/2010/main" val="3475063975"/>
              </p:ext>
            </p:extLst>
          </p:nvPr>
        </p:nvGraphicFramePr>
        <p:xfrm>
          <a:off x="3674585" y="4460821"/>
          <a:ext cx="3652327" cy="1615440"/>
        </p:xfrm>
        <a:graphic>
          <a:graphicData uri="http://schemas.openxmlformats.org/drawingml/2006/table">
            <a:tbl>
              <a:tblPr firstRow="1" bandRow="1">
                <a:tableStyleId>{5940675A-B579-460E-94D1-54222C63F5DA}</a:tableStyleId>
              </a:tblPr>
              <a:tblGrid>
                <a:gridCol w="1081405">
                  <a:extLst>
                    <a:ext uri="{9D8B030D-6E8A-4147-A177-3AD203B41FA5}">
                      <a16:colId xmlns:a16="http://schemas.microsoft.com/office/drawing/2014/main" val="20000"/>
                    </a:ext>
                  </a:extLst>
                </a:gridCol>
                <a:gridCol w="1870923">
                  <a:extLst>
                    <a:ext uri="{9D8B030D-6E8A-4147-A177-3AD203B41FA5}">
                      <a16:colId xmlns:a16="http://schemas.microsoft.com/office/drawing/2014/main" val="20001"/>
                    </a:ext>
                  </a:extLst>
                </a:gridCol>
                <a:gridCol w="699999">
                  <a:extLst>
                    <a:ext uri="{9D8B030D-6E8A-4147-A177-3AD203B41FA5}">
                      <a16:colId xmlns:a16="http://schemas.microsoft.com/office/drawing/2014/main" val="20002"/>
                    </a:ext>
                  </a:extLst>
                </a:gridCol>
              </a:tblGrid>
              <a:tr h="324232">
                <a:tc>
                  <a:txBody>
                    <a:bodyPr/>
                    <a:lstStyle/>
                    <a:p>
                      <a:endParaRPr kumimoji="1" lang="ja-JP" altLang="en-US" dirty="0"/>
                    </a:p>
                  </a:txBody>
                  <a:tcPr/>
                </a:tc>
                <a:tc>
                  <a:txBody>
                    <a:bodyPr/>
                    <a:lstStyle/>
                    <a:p>
                      <a:pPr algn="ctr"/>
                      <a:r>
                        <a:rPr kumimoji="1" lang="ja-JP" altLang="en-US" dirty="0"/>
                        <a:t>箱スライド荷重</a:t>
                      </a:r>
                    </a:p>
                  </a:txBody>
                  <a:tcPr/>
                </a:tc>
                <a:tc>
                  <a:txBody>
                    <a:bodyPr/>
                    <a:lstStyle/>
                    <a:p>
                      <a:pPr algn="ctr"/>
                      <a:r>
                        <a:rPr kumimoji="1" lang="ja-JP" altLang="en-US" dirty="0"/>
                        <a:t>判定</a:t>
                      </a:r>
                    </a:p>
                  </a:txBody>
                  <a:tcPr/>
                </a:tc>
                <a:extLst>
                  <a:ext uri="{0D108BD9-81ED-4DB2-BD59-A6C34878D82A}">
                    <a16:rowId xmlns:a16="http://schemas.microsoft.com/office/drawing/2014/main" val="10000"/>
                  </a:ext>
                </a:extLst>
              </a:tr>
              <a:tr h="396240">
                <a:tc>
                  <a:txBody>
                    <a:bodyPr/>
                    <a:lstStyle/>
                    <a:p>
                      <a:r>
                        <a:rPr kumimoji="1" lang="ja-JP" altLang="en-US" dirty="0"/>
                        <a:t>直接</a:t>
                      </a:r>
                    </a:p>
                  </a:txBody>
                  <a:tcPr/>
                </a:tc>
                <a:tc>
                  <a:txBody>
                    <a:bodyPr/>
                    <a:lstStyle/>
                    <a:p>
                      <a:pPr algn="r"/>
                      <a:r>
                        <a:rPr kumimoji="1" lang="ja-JP" altLang="en-US" dirty="0"/>
                        <a:t>１３．５ｋｇｆ</a:t>
                      </a:r>
                    </a:p>
                  </a:txBody>
                  <a:tcPr/>
                </a:tc>
                <a:tc>
                  <a:txBody>
                    <a:bodyPr/>
                    <a:lstStyle/>
                    <a:p>
                      <a:pPr algn="ctr"/>
                      <a:r>
                        <a:rPr kumimoji="1" lang="ja-JP" altLang="en-US" dirty="0"/>
                        <a:t>△</a:t>
                      </a:r>
                      <a:endParaRPr kumimoji="1" lang="en-US" altLang="ja-JP" dirty="0"/>
                    </a:p>
                  </a:txBody>
                  <a:tcPr/>
                </a:tc>
                <a:extLst>
                  <a:ext uri="{0D108BD9-81ED-4DB2-BD59-A6C34878D82A}">
                    <a16:rowId xmlns:a16="http://schemas.microsoft.com/office/drawing/2014/main" val="10001"/>
                  </a:ext>
                </a:extLst>
              </a:tr>
              <a:tr h="396240">
                <a:tc>
                  <a:txBody>
                    <a:bodyPr/>
                    <a:lstStyle/>
                    <a:p>
                      <a:r>
                        <a:rPr kumimoji="1" lang="ja-JP" altLang="en-US" dirty="0"/>
                        <a:t>すべり板</a:t>
                      </a:r>
                      <a:endParaRPr kumimoji="1" lang="en-US" altLang="ja-JP" dirty="0"/>
                    </a:p>
                  </a:txBody>
                  <a:tcPr/>
                </a:tc>
                <a:tc>
                  <a:txBody>
                    <a:bodyPr/>
                    <a:lstStyle/>
                    <a:p>
                      <a:pPr algn="r"/>
                      <a:r>
                        <a:rPr kumimoji="1" lang="ja-JP" altLang="en-US" dirty="0"/>
                        <a:t>６．５ｋｇｆ</a:t>
                      </a:r>
                    </a:p>
                  </a:txBody>
                  <a:tcPr/>
                </a:tc>
                <a:tc>
                  <a:txBody>
                    <a:bodyPr/>
                    <a:lstStyle/>
                    <a:p>
                      <a:pPr algn="ctr"/>
                      <a:r>
                        <a:rPr kumimoji="1" lang="ja-JP" altLang="en-US" dirty="0"/>
                        <a:t>○</a:t>
                      </a:r>
                    </a:p>
                  </a:txBody>
                  <a:tcPr/>
                </a:tc>
                <a:extLst>
                  <a:ext uri="{0D108BD9-81ED-4DB2-BD59-A6C34878D82A}">
                    <a16:rowId xmlns:a16="http://schemas.microsoft.com/office/drawing/2014/main" val="10002"/>
                  </a:ext>
                </a:extLst>
              </a:tr>
              <a:tr h="396240">
                <a:tc>
                  <a:txBody>
                    <a:bodyPr/>
                    <a:lstStyle/>
                    <a:p>
                      <a:r>
                        <a:rPr kumimoji="1" lang="ja-JP" altLang="en-US" dirty="0"/>
                        <a:t>コロコン</a:t>
                      </a:r>
                    </a:p>
                  </a:txBody>
                  <a:tcPr/>
                </a:tc>
                <a:tc>
                  <a:txBody>
                    <a:bodyPr/>
                    <a:lstStyle/>
                    <a:p>
                      <a:pPr algn="r"/>
                      <a:r>
                        <a:rPr kumimoji="1" lang="ja-JP" altLang="en-US" sz="2400" b="1" dirty="0">
                          <a:solidFill>
                            <a:srgbClr val="FF0000"/>
                          </a:solidFill>
                        </a:rPr>
                        <a:t>２．５</a:t>
                      </a:r>
                      <a:r>
                        <a:rPr kumimoji="1" lang="ja-JP" altLang="en-US" sz="2000" b="0" dirty="0">
                          <a:solidFill>
                            <a:schemeClr val="tx1"/>
                          </a:solidFill>
                        </a:rPr>
                        <a:t>ｋｇｆ</a:t>
                      </a:r>
                    </a:p>
                  </a:txBody>
                  <a:tcPr/>
                </a:tc>
                <a:tc>
                  <a:txBody>
                    <a:bodyPr/>
                    <a:lstStyle/>
                    <a:p>
                      <a:pPr algn="ctr"/>
                      <a:r>
                        <a:rPr kumimoji="1" lang="ja-JP" altLang="en-US" dirty="0"/>
                        <a:t>◎</a:t>
                      </a:r>
                    </a:p>
                  </a:txBody>
                  <a:tcPr/>
                </a:tc>
                <a:extLst>
                  <a:ext uri="{0D108BD9-81ED-4DB2-BD59-A6C34878D82A}">
                    <a16:rowId xmlns:a16="http://schemas.microsoft.com/office/drawing/2014/main" val="10003"/>
                  </a:ext>
                </a:extLst>
              </a:tr>
            </a:tbl>
          </a:graphicData>
        </a:graphic>
      </p:graphicFrame>
      <p:grpSp>
        <p:nvGrpSpPr>
          <p:cNvPr id="921" name="グループ化 920"/>
          <p:cNvGrpSpPr/>
          <p:nvPr/>
        </p:nvGrpSpPr>
        <p:grpSpPr>
          <a:xfrm>
            <a:off x="10982920" y="1757087"/>
            <a:ext cx="1161752" cy="1461893"/>
            <a:chOff x="9889442" y="1600323"/>
            <a:chExt cx="1161752" cy="1461893"/>
          </a:xfrm>
        </p:grpSpPr>
        <p:sp>
          <p:nvSpPr>
            <p:cNvPr id="922" name="Line 1434"/>
            <p:cNvSpPr>
              <a:spLocks noChangeShapeType="1"/>
            </p:cNvSpPr>
            <p:nvPr/>
          </p:nvSpPr>
          <p:spPr bwMode="auto">
            <a:xfrm flipH="1" flipV="1">
              <a:off x="10260294" y="2502342"/>
              <a:ext cx="101140" cy="3888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3" name="Freeform 1443"/>
            <p:cNvSpPr>
              <a:spLocks/>
            </p:cNvSpPr>
            <p:nvPr/>
          </p:nvSpPr>
          <p:spPr bwMode="auto">
            <a:xfrm flipH="1">
              <a:off x="9889442" y="2447911"/>
              <a:ext cx="910270" cy="614305"/>
            </a:xfrm>
            <a:custGeom>
              <a:avLst/>
              <a:gdLst>
                <a:gd name="T0" fmla="*/ 2147483647 w 150"/>
                <a:gd name="T1" fmla="*/ 0 h 137"/>
                <a:gd name="T2" fmla="*/ 2147483647 w 150"/>
                <a:gd name="T3" fmla="*/ 2147483647 h 137"/>
                <a:gd name="T4" fmla="*/ 2147483647 w 150"/>
                <a:gd name="T5" fmla="*/ 2147483647 h 137"/>
                <a:gd name="T6" fmla="*/ 2147483647 w 150"/>
                <a:gd name="T7" fmla="*/ 2147483647 h 137"/>
                <a:gd name="T8" fmla="*/ 2147483647 w 150"/>
                <a:gd name="T9" fmla="*/ 2147483647 h 137"/>
                <a:gd name="T10" fmla="*/ 2147483647 w 150"/>
                <a:gd name="T11" fmla="*/ 2147483647 h 137"/>
                <a:gd name="T12" fmla="*/ 2147483647 w 150"/>
                <a:gd name="T13" fmla="*/ 2147483647 h 137"/>
                <a:gd name="T14" fmla="*/ 2147483647 w 150"/>
                <a:gd name="T15" fmla="*/ 2147483647 h 137"/>
                <a:gd name="T16" fmla="*/ 2147483647 w 150"/>
                <a:gd name="T17" fmla="*/ 2147483647 h 137"/>
                <a:gd name="T18" fmla="*/ 2147483647 w 150"/>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37">
                  <a:moveTo>
                    <a:pt x="108" y="0"/>
                  </a:moveTo>
                  <a:cubicBezTo>
                    <a:pt x="103" y="4"/>
                    <a:pt x="97" y="8"/>
                    <a:pt x="89" y="12"/>
                  </a:cubicBezTo>
                  <a:cubicBezTo>
                    <a:pt x="89" y="12"/>
                    <a:pt x="88" y="42"/>
                    <a:pt x="78" y="42"/>
                  </a:cubicBezTo>
                  <a:cubicBezTo>
                    <a:pt x="68" y="42"/>
                    <a:pt x="52" y="17"/>
                    <a:pt x="52" y="17"/>
                  </a:cubicBezTo>
                  <a:cubicBezTo>
                    <a:pt x="52" y="17"/>
                    <a:pt x="48" y="16"/>
                    <a:pt x="42" y="12"/>
                  </a:cubicBezTo>
                  <a:cubicBezTo>
                    <a:pt x="32" y="17"/>
                    <a:pt x="10" y="31"/>
                    <a:pt x="8" y="51"/>
                  </a:cubicBezTo>
                  <a:cubicBezTo>
                    <a:pt x="5" y="79"/>
                    <a:pt x="0" y="126"/>
                    <a:pt x="43" y="131"/>
                  </a:cubicBezTo>
                  <a:cubicBezTo>
                    <a:pt x="87" y="137"/>
                    <a:pt x="91" y="92"/>
                    <a:pt x="108" y="80"/>
                  </a:cubicBezTo>
                  <a:cubicBezTo>
                    <a:pt x="125" y="69"/>
                    <a:pt x="142" y="74"/>
                    <a:pt x="146" y="57"/>
                  </a:cubicBezTo>
                  <a:cubicBezTo>
                    <a:pt x="150" y="42"/>
                    <a:pt x="150" y="6"/>
                    <a:pt x="108"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924" name="Freeform 1444"/>
            <p:cNvSpPr>
              <a:spLocks/>
            </p:cNvSpPr>
            <p:nvPr/>
          </p:nvSpPr>
          <p:spPr bwMode="auto">
            <a:xfrm flipH="1">
              <a:off x="10350195" y="2510118"/>
              <a:ext cx="164073" cy="176256"/>
            </a:xfrm>
            <a:custGeom>
              <a:avLst/>
              <a:gdLst>
                <a:gd name="T0" fmla="*/ 0 w 27"/>
                <a:gd name="T1" fmla="*/ 0 h 39"/>
                <a:gd name="T2" fmla="*/ 2147483647 w 27"/>
                <a:gd name="T3" fmla="*/ 2147483647 h 39"/>
                <a:gd name="T4" fmla="*/ 2147483647 w 27"/>
                <a:gd name="T5" fmla="*/ 2147483647 h 39"/>
                <a:gd name="T6" fmla="*/ 0 60000 65536"/>
                <a:gd name="T7" fmla="*/ 0 60000 65536"/>
                <a:gd name="T8" fmla="*/ 0 60000 65536"/>
              </a:gdLst>
              <a:ahLst/>
              <a:cxnLst>
                <a:cxn ang="T6">
                  <a:pos x="T0" y="T1"/>
                </a:cxn>
                <a:cxn ang="T7">
                  <a:pos x="T2" y="T3"/>
                </a:cxn>
                <a:cxn ang="T8">
                  <a:pos x="T4" y="T5"/>
                </a:cxn>
              </a:cxnLst>
              <a:rect l="0" t="0" r="r" b="b"/>
              <a:pathLst>
                <a:path w="27" h="39">
                  <a:moveTo>
                    <a:pt x="0" y="0"/>
                  </a:moveTo>
                  <a:cubicBezTo>
                    <a:pt x="0" y="0"/>
                    <a:pt x="3" y="39"/>
                    <a:pt x="8" y="39"/>
                  </a:cubicBezTo>
                  <a:cubicBezTo>
                    <a:pt x="14" y="39"/>
                    <a:pt x="16" y="27"/>
                    <a:pt x="27"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5" name="Freeform 1445"/>
            <p:cNvSpPr>
              <a:spLocks/>
            </p:cNvSpPr>
            <p:nvPr/>
          </p:nvSpPr>
          <p:spPr bwMode="auto">
            <a:xfrm flipH="1">
              <a:off x="10186122" y="2510118"/>
              <a:ext cx="85408" cy="98496"/>
            </a:xfrm>
            <a:custGeom>
              <a:avLst/>
              <a:gdLst>
                <a:gd name="T0" fmla="*/ 0 w 14"/>
                <a:gd name="T1" fmla="*/ 2147483647 h 22"/>
                <a:gd name="T2" fmla="*/ 2147483647 w 14"/>
                <a:gd name="T3" fmla="*/ 2147483647 h 22"/>
                <a:gd name="T4" fmla="*/ 2147483647 w 14"/>
                <a:gd name="T5" fmla="*/ 0 h 22"/>
                <a:gd name="T6" fmla="*/ 0 60000 65536"/>
                <a:gd name="T7" fmla="*/ 0 60000 65536"/>
                <a:gd name="T8" fmla="*/ 0 60000 65536"/>
              </a:gdLst>
              <a:ahLst/>
              <a:cxnLst>
                <a:cxn ang="T6">
                  <a:pos x="T0" y="T1"/>
                </a:cxn>
                <a:cxn ang="T7">
                  <a:pos x="T2" y="T3"/>
                </a:cxn>
                <a:cxn ang="T8">
                  <a:pos x="T4" y="T5"/>
                </a:cxn>
              </a:cxnLst>
              <a:rect l="0" t="0" r="r" b="b"/>
              <a:pathLst>
                <a:path w="14" h="22">
                  <a:moveTo>
                    <a:pt x="0" y="22"/>
                  </a:moveTo>
                  <a:cubicBezTo>
                    <a:pt x="0" y="22"/>
                    <a:pt x="14" y="21"/>
                    <a:pt x="14" y="15"/>
                  </a:cubicBezTo>
                  <a:cubicBezTo>
                    <a:pt x="14" y="9"/>
                    <a:pt x="3" y="0"/>
                    <a:pt x="3"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6" name="Freeform 1446"/>
            <p:cNvSpPr>
              <a:spLocks/>
            </p:cNvSpPr>
            <p:nvPr/>
          </p:nvSpPr>
          <p:spPr bwMode="auto">
            <a:xfrm flipH="1">
              <a:off x="10017553" y="2559365"/>
              <a:ext cx="78665" cy="103680"/>
            </a:xfrm>
            <a:custGeom>
              <a:avLst/>
              <a:gdLst>
                <a:gd name="T0" fmla="*/ 2147483647 w 13"/>
                <a:gd name="T1" fmla="*/ 2147483647 h 23"/>
                <a:gd name="T2" fmla="*/ 2147483647 w 13"/>
                <a:gd name="T3" fmla="*/ 0 h 23"/>
                <a:gd name="T4" fmla="*/ 2147483647 w 13"/>
                <a:gd name="T5" fmla="*/ 2147483647 h 23"/>
                <a:gd name="T6" fmla="*/ 0 60000 65536"/>
                <a:gd name="T7" fmla="*/ 0 60000 65536"/>
                <a:gd name="T8" fmla="*/ 0 60000 65536"/>
              </a:gdLst>
              <a:ahLst/>
              <a:cxnLst>
                <a:cxn ang="T6">
                  <a:pos x="T0" y="T1"/>
                </a:cxn>
                <a:cxn ang="T7">
                  <a:pos x="T2" y="T3"/>
                </a:cxn>
                <a:cxn ang="T8">
                  <a:pos x="T4" y="T5"/>
                </a:cxn>
              </a:cxnLst>
              <a:rect l="0" t="0" r="r" b="b"/>
              <a:pathLst>
                <a:path w="13" h="23">
                  <a:moveTo>
                    <a:pt x="3" y="21"/>
                  </a:moveTo>
                  <a:cubicBezTo>
                    <a:pt x="6" y="23"/>
                    <a:pt x="13" y="1"/>
                    <a:pt x="7" y="0"/>
                  </a:cubicBezTo>
                  <a:cubicBezTo>
                    <a:pt x="0" y="0"/>
                    <a:pt x="0" y="20"/>
                    <a:pt x="3" y="2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927" name="Freeform 1447"/>
            <p:cNvSpPr>
              <a:spLocks/>
            </p:cNvSpPr>
            <p:nvPr/>
          </p:nvSpPr>
          <p:spPr bwMode="auto">
            <a:xfrm flipH="1">
              <a:off x="10368176" y="2753768"/>
              <a:ext cx="121370" cy="82944"/>
            </a:xfrm>
            <a:custGeom>
              <a:avLst/>
              <a:gdLst>
                <a:gd name="T0" fmla="*/ 0 w 20"/>
                <a:gd name="T1" fmla="*/ 2147483647 h 19"/>
                <a:gd name="T2" fmla="*/ 2147483647 w 20"/>
                <a:gd name="T3" fmla="*/ 2147483647 h 19"/>
                <a:gd name="T4" fmla="*/ 2147483647 w 20"/>
                <a:gd name="T5" fmla="*/ 2147483647 h 19"/>
                <a:gd name="T6" fmla="*/ 0 w 20"/>
                <a:gd name="T7" fmla="*/ 2147483647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9">
                  <a:moveTo>
                    <a:pt x="0" y="9"/>
                  </a:moveTo>
                  <a:cubicBezTo>
                    <a:pt x="0" y="9"/>
                    <a:pt x="0" y="0"/>
                    <a:pt x="7" y="3"/>
                  </a:cubicBezTo>
                  <a:cubicBezTo>
                    <a:pt x="14" y="5"/>
                    <a:pt x="20" y="14"/>
                    <a:pt x="16" y="19"/>
                  </a:cubicBezTo>
                  <a:lnTo>
                    <a:pt x="0" y="9"/>
                  </a:ln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928" name="Freeform 1448"/>
            <p:cNvSpPr>
              <a:spLocks/>
            </p:cNvSpPr>
            <p:nvPr/>
          </p:nvSpPr>
          <p:spPr bwMode="auto">
            <a:xfrm flipH="1">
              <a:off x="10417624" y="2792646"/>
              <a:ext cx="143844" cy="49249"/>
            </a:xfrm>
            <a:custGeom>
              <a:avLst/>
              <a:gdLst>
                <a:gd name="T0" fmla="*/ 2147483647 w 24"/>
                <a:gd name="T1" fmla="*/ 2147483647 h 11"/>
                <a:gd name="T2" fmla="*/ 2147483647 w 24"/>
                <a:gd name="T3" fmla="*/ 2147483647 h 11"/>
                <a:gd name="T4" fmla="*/ 2147483647 w 24"/>
                <a:gd name="T5" fmla="*/ 0 h 11"/>
                <a:gd name="T6" fmla="*/ 2147483647 w 24"/>
                <a:gd name="T7" fmla="*/ 214748364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1">
                  <a:moveTo>
                    <a:pt x="1" y="11"/>
                  </a:moveTo>
                  <a:cubicBezTo>
                    <a:pt x="24" y="10"/>
                    <a:pt x="24" y="10"/>
                    <a:pt x="24" y="10"/>
                  </a:cubicBezTo>
                  <a:cubicBezTo>
                    <a:pt x="24" y="10"/>
                    <a:pt x="24" y="0"/>
                    <a:pt x="12" y="0"/>
                  </a:cubicBezTo>
                  <a:cubicBezTo>
                    <a:pt x="0" y="0"/>
                    <a:pt x="1" y="11"/>
                    <a:pt x="1" y="11"/>
                  </a:cubicBezTo>
                  <a:close/>
                </a:path>
              </a:pathLst>
            </a:custGeom>
            <a:solidFill>
              <a:srgbClr val="FFDD9F"/>
            </a:solidFill>
            <a:ln w="17463" cap="rnd">
              <a:solidFill>
                <a:srgbClr val="000000"/>
              </a:solidFill>
              <a:prstDash val="solid"/>
              <a:round/>
              <a:headEnd/>
              <a:tailEnd/>
            </a:ln>
          </p:spPr>
          <p:txBody>
            <a:bodyPr/>
            <a:lstStyle/>
            <a:p>
              <a:endParaRPr lang="ja-JP" altLang="en-US"/>
            </a:p>
          </p:txBody>
        </p:sp>
        <p:grpSp>
          <p:nvGrpSpPr>
            <p:cNvPr id="929" name="グループ化 1350"/>
            <p:cNvGrpSpPr>
              <a:grpSpLocks/>
            </p:cNvGrpSpPr>
            <p:nvPr/>
          </p:nvGrpSpPr>
          <p:grpSpPr bwMode="auto">
            <a:xfrm>
              <a:off x="10008318" y="1690883"/>
              <a:ext cx="1042876" cy="927939"/>
              <a:chOff x="11772800" y="3501008"/>
              <a:chExt cx="736600" cy="568325"/>
            </a:xfrm>
          </p:grpSpPr>
          <p:sp>
            <p:nvSpPr>
              <p:cNvPr id="936" name="Freeform 1363"/>
              <p:cNvSpPr>
                <a:spLocks/>
              </p:cNvSpPr>
              <p:nvPr/>
            </p:nvSpPr>
            <p:spPr bwMode="auto">
              <a:xfrm>
                <a:off x="11801375" y="3647058"/>
                <a:ext cx="638175" cy="422275"/>
              </a:xfrm>
              <a:custGeom>
                <a:avLst/>
                <a:gdLst>
                  <a:gd name="T0" fmla="*/ 2147483647 w 149"/>
                  <a:gd name="T1" fmla="*/ 2147483647 h 154"/>
                  <a:gd name="T2" fmla="*/ 2147483647 w 149"/>
                  <a:gd name="T3" fmla="*/ 2147483647 h 154"/>
                  <a:gd name="T4" fmla="*/ 0 w 149"/>
                  <a:gd name="T5" fmla="*/ 2147483647 h 154"/>
                  <a:gd name="T6" fmla="*/ 2147483647 w 149"/>
                  <a:gd name="T7" fmla="*/ 2147483647 h 154"/>
                  <a:gd name="T8" fmla="*/ 2147483647 w 149"/>
                  <a:gd name="T9" fmla="*/ 2147483647 h 154"/>
                  <a:gd name="T10" fmla="*/ 2147483647 w 149"/>
                  <a:gd name="T11" fmla="*/ 2147483647 h 154"/>
                  <a:gd name="T12" fmla="*/ 2147483647 w 149"/>
                  <a:gd name="T13" fmla="*/ 2147483647 h 154"/>
                  <a:gd name="T14" fmla="*/ 2147483647 w 149"/>
                  <a:gd name="T15" fmla="*/ 2147483647 h 154"/>
                  <a:gd name="T16" fmla="*/ 2147483647 w 149"/>
                  <a:gd name="T17" fmla="*/ 2147483647 h 154"/>
                  <a:gd name="T18" fmla="*/ 2147483647 w 149"/>
                  <a:gd name="T19" fmla="*/ 2147483647 h 154"/>
                  <a:gd name="T20" fmla="*/ 2147483647 w 149"/>
                  <a:gd name="T21" fmla="*/ 0 h 154"/>
                  <a:gd name="T22" fmla="*/ 2147483647 w 149"/>
                  <a:gd name="T23" fmla="*/ 2147483647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154">
                    <a:moveTo>
                      <a:pt x="15" y="23"/>
                    </a:moveTo>
                    <a:cubicBezTo>
                      <a:pt x="15" y="23"/>
                      <a:pt x="17" y="49"/>
                      <a:pt x="13" y="62"/>
                    </a:cubicBezTo>
                    <a:cubicBezTo>
                      <a:pt x="9" y="74"/>
                      <a:pt x="0" y="89"/>
                      <a:pt x="0" y="97"/>
                    </a:cubicBezTo>
                    <a:cubicBezTo>
                      <a:pt x="0" y="106"/>
                      <a:pt x="29" y="150"/>
                      <a:pt x="52" y="152"/>
                    </a:cubicBezTo>
                    <a:cubicBezTo>
                      <a:pt x="75" y="154"/>
                      <a:pt x="110" y="129"/>
                      <a:pt x="116" y="111"/>
                    </a:cubicBezTo>
                    <a:cubicBezTo>
                      <a:pt x="116" y="111"/>
                      <a:pt x="138" y="113"/>
                      <a:pt x="144" y="89"/>
                    </a:cubicBezTo>
                    <a:cubicBezTo>
                      <a:pt x="149" y="66"/>
                      <a:pt x="130" y="62"/>
                      <a:pt x="117" y="76"/>
                    </a:cubicBezTo>
                    <a:cubicBezTo>
                      <a:pt x="117" y="76"/>
                      <a:pt x="113" y="61"/>
                      <a:pt x="122" y="50"/>
                    </a:cubicBezTo>
                    <a:cubicBezTo>
                      <a:pt x="122" y="50"/>
                      <a:pt x="97" y="54"/>
                      <a:pt x="91" y="41"/>
                    </a:cubicBezTo>
                    <a:cubicBezTo>
                      <a:pt x="91" y="41"/>
                      <a:pt x="64" y="39"/>
                      <a:pt x="63" y="28"/>
                    </a:cubicBezTo>
                    <a:cubicBezTo>
                      <a:pt x="63" y="28"/>
                      <a:pt x="31" y="32"/>
                      <a:pt x="22" y="0"/>
                    </a:cubicBezTo>
                    <a:lnTo>
                      <a:pt x="15" y="23"/>
                    </a:ln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937" name="Freeform 1364"/>
              <p:cNvSpPr>
                <a:spLocks/>
              </p:cNvSpPr>
              <p:nvPr/>
            </p:nvSpPr>
            <p:spPr bwMode="auto">
              <a:xfrm>
                <a:off x="11772800" y="3501008"/>
                <a:ext cx="736600" cy="485775"/>
              </a:xfrm>
              <a:custGeom>
                <a:avLst/>
                <a:gdLst>
                  <a:gd name="T0" fmla="*/ 2147483647 w 172"/>
                  <a:gd name="T1" fmla="*/ 2147483647 h 177"/>
                  <a:gd name="T2" fmla="*/ 2147483647 w 172"/>
                  <a:gd name="T3" fmla="*/ 2147483647 h 177"/>
                  <a:gd name="T4" fmla="*/ 2147483647 w 172"/>
                  <a:gd name="T5" fmla="*/ 2147483647 h 177"/>
                  <a:gd name="T6" fmla="*/ 2147483647 w 172"/>
                  <a:gd name="T7" fmla="*/ 2147483647 h 177"/>
                  <a:gd name="T8" fmla="*/ 2147483647 w 172"/>
                  <a:gd name="T9" fmla="*/ 2147483647 h 177"/>
                  <a:gd name="T10" fmla="*/ 2147483647 w 172"/>
                  <a:gd name="T11" fmla="*/ 2147483647 h 177"/>
                  <a:gd name="T12" fmla="*/ 2147483647 w 172"/>
                  <a:gd name="T13" fmla="*/ 2147483647 h 177"/>
                  <a:gd name="T14" fmla="*/ 2147483647 w 172"/>
                  <a:gd name="T15" fmla="*/ 2147483647 h 177"/>
                  <a:gd name="T16" fmla="*/ 2147483647 w 172"/>
                  <a:gd name="T17" fmla="*/ 2147483647 h 177"/>
                  <a:gd name="T18" fmla="*/ 2147483647 w 172"/>
                  <a:gd name="T19" fmla="*/ 2147483647 h 177"/>
                  <a:gd name="T20" fmla="*/ 2147483647 w 172"/>
                  <a:gd name="T21" fmla="*/ 2147483647 h 177"/>
                  <a:gd name="T22" fmla="*/ 2147483647 w 172"/>
                  <a:gd name="T23" fmla="*/ 2147483647 h 177"/>
                  <a:gd name="T24" fmla="*/ 2147483647 w 172"/>
                  <a:gd name="T25" fmla="*/ 2147483647 h 177"/>
                  <a:gd name="T26" fmla="*/ 2147483647 w 172"/>
                  <a:gd name="T27" fmla="*/ 2147483647 h 177"/>
                  <a:gd name="T28" fmla="*/ 2147483647 w 172"/>
                  <a:gd name="T29" fmla="*/ 2147483647 h 177"/>
                  <a:gd name="T30" fmla="*/ 2147483647 w 172"/>
                  <a:gd name="T31" fmla="*/ 2147483647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 h="177">
                    <a:moveTo>
                      <a:pt x="155" y="67"/>
                    </a:moveTo>
                    <a:cubicBezTo>
                      <a:pt x="155" y="67"/>
                      <a:pt x="149" y="38"/>
                      <a:pt x="101" y="19"/>
                    </a:cubicBezTo>
                    <a:cubicBezTo>
                      <a:pt x="52" y="0"/>
                      <a:pt x="26" y="23"/>
                      <a:pt x="26" y="23"/>
                    </a:cubicBezTo>
                    <a:cubicBezTo>
                      <a:pt x="9" y="21"/>
                      <a:pt x="7" y="39"/>
                      <a:pt x="7" y="39"/>
                    </a:cubicBezTo>
                    <a:cubicBezTo>
                      <a:pt x="0" y="58"/>
                      <a:pt x="14" y="83"/>
                      <a:pt x="22" y="94"/>
                    </a:cubicBezTo>
                    <a:cubicBezTo>
                      <a:pt x="23" y="84"/>
                      <a:pt x="22" y="76"/>
                      <a:pt x="22" y="76"/>
                    </a:cubicBezTo>
                    <a:cubicBezTo>
                      <a:pt x="29" y="53"/>
                      <a:pt x="29" y="53"/>
                      <a:pt x="29" y="53"/>
                    </a:cubicBezTo>
                    <a:cubicBezTo>
                      <a:pt x="38" y="85"/>
                      <a:pt x="70" y="81"/>
                      <a:pt x="70" y="81"/>
                    </a:cubicBezTo>
                    <a:cubicBezTo>
                      <a:pt x="71" y="92"/>
                      <a:pt x="98" y="94"/>
                      <a:pt x="98" y="94"/>
                    </a:cubicBezTo>
                    <a:cubicBezTo>
                      <a:pt x="104" y="107"/>
                      <a:pt x="129" y="103"/>
                      <a:pt x="129" y="103"/>
                    </a:cubicBezTo>
                    <a:cubicBezTo>
                      <a:pt x="120" y="114"/>
                      <a:pt x="124" y="129"/>
                      <a:pt x="124" y="129"/>
                    </a:cubicBezTo>
                    <a:cubicBezTo>
                      <a:pt x="137" y="115"/>
                      <a:pt x="156" y="119"/>
                      <a:pt x="151" y="142"/>
                    </a:cubicBezTo>
                    <a:cubicBezTo>
                      <a:pt x="145" y="166"/>
                      <a:pt x="123" y="164"/>
                      <a:pt x="123" y="164"/>
                    </a:cubicBezTo>
                    <a:cubicBezTo>
                      <a:pt x="123" y="164"/>
                      <a:pt x="122" y="164"/>
                      <a:pt x="122" y="165"/>
                    </a:cubicBezTo>
                    <a:cubicBezTo>
                      <a:pt x="164" y="177"/>
                      <a:pt x="156" y="121"/>
                      <a:pt x="156" y="121"/>
                    </a:cubicBezTo>
                    <a:cubicBezTo>
                      <a:pt x="172" y="96"/>
                      <a:pt x="155" y="67"/>
                      <a:pt x="155" y="67"/>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938" name="Oval 1365"/>
              <p:cNvSpPr>
                <a:spLocks noChangeArrowheads="1"/>
              </p:cNvSpPr>
              <p:nvPr/>
            </p:nvSpPr>
            <p:spPr bwMode="auto">
              <a:xfrm>
                <a:off x="11969650" y="3813745"/>
                <a:ext cx="20637"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39" name="Oval 1366"/>
              <p:cNvSpPr>
                <a:spLocks noChangeArrowheads="1"/>
              </p:cNvSpPr>
              <p:nvPr/>
            </p:nvSpPr>
            <p:spPr bwMode="auto">
              <a:xfrm>
                <a:off x="12037912" y="3821683"/>
                <a:ext cx="20638" cy="301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40" name="Freeform 1367"/>
              <p:cNvSpPr>
                <a:spLocks/>
              </p:cNvSpPr>
              <p:nvPr/>
            </p:nvSpPr>
            <p:spPr bwMode="auto">
              <a:xfrm>
                <a:off x="12328425" y="3858195"/>
                <a:ext cx="38100" cy="57150"/>
              </a:xfrm>
              <a:custGeom>
                <a:avLst/>
                <a:gdLst>
                  <a:gd name="T0" fmla="*/ 2147483647 w 9"/>
                  <a:gd name="T1" fmla="*/ 0 h 21"/>
                  <a:gd name="T2" fmla="*/ 0 w 9"/>
                  <a:gd name="T3" fmla="*/ 2147483647 h 21"/>
                  <a:gd name="T4" fmla="*/ 0 60000 65536"/>
                  <a:gd name="T5" fmla="*/ 0 60000 65536"/>
                </a:gdLst>
                <a:ahLst/>
                <a:cxnLst>
                  <a:cxn ang="T4">
                    <a:pos x="T0" y="T1"/>
                  </a:cxn>
                  <a:cxn ang="T5">
                    <a:pos x="T2" y="T3"/>
                  </a:cxn>
                </a:cxnLst>
                <a:rect l="0" t="0" r="r" b="b"/>
                <a:pathLst>
                  <a:path w="9" h="21">
                    <a:moveTo>
                      <a:pt x="9" y="0"/>
                    </a:moveTo>
                    <a:cubicBezTo>
                      <a:pt x="9" y="0"/>
                      <a:pt x="9" y="19"/>
                      <a:pt x="0" y="2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1" name="Line 1368"/>
              <p:cNvSpPr>
                <a:spLocks noChangeShapeType="1"/>
              </p:cNvSpPr>
              <p:nvPr/>
            </p:nvSpPr>
            <p:spPr bwMode="auto">
              <a:xfrm>
                <a:off x="12290325" y="3929633"/>
                <a:ext cx="4762" cy="23812"/>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42" name="Freeform 1369"/>
              <p:cNvSpPr>
                <a:spLocks/>
              </p:cNvSpPr>
              <p:nvPr/>
            </p:nvSpPr>
            <p:spPr bwMode="auto">
              <a:xfrm>
                <a:off x="11969650" y="3723258"/>
                <a:ext cx="28575" cy="65087"/>
              </a:xfrm>
              <a:custGeom>
                <a:avLst/>
                <a:gdLst>
                  <a:gd name="T0" fmla="*/ 2147483647 w 7"/>
                  <a:gd name="T1" fmla="*/ 2147483647 h 24"/>
                  <a:gd name="T2" fmla="*/ 0 w 7"/>
                  <a:gd name="T3" fmla="*/ 0 h 24"/>
                  <a:gd name="T4" fmla="*/ 0 60000 65536"/>
                  <a:gd name="T5" fmla="*/ 0 60000 65536"/>
                </a:gdLst>
                <a:ahLst/>
                <a:cxnLst>
                  <a:cxn ang="T4">
                    <a:pos x="T0" y="T1"/>
                  </a:cxn>
                  <a:cxn ang="T5">
                    <a:pos x="T2" y="T3"/>
                  </a:cxn>
                </a:cxnLst>
                <a:rect l="0" t="0" r="r" b="b"/>
                <a:pathLst>
                  <a:path w="7" h="24">
                    <a:moveTo>
                      <a:pt x="6" y="24"/>
                    </a:moveTo>
                    <a:cubicBezTo>
                      <a:pt x="6" y="24"/>
                      <a:pt x="7" y="1"/>
                      <a:pt x="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3" name="Freeform 1370"/>
              <p:cNvSpPr>
                <a:spLocks/>
              </p:cNvSpPr>
              <p:nvPr/>
            </p:nvSpPr>
            <p:spPr bwMode="auto">
              <a:xfrm>
                <a:off x="12050612" y="3753420"/>
                <a:ext cx="80963" cy="41275"/>
              </a:xfrm>
              <a:custGeom>
                <a:avLst/>
                <a:gdLst>
                  <a:gd name="T0" fmla="*/ 0 w 19"/>
                  <a:gd name="T1" fmla="*/ 2147483647 h 15"/>
                  <a:gd name="T2" fmla="*/ 2147483647 w 19"/>
                  <a:gd name="T3" fmla="*/ 2147483647 h 15"/>
                  <a:gd name="T4" fmla="*/ 0 60000 65536"/>
                  <a:gd name="T5" fmla="*/ 0 60000 65536"/>
                </a:gdLst>
                <a:ahLst/>
                <a:cxnLst>
                  <a:cxn ang="T4">
                    <a:pos x="T0" y="T1"/>
                  </a:cxn>
                  <a:cxn ang="T5">
                    <a:pos x="T2" y="T3"/>
                  </a:cxn>
                </a:cxnLst>
                <a:rect l="0" t="0" r="r" b="b"/>
                <a:pathLst>
                  <a:path w="19" h="15">
                    <a:moveTo>
                      <a:pt x="0" y="15"/>
                    </a:moveTo>
                    <a:cubicBezTo>
                      <a:pt x="0" y="15"/>
                      <a:pt x="6" y="0"/>
                      <a:pt x="19"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4" name="Oval 1371"/>
              <p:cNvSpPr>
                <a:spLocks noChangeArrowheads="1"/>
              </p:cNvSpPr>
              <p:nvPr/>
            </p:nvSpPr>
            <p:spPr bwMode="auto">
              <a:xfrm>
                <a:off x="11990287" y="3950270"/>
                <a:ext cx="77788" cy="66675"/>
              </a:xfrm>
              <a:prstGeom prst="ellipse">
                <a:avLst/>
              </a:prstGeom>
              <a:solidFill>
                <a:srgbClr val="CC0000"/>
              </a:solidFill>
              <a:ln w="17463">
                <a:solidFill>
                  <a:srgbClr val="000000"/>
                </a:solidFill>
                <a:miter lim="800000"/>
                <a:headEnd/>
                <a:tailEnd/>
              </a:ln>
            </p:spPr>
            <p:txBody>
              <a:bodyPr/>
              <a:lstStyle/>
              <a:p>
                <a:endParaRPr lang="ja-JP" altLang="en-US"/>
              </a:p>
            </p:txBody>
          </p:sp>
        </p:grpSp>
        <p:grpSp>
          <p:nvGrpSpPr>
            <p:cNvPr id="930" name="グループ化 1351"/>
            <p:cNvGrpSpPr>
              <a:grpSpLocks/>
            </p:cNvGrpSpPr>
            <p:nvPr/>
          </p:nvGrpSpPr>
          <p:grpSpPr bwMode="auto">
            <a:xfrm>
              <a:off x="10014379" y="1600323"/>
              <a:ext cx="991866" cy="645047"/>
              <a:chOff x="10979141" y="3571989"/>
              <a:chExt cx="1097217" cy="462540"/>
            </a:xfrm>
          </p:grpSpPr>
          <p:grpSp>
            <p:nvGrpSpPr>
              <p:cNvPr id="932" name="グループ化 1352"/>
              <p:cNvGrpSpPr>
                <a:grpSpLocks/>
              </p:cNvGrpSpPr>
              <p:nvPr/>
            </p:nvGrpSpPr>
            <p:grpSpPr bwMode="auto">
              <a:xfrm>
                <a:off x="10980712" y="3571989"/>
                <a:ext cx="1095646" cy="462540"/>
                <a:chOff x="12752175" y="3571989"/>
                <a:chExt cx="1095646" cy="462540"/>
              </a:xfrm>
            </p:grpSpPr>
            <p:sp>
              <p:nvSpPr>
                <p:cNvPr id="934" name="Freeform 1558"/>
                <p:cNvSpPr>
                  <a:spLocks/>
                </p:cNvSpPr>
                <p:nvPr/>
              </p:nvSpPr>
              <p:spPr bwMode="auto">
                <a:xfrm rot="374385" flipH="1">
                  <a:off x="13080403" y="3571989"/>
                  <a:ext cx="767418" cy="462540"/>
                </a:xfrm>
                <a:custGeom>
                  <a:avLst/>
                  <a:gdLst>
                    <a:gd name="T0" fmla="*/ 2147483647 w 823"/>
                    <a:gd name="T1" fmla="*/ 2147483647 h 548"/>
                    <a:gd name="T2" fmla="*/ 2147483647 w 823"/>
                    <a:gd name="T3" fmla="*/ 2147483647 h 548"/>
                    <a:gd name="T4" fmla="*/ 2147483647 w 823"/>
                    <a:gd name="T5" fmla="*/ 2147483647 h 548"/>
                    <a:gd name="T6" fmla="*/ 2147483647 w 823"/>
                    <a:gd name="T7" fmla="*/ 2147483647 h 548"/>
                    <a:gd name="T8" fmla="*/ 2147483647 w 823"/>
                    <a:gd name="T9" fmla="*/ 2147483647 h 548"/>
                    <a:gd name="T10" fmla="*/ 2147483647 w 823"/>
                    <a:gd name="T11" fmla="*/ 2147483647 h 548"/>
                    <a:gd name="T12" fmla="*/ 2147483647 w 823"/>
                    <a:gd name="T13" fmla="*/ 2147483647 h 548"/>
                    <a:gd name="T14" fmla="*/ 2147483647 w 823"/>
                    <a:gd name="T15" fmla="*/ 2147483647 h 548"/>
                    <a:gd name="T16" fmla="*/ 2147483647 w 823"/>
                    <a:gd name="T17" fmla="*/ 2147483647 h 548"/>
                    <a:gd name="T18" fmla="*/ 2147483647 w 823"/>
                    <a:gd name="T19" fmla="*/ 2147483647 h 548"/>
                    <a:gd name="T20" fmla="*/ 2147483647 w 823"/>
                    <a:gd name="T21" fmla="*/ 2147483647 h 548"/>
                    <a:gd name="T22" fmla="*/ 2147483647 w 823"/>
                    <a:gd name="T23" fmla="*/ 2147483647 h 548"/>
                    <a:gd name="T24" fmla="*/ 2147483647 w 823"/>
                    <a:gd name="T25" fmla="*/ 2147483647 h 5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3" h="548">
                      <a:moveTo>
                        <a:pt x="36" y="534"/>
                      </a:moveTo>
                      <a:lnTo>
                        <a:pt x="36" y="548"/>
                      </a:lnTo>
                      <a:lnTo>
                        <a:pt x="8" y="528"/>
                      </a:lnTo>
                      <a:cubicBezTo>
                        <a:pt x="3" y="514"/>
                        <a:pt x="1" y="496"/>
                        <a:pt x="4" y="466"/>
                      </a:cubicBezTo>
                      <a:cubicBezTo>
                        <a:pt x="7" y="436"/>
                        <a:pt x="0" y="402"/>
                        <a:pt x="24" y="350"/>
                      </a:cubicBezTo>
                      <a:cubicBezTo>
                        <a:pt x="48" y="298"/>
                        <a:pt x="68" y="209"/>
                        <a:pt x="146" y="156"/>
                      </a:cubicBezTo>
                      <a:cubicBezTo>
                        <a:pt x="224" y="103"/>
                        <a:pt x="406" y="55"/>
                        <a:pt x="492" y="32"/>
                      </a:cubicBezTo>
                      <a:cubicBezTo>
                        <a:pt x="578" y="9"/>
                        <a:pt x="610" y="0"/>
                        <a:pt x="664" y="16"/>
                      </a:cubicBezTo>
                      <a:cubicBezTo>
                        <a:pt x="718" y="32"/>
                        <a:pt x="823" y="99"/>
                        <a:pt x="814" y="130"/>
                      </a:cubicBezTo>
                      <a:cubicBezTo>
                        <a:pt x="805" y="161"/>
                        <a:pt x="693" y="167"/>
                        <a:pt x="610" y="202"/>
                      </a:cubicBezTo>
                      <a:cubicBezTo>
                        <a:pt x="527" y="237"/>
                        <a:pt x="388" y="309"/>
                        <a:pt x="318" y="338"/>
                      </a:cubicBezTo>
                      <a:cubicBezTo>
                        <a:pt x="248" y="367"/>
                        <a:pt x="240" y="344"/>
                        <a:pt x="192" y="378"/>
                      </a:cubicBezTo>
                      <a:cubicBezTo>
                        <a:pt x="144" y="412"/>
                        <a:pt x="88" y="478"/>
                        <a:pt x="36" y="534"/>
                      </a:cubicBezTo>
                      <a:close/>
                    </a:path>
                  </a:pathLst>
                </a:custGeom>
                <a:solidFill>
                  <a:srgbClr val="CCEC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5" name="Freeform 1561"/>
                <p:cNvSpPr>
                  <a:spLocks/>
                </p:cNvSpPr>
                <p:nvPr/>
              </p:nvSpPr>
              <p:spPr bwMode="auto">
                <a:xfrm rot="374385" flipH="1">
                  <a:off x="12752175" y="3632221"/>
                  <a:ext cx="555153" cy="250279"/>
                </a:xfrm>
                <a:custGeom>
                  <a:avLst/>
                  <a:gdLst>
                    <a:gd name="T0" fmla="*/ 2147483647 w 594"/>
                    <a:gd name="T1" fmla="*/ 2147483647 h 293"/>
                    <a:gd name="T2" fmla="*/ 2147483647 w 594"/>
                    <a:gd name="T3" fmla="*/ 2147483647 h 293"/>
                    <a:gd name="T4" fmla="*/ 2147483647 w 594"/>
                    <a:gd name="T5" fmla="*/ 2147483647 h 293"/>
                    <a:gd name="T6" fmla="*/ 2147483647 w 594"/>
                    <a:gd name="T7" fmla="*/ 2147483647 h 293"/>
                    <a:gd name="T8" fmla="*/ 2147483647 w 594"/>
                    <a:gd name="T9" fmla="*/ 2147483647 h 293"/>
                    <a:gd name="T10" fmla="*/ 2147483647 w 594"/>
                    <a:gd name="T11" fmla="*/ 2147483647 h 293"/>
                    <a:gd name="T12" fmla="*/ 2147483647 w 594"/>
                    <a:gd name="T13" fmla="*/ 2147483647 h 293"/>
                    <a:gd name="T14" fmla="*/ 2147483647 w 594"/>
                    <a:gd name="T15" fmla="*/ 2147483647 h 293"/>
                    <a:gd name="T16" fmla="*/ 2147483647 w 594"/>
                    <a:gd name="T17" fmla="*/ 2147483647 h 293"/>
                    <a:gd name="T18" fmla="*/ 2147483647 w 594"/>
                    <a:gd name="T19" fmla="*/ 2147483647 h 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4" h="293">
                      <a:moveTo>
                        <a:pt x="18" y="131"/>
                      </a:moveTo>
                      <a:cubicBezTo>
                        <a:pt x="0" y="147"/>
                        <a:pt x="77" y="119"/>
                        <a:pt x="120" y="119"/>
                      </a:cubicBezTo>
                      <a:cubicBezTo>
                        <a:pt x="163" y="119"/>
                        <a:pt x="225" y="113"/>
                        <a:pt x="278" y="133"/>
                      </a:cubicBezTo>
                      <a:cubicBezTo>
                        <a:pt x="331" y="153"/>
                        <a:pt x="403" y="214"/>
                        <a:pt x="436" y="241"/>
                      </a:cubicBezTo>
                      <a:cubicBezTo>
                        <a:pt x="469" y="268"/>
                        <a:pt x="448" y="293"/>
                        <a:pt x="474" y="293"/>
                      </a:cubicBezTo>
                      <a:cubicBezTo>
                        <a:pt x="500" y="293"/>
                        <a:pt x="578" y="263"/>
                        <a:pt x="594" y="239"/>
                      </a:cubicBezTo>
                      <a:lnTo>
                        <a:pt x="570" y="149"/>
                      </a:lnTo>
                      <a:cubicBezTo>
                        <a:pt x="539" y="113"/>
                        <a:pt x="463" y="42"/>
                        <a:pt x="406" y="21"/>
                      </a:cubicBezTo>
                      <a:cubicBezTo>
                        <a:pt x="349" y="0"/>
                        <a:pt x="293" y="3"/>
                        <a:pt x="228" y="21"/>
                      </a:cubicBezTo>
                      <a:lnTo>
                        <a:pt x="18" y="131"/>
                      </a:lnTo>
                      <a:close/>
                    </a:path>
                  </a:pathLst>
                </a:custGeom>
                <a:solidFill>
                  <a:srgbClr val="333333"/>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933" name="Freeform 1562"/>
              <p:cNvSpPr>
                <a:spLocks/>
              </p:cNvSpPr>
              <p:nvPr/>
            </p:nvSpPr>
            <p:spPr bwMode="auto">
              <a:xfrm rot="374385" flipH="1">
                <a:off x="10979141" y="3649830"/>
                <a:ext cx="951108" cy="256615"/>
              </a:xfrm>
              <a:custGeom>
                <a:avLst/>
                <a:gdLst>
                  <a:gd name="T0" fmla="*/ 2147483647 w 1023"/>
                  <a:gd name="T1" fmla="*/ 2147483647 h 305"/>
                  <a:gd name="T2" fmla="*/ 2147483647 w 1023"/>
                  <a:gd name="T3" fmla="*/ 2147483647 h 305"/>
                  <a:gd name="T4" fmla="*/ 2147483647 w 1023"/>
                  <a:gd name="T5" fmla="*/ 2147483647 h 305"/>
                  <a:gd name="T6" fmla="*/ 2147483647 w 1023"/>
                  <a:gd name="T7" fmla="*/ 2147483647 h 305"/>
                  <a:gd name="T8" fmla="*/ 2147483647 w 1023"/>
                  <a:gd name="T9" fmla="*/ 2147483647 h 305"/>
                  <a:gd name="T10" fmla="*/ 2147483647 w 1023"/>
                  <a:gd name="T11" fmla="*/ 2147483647 h 305"/>
                  <a:gd name="T12" fmla="*/ 2147483647 w 1023"/>
                  <a:gd name="T13" fmla="*/ 2147483647 h 305"/>
                  <a:gd name="T14" fmla="*/ 2147483647 w 1023"/>
                  <a:gd name="T15" fmla="*/ 2147483647 h 305"/>
                  <a:gd name="T16" fmla="*/ 2147483647 w 1023"/>
                  <a:gd name="T17" fmla="*/ 2147483647 h 305"/>
                  <a:gd name="T18" fmla="*/ 2147483647 w 1023"/>
                  <a:gd name="T19" fmla="*/ 2147483647 h 305"/>
                  <a:gd name="T20" fmla="*/ 2147483647 w 1023"/>
                  <a:gd name="T21" fmla="*/ 2147483647 h 305"/>
                  <a:gd name="T22" fmla="*/ 0 w 1023"/>
                  <a:gd name="T23" fmla="*/ 2147483647 h 305"/>
                  <a:gd name="T24" fmla="*/ 2147483647 w 1023"/>
                  <a:gd name="T25" fmla="*/ 2147483647 h 3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3" h="305">
                    <a:moveTo>
                      <a:pt x="30" y="273"/>
                    </a:moveTo>
                    <a:lnTo>
                      <a:pt x="96" y="249"/>
                    </a:lnTo>
                    <a:cubicBezTo>
                      <a:pt x="175" y="215"/>
                      <a:pt x="393" y="109"/>
                      <a:pt x="504" y="71"/>
                    </a:cubicBezTo>
                    <a:cubicBezTo>
                      <a:pt x="615" y="33"/>
                      <a:pt x="680" y="0"/>
                      <a:pt x="760" y="19"/>
                    </a:cubicBezTo>
                    <a:cubicBezTo>
                      <a:pt x="840" y="38"/>
                      <a:pt x="949" y="147"/>
                      <a:pt x="986" y="187"/>
                    </a:cubicBezTo>
                    <a:cubicBezTo>
                      <a:pt x="1023" y="227"/>
                      <a:pt x="985" y="254"/>
                      <a:pt x="982" y="257"/>
                    </a:cubicBezTo>
                    <a:cubicBezTo>
                      <a:pt x="977" y="259"/>
                      <a:pt x="984" y="233"/>
                      <a:pt x="958" y="201"/>
                    </a:cubicBezTo>
                    <a:cubicBezTo>
                      <a:pt x="932" y="169"/>
                      <a:pt x="876" y="92"/>
                      <a:pt x="826" y="67"/>
                    </a:cubicBezTo>
                    <a:cubicBezTo>
                      <a:pt x="776" y="42"/>
                      <a:pt x="722" y="39"/>
                      <a:pt x="660" y="49"/>
                    </a:cubicBezTo>
                    <a:cubicBezTo>
                      <a:pt x="598" y="59"/>
                      <a:pt x="527" y="93"/>
                      <a:pt x="454" y="127"/>
                    </a:cubicBezTo>
                    <a:cubicBezTo>
                      <a:pt x="381" y="161"/>
                      <a:pt x="296" y="225"/>
                      <a:pt x="220" y="255"/>
                    </a:cubicBezTo>
                    <a:cubicBezTo>
                      <a:pt x="144" y="285"/>
                      <a:pt x="30" y="302"/>
                      <a:pt x="0" y="305"/>
                    </a:cubicBezTo>
                    <a:lnTo>
                      <a:pt x="30" y="273"/>
                    </a:ln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945" name="テキスト ボックス 944"/>
          <p:cNvSpPr txBox="1"/>
          <p:nvPr/>
        </p:nvSpPr>
        <p:spPr>
          <a:xfrm>
            <a:off x="8209694" y="1346068"/>
            <a:ext cx="2483372" cy="923330"/>
          </a:xfrm>
          <a:prstGeom prst="rect">
            <a:avLst/>
          </a:prstGeom>
          <a:noFill/>
        </p:spPr>
        <p:txBody>
          <a:bodyPr wrap="none" rtlCol="0">
            <a:spAutoFit/>
          </a:bodyPr>
          <a:lstStyle/>
          <a:p>
            <a:r>
              <a:rPr lang="ja-JP" altLang="en-US" dirty="0"/>
              <a:t>リフタの上にすべり板か</a:t>
            </a:r>
            <a:endParaRPr lang="en-US" altLang="ja-JP" dirty="0"/>
          </a:p>
          <a:p>
            <a:r>
              <a:rPr lang="ja-JP" altLang="en-US" dirty="0"/>
              <a:t>コロコンを取付ければ</a:t>
            </a:r>
            <a:endParaRPr lang="en-US" altLang="ja-JP" dirty="0"/>
          </a:p>
          <a:p>
            <a:r>
              <a:rPr lang="ja-JP" altLang="en-US" dirty="0"/>
              <a:t>軽くなる</a:t>
            </a:r>
            <a:r>
              <a:rPr lang="ja-JP" altLang="en-US" dirty="0" err="1"/>
              <a:t>っしょ</a:t>
            </a:r>
            <a:endParaRPr lang="en-US" altLang="ja-JP" dirty="0"/>
          </a:p>
        </p:txBody>
      </p:sp>
      <p:grpSp>
        <p:nvGrpSpPr>
          <p:cNvPr id="946" name="グループ化 945"/>
          <p:cNvGrpSpPr/>
          <p:nvPr/>
        </p:nvGrpSpPr>
        <p:grpSpPr>
          <a:xfrm>
            <a:off x="9619104" y="2764679"/>
            <a:ext cx="1044000" cy="360000"/>
            <a:chOff x="6226302" y="916763"/>
            <a:chExt cx="2016224" cy="558957"/>
          </a:xfrm>
        </p:grpSpPr>
        <p:grpSp>
          <p:nvGrpSpPr>
            <p:cNvPr id="947" name="グループ化 946"/>
            <p:cNvGrpSpPr/>
            <p:nvPr/>
          </p:nvGrpSpPr>
          <p:grpSpPr>
            <a:xfrm>
              <a:off x="6226302" y="981114"/>
              <a:ext cx="2016224" cy="494606"/>
              <a:chOff x="3803633" y="2358330"/>
              <a:chExt cx="2016224" cy="494606"/>
            </a:xfrm>
          </p:grpSpPr>
          <p:sp>
            <p:nvSpPr>
              <p:cNvPr id="1004" name="直方体 1003"/>
              <p:cNvSpPr/>
              <p:nvPr/>
            </p:nvSpPr>
            <p:spPr>
              <a:xfrm>
                <a:off x="3947649" y="2636001"/>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5" name="台形 1004"/>
              <p:cNvSpPr/>
              <p:nvPr/>
            </p:nvSpPr>
            <p:spPr>
              <a:xfrm>
                <a:off x="3876180" y="261210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6" name="台形 1005"/>
              <p:cNvSpPr/>
              <p:nvPr/>
            </p:nvSpPr>
            <p:spPr>
              <a:xfrm>
                <a:off x="3875641" y="276983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7" name="台形 1006"/>
              <p:cNvSpPr/>
              <p:nvPr/>
            </p:nvSpPr>
            <p:spPr>
              <a:xfrm flipV="1">
                <a:off x="3875641" y="273709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8" name="台形 1007"/>
              <p:cNvSpPr/>
              <p:nvPr/>
            </p:nvSpPr>
            <p:spPr>
              <a:xfrm>
                <a:off x="3875641" y="270144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9" name="台形 1008"/>
              <p:cNvSpPr/>
              <p:nvPr/>
            </p:nvSpPr>
            <p:spPr>
              <a:xfrm flipV="1">
                <a:off x="3876180" y="265572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0" name="台形 1009"/>
              <p:cNvSpPr/>
              <p:nvPr/>
            </p:nvSpPr>
            <p:spPr>
              <a:xfrm flipV="1">
                <a:off x="3876180" y="256638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1" name="台形 1010"/>
              <p:cNvSpPr/>
              <p:nvPr/>
            </p:nvSpPr>
            <p:spPr>
              <a:xfrm>
                <a:off x="3876180" y="253154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2" name="台形 1011"/>
              <p:cNvSpPr/>
              <p:nvPr/>
            </p:nvSpPr>
            <p:spPr>
              <a:xfrm flipV="1">
                <a:off x="3875641" y="24858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3" name="台形 1012"/>
              <p:cNvSpPr/>
              <p:nvPr/>
            </p:nvSpPr>
            <p:spPr>
              <a:xfrm>
                <a:off x="4043917" y="244777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4" name="台形 1013"/>
              <p:cNvSpPr/>
              <p:nvPr/>
            </p:nvSpPr>
            <p:spPr>
              <a:xfrm>
                <a:off x="4043378" y="26055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5" name="台形 1014"/>
              <p:cNvSpPr/>
              <p:nvPr/>
            </p:nvSpPr>
            <p:spPr>
              <a:xfrm flipV="1">
                <a:off x="4043378" y="257276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6" name="台形 1015"/>
              <p:cNvSpPr/>
              <p:nvPr/>
            </p:nvSpPr>
            <p:spPr>
              <a:xfrm>
                <a:off x="4043378" y="253711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7" name="台形 1016"/>
              <p:cNvSpPr/>
              <p:nvPr/>
            </p:nvSpPr>
            <p:spPr>
              <a:xfrm flipV="1">
                <a:off x="4043917" y="249139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8" name="台形 1017"/>
              <p:cNvSpPr/>
              <p:nvPr/>
            </p:nvSpPr>
            <p:spPr>
              <a:xfrm flipV="1">
                <a:off x="4043917" y="24020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9" name="直方体 1018"/>
              <p:cNvSpPr/>
              <p:nvPr/>
            </p:nvSpPr>
            <p:spPr>
              <a:xfrm>
                <a:off x="3803633" y="2358330"/>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0" name="平行四辺形 1019"/>
              <p:cNvSpPr/>
              <p:nvPr/>
            </p:nvSpPr>
            <p:spPr>
              <a:xfrm>
                <a:off x="5364911" y="2633543"/>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948" name="グループ化 947"/>
            <p:cNvGrpSpPr/>
            <p:nvPr/>
          </p:nvGrpSpPr>
          <p:grpSpPr>
            <a:xfrm>
              <a:off x="6367885" y="916763"/>
              <a:ext cx="1866457" cy="153418"/>
              <a:chOff x="5575944" y="5070012"/>
              <a:chExt cx="1866457" cy="153418"/>
            </a:xfrm>
          </p:grpSpPr>
          <p:sp>
            <p:nvSpPr>
              <p:cNvPr id="979" name="直方体 978"/>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0" name="フローチャート : 直接アクセス記憶 458"/>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1" name="フローチャート : 直接アクセス記憶 459"/>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2" name="フローチャート : 直接アクセス記憶 460"/>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3" name="フローチャート : 直接アクセス記憶 461"/>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4" name="フローチャート : 直接アクセス記憶 462"/>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5" name="フローチャート : 直接アクセス記憶 463"/>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6" name="フローチャート : 直接アクセス記憶 464"/>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7" name="フローチャート : 直接アクセス記憶 465"/>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8" name="フローチャート : 直接アクセス記憶 466"/>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9" name="フローチャート : 直接アクセス記憶 467"/>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0" name="フローチャート : 直接アクセス記憶 468"/>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1" name="フローチャート : 直接アクセス記憶 469"/>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2" name="フローチャート : 直接アクセス記憶 470"/>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3" name="フローチャート : 直接アクセス記憶 471"/>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4" name="フローチャート : 直接アクセス記憶 472"/>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5" name="フローチャート : 直接アクセス記憶 473"/>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6" name="フローチャート : 直接アクセス記憶 474"/>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7" name="フローチャート : 直接アクセス記憶 475"/>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8" name="フローチャート : 直接アクセス記憶 476"/>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9" name="フローチャート : 直接アクセス記憶 477"/>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0" name="フローチャート : 直接アクセス記憶 478"/>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1" name="フローチャート : 直接アクセス記憶 479"/>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2" name="フローチャート : 直接アクセス記憶 480"/>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3" name="正方形/長方形 1002"/>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949" name="グループ化 948"/>
            <p:cNvGrpSpPr/>
            <p:nvPr/>
          </p:nvGrpSpPr>
          <p:grpSpPr>
            <a:xfrm>
              <a:off x="6248775" y="1047667"/>
              <a:ext cx="1866457" cy="153418"/>
              <a:chOff x="5575944" y="5070012"/>
              <a:chExt cx="1866457" cy="153418"/>
            </a:xfrm>
          </p:grpSpPr>
          <p:sp>
            <p:nvSpPr>
              <p:cNvPr id="952" name="直方体 951"/>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3" name="フローチャート : 直接アクセス記憶 433"/>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4" name="フローチャート : 直接アクセス記憶 434"/>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5" name="フローチャート : 直接アクセス記憶 435"/>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6" name="フローチャート : 直接アクセス記憶 436"/>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7" name="フローチャート : 直接アクセス記憶 437"/>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8" name="フローチャート : 直接アクセス記憶 438"/>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9" name="フローチャート : 直接アクセス記憶 439"/>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0" name="フローチャート : 直接アクセス記憶 440"/>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1" name="フローチャート : 直接アクセス記憶 441"/>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2" name="フローチャート : 直接アクセス記憶 442"/>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3" name="フローチャート : 直接アクセス記憶 443"/>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4" name="フローチャート : 直接アクセス記憶 444"/>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5" name="フローチャート : 直接アクセス記憶 445"/>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6" name="フローチャート : 直接アクセス記憶 446"/>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7" name="フローチャート : 直接アクセス記憶 447"/>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8" name="フローチャート : 直接アクセス記憶 448"/>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9" name="フローチャート : 直接アクセス記憶 449"/>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0" name="フローチャート : 直接アクセス記憶 450"/>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1" name="フローチャート : 直接アクセス記憶 451"/>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2" name="フローチャート : 直接アクセス記憶 452"/>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3" name="フローチャート : 直接アクセス記憶 453"/>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4" name="フローチャート : 直接アクセス記憶 454"/>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5" name="フローチャート : 直接アクセス記憶 455"/>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6" name="正方形/長方形 975"/>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1021" name="テキスト ボックス 1020"/>
          <p:cNvSpPr txBox="1"/>
          <p:nvPr/>
        </p:nvSpPr>
        <p:spPr>
          <a:xfrm>
            <a:off x="7952423" y="2341139"/>
            <a:ext cx="946093" cy="338554"/>
          </a:xfrm>
          <a:prstGeom prst="rect">
            <a:avLst/>
          </a:prstGeom>
          <a:noFill/>
        </p:spPr>
        <p:txBody>
          <a:bodyPr wrap="none" rtlCol="0">
            <a:spAutoFit/>
          </a:bodyPr>
          <a:lstStyle/>
          <a:p>
            <a:r>
              <a:rPr lang="ja-JP" altLang="en-US" sz="1600" b="1" dirty="0"/>
              <a:t>すべり板</a:t>
            </a:r>
            <a:endParaRPr lang="en-US" altLang="ja-JP" sz="1600" b="1" dirty="0">
              <a:latin typeface="+mj-ea"/>
              <a:ea typeface="+mj-ea"/>
            </a:endParaRPr>
          </a:p>
        </p:txBody>
      </p:sp>
      <p:sp>
        <p:nvSpPr>
          <p:cNvPr id="1022" name="正方形/長方形 1021"/>
          <p:cNvSpPr/>
          <p:nvPr/>
        </p:nvSpPr>
        <p:spPr>
          <a:xfrm>
            <a:off x="7769818" y="5656672"/>
            <a:ext cx="4594451" cy="584775"/>
          </a:xfrm>
          <a:prstGeom prst="rect">
            <a:avLst/>
          </a:prstGeom>
          <a:noFill/>
          <a:ln>
            <a:noFill/>
          </a:ln>
        </p:spPr>
        <p:txBody>
          <a:bodyPr wrap="square" lIns="91440" tIns="45720" rIns="91440" bIns="45720">
            <a:spAutoFit/>
          </a:bodyPr>
          <a:lstStyle/>
          <a:p>
            <a:pPr algn="ctr"/>
            <a:r>
              <a:rPr lang="ja-JP" altLang="en-US" sz="3200" b="1" i="1" dirty="0">
                <a:ln w="12700">
                  <a:solidFill>
                    <a:schemeClr val="tx2">
                      <a:satMod val="155000"/>
                    </a:schemeClr>
                  </a:solidFill>
                  <a:prstDash val="solid"/>
                </a:ln>
              </a:rPr>
              <a:t>私でも楽にできる</a:t>
            </a:r>
            <a:r>
              <a:rPr lang="en-US" altLang="ja-JP" sz="3200" b="1" i="1" dirty="0">
                <a:ln w="12700">
                  <a:solidFill>
                    <a:schemeClr val="tx2">
                      <a:satMod val="155000"/>
                    </a:schemeClr>
                  </a:solidFill>
                  <a:prstDash val="solid"/>
                </a:ln>
              </a:rPr>
              <a:t>!!</a:t>
            </a:r>
          </a:p>
        </p:txBody>
      </p:sp>
      <p:sp>
        <p:nvSpPr>
          <p:cNvPr id="1023" name="テキスト ボックス 1022"/>
          <p:cNvSpPr txBox="1"/>
          <p:nvPr/>
        </p:nvSpPr>
        <p:spPr>
          <a:xfrm>
            <a:off x="9752623" y="2341139"/>
            <a:ext cx="867545" cy="338554"/>
          </a:xfrm>
          <a:prstGeom prst="rect">
            <a:avLst/>
          </a:prstGeom>
          <a:noFill/>
        </p:spPr>
        <p:txBody>
          <a:bodyPr wrap="none" rtlCol="0">
            <a:spAutoFit/>
          </a:bodyPr>
          <a:lstStyle/>
          <a:p>
            <a:r>
              <a:rPr lang="ja-JP" altLang="en-US" sz="1600" b="1" dirty="0"/>
              <a:t>コロコン</a:t>
            </a:r>
            <a:endParaRPr lang="en-US" altLang="ja-JP" sz="1600" b="1" dirty="0">
              <a:latin typeface="+mj-ea"/>
              <a:ea typeface="+mj-ea"/>
            </a:endParaRPr>
          </a:p>
        </p:txBody>
      </p:sp>
      <p:sp>
        <p:nvSpPr>
          <p:cNvPr id="1024" name="テキスト ボックス 1023"/>
          <p:cNvSpPr txBox="1"/>
          <p:nvPr/>
        </p:nvSpPr>
        <p:spPr>
          <a:xfrm>
            <a:off x="9032542" y="2370366"/>
            <a:ext cx="360996" cy="338554"/>
          </a:xfrm>
          <a:prstGeom prst="rect">
            <a:avLst/>
          </a:prstGeom>
          <a:noFill/>
        </p:spPr>
        <p:txBody>
          <a:bodyPr wrap="none" rtlCol="0">
            <a:spAutoFit/>
          </a:bodyPr>
          <a:lstStyle/>
          <a:p>
            <a:r>
              <a:rPr lang="en-US" altLang="ja-JP" sz="1600" dirty="0">
                <a:latin typeface="+mj-ea"/>
                <a:ea typeface="+mj-ea"/>
              </a:rPr>
              <a:t>or</a:t>
            </a:r>
          </a:p>
        </p:txBody>
      </p:sp>
      <p:grpSp>
        <p:nvGrpSpPr>
          <p:cNvPr id="1028" name="グループ化 1027"/>
          <p:cNvGrpSpPr/>
          <p:nvPr/>
        </p:nvGrpSpPr>
        <p:grpSpPr>
          <a:xfrm>
            <a:off x="3951934" y="692696"/>
            <a:ext cx="4262810" cy="2057216"/>
            <a:chOff x="741042" y="544501"/>
            <a:chExt cx="8658673" cy="4467230"/>
          </a:xfrm>
        </p:grpSpPr>
        <p:sp>
          <p:nvSpPr>
            <p:cNvPr id="1176" name="直方体 233"/>
            <p:cNvSpPr>
              <a:spLocks noChangeArrowheads="1"/>
            </p:cNvSpPr>
            <p:nvPr/>
          </p:nvSpPr>
          <p:spPr bwMode="auto">
            <a:xfrm>
              <a:off x="5058104" y="2852435"/>
              <a:ext cx="2536645" cy="941357"/>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1177" name="正方形/長方形 21"/>
            <p:cNvSpPr>
              <a:spLocks noChangeArrowheads="1"/>
            </p:cNvSpPr>
            <p:nvPr/>
          </p:nvSpPr>
          <p:spPr bwMode="auto">
            <a:xfrm>
              <a:off x="741042" y="4276563"/>
              <a:ext cx="6367967" cy="735168"/>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1178" name="平行四辺形 288"/>
            <p:cNvSpPr>
              <a:spLocks noChangeArrowheads="1"/>
            </p:cNvSpPr>
            <p:nvPr/>
          </p:nvSpPr>
          <p:spPr bwMode="auto">
            <a:xfrm rot="5400000" flipH="1">
              <a:off x="6327759" y="1297508"/>
              <a:ext cx="2057761" cy="4086150"/>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1179" name="直方体 7"/>
            <p:cNvSpPr>
              <a:spLocks noChangeArrowheads="1"/>
            </p:cNvSpPr>
            <p:nvPr/>
          </p:nvSpPr>
          <p:spPr bwMode="auto">
            <a:xfrm>
              <a:off x="741042" y="1154306"/>
              <a:ext cx="6844183" cy="941357"/>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1180" name="平行四辺形 8"/>
            <p:cNvSpPr>
              <a:spLocks noChangeArrowheads="1"/>
            </p:cNvSpPr>
            <p:nvPr/>
          </p:nvSpPr>
          <p:spPr bwMode="auto">
            <a:xfrm rot="5400000" flipH="1">
              <a:off x="6322998" y="-415707"/>
              <a:ext cx="2057761" cy="4086150"/>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1181" name="グループ化 12"/>
            <p:cNvGrpSpPr>
              <a:grpSpLocks/>
            </p:cNvGrpSpPr>
            <p:nvPr/>
          </p:nvGrpSpPr>
          <p:grpSpPr bwMode="auto">
            <a:xfrm>
              <a:off x="7128057" y="3967753"/>
              <a:ext cx="407958" cy="134962"/>
              <a:chOff x="6584462" y="3663520"/>
              <a:chExt cx="407290" cy="134758"/>
            </a:xfrm>
          </p:grpSpPr>
          <p:sp>
            <p:nvSpPr>
              <p:cNvPr id="1217" name="直方体 1216"/>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18" name="フローチャート : 直接アクセス記憶 357"/>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19" name="フローチャート : 直接アクセス記憶 358"/>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20" name="フローチャート : 直接アクセス記憶 359"/>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21" name="フローチャート : 直接アクセス記憶 360"/>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22" name="正方形/長方形 1221"/>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182" name="グループ化 88"/>
            <p:cNvGrpSpPr>
              <a:grpSpLocks/>
            </p:cNvGrpSpPr>
            <p:nvPr/>
          </p:nvGrpSpPr>
          <p:grpSpPr bwMode="auto">
            <a:xfrm>
              <a:off x="6789943" y="4169402"/>
              <a:ext cx="547649" cy="138136"/>
              <a:chOff x="6890401" y="5072404"/>
              <a:chExt cx="552609" cy="142496"/>
            </a:xfrm>
          </p:grpSpPr>
          <p:sp>
            <p:nvSpPr>
              <p:cNvPr id="1209" name="直方体 1208"/>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10" name="フローチャート : 直接アクセス記憶 349"/>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11" name="フローチャート : 直接アクセス記憶 350"/>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12" name="フローチャート : 直接アクセス記憶 351"/>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13" name="フローチャート : 直接アクセス記憶 352"/>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14" name="フローチャート : 直接アクセス記憶 353"/>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15" name="フローチャート : 直接アクセス記憶 354"/>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16" name="正方形/長方形 1215"/>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183" name="正方形/長方形 18"/>
            <p:cNvSpPr>
              <a:spLocks noChangeArrowheads="1"/>
            </p:cNvSpPr>
            <p:nvPr/>
          </p:nvSpPr>
          <p:spPr bwMode="auto">
            <a:xfrm>
              <a:off x="6716922" y="3712108"/>
              <a:ext cx="384149" cy="735168"/>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1184" name="平行四辺形 358"/>
            <p:cNvSpPr>
              <a:spLocks noChangeArrowheads="1"/>
            </p:cNvSpPr>
            <p:nvPr/>
          </p:nvSpPr>
          <p:spPr bwMode="auto">
            <a:xfrm rot="5400000" flipH="1">
              <a:off x="6888246" y="2347824"/>
              <a:ext cx="932026" cy="4086150"/>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1185" name="直線コネクタ 20"/>
            <p:cNvCxnSpPr>
              <a:cxnSpLocks noChangeShapeType="1"/>
            </p:cNvCxnSpPr>
            <p:nvPr/>
          </p:nvCxnSpPr>
          <p:spPr bwMode="auto">
            <a:xfrm flipH="1">
              <a:off x="7150281" y="3531115"/>
              <a:ext cx="1587" cy="8462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6" name="直線コネクタ 363"/>
            <p:cNvCxnSpPr>
              <a:cxnSpLocks noChangeShapeType="1"/>
            </p:cNvCxnSpPr>
            <p:nvPr/>
          </p:nvCxnSpPr>
          <p:spPr bwMode="auto">
            <a:xfrm flipH="1">
              <a:off x="7110595" y="3561281"/>
              <a:ext cx="1588" cy="846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87" name="グループ化 365"/>
            <p:cNvGrpSpPr>
              <a:grpSpLocks/>
            </p:cNvGrpSpPr>
            <p:nvPr/>
          </p:nvGrpSpPr>
          <p:grpSpPr bwMode="auto">
            <a:xfrm>
              <a:off x="7115358" y="2246600"/>
              <a:ext cx="406371" cy="134962"/>
              <a:chOff x="6584462" y="3663520"/>
              <a:chExt cx="407290" cy="134758"/>
            </a:xfrm>
          </p:grpSpPr>
          <p:sp>
            <p:nvSpPr>
              <p:cNvPr id="1203" name="直方体 1202"/>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04" name="フローチャート : 直接アクセス記憶 343"/>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05" name="フローチャート : 直接アクセス記憶 344"/>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06" name="フローチャート : 直接アクセス記憶 345"/>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07" name="フローチャート : 直接アクセス記憶 346"/>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08" name="正方形/長方形 1207"/>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188" name="グループ化 88"/>
            <p:cNvGrpSpPr>
              <a:grpSpLocks/>
            </p:cNvGrpSpPr>
            <p:nvPr/>
          </p:nvGrpSpPr>
          <p:grpSpPr bwMode="auto">
            <a:xfrm>
              <a:off x="6775657" y="2448249"/>
              <a:ext cx="549236" cy="138136"/>
              <a:chOff x="6890401" y="5072404"/>
              <a:chExt cx="552609" cy="142496"/>
            </a:xfrm>
          </p:grpSpPr>
          <p:sp>
            <p:nvSpPr>
              <p:cNvPr id="1195" name="直方体 1194"/>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96" name="フローチャート : 直接アクセス記憶 334"/>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97" name="フローチャート : 直接アクセス記憶 335"/>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98" name="フローチャート : 直接アクセス記憶 336"/>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99" name="フローチャート : 直接アクセス記憶 337"/>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00" name="フローチャート : 直接アクセス記憶 338"/>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01" name="フローチャート : 直接アクセス記憶 339"/>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02" name="正方形/長方形 1201"/>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189" name="正方形/長方形 32"/>
            <p:cNvSpPr>
              <a:spLocks noChangeArrowheads="1"/>
            </p:cNvSpPr>
            <p:nvPr/>
          </p:nvSpPr>
          <p:spPr bwMode="auto">
            <a:xfrm>
              <a:off x="6769309" y="2039385"/>
              <a:ext cx="375228" cy="735168"/>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1190" name="直線コネクタ 385"/>
            <p:cNvCxnSpPr>
              <a:cxnSpLocks noChangeShapeType="1"/>
            </p:cNvCxnSpPr>
            <p:nvPr/>
          </p:nvCxnSpPr>
          <p:spPr bwMode="auto">
            <a:xfrm flipH="1">
              <a:off x="7102660" y="1859182"/>
              <a:ext cx="1587" cy="846287"/>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1" name="直線コネクタ 386"/>
            <p:cNvCxnSpPr>
              <a:cxnSpLocks noChangeShapeType="1"/>
            </p:cNvCxnSpPr>
            <p:nvPr/>
          </p:nvCxnSpPr>
          <p:spPr bwMode="auto">
            <a:xfrm flipH="1">
              <a:off x="7150281" y="1792495"/>
              <a:ext cx="1587" cy="8462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2" name="直線コネクタ 34"/>
            <p:cNvCxnSpPr>
              <a:cxnSpLocks noChangeShapeType="1"/>
            </p:cNvCxnSpPr>
            <p:nvPr/>
          </p:nvCxnSpPr>
          <p:spPr bwMode="auto">
            <a:xfrm>
              <a:off x="5054930" y="1022641"/>
              <a:ext cx="4762" cy="222108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3" name="直線コネクタ 391"/>
            <p:cNvCxnSpPr>
              <a:cxnSpLocks noChangeShapeType="1"/>
            </p:cNvCxnSpPr>
            <p:nvPr/>
          </p:nvCxnSpPr>
          <p:spPr bwMode="auto">
            <a:xfrm flipH="1">
              <a:off x="5057908" y="544501"/>
              <a:ext cx="480840" cy="47814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4" name="正方形/長方形 1193"/>
            <p:cNvSpPr/>
            <p:nvPr/>
          </p:nvSpPr>
          <p:spPr bwMode="auto">
            <a:xfrm>
              <a:off x="741042" y="2728901"/>
              <a:ext cx="6363351" cy="1700212"/>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029" name="グループ化 1028"/>
          <p:cNvGrpSpPr/>
          <p:nvPr/>
        </p:nvGrpSpPr>
        <p:grpSpPr>
          <a:xfrm>
            <a:off x="3762911" y="1333091"/>
            <a:ext cx="1584381" cy="1666024"/>
            <a:chOff x="5028518" y="2191336"/>
            <a:chExt cx="2870991" cy="3846473"/>
          </a:xfrm>
        </p:grpSpPr>
        <p:sp>
          <p:nvSpPr>
            <p:cNvPr id="1151" name="直方体 1150"/>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2" name="正方形/長方形 1151"/>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153" name="グループ化 1152"/>
            <p:cNvGrpSpPr/>
            <p:nvPr/>
          </p:nvGrpSpPr>
          <p:grpSpPr>
            <a:xfrm>
              <a:off x="5059850" y="2201134"/>
              <a:ext cx="2839659" cy="3836675"/>
              <a:chOff x="5059850" y="2201134"/>
              <a:chExt cx="2839659" cy="3836675"/>
            </a:xfrm>
          </p:grpSpPr>
          <p:sp>
            <p:nvSpPr>
              <p:cNvPr id="1168" name="正方形/長方形 1167"/>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9" name="正方形/長方形 1168"/>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0" name="正方形/長方形 1169"/>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1" name="平行四辺形 1170"/>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2" name="正方形/長方形 1171"/>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3" name="正方形/長方形 1172"/>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4" name="正方形/長方形 1173"/>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5" name="正方形/長方形 1174"/>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154" name="正方形/長方形 1153"/>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5" name="正方形/長方形 1154"/>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6" name="平行四辺形 1155"/>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7" name="正方形/長方形 1156"/>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8" name="正方形/長方形 1157"/>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9" name="正方形/長方形 1158"/>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0" name="正方形/長方形 1159"/>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1" name="正方形/長方形 1160"/>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2" name="直方体 1161"/>
            <p:cNvSpPr/>
            <p:nvPr/>
          </p:nvSpPr>
          <p:spPr>
            <a:xfrm>
              <a:off x="5626961" y="2246855"/>
              <a:ext cx="1249295" cy="705884"/>
            </a:xfrm>
            <a:prstGeom prst="cube">
              <a:avLst>
                <a:gd name="adj" fmla="val 481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3" name="正方形/長方形 1162"/>
            <p:cNvSpPr/>
            <p:nvPr/>
          </p:nvSpPr>
          <p:spPr>
            <a:xfrm>
              <a:off x="5648733" y="2314453"/>
              <a:ext cx="1177287" cy="595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4" name="平行四辺形 1163"/>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5" name="直方体 1164"/>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6" name="直方体 1165"/>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7" name="フローチャート : 直接アクセス記憶 305"/>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030" name="グループ化 1029"/>
          <p:cNvGrpSpPr/>
          <p:nvPr/>
        </p:nvGrpSpPr>
        <p:grpSpPr>
          <a:xfrm>
            <a:off x="5060140" y="2646486"/>
            <a:ext cx="1124013" cy="272274"/>
            <a:chOff x="3803633" y="2358330"/>
            <a:chExt cx="2016224" cy="494606"/>
          </a:xfrm>
        </p:grpSpPr>
        <p:sp>
          <p:nvSpPr>
            <p:cNvPr id="1134" name="直方体 1133"/>
            <p:cNvSpPr/>
            <p:nvPr/>
          </p:nvSpPr>
          <p:spPr>
            <a:xfrm>
              <a:off x="3947649" y="2636001"/>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5" name="台形 1134"/>
            <p:cNvSpPr/>
            <p:nvPr/>
          </p:nvSpPr>
          <p:spPr>
            <a:xfrm>
              <a:off x="3876180" y="261210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6" name="台形 1135"/>
            <p:cNvSpPr/>
            <p:nvPr/>
          </p:nvSpPr>
          <p:spPr>
            <a:xfrm>
              <a:off x="3875641" y="276983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7" name="台形 1136"/>
            <p:cNvSpPr/>
            <p:nvPr/>
          </p:nvSpPr>
          <p:spPr>
            <a:xfrm flipV="1">
              <a:off x="3875641" y="273709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8" name="台形 1137"/>
            <p:cNvSpPr/>
            <p:nvPr/>
          </p:nvSpPr>
          <p:spPr>
            <a:xfrm>
              <a:off x="3875641" y="270144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9" name="台形 1138"/>
            <p:cNvSpPr/>
            <p:nvPr/>
          </p:nvSpPr>
          <p:spPr>
            <a:xfrm flipV="1">
              <a:off x="3876180" y="265572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0" name="台形 1139"/>
            <p:cNvSpPr/>
            <p:nvPr/>
          </p:nvSpPr>
          <p:spPr>
            <a:xfrm flipV="1">
              <a:off x="3876180" y="256638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1" name="台形 1140"/>
            <p:cNvSpPr/>
            <p:nvPr/>
          </p:nvSpPr>
          <p:spPr>
            <a:xfrm>
              <a:off x="3876180" y="253154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2" name="台形 1141"/>
            <p:cNvSpPr/>
            <p:nvPr/>
          </p:nvSpPr>
          <p:spPr>
            <a:xfrm flipV="1">
              <a:off x="3875641" y="24858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3" name="台形 1142"/>
            <p:cNvSpPr/>
            <p:nvPr/>
          </p:nvSpPr>
          <p:spPr>
            <a:xfrm>
              <a:off x="4043917" y="244777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4" name="台形 1143"/>
            <p:cNvSpPr/>
            <p:nvPr/>
          </p:nvSpPr>
          <p:spPr>
            <a:xfrm>
              <a:off x="4043378" y="26055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5" name="台形 1144"/>
            <p:cNvSpPr/>
            <p:nvPr/>
          </p:nvSpPr>
          <p:spPr>
            <a:xfrm flipV="1">
              <a:off x="4043378" y="257276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6" name="台形 1145"/>
            <p:cNvSpPr/>
            <p:nvPr/>
          </p:nvSpPr>
          <p:spPr>
            <a:xfrm>
              <a:off x="4043378" y="253711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7" name="台形 1146"/>
            <p:cNvSpPr/>
            <p:nvPr/>
          </p:nvSpPr>
          <p:spPr>
            <a:xfrm flipV="1">
              <a:off x="4043917" y="249139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8" name="台形 1147"/>
            <p:cNvSpPr/>
            <p:nvPr/>
          </p:nvSpPr>
          <p:spPr>
            <a:xfrm flipV="1">
              <a:off x="4043917" y="24020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49" name="直方体 1148"/>
            <p:cNvSpPr/>
            <p:nvPr/>
          </p:nvSpPr>
          <p:spPr>
            <a:xfrm>
              <a:off x="3803633" y="2358330"/>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0" name="平行四辺形 1149"/>
            <p:cNvSpPr/>
            <p:nvPr/>
          </p:nvSpPr>
          <p:spPr>
            <a:xfrm>
              <a:off x="5364911" y="2633543"/>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31" name="正方形/長方形 1030"/>
          <p:cNvSpPr/>
          <p:nvPr/>
        </p:nvSpPr>
        <p:spPr>
          <a:xfrm rot="8040868">
            <a:off x="6011057" y="2723301"/>
            <a:ext cx="231458" cy="2256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32" name="正方形/長方形 1031"/>
          <p:cNvSpPr/>
          <p:nvPr/>
        </p:nvSpPr>
        <p:spPr>
          <a:xfrm rot="8040868">
            <a:off x="6194649" y="1954926"/>
            <a:ext cx="98407" cy="2256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033" name="グループ化 1032"/>
          <p:cNvGrpSpPr/>
          <p:nvPr/>
        </p:nvGrpSpPr>
        <p:grpSpPr>
          <a:xfrm>
            <a:off x="6924251" y="2698140"/>
            <a:ext cx="148893" cy="140079"/>
            <a:chOff x="3910231" y="5138394"/>
            <a:chExt cx="301729" cy="315214"/>
          </a:xfrm>
        </p:grpSpPr>
        <p:sp>
          <p:nvSpPr>
            <p:cNvPr id="1130" name="フローチャート : 結合子 268"/>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1" name="フローチャート : 結合子 269"/>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2" name="フローチャート : 結合子 270"/>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3" name="フローチャート: 手作業 1132"/>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34" name="正方形/長方形 1033"/>
          <p:cNvSpPr/>
          <p:nvPr/>
        </p:nvSpPr>
        <p:spPr>
          <a:xfrm rot="8040868">
            <a:off x="7079311" y="1954736"/>
            <a:ext cx="98407" cy="2256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035" name="グループ化 1034"/>
          <p:cNvGrpSpPr/>
          <p:nvPr/>
        </p:nvGrpSpPr>
        <p:grpSpPr>
          <a:xfrm>
            <a:off x="6079267" y="2821314"/>
            <a:ext cx="148893" cy="141807"/>
            <a:chOff x="999802" y="4983409"/>
            <a:chExt cx="301729" cy="319103"/>
          </a:xfrm>
        </p:grpSpPr>
        <p:grpSp>
          <p:nvGrpSpPr>
            <p:cNvPr id="1125" name="グループ化 1124"/>
            <p:cNvGrpSpPr/>
            <p:nvPr/>
          </p:nvGrpSpPr>
          <p:grpSpPr>
            <a:xfrm>
              <a:off x="999802" y="4988192"/>
              <a:ext cx="301729" cy="314320"/>
              <a:chOff x="2792769" y="4986888"/>
              <a:chExt cx="301729" cy="314320"/>
            </a:xfrm>
          </p:grpSpPr>
          <p:sp>
            <p:nvSpPr>
              <p:cNvPr id="1127" name="フローチャート : 結合子 265"/>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8" name="フローチャート : 結合子 266"/>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9" name="フローチャート : 結合子 267"/>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126" name="フローチャート: 手作業 1125"/>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36" name="正方形/長方形 1035"/>
          <p:cNvSpPr/>
          <p:nvPr/>
        </p:nvSpPr>
        <p:spPr>
          <a:xfrm>
            <a:off x="6101443" y="2753392"/>
            <a:ext cx="860283" cy="2074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37" name="正方形/長方形 1036"/>
          <p:cNvSpPr/>
          <p:nvPr/>
        </p:nvSpPr>
        <p:spPr>
          <a:xfrm rot="5400000">
            <a:off x="6757662" y="2311041"/>
            <a:ext cx="672113" cy="2256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38" name="正方形/長方形 1037"/>
          <p:cNvSpPr/>
          <p:nvPr/>
        </p:nvSpPr>
        <p:spPr>
          <a:xfrm>
            <a:off x="6051764" y="2807233"/>
            <a:ext cx="885650" cy="203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39" name="平行四辺形 1038"/>
          <p:cNvSpPr/>
          <p:nvPr/>
        </p:nvSpPr>
        <p:spPr>
          <a:xfrm>
            <a:off x="6802704" y="2751796"/>
            <a:ext cx="189512" cy="69088"/>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0" name="平行四辺形 1039"/>
          <p:cNvSpPr/>
          <p:nvPr/>
        </p:nvSpPr>
        <p:spPr>
          <a:xfrm>
            <a:off x="6073664" y="2755903"/>
            <a:ext cx="189512" cy="69088"/>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1" name="平行四辺形 1040"/>
          <p:cNvSpPr/>
          <p:nvPr/>
        </p:nvSpPr>
        <p:spPr>
          <a:xfrm>
            <a:off x="6912129" y="2645786"/>
            <a:ext cx="189512" cy="69088"/>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042" name="グループ化 1041"/>
          <p:cNvGrpSpPr/>
          <p:nvPr/>
        </p:nvGrpSpPr>
        <p:grpSpPr>
          <a:xfrm>
            <a:off x="6847086" y="2726817"/>
            <a:ext cx="295173" cy="144416"/>
            <a:chOff x="3148620" y="4589298"/>
            <a:chExt cx="598163" cy="324975"/>
          </a:xfrm>
        </p:grpSpPr>
        <p:sp>
          <p:nvSpPr>
            <p:cNvPr id="1121" name="円柱 1120"/>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2" name="円柱 1121"/>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3" name="直方体 1122"/>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4" name="平行四辺形 1123"/>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43" name="正方形/長方形 1042"/>
          <p:cNvSpPr/>
          <p:nvPr/>
        </p:nvSpPr>
        <p:spPr>
          <a:xfrm rot="8040868" flipV="1">
            <a:off x="6881386" y="2710206"/>
            <a:ext cx="237576" cy="2256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4" name="正方形/長方形 1043"/>
          <p:cNvSpPr/>
          <p:nvPr/>
        </p:nvSpPr>
        <p:spPr>
          <a:xfrm rot="5400000">
            <a:off x="5876596" y="2314395"/>
            <a:ext cx="672113" cy="2256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5" name="正方形/長方形 1044"/>
          <p:cNvSpPr/>
          <p:nvPr/>
        </p:nvSpPr>
        <p:spPr>
          <a:xfrm>
            <a:off x="6206811" y="2518140"/>
            <a:ext cx="875626" cy="203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6" name="正方形/長方形 1045"/>
          <p:cNvSpPr/>
          <p:nvPr/>
        </p:nvSpPr>
        <p:spPr>
          <a:xfrm>
            <a:off x="6206811" y="1990522"/>
            <a:ext cx="875626" cy="203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7" name="正方形/長方形 1046"/>
          <p:cNvSpPr/>
          <p:nvPr/>
        </p:nvSpPr>
        <p:spPr>
          <a:xfrm>
            <a:off x="6273539" y="1926644"/>
            <a:ext cx="875626" cy="203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048" name="グループ化 1047"/>
          <p:cNvGrpSpPr/>
          <p:nvPr/>
        </p:nvGrpSpPr>
        <p:grpSpPr>
          <a:xfrm>
            <a:off x="6802705" y="2823042"/>
            <a:ext cx="148893" cy="140079"/>
            <a:chOff x="2792769" y="4985994"/>
            <a:chExt cx="301729" cy="315214"/>
          </a:xfrm>
        </p:grpSpPr>
        <p:grpSp>
          <p:nvGrpSpPr>
            <p:cNvPr id="1116" name="グループ化 1115"/>
            <p:cNvGrpSpPr/>
            <p:nvPr/>
          </p:nvGrpSpPr>
          <p:grpSpPr>
            <a:xfrm>
              <a:off x="2792769" y="4986888"/>
              <a:ext cx="301729" cy="314320"/>
              <a:chOff x="2792769" y="4986888"/>
              <a:chExt cx="301729" cy="314320"/>
            </a:xfrm>
          </p:grpSpPr>
          <p:sp>
            <p:nvSpPr>
              <p:cNvPr id="1118" name="フローチャート : 結合子 256"/>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9" name="フローチャート : 結合子 257"/>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0" name="フローチャート : 結合子 258"/>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117" name="フローチャート: 手作業 1116"/>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049" name="グループ化 1048"/>
          <p:cNvGrpSpPr/>
          <p:nvPr/>
        </p:nvGrpSpPr>
        <p:grpSpPr>
          <a:xfrm>
            <a:off x="6060925" y="2663059"/>
            <a:ext cx="991060" cy="144175"/>
            <a:chOff x="962635" y="4616735"/>
            <a:chExt cx="2008365" cy="324433"/>
          </a:xfrm>
        </p:grpSpPr>
        <p:grpSp>
          <p:nvGrpSpPr>
            <p:cNvPr id="1064" name="グループ化 1063"/>
            <p:cNvGrpSpPr/>
            <p:nvPr/>
          </p:nvGrpSpPr>
          <p:grpSpPr>
            <a:xfrm>
              <a:off x="962635" y="4787750"/>
              <a:ext cx="1866457" cy="153418"/>
              <a:chOff x="5575944" y="5070012"/>
              <a:chExt cx="1866457" cy="153418"/>
            </a:xfrm>
          </p:grpSpPr>
          <p:sp>
            <p:nvSpPr>
              <p:cNvPr id="1091" name="直方体 1090"/>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2" name="フローチャート : 直接アクセス記憶 230"/>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3" name="フローチャート : 直接アクセス記憶 231"/>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4" name="フローチャート : 直接アクセス記憶 232"/>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5" name="フローチャート : 直接アクセス記憶 233"/>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6" name="フローチャート : 直接アクセス記憶 234"/>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7" name="フローチャート : 直接アクセス記憶 235"/>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8" name="フローチャート : 直接アクセス記憶 236"/>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9" name="フローチャート : 直接アクセス記憶 237"/>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0" name="フローチャート : 直接アクセス記憶 238"/>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1" name="フローチャート : 直接アクセス記憶 239"/>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2" name="フローチャート : 直接アクセス記憶 240"/>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3" name="フローチャート : 直接アクセス記憶 241"/>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4" name="フローチャート : 直接アクセス記憶 242"/>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5" name="フローチャート : 直接アクセス記憶 243"/>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6" name="フローチャート : 直接アクセス記憶 244"/>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7" name="フローチャート : 直接アクセス記憶 245"/>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8" name="フローチャート : 直接アクセス記憶 246"/>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9" name="フローチャート : 直接アクセス記憶 247"/>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0" name="フローチャート : 直接アクセス記憶 248"/>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1" name="フローチャート : 直接アクセス記憶 249"/>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2" name="フローチャート : 直接アクセス記憶 250"/>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3" name="フローチャート : 直接アクセス記憶 251"/>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4" name="フローチャート : 直接アクセス記憶 252"/>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5" name="正方形/長方形 1114"/>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065" name="グループ化 1064"/>
            <p:cNvGrpSpPr/>
            <p:nvPr/>
          </p:nvGrpSpPr>
          <p:grpSpPr>
            <a:xfrm>
              <a:off x="1104543" y="4616735"/>
              <a:ext cx="1866457" cy="153418"/>
              <a:chOff x="5575944" y="5070012"/>
              <a:chExt cx="1866457" cy="153418"/>
            </a:xfrm>
          </p:grpSpPr>
          <p:sp>
            <p:nvSpPr>
              <p:cNvPr id="1066" name="直方体 1065"/>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7" name="フローチャート : 直接アクセス記憶 205"/>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8" name="フローチャート : 直接アクセス記憶 206"/>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9" name="フローチャート : 直接アクセス記憶 207"/>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0" name="フローチャート : 直接アクセス記憶 208"/>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1" name="フローチャート : 直接アクセス記憶 209"/>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2" name="フローチャート : 直接アクセス記憶 210"/>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3" name="フローチャート : 直接アクセス記憶 211"/>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4" name="フローチャート : 直接アクセス記憶 212"/>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5" name="フローチャート : 直接アクセス記憶 213"/>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6" name="フローチャート : 直接アクセス記憶 214"/>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7" name="フローチャート : 直接アクセス記憶 215"/>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8" name="フローチャート : 直接アクセス記憶 216"/>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9" name="フローチャート : 直接アクセス記憶 217"/>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0" name="フローチャート : 直接アクセス記憶 218"/>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1" name="フローチャート : 直接アクセス記憶 219"/>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2" name="フローチャート : 直接アクセス記憶 220"/>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3" name="フローチャート : 直接アクセス記憶 221"/>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4" name="フローチャート : 直接アクセス記憶 222"/>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5" name="フローチャート : 直接アクセス記憶 223"/>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6" name="フローチャート : 直接アクセス記憶 224"/>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7" name="フローチャート : 直接アクセス記憶 225"/>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8" name="フローチャート : 直接アクセス記憶 226"/>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9" name="フローチャート : 直接アクセス記憶 227"/>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0" name="正方形/長方形 1089"/>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grpSp>
        <p:nvGrpSpPr>
          <p:cNvPr id="1050" name="グループ化 1049"/>
          <p:cNvGrpSpPr/>
          <p:nvPr/>
        </p:nvGrpSpPr>
        <p:grpSpPr>
          <a:xfrm>
            <a:off x="6122922" y="1898925"/>
            <a:ext cx="859799" cy="861744"/>
            <a:chOff x="5286749" y="2465713"/>
            <a:chExt cx="1742367" cy="1939159"/>
          </a:xfrm>
        </p:grpSpPr>
        <p:sp>
          <p:nvSpPr>
            <p:cNvPr id="1055" name="直方体 1054"/>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6" name="直方体 1055"/>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7" name="直方体 1056"/>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8" name="直方体 1057"/>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9" name="直方体 1058"/>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60" name="直方体 1059"/>
            <p:cNvSpPr/>
            <p:nvPr/>
          </p:nvSpPr>
          <p:spPr>
            <a:xfrm>
              <a:off x="5292080" y="24657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51" name="正方形/長方形 1050"/>
          <p:cNvSpPr/>
          <p:nvPr/>
        </p:nvSpPr>
        <p:spPr>
          <a:xfrm rot="8040868">
            <a:off x="6891812" y="2601397"/>
            <a:ext cx="236481" cy="2256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2" name="正方形/長方形 1051"/>
          <p:cNvSpPr/>
          <p:nvPr/>
        </p:nvSpPr>
        <p:spPr>
          <a:xfrm rot="5400000">
            <a:off x="6856403" y="2740765"/>
            <a:ext cx="148316" cy="2256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3" name="正方形/長方形 1052"/>
          <p:cNvSpPr/>
          <p:nvPr/>
        </p:nvSpPr>
        <p:spPr>
          <a:xfrm rot="5400000">
            <a:off x="5968870" y="2742112"/>
            <a:ext cx="148316" cy="2256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4" name="正方形/長方形 1053"/>
          <p:cNvSpPr/>
          <p:nvPr/>
        </p:nvSpPr>
        <p:spPr>
          <a:xfrm>
            <a:off x="6051764" y="2675251"/>
            <a:ext cx="908340" cy="203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223" name="グループ化 1222"/>
          <p:cNvGrpSpPr/>
          <p:nvPr/>
        </p:nvGrpSpPr>
        <p:grpSpPr>
          <a:xfrm>
            <a:off x="7939996" y="2790038"/>
            <a:ext cx="1080000" cy="360000"/>
            <a:chOff x="1376367" y="3437904"/>
            <a:chExt cx="1611457" cy="711176"/>
          </a:xfrm>
        </p:grpSpPr>
        <p:grpSp>
          <p:nvGrpSpPr>
            <p:cNvPr id="1224" name="グループ化 1223"/>
            <p:cNvGrpSpPr/>
            <p:nvPr/>
          </p:nvGrpSpPr>
          <p:grpSpPr>
            <a:xfrm>
              <a:off x="1376367" y="3443920"/>
              <a:ext cx="1611457" cy="705160"/>
              <a:chOff x="3803633" y="2358330"/>
              <a:chExt cx="2016224" cy="494606"/>
            </a:xfrm>
          </p:grpSpPr>
          <p:sp>
            <p:nvSpPr>
              <p:cNvPr id="1226" name="直方体 1225"/>
              <p:cNvSpPr/>
              <p:nvPr/>
            </p:nvSpPr>
            <p:spPr>
              <a:xfrm>
                <a:off x="3947649" y="2636001"/>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27" name="台形 1226"/>
              <p:cNvSpPr/>
              <p:nvPr/>
            </p:nvSpPr>
            <p:spPr>
              <a:xfrm>
                <a:off x="3876180" y="261210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28" name="台形 1227"/>
              <p:cNvSpPr/>
              <p:nvPr/>
            </p:nvSpPr>
            <p:spPr>
              <a:xfrm>
                <a:off x="3875641" y="276983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29" name="台形 1228"/>
              <p:cNvSpPr/>
              <p:nvPr/>
            </p:nvSpPr>
            <p:spPr>
              <a:xfrm flipV="1">
                <a:off x="3875641" y="273709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0" name="台形 1229"/>
              <p:cNvSpPr/>
              <p:nvPr/>
            </p:nvSpPr>
            <p:spPr>
              <a:xfrm>
                <a:off x="3875641" y="270144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1" name="台形 1230"/>
              <p:cNvSpPr/>
              <p:nvPr/>
            </p:nvSpPr>
            <p:spPr>
              <a:xfrm flipV="1">
                <a:off x="3876180" y="265572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2" name="台形 1231"/>
              <p:cNvSpPr/>
              <p:nvPr/>
            </p:nvSpPr>
            <p:spPr>
              <a:xfrm flipV="1">
                <a:off x="3876180" y="2566381"/>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3" name="台形 1232"/>
              <p:cNvSpPr/>
              <p:nvPr/>
            </p:nvSpPr>
            <p:spPr>
              <a:xfrm>
                <a:off x="3876180" y="253154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4" name="台形 1233"/>
              <p:cNvSpPr/>
              <p:nvPr/>
            </p:nvSpPr>
            <p:spPr>
              <a:xfrm flipV="1">
                <a:off x="3875641" y="24858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5" name="台形 1234"/>
              <p:cNvSpPr/>
              <p:nvPr/>
            </p:nvSpPr>
            <p:spPr>
              <a:xfrm>
                <a:off x="4043917" y="244777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6" name="台形 1235"/>
              <p:cNvSpPr/>
              <p:nvPr/>
            </p:nvSpPr>
            <p:spPr>
              <a:xfrm>
                <a:off x="4043378" y="26055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7" name="台形 1236"/>
              <p:cNvSpPr/>
              <p:nvPr/>
            </p:nvSpPr>
            <p:spPr>
              <a:xfrm flipV="1">
                <a:off x="4043378" y="257276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8" name="台形 1237"/>
              <p:cNvSpPr/>
              <p:nvPr/>
            </p:nvSpPr>
            <p:spPr>
              <a:xfrm>
                <a:off x="4043378" y="253711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9" name="台形 1238"/>
              <p:cNvSpPr/>
              <p:nvPr/>
            </p:nvSpPr>
            <p:spPr>
              <a:xfrm flipV="1">
                <a:off x="4043917" y="249139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40" name="台形 1239"/>
              <p:cNvSpPr/>
              <p:nvPr/>
            </p:nvSpPr>
            <p:spPr>
              <a:xfrm flipV="1">
                <a:off x="4043917" y="24020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41" name="直方体 1240"/>
              <p:cNvSpPr/>
              <p:nvPr/>
            </p:nvSpPr>
            <p:spPr>
              <a:xfrm>
                <a:off x="3803633" y="2358330"/>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42" name="平行四辺形 1241"/>
              <p:cNvSpPr/>
              <p:nvPr/>
            </p:nvSpPr>
            <p:spPr>
              <a:xfrm>
                <a:off x="5364911" y="2633543"/>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225" name="平行四辺形 1224"/>
            <p:cNvSpPr/>
            <p:nvPr/>
          </p:nvSpPr>
          <p:spPr>
            <a:xfrm>
              <a:off x="1383209" y="3437904"/>
              <a:ext cx="1592684" cy="308443"/>
            </a:xfrm>
            <a:prstGeom prst="parallelogram">
              <a:avLst>
                <a:gd name="adj" fmla="val 108415"/>
              </a:avLst>
            </a:prstGeom>
            <a:pattFill prst="smGrid">
              <a:fgClr>
                <a:schemeClr val="bg1">
                  <a:lumMod val="7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243" name="角丸四角形吹き出し 1242"/>
          <p:cNvSpPr/>
          <p:nvPr/>
        </p:nvSpPr>
        <p:spPr>
          <a:xfrm>
            <a:off x="7830076" y="1114048"/>
            <a:ext cx="2902712" cy="2386961"/>
          </a:xfrm>
          <a:prstGeom prst="wedgeRoundRectCallout">
            <a:avLst>
              <a:gd name="adj1" fmla="val 61507"/>
              <a:gd name="adj2" fmla="val 1016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244" name="グループ化 1243"/>
          <p:cNvGrpSpPr>
            <a:grpSpLocks noChangeAspect="1"/>
          </p:cNvGrpSpPr>
          <p:nvPr/>
        </p:nvGrpSpPr>
        <p:grpSpPr>
          <a:xfrm>
            <a:off x="4374582" y="3504727"/>
            <a:ext cx="1309900" cy="630906"/>
            <a:chOff x="6353097" y="464510"/>
            <a:chExt cx="1819303" cy="876258"/>
          </a:xfrm>
        </p:grpSpPr>
        <p:sp>
          <p:nvSpPr>
            <p:cNvPr id="1245" name="Freeform 244"/>
            <p:cNvSpPr>
              <a:spLocks/>
            </p:cNvSpPr>
            <p:nvPr/>
          </p:nvSpPr>
          <p:spPr bwMode="auto">
            <a:xfrm flipH="1">
              <a:off x="6880205" y="695929"/>
              <a:ext cx="1203231" cy="482122"/>
            </a:xfrm>
            <a:custGeom>
              <a:avLst/>
              <a:gdLst>
                <a:gd name="T0" fmla="*/ 3220 w 148"/>
                <a:gd name="T1" fmla="*/ 12645 h 121"/>
                <a:gd name="T2" fmla="*/ 0 w 148"/>
                <a:gd name="T3" fmla="*/ 22109 h 121"/>
                <a:gd name="T4" fmla="*/ 14991 w 148"/>
                <a:gd name="T5" fmla="*/ 32370 h 121"/>
                <a:gd name="T6" fmla="*/ 68575 w 148"/>
                <a:gd name="T7" fmla="*/ 42631 h 121"/>
                <a:gd name="T8" fmla="*/ 95885 w 148"/>
                <a:gd name="T9" fmla="*/ 24489 h 121"/>
                <a:gd name="T10" fmla="*/ 86801 w 148"/>
                <a:gd name="T11" fmla="*/ 0 h 121"/>
                <a:gd name="T12" fmla="*/ 3220 w 148"/>
                <a:gd name="T13" fmla="*/ 12645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21">
                  <a:moveTo>
                    <a:pt x="5" y="32"/>
                  </a:moveTo>
                  <a:cubicBezTo>
                    <a:pt x="1" y="43"/>
                    <a:pt x="0" y="56"/>
                    <a:pt x="0" y="56"/>
                  </a:cubicBezTo>
                  <a:cubicBezTo>
                    <a:pt x="0" y="88"/>
                    <a:pt x="23" y="82"/>
                    <a:pt x="23" y="82"/>
                  </a:cubicBezTo>
                  <a:cubicBezTo>
                    <a:pt x="28" y="117"/>
                    <a:pt x="62" y="121"/>
                    <a:pt x="105" y="108"/>
                  </a:cubicBezTo>
                  <a:cubicBezTo>
                    <a:pt x="148" y="96"/>
                    <a:pt x="145" y="75"/>
                    <a:pt x="147" y="62"/>
                  </a:cubicBezTo>
                  <a:cubicBezTo>
                    <a:pt x="148" y="51"/>
                    <a:pt x="137" y="14"/>
                    <a:pt x="133" y="0"/>
                  </a:cubicBezTo>
                  <a:cubicBezTo>
                    <a:pt x="94" y="9"/>
                    <a:pt x="24" y="27"/>
                    <a:pt x="5" y="32"/>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246" name="Freeform 245"/>
            <p:cNvSpPr>
              <a:spLocks/>
            </p:cNvSpPr>
            <p:nvPr/>
          </p:nvSpPr>
          <p:spPr bwMode="auto">
            <a:xfrm flipH="1">
              <a:off x="6735640" y="464510"/>
              <a:ext cx="1436760" cy="362797"/>
            </a:xfrm>
            <a:custGeom>
              <a:avLst/>
              <a:gdLst>
                <a:gd name="T0" fmla="*/ 7832 w 177"/>
                <a:gd name="T1" fmla="*/ 36041 h 91"/>
                <a:gd name="T2" fmla="*/ 110013 w 177"/>
                <a:gd name="T3" fmla="*/ 20590 h 91"/>
                <a:gd name="T4" fmla="*/ 103608 w 177"/>
                <a:gd name="T5" fmla="*/ 13393 h 91"/>
                <a:gd name="T6" fmla="*/ 87462 w 177"/>
                <a:gd name="T7" fmla="*/ 11511 h 91"/>
                <a:gd name="T8" fmla="*/ 57666 w 177"/>
                <a:gd name="T9" fmla="*/ 1194 h 91"/>
                <a:gd name="T10" fmla="*/ 16865 w 177"/>
                <a:gd name="T11" fmla="*/ 7168 h 91"/>
                <a:gd name="T12" fmla="*/ 7832 w 177"/>
                <a:gd name="T13" fmla="*/ 36041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 h="91">
                  <a:moveTo>
                    <a:pt x="12" y="91"/>
                  </a:moveTo>
                  <a:cubicBezTo>
                    <a:pt x="12" y="91"/>
                    <a:pt x="163" y="52"/>
                    <a:pt x="170" y="52"/>
                  </a:cubicBezTo>
                  <a:cubicBezTo>
                    <a:pt x="170" y="52"/>
                    <a:pt x="177" y="33"/>
                    <a:pt x="160" y="34"/>
                  </a:cubicBezTo>
                  <a:cubicBezTo>
                    <a:pt x="160" y="34"/>
                    <a:pt x="141" y="38"/>
                    <a:pt x="135" y="29"/>
                  </a:cubicBezTo>
                  <a:cubicBezTo>
                    <a:pt x="129" y="20"/>
                    <a:pt x="115" y="0"/>
                    <a:pt x="89" y="3"/>
                  </a:cubicBezTo>
                  <a:cubicBezTo>
                    <a:pt x="26" y="18"/>
                    <a:pt x="26" y="18"/>
                    <a:pt x="26" y="18"/>
                  </a:cubicBezTo>
                  <a:cubicBezTo>
                    <a:pt x="26" y="18"/>
                    <a:pt x="0" y="23"/>
                    <a:pt x="12" y="91"/>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1247" name="Freeform 246"/>
            <p:cNvSpPr>
              <a:spLocks/>
            </p:cNvSpPr>
            <p:nvPr/>
          </p:nvSpPr>
          <p:spPr bwMode="auto">
            <a:xfrm flipH="1">
              <a:off x="7774288" y="770657"/>
              <a:ext cx="291355" cy="112093"/>
            </a:xfrm>
            <a:custGeom>
              <a:avLst/>
              <a:gdLst>
                <a:gd name="T0" fmla="*/ 1932 w 36"/>
                <a:gd name="T1" fmla="*/ 5241 h 28"/>
                <a:gd name="T2" fmla="*/ 0 w 36"/>
                <a:gd name="T3" fmla="*/ 10117 h 28"/>
                <a:gd name="T4" fmla="*/ 22987 w 36"/>
                <a:gd name="T5" fmla="*/ 11319 h 28"/>
                <a:gd name="T6" fmla="*/ 22987 w 36"/>
                <a:gd name="T7" fmla="*/ 1578 h 28"/>
                <a:gd name="T8" fmla="*/ 1932 w 36"/>
                <a:gd name="T9" fmla="*/ 52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8">
                  <a:moveTo>
                    <a:pt x="3" y="13"/>
                  </a:moveTo>
                  <a:cubicBezTo>
                    <a:pt x="2" y="17"/>
                    <a:pt x="1" y="21"/>
                    <a:pt x="0" y="25"/>
                  </a:cubicBezTo>
                  <a:cubicBezTo>
                    <a:pt x="17" y="0"/>
                    <a:pt x="36" y="28"/>
                    <a:pt x="36" y="28"/>
                  </a:cubicBezTo>
                  <a:cubicBezTo>
                    <a:pt x="36" y="4"/>
                    <a:pt x="36" y="4"/>
                    <a:pt x="36" y="4"/>
                  </a:cubicBezTo>
                  <a:cubicBezTo>
                    <a:pt x="22" y="8"/>
                    <a:pt x="10" y="11"/>
                    <a:pt x="3" y="13"/>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1248" name="Freeform 247"/>
            <p:cNvSpPr>
              <a:spLocks/>
            </p:cNvSpPr>
            <p:nvPr/>
          </p:nvSpPr>
          <p:spPr bwMode="auto">
            <a:xfrm flipH="1">
              <a:off x="7921078" y="870699"/>
              <a:ext cx="73395" cy="100040"/>
            </a:xfrm>
            <a:custGeom>
              <a:avLst/>
              <a:gdLst>
                <a:gd name="T0" fmla="*/ 2717 w 9"/>
                <a:gd name="T1" fmla="*/ 0 h 25"/>
                <a:gd name="T2" fmla="*/ 5969 w 9"/>
                <a:gd name="T3" fmla="*/ 10096 h 25"/>
                <a:gd name="T4" fmla="*/ 0 60000 65536"/>
                <a:gd name="T5" fmla="*/ 0 60000 65536"/>
              </a:gdLst>
              <a:ahLst/>
              <a:cxnLst>
                <a:cxn ang="T4">
                  <a:pos x="T0" y="T1"/>
                </a:cxn>
                <a:cxn ang="T5">
                  <a:pos x="T2" y="T3"/>
                </a:cxn>
              </a:cxnLst>
              <a:rect l="0" t="0" r="r" b="b"/>
              <a:pathLst>
                <a:path w="9" h="25">
                  <a:moveTo>
                    <a:pt x="4" y="0"/>
                  </a:moveTo>
                  <a:cubicBezTo>
                    <a:pt x="4" y="0"/>
                    <a:pt x="0" y="21"/>
                    <a:pt x="9"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49" name="Line 248"/>
            <p:cNvSpPr>
              <a:spLocks noChangeShapeType="1"/>
            </p:cNvSpPr>
            <p:nvPr/>
          </p:nvSpPr>
          <p:spPr bwMode="auto">
            <a:xfrm>
              <a:off x="7872147" y="990024"/>
              <a:ext cx="24464" cy="32544"/>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250" name="Freeform 249"/>
            <p:cNvSpPr>
              <a:spLocks/>
            </p:cNvSpPr>
            <p:nvPr/>
          </p:nvSpPr>
          <p:spPr bwMode="auto">
            <a:xfrm flipH="1">
              <a:off x="7189353" y="958685"/>
              <a:ext cx="226856" cy="67497"/>
            </a:xfrm>
            <a:custGeom>
              <a:avLst/>
              <a:gdLst>
                <a:gd name="T0" fmla="*/ 0 w 28"/>
                <a:gd name="T1" fmla="*/ 0 h 17"/>
                <a:gd name="T2" fmla="*/ 17981 w 28"/>
                <a:gd name="T3" fmla="*/ 5080 h 17"/>
                <a:gd name="T4" fmla="*/ 0 60000 65536"/>
                <a:gd name="T5" fmla="*/ 0 60000 65536"/>
              </a:gdLst>
              <a:ahLst/>
              <a:cxnLst>
                <a:cxn ang="T4">
                  <a:pos x="T0" y="T1"/>
                </a:cxn>
                <a:cxn ang="T5">
                  <a:pos x="T2" y="T3"/>
                </a:cxn>
              </a:cxnLst>
              <a:rect l="0" t="0" r="r" b="b"/>
              <a:pathLst>
                <a:path w="28" h="17">
                  <a:moveTo>
                    <a:pt x="0" y="0"/>
                  </a:moveTo>
                  <a:cubicBezTo>
                    <a:pt x="0" y="0"/>
                    <a:pt x="6" y="17"/>
                    <a:pt x="28"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51" name="Freeform 250"/>
            <p:cNvSpPr>
              <a:spLocks/>
            </p:cNvSpPr>
            <p:nvPr/>
          </p:nvSpPr>
          <p:spPr bwMode="auto">
            <a:xfrm flipH="1">
              <a:off x="7222714" y="663386"/>
              <a:ext cx="275787" cy="136199"/>
            </a:xfrm>
            <a:custGeom>
              <a:avLst/>
              <a:gdLst>
                <a:gd name="T0" fmla="*/ 1262 w 34"/>
                <a:gd name="T1" fmla="*/ 13806 h 34"/>
                <a:gd name="T2" fmla="*/ 10281 w 34"/>
                <a:gd name="T3" fmla="*/ 0 h 34"/>
                <a:gd name="T4" fmla="*/ 21919 w 34"/>
                <a:gd name="T5" fmla="*/ 9289 h 34"/>
                <a:gd name="T6" fmla="*/ 0 60000 65536"/>
                <a:gd name="T7" fmla="*/ 0 60000 65536"/>
                <a:gd name="T8" fmla="*/ 0 60000 65536"/>
              </a:gdLst>
              <a:ahLst/>
              <a:cxnLst>
                <a:cxn ang="T6">
                  <a:pos x="T0" y="T1"/>
                </a:cxn>
                <a:cxn ang="T7">
                  <a:pos x="T2" y="T3"/>
                </a:cxn>
                <a:cxn ang="T8">
                  <a:pos x="T4" y="T5"/>
                </a:cxn>
              </a:cxnLst>
              <a:rect l="0" t="0" r="r" b="b"/>
              <a:pathLst>
                <a:path w="34" h="34">
                  <a:moveTo>
                    <a:pt x="2" y="34"/>
                  </a:moveTo>
                  <a:cubicBezTo>
                    <a:pt x="2" y="34"/>
                    <a:pt x="0" y="0"/>
                    <a:pt x="16" y="0"/>
                  </a:cubicBezTo>
                  <a:cubicBezTo>
                    <a:pt x="33" y="0"/>
                    <a:pt x="34" y="23"/>
                    <a:pt x="34"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52" name="Freeform 251"/>
            <p:cNvSpPr>
              <a:spLocks/>
            </p:cNvSpPr>
            <p:nvPr/>
          </p:nvSpPr>
          <p:spPr bwMode="auto">
            <a:xfrm flipH="1">
              <a:off x="7051459" y="647717"/>
              <a:ext cx="48929" cy="91603"/>
            </a:xfrm>
            <a:custGeom>
              <a:avLst/>
              <a:gdLst>
                <a:gd name="T0" fmla="*/ 0 w 6"/>
                <a:gd name="T1" fmla="*/ 9051 h 23"/>
                <a:gd name="T2" fmla="*/ 3993 w 6"/>
                <a:gd name="T3" fmla="*/ 0 h 23"/>
                <a:gd name="T4" fmla="*/ 0 60000 65536"/>
                <a:gd name="T5" fmla="*/ 0 60000 65536"/>
              </a:gdLst>
              <a:ahLst/>
              <a:cxnLst>
                <a:cxn ang="T4">
                  <a:pos x="T0" y="T1"/>
                </a:cxn>
                <a:cxn ang="T5">
                  <a:pos x="T2" y="T3"/>
                </a:cxn>
              </a:cxnLst>
              <a:rect l="0" t="0" r="r" b="b"/>
              <a:pathLst>
                <a:path w="6" h="23">
                  <a:moveTo>
                    <a:pt x="0" y="23"/>
                  </a:moveTo>
                  <a:cubicBezTo>
                    <a:pt x="0" y="23"/>
                    <a:pt x="1" y="1"/>
                    <a:pt x="6"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53" name="Oval 252"/>
            <p:cNvSpPr>
              <a:spLocks noChangeArrowheads="1"/>
            </p:cNvSpPr>
            <p:nvPr/>
          </p:nvSpPr>
          <p:spPr bwMode="auto">
            <a:xfrm flipH="1">
              <a:off x="7164888" y="787532"/>
              <a:ext cx="40032" cy="518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254" name="Oval 253"/>
            <p:cNvSpPr>
              <a:spLocks noChangeArrowheads="1"/>
            </p:cNvSpPr>
            <p:nvPr/>
          </p:nvSpPr>
          <p:spPr bwMode="auto">
            <a:xfrm flipH="1">
              <a:off x="7051459" y="787532"/>
              <a:ext cx="40032" cy="518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255" name="Freeform 254"/>
            <p:cNvSpPr>
              <a:spLocks/>
            </p:cNvSpPr>
            <p:nvPr/>
          </p:nvSpPr>
          <p:spPr bwMode="auto">
            <a:xfrm flipH="1">
              <a:off x="6628884" y="1121401"/>
              <a:ext cx="1510153" cy="219365"/>
            </a:xfrm>
            <a:custGeom>
              <a:avLst/>
              <a:gdLst>
                <a:gd name="T0" fmla="*/ 98561 w 186"/>
                <a:gd name="T1" fmla="*/ 4785 h 55"/>
                <a:gd name="T2" fmla="*/ 88781 w 186"/>
                <a:gd name="T3" fmla="*/ 11880 h 55"/>
                <a:gd name="T4" fmla="*/ 73894 w 186"/>
                <a:gd name="T5" fmla="*/ 5506 h 55"/>
                <a:gd name="T6" fmla="*/ 79731 w 186"/>
                <a:gd name="T7" fmla="*/ 2386 h 55"/>
                <a:gd name="T8" fmla="*/ 49907 w 186"/>
                <a:gd name="T9" fmla="*/ 361 h 55"/>
                <a:gd name="T10" fmla="*/ 29825 w 186"/>
                <a:gd name="T11" fmla="*/ 7535 h 55"/>
                <a:gd name="T12" fmla="*/ 0 w 186"/>
                <a:gd name="T13" fmla="*/ 21814 h 55"/>
                <a:gd name="T14" fmla="*/ 114035 w 186"/>
                <a:gd name="T15" fmla="*/ 21814 h 55"/>
                <a:gd name="T16" fmla="*/ 119340 w 186"/>
                <a:gd name="T17" fmla="*/ 10688 h 55"/>
                <a:gd name="T18" fmla="*/ 119340 w 186"/>
                <a:gd name="T19" fmla="*/ 10688 h 55"/>
                <a:gd name="T20" fmla="*/ 98561 w 186"/>
                <a:gd name="T21" fmla="*/ 478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 h="55">
                  <a:moveTo>
                    <a:pt x="152" y="12"/>
                  </a:moveTo>
                  <a:cubicBezTo>
                    <a:pt x="145" y="21"/>
                    <a:pt x="137" y="30"/>
                    <a:pt x="137" y="30"/>
                  </a:cubicBezTo>
                  <a:cubicBezTo>
                    <a:pt x="137" y="30"/>
                    <a:pt x="136" y="12"/>
                    <a:pt x="114" y="14"/>
                  </a:cubicBezTo>
                  <a:cubicBezTo>
                    <a:pt x="114" y="14"/>
                    <a:pt x="124" y="11"/>
                    <a:pt x="123" y="6"/>
                  </a:cubicBezTo>
                  <a:cubicBezTo>
                    <a:pt x="122" y="0"/>
                    <a:pt x="102" y="0"/>
                    <a:pt x="77" y="1"/>
                  </a:cubicBezTo>
                  <a:cubicBezTo>
                    <a:pt x="52" y="2"/>
                    <a:pt x="32" y="10"/>
                    <a:pt x="46" y="19"/>
                  </a:cubicBezTo>
                  <a:cubicBezTo>
                    <a:pt x="46" y="19"/>
                    <a:pt x="8" y="12"/>
                    <a:pt x="0" y="55"/>
                  </a:cubicBezTo>
                  <a:cubicBezTo>
                    <a:pt x="176" y="55"/>
                    <a:pt x="176" y="55"/>
                    <a:pt x="176" y="55"/>
                  </a:cubicBezTo>
                  <a:cubicBezTo>
                    <a:pt x="176" y="55"/>
                    <a:pt x="186" y="41"/>
                    <a:pt x="184" y="27"/>
                  </a:cubicBezTo>
                  <a:cubicBezTo>
                    <a:pt x="184" y="27"/>
                    <a:pt x="184" y="27"/>
                    <a:pt x="184" y="27"/>
                  </a:cubicBezTo>
                  <a:cubicBezTo>
                    <a:pt x="174" y="17"/>
                    <a:pt x="161" y="13"/>
                    <a:pt x="152" y="12"/>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1256" name="Freeform 255"/>
            <p:cNvSpPr>
              <a:spLocks/>
            </p:cNvSpPr>
            <p:nvPr/>
          </p:nvSpPr>
          <p:spPr bwMode="auto">
            <a:xfrm flipH="1">
              <a:off x="6353097" y="922526"/>
              <a:ext cx="584935" cy="307353"/>
            </a:xfrm>
            <a:custGeom>
              <a:avLst/>
              <a:gdLst>
                <a:gd name="T0" fmla="*/ 37039 w 72"/>
                <a:gd name="T1" fmla="*/ 15509 h 77"/>
                <a:gd name="T2" fmla="*/ 12288 w 72"/>
                <a:gd name="T3" fmla="*/ 9157 h 77"/>
                <a:gd name="T4" fmla="*/ 2681 w 72"/>
                <a:gd name="T5" fmla="*/ 10352 h 77"/>
                <a:gd name="T6" fmla="*/ 9059 w 72"/>
                <a:gd name="T7" fmla="*/ 18777 h 77"/>
                <a:gd name="T8" fmla="*/ 2681 w 72"/>
                <a:gd name="T9" fmla="*/ 24665 h 77"/>
                <a:gd name="T10" fmla="*/ 23498 w 72"/>
                <a:gd name="T11" fmla="*/ 30653 h 77"/>
                <a:gd name="T12" fmla="*/ 37039 w 72"/>
                <a:gd name="T13" fmla="*/ 15509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7">
                  <a:moveTo>
                    <a:pt x="57" y="39"/>
                  </a:moveTo>
                  <a:cubicBezTo>
                    <a:pt x="57" y="39"/>
                    <a:pt x="41" y="0"/>
                    <a:pt x="19" y="23"/>
                  </a:cubicBezTo>
                  <a:cubicBezTo>
                    <a:pt x="19" y="23"/>
                    <a:pt x="8" y="17"/>
                    <a:pt x="4" y="26"/>
                  </a:cubicBezTo>
                  <a:cubicBezTo>
                    <a:pt x="0" y="35"/>
                    <a:pt x="15" y="37"/>
                    <a:pt x="14" y="47"/>
                  </a:cubicBezTo>
                  <a:cubicBezTo>
                    <a:pt x="13" y="51"/>
                    <a:pt x="9" y="57"/>
                    <a:pt x="4" y="62"/>
                  </a:cubicBezTo>
                  <a:cubicBezTo>
                    <a:pt x="13" y="63"/>
                    <a:pt x="26" y="67"/>
                    <a:pt x="36" y="77"/>
                  </a:cubicBezTo>
                  <a:cubicBezTo>
                    <a:pt x="38" y="76"/>
                    <a:pt x="72" y="62"/>
                    <a:pt x="57" y="39"/>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257" name="Line 256"/>
            <p:cNvSpPr>
              <a:spLocks noChangeShapeType="1"/>
            </p:cNvSpPr>
            <p:nvPr/>
          </p:nvSpPr>
          <p:spPr bwMode="auto">
            <a:xfrm>
              <a:off x="7783185" y="1252780"/>
              <a:ext cx="48929" cy="87988"/>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258" name="Line 257"/>
            <p:cNvSpPr>
              <a:spLocks noChangeShapeType="1"/>
            </p:cNvSpPr>
            <p:nvPr/>
          </p:nvSpPr>
          <p:spPr bwMode="auto">
            <a:xfrm flipH="1" flipV="1">
              <a:off x="7026995" y="1241932"/>
              <a:ext cx="128997" cy="7955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259" name="Line 258"/>
            <p:cNvSpPr>
              <a:spLocks noChangeShapeType="1"/>
            </p:cNvSpPr>
            <p:nvPr/>
          </p:nvSpPr>
          <p:spPr bwMode="auto">
            <a:xfrm flipH="1">
              <a:off x="6726742" y="1014129"/>
              <a:ext cx="55602" cy="27722"/>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1260" name="グループ化 1259"/>
          <p:cNvGrpSpPr>
            <a:grpSpLocks noChangeAspect="1"/>
          </p:cNvGrpSpPr>
          <p:nvPr/>
        </p:nvGrpSpPr>
        <p:grpSpPr>
          <a:xfrm>
            <a:off x="5882814" y="3390177"/>
            <a:ext cx="1012048" cy="745457"/>
            <a:chOff x="4318505" y="332656"/>
            <a:chExt cx="1405623" cy="1035356"/>
          </a:xfrm>
        </p:grpSpPr>
        <p:sp>
          <p:nvSpPr>
            <p:cNvPr id="1261" name="Freeform 259"/>
            <p:cNvSpPr>
              <a:spLocks/>
            </p:cNvSpPr>
            <p:nvPr/>
          </p:nvSpPr>
          <p:spPr bwMode="auto">
            <a:xfrm flipH="1">
              <a:off x="4594292" y="643624"/>
              <a:ext cx="1129836" cy="509844"/>
            </a:xfrm>
            <a:custGeom>
              <a:avLst/>
              <a:gdLst>
                <a:gd name="T0" fmla="*/ 21570 w 139"/>
                <a:gd name="T1" fmla="*/ 0 h 128"/>
                <a:gd name="T2" fmla="*/ 13716 w 139"/>
                <a:gd name="T3" fmla="*/ 17287 h 128"/>
                <a:gd name="T4" fmla="*/ 33872 w 139"/>
                <a:gd name="T5" fmla="*/ 44144 h 128"/>
                <a:gd name="T6" fmla="*/ 45694 w 139"/>
                <a:gd name="T7" fmla="*/ 50456 h 128"/>
                <a:gd name="T8" fmla="*/ 74398 w 139"/>
                <a:gd name="T9" fmla="*/ 50456 h 128"/>
                <a:gd name="T10" fmla="*/ 90651 w 139"/>
                <a:gd name="T11" fmla="*/ 27171 h 128"/>
                <a:gd name="T12" fmla="*/ 21570 w 13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128">
                  <a:moveTo>
                    <a:pt x="33" y="0"/>
                  </a:moveTo>
                  <a:cubicBezTo>
                    <a:pt x="32" y="10"/>
                    <a:pt x="29" y="30"/>
                    <a:pt x="21" y="44"/>
                  </a:cubicBezTo>
                  <a:cubicBezTo>
                    <a:pt x="10" y="63"/>
                    <a:pt x="0" y="100"/>
                    <a:pt x="52" y="112"/>
                  </a:cubicBezTo>
                  <a:cubicBezTo>
                    <a:pt x="52" y="112"/>
                    <a:pt x="64" y="115"/>
                    <a:pt x="70" y="128"/>
                  </a:cubicBezTo>
                  <a:cubicBezTo>
                    <a:pt x="114" y="128"/>
                    <a:pt x="114" y="128"/>
                    <a:pt x="114" y="128"/>
                  </a:cubicBezTo>
                  <a:cubicBezTo>
                    <a:pt x="114" y="128"/>
                    <a:pt x="135" y="104"/>
                    <a:pt x="139" y="69"/>
                  </a:cubicBezTo>
                  <a:lnTo>
                    <a:pt x="33" y="0"/>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262" name="Freeform 260"/>
            <p:cNvSpPr>
              <a:spLocks/>
            </p:cNvSpPr>
            <p:nvPr/>
          </p:nvSpPr>
          <p:spPr bwMode="auto">
            <a:xfrm flipH="1">
              <a:off x="4318505" y="332656"/>
              <a:ext cx="1365588" cy="589394"/>
            </a:xfrm>
            <a:custGeom>
              <a:avLst/>
              <a:gdLst>
                <a:gd name="T0" fmla="*/ 3900 w 168"/>
                <a:gd name="T1" fmla="*/ 24780 h 148"/>
                <a:gd name="T2" fmla="*/ 87970 w 168"/>
                <a:gd name="T3" fmla="*/ 58284 h 148"/>
                <a:gd name="T4" fmla="*/ 83482 w 168"/>
                <a:gd name="T5" fmla="*/ 24060 h 148"/>
                <a:gd name="T6" fmla="*/ 22842 w 168"/>
                <a:gd name="T7" fmla="*/ 21681 h 148"/>
                <a:gd name="T8" fmla="*/ 3220 w 168"/>
                <a:gd name="T9" fmla="*/ 20132 h 148"/>
                <a:gd name="T10" fmla="*/ 3900 w 168"/>
                <a:gd name="T11" fmla="*/ 24780 h 1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48">
                  <a:moveTo>
                    <a:pt x="6" y="63"/>
                  </a:moveTo>
                  <a:cubicBezTo>
                    <a:pt x="135" y="148"/>
                    <a:pt x="135" y="148"/>
                    <a:pt x="135" y="148"/>
                  </a:cubicBezTo>
                  <a:cubicBezTo>
                    <a:pt x="135" y="148"/>
                    <a:pt x="168" y="89"/>
                    <a:pt x="128" y="61"/>
                  </a:cubicBezTo>
                  <a:cubicBezTo>
                    <a:pt x="128" y="61"/>
                    <a:pt x="69" y="0"/>
                    <a:pt x="35" y="55"/>
                  </a:cubicBezTo>
                  <a:cubicBezTo>
                    <a:pt x="35" y="55"/>
                    <a:pt x="9" y="41"/>
                    <a:pt x="5" y="51"/>
                  </a:cubicBezTo>
                  <a:cubicBezTo>
                    <a:pt x="0" y="61"/>
                    <a:pt x="6" y="63"/>
                    <a:pt x="6" y="6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1263" name="Freeform 261"/>
            <p:cNvSpPr>
              <a:spLocks/>
            </p:cNvSpPr>
            <p:nvPr/>
          </p:nvSpPr>
          <p:spPr bwMode="auto">
            <a:xfrm flipH="1">
              <a:off x="4594292" y="754513"/>
              <a:ext cx="553798" cy="398956"/>
            </a:xfrm>
            <a:custGeom>
              <a:avLst/>
              <a:gdLst>
                <a:gd name="T0" fmla="*/ 7173 w 68"/>
                <a:gd name="T1" fmla="*/ 19906 h 100"/>
                <a:gd name="T2" fmla="*/ 7173 w 68"/>
                <a:gd name="T3" fmla="*/ 30250 h 100"/>
                <a:gd name="T4" fmla="*/ 17818 w 68"/>
                <a:gd name="T5" fmla="*/ 39750 h 100"/>
                <a:gd name="T6" fmla="*/ 28240 w 68"/>
                <a:gd name="T7" fmla="*/ 39750 h 100"/>
                <a:gd name="T8" fmla="*/ 44783 w 68"/>
                <a:gd name="T9" fmla="*/ 16325 h 100"/>
                <a:gd name="T10" fmla="*/ 3984 w 68"/>
                <a:gd name="T11" fmla="*/ 0 h 100"/>
                <a:gd name="T12" fmla="*/ 7173 w 68"/>
                <a:gd name="T13" fmla="*/ 19906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00">
                  <a:moveTo>
                    <a:pt x="11" y="50"/>
                  </a:moveTo>
                  <a:cubicBezTo>
                    <a:pt x="11" y="50"/>
                    <a:pt x="0" y="69"/>
                    <a:pt x="11" y="76"/>
                  </a:cubicBezTo>
                  <a:cubicBezTo>
                    <a:pt x="20" y="82"/>
                    <a:pt x="26" y="89"/>
                    <a:pt x="27" y="100"/>
                  </a:cubicBezTo>
                  <a:cubicBezTo>
                    <a:pt x="43" y="100"/>
                    <a:pt x="43" y="100"/>
                    <a:pt x="43" y="100"/>
                  </a:cubicBezTo>
                  <a:cubicBezTo>
                    <a:pt x="43" y="100"/>
                    <a:pt x="64" y="76"/>
                    <a:pt x="68" y="41"/>
                  </a:cubicBezTo>
                  <a:cubicBezTo>
                    <a:pt x="6" y="0"/>
                    <a:pt x="6" y="0"/>
                    <a:pt x="6" y="0"/>
                  </a:cubicBezTo>
                  <a:cubicBezTo>
                    <a:pt x="10" y="17"/>
                    <a:pt x="15" y="43"/>
                    <a:pt x="11" y="5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1264" name="Oval 262"/>
            <p:cNvSpPr>
              <a:spLocks noChangeArrowheads="1"/>
            </p:cNvSpPr>
            <p:nvPr/>
          </p:nvSpPr>
          <p:spPr bwMode="auto">
            <a:xfrm flipH="1">
              <a:off x="5408307" y="766566"/>
              <a:ext cx="31137" cy="6026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265" name="Freeform 263"/>
            <p:cNvSpPr>
              <a:spLocks/>
            </p:cNvSpPr>
            <p:nvPr/>
          </p:nvSpPr>
          <p:spPr bwMode="auto">
            <a:xfrm flipH="1">
              <a:off x="5197019" y="611082"/>
              <a:ext cx="226856" cy="171153"/>
            </a:xfrm>
            <a:custGeom>
              <a:avLst/>
              <a:gdLst>
                <a:gd name="T0" fmla="*/ 0 w 28"/>
                <a:gd name="T1" fmla="*/ 7493 h 43"/>
                <a:gd name="T2" fmla="*/ 13588 w 28"/>
                <a:gd name="T3" fmla="*/ 2378 h 43"/>
                <a:gd name="T4" fmla="*/ 14065 w 28"/>
                <a:gd name="T5" fmla="*/ 16891 h 43"/>
                <a:gd name="T6" fmla="*/ 0 60000 65536"/>
                <a:gd name="T7" fmla="*/ 0 60000 65536"/>
                <a:gd name="T8" fmla="*/ 0 60000 65536"/>
              </a:gdLst>
              <a:ahLst/>
              <a:cxnLst>
                <a:cxn ang="T6">
                  <a:pos x="T0" y="T1"/>
                </a:cxn>
                <a:cxn ang="T7">
                  <a:pos x="T2" y="T3"/>
                </a:cxn>
                <a:cxn ang="T8">
                  <a:pos x="T4" y="T5"/>
                </a:cxn>
              </a:cxnLst>
              <a:rect l="0" t="0" r="r" b="b"/>
              <a:pathLst>
                <a:path w="28" h="43">
                  <a:moveTo>
                    <a:pt x="0" y="19"/>
                  </a:moveTo>
                  <a:cubicBezTo>
                    <a:pt x="0" y="19"/>
                    <a:pt x="14" y="0"/>
                    <a:pt x="21" y="6"/>
                  </a:cubicBezTo>
                  <a:cubicBezTo>
                    <a:pt x="28" y="12"/>
                    <a:pt x="22" y="43"/>
                    <a:pt x="22" y="4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66" name="Freeform 264"/>
            <p:cNvSpPr>
              <a:spLocks/>
            </p:cNvSpPr>
            <p:nvPr/>
          </p:nvSpPr>
          <p:spPr bwMode="auto">
            <a:xfrm flipH="1">
              <a:off x="5261517" y="1022090"/>
              <a:ext cx="186824" cy="19285"/>
            </a:xfrm>
            <a:custGeom>
              <a:avLst/>
              <a:gdLst>
                <a:gd name="T0" fmla="*/ 0 w 23"/>
                <a:gd name="T1" fmla="*/ 326 h 5"/>
                <a:gd name="T2" fmla="*/ 14952 w 23"/>
                <a:gd name="T3" fmla="*/ 0 h 5"/>
                <a:gd name="T4" fmla="*/ 0 60000 65536"/>
                <a:gd name="T5" fmla="*/ 0 60000 65536"/>
              </a:gdLst>
              <a:ahLst/>
              <a:cxnLst>
                <a:cxn ang="T4">
                  <a:pos x="T0" y="T1"/>
                </a:cxn>
                <a:cxn ang="T5">
                  <a:pos x="T2" y="T3"/>
                </a:cxn>
              </a:cxnLst>
              <a:rect l="0" t="0" r="r" b="b"/>
              <a:pathLst>
                <a:path w="23" h="5">
                  <a:moveTo>
                    <a:pt x="0" y="1"/>
                  </a:moveTo>
                  <a:cubicBezTo>
                    <a:pt x="0" y="1"/>
                    <a:pt x="14" y="5"/>
                    <a:pt x="23"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67" name="Freeform 265"/>
            <p:cNvSpPr>
              <a:spLocks/>
            </p:cNvSpPr>
            <p:nvPr/>
          </p:nvSpPr>
          <p:spPr bwMode="auto">
            <a:xfrm flipH="1">
              <a:off x="5010196" y="818394"/>
              <a:ext cx="153461" cy="191643"/>
            </a:xfrm>
            <a:custGeom>
              <a:avLst/>
              <a:gdLst>
                <a:gd name="T0" fmla="*/ 4351 w 19"/>
                <a:gd name="T1" fmla="*/ 0 h 48"/>
                <a:gd name="T2" fmla="*/ 2586 w 19"/>
                <a:gd name="T3" fmla="*/ 2041 h 48"/>
                <a:gd name="T4" fmla="*/ 712 w 19"/>
                <a:gd name="T5" fmla="*/ 16394 h 48"/>
                <a:gd name="T6" fmla="*/ 1198 w 19"/>
                <a:gd name="T7" fmla="*/ 18795 h 48"/>
                <a:gd name="T8" fmla="*/ 4351 w 19"/>
                <a:gd name="T9" fmla="*/ 18325 h 48"/>
                <a:gd name="T10" fmla="*/ 7663 w 19"/>
                <a:gd name="T11" fmla="*/ 1196 h 48"/>
                <a:gd name="T12" fmla="*/ 4351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7" y="0"/>
                  </a:moveTo>
                  <a:cubicBezTo>
                    <a:pt x="5" y="1"/>
                    <a:pt x="4" y="3"/>
                    <a:pt x="4" y="5"/>
                  </a:cubicBezTo>
                  <a:cubicBezTo>
                    <a:pt x="4" y="5"/>
                    <a:pt x="10" y="29"/>
                    <a:pt x="1" y="41"/>
                  </a:cubicBezTo>
                  <a:cubicBezTo>
                    <a:pt x="0" y="43"/>
                    <a:pt x="0" y="46"/>
                    <a:pt x="2" y="47"/>
                  </a:cubicBezTo>
                  <a:cubicBezTo>
                    <a:pt x="3" y="48"/>
                    <a:pt x="6" y="48"/>
                    <a:pt x="7" y="46"/>
                  </a:cubicBezTo>
                  <a:cubicBezTo>
                    <a:pt x="19" y="31"/>
                    <a:pt x="12" y="4"/>
                    <a:pt x="12" y="3"/>
                  </a:cubicBezTo>
                  <a:cubicBezTo>
                    <a:pt x="11" y="1"/>
                    <a:pt x="9" y="0"/>
                    <a:pt x="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268" name="Freeform 266"/>
            <p:cNvSpPr>
              <a:spLocks/>
            </p:cNvSpPr>
            <p:nvPr/>
          </p:nvSpPr>
          <p:spPr bwMode="auto">
            <a:xfrm flipH="1">
              <a:off x="4400795" y="1113693"/>
              <a:ext cx="1314436" cy="254319"/>
            </a:xfrm>
            <a:custGeom>
              <a:avLst/>
              <a:gdLst>
                <a:gd name="T0" fmla="*/ 0 w 162"/>
                <a:gd name="T1" fmla="*/ 24944 h 64"/>
                <a:gd name="T2" fmla="*/ 104676 w 162"/>
                <a:gd name="T3" fmla="*/ 24944 h 64"/>
                <a:gd name="T4" fmla="*/ 96384 w 162"/>
                <a:gd name="T5" fmla="*/ 11358 h 64"/>
                <a:gd name="T6" fmla="*/ 78804 w 162"/>
                <a:gd name="T7" fmla="*/ 8130 h 64"/>
                <a:gd name="T8" fmla="*/ 72974 w 162"/>
                <a:gd name="T9" fmla="*/ 3904 h 64"/>
                <a:gd name="T10" fmla="*/ 34176 w 162"/>
                <a:gd name="T11" fmla="*/ 3904 h 64"/>
                <a:gd name="T12" fmla="*/ 34176 w 162"/>
                <a:gd name="T13" fmla="*/ 8641 h 64"/>
                <a:gd name="T14" fmla="*/ 0 w 162"/>
                <a:gd name="T15" fmla="*/ 24944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2" h="64">
                  <a:moveTo>
                    <a:pt x="0" y="64"/>
                  </a:moveTo>
                  <a:cubicBezTo>
                    <a:pt x="162" y="64"/>
                    <a:pt x="162" y="64"/>
                    <a:pt x="162" y="64"/>
                  </a:cubicBezTo>
                  <a:cubicBezTo>
                    <a:pt x="149" y="29"/>
                    <a:pt x="149" y="29"/>
                    <a:pt x="149" y="29"/>
                  </a:cubicBezTo>
                  <a:cubicBezTo>
                    <a:pt x="149" y="29"/>
                    <a:pt x="137" y="13"/>
                    <a:pt x="122" y="21"/>
                  </a:cubicBezTo>
                  <a:cubicBezTo>
                    <a:pt x="122" y="21"/>
                    <a:pt x="127" y="11"/>
                    <a:pt x="113" y="10"/>
                  </a:cubicBezTo>
                  <a:cubicBezTo>
                    <a:pt x="53" y="10"/>
                    <a:pt x="53" y="10"/>
                    <a:pt x="53" y="10"/>
                  </a:cubicBezTo>
                  <a:cubicBezTo>
                    <a:pt x="53" y="10"/>
                    <a:pt x="45" y="15"/>
                    <a:pt x="53" y="22"/>
                  </a:cubicBezTo>
                  <a:cubicBezTo>
                    <a:pt x="53" y="22"/>
                    <a:pt x="15" y="0"/>
                    <a:pt x="0" y="6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1269" name="Line 267"/>
            <p:cNvSpPr>
              <a:spLocks noChangeShapeType="1"/>
            </p:cNvSpPr>
            <p:nvPr/>
          </p:nvSpPr>
          <p:spPr bwMode="auto">
            <a:xfrm flipH="1">
              <a:off x="4798907" y="1233019"/>
              <a:ext cx="48929" cy="127762"/>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1270" name="グループ化 1269"/>
          <p:cNvGrpSpPr>
            <a:grpSpLocks noChangeAspect="1"/>
          </p:cNvGrpSpPr>
          <p:nvPr/>
        </p:nvGrpSpPr>
        <p:grpSpPr>
          <a:xfrm>
            <a:off x="3510486" y="3378047"/>
            <a:ext cx="959206" cy="685578"/>
            <a:chOff x="533443" y="404664"/>
            <a:chExt cx="1332228" cy="952192"/>
          </a:xfrm>
        </p:grpSpPr>
        <p:sp>
          <p:nvSpPr>
            <p:cNvPr id="1271" name="Freeform 282"/>
            <p:cNvSpPr>
              <a:spLocks/>
            </p:cNvSpPr>
            <p:nvPr/>
          </p:nvSpPr>
          <p:spPr bwMode="auto">
            <a:xfrm flipH="1">
              <a:off x="900419" y="580639"/>
              <a:ext cx="916324" cy="489354"/>
            </a:xfrm>
            <a:custGeom>
              <a:avLst/>
              <a:gdLst>
                <a:gd name="T0" fmla="*/ 17308 w 113"/>
                <a:gd name="T1" fmla="*/ 41894 h 123"/>
                <a:gd name="T2" fmla="*/ 36745 w 113"/>
                <a:gd name="T3" fmla="*/ 47363 h 123"/>
                <a:gd name="T4" fmla="*/ 36745 w 113"/>
                <a:gd name="T5" fmla="*/ 48189 h 123"/>
                <a:gd name="T6" fmla="*/ 41875 w 113"/>
                <a:gd name="T7" fmla="*/ 48189 h 123"/>
                <a:gd name="T8" fmla="*/ 70135 w 113"/>
                <a:gd name="T9" fmla="*/ 48189 h 123"/>
                <a:gd name="T10" fmla="*/ 72796 w 113"/>
                <a:gd name="T11" fmla="*/ 28948 h 123"/>
                <a:gd name="T12" fmla="*/ 12896 w 113"/>
                <a:gd name="T13" fmla="*/ 0 h 123"/>
                <a:gd name="T14" fmla="*/ 5130 w 113"/>
                <a:gd name="T15" fmla="*/ 24710 h 123"/>
                <a:gd name="T16" fmla="*/ 17308 w 113"/>
                <a:gd name="T17" fmla="*/ 41894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23">
                  <a:moveTo>
                    <a:pt x="27" y="107"/>
                  </a:moveTo>
                  <a:cubicBezTo>
                    <a:pt x="54" y="117"/>
                    <a:pt x="53" y="105"/>
                    <a:pt x="57" y="121"/>
                  </a:cubicBezTo>
                  <a:cubicBezTo>
                    <a:pt x="57" y="123"/>
                    <a:pt x="57" y="123"/>
                    <a:pt x="57" y="123"/>
                  </a:cubicBezTo>
                  <a:cubicBezTo>
                    <a:pt x="60" y="122"/>
                    <a:pt x="62" y="122"/>
                    <a:pt x="65" y="123"/>
                  </a:cubicBezTo>
                  <a:cubicBezTo>
                    <a:pt x="65" y="123"/>
                    <a:pt x="96" y="123"/>
                    <a:pt x="109" y="123"/>
                  </a:cubicBezTo>
                  <a:cubicBezTo>
                    <a:pt x="109" y="114"/>
                    <a:pt x="111" y="92"/>
                    <a:pt x="113" y="74"/>
                  </a:cubicBezTo>
                  <a:cubicBezTo>
                    <a:pt x="20" y="0"/>
                    <a:pt x="20" y="0"/>
                    <a:pt x="20" y="0"/>
                  </a:cubicBezTo>
                  <a:cubicBezTo>
                    <a:pt x="18" y="15"/>
                    <a:pt x="12" y="54"/>
                    <a:pt x="8" y="63"/>
                  </a:cubicBezTo>
                  <a:cubicBezTo>
                    <a:pt x="8" y="63"/>
                    <a:pt x="0" y="98"/>
                    <a:pt x="27" y="107"/>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272" name="Freeform 283"/>
            <p:cNvSpPr>
              <a:spLocks/>
            </p:cNvSpPr>
            <p:nvPr/>
          </p:nvSpPr>
          <p:spPr bwMode="auto">
            <a:xfrm flipH="1">
              <a:off x="533443" y="404664"/>
              <a:ext cx="1332228" cy="482122"/>
            </a:xfrm>
            <a:custGeom>
              <a:avLst/>
              <a:gdLst>
                <a:gd name="T0" fmla="*/ 0 w 164"/>
                <a:gd name="T1" fmla="*/ 9071 h 121"/>
                <a:gd name="T2" fmla="*/ 79375 w 164"/>
                <a:gd name="T3" fmla="*/ 47755 h 121"/>
                <a:gd name="T4" fmla="*/ 88433 w 164"/>
                <a:gd name="T5" fmla="*/ 16939 h 121"/>
                <a:gd name="T6" fmla="*/ 49454 w 164"/>
                <a:gd name="T7" fmla="*/ 3104 h 121"/>
                <a:gd name="T8" fmla="*/ 29190 w 164"/>
                <a:gd name="T9" fmla="*/ 5124 h 121"/>
                <a:gd name="T10" fmla="*/ 13686 w 164"/>
                <a:gd name="T11" fmla="*/ 8711 h 121"/>
                <a:gd name="T12" fmla="*/ 0 w 164"/>
                <a:gd name="T13" fmla="*/ 9071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121">
                  <a:moveTo>
                    <a:pt x="0" y="23"/>
                  </a:moveTo>
                  <a:cubicBezTo>
                    <a:pt x="122" y="121"/>
                    <a:pt x="122" y="121"/>
                    <a:pt x="122" y="121"/>
                  </a:cubicBezTo>
                  <a:cubicBezTo>
                    <a:pt x="122" y="121"/>
                    <a:pt x="164" y="65"/>
                    <a:pt x="136" y="43"/>
                  </a:cubicBezTo>
                  <a:cubicBezTo>
                    <a:pt x="76" y="8"/>
                    <a:pt x="76" y="8"/>
                    <a:pt x="76" y="8"/>
                  </a:cubicBezTo>
                  <a:cubicBezTo>
                    <a:pt x="76" y="8"/>
                    <a:pt x="58" y="0"/>
                    <a:pt x="45" y="13"/>
                  </a:cubicBezTo>
                  <a:cubicBezTo>
                    <a:pt x="45" y="13"/>
                    <a:pt x="34" y="28"/>
                    <a:pt x="21" y="22"/>
                  </a:cubicBezTo>
                  <a:cubicBezTo>
                    <a:pt x="21" y="22"/>
                    <a:pt x="2" y="5"/>
                    <a:pt x="0" y="2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1273" name="Freeform 284"/>
            <p:cNvSpPr>
              <a:spLocks/>
            </p:cNvSpPr>
            <p:nvPr/>
          </p:nvSpPr>
          <p:spPr bwMode="auto">
            <a:xfrm flipH="1">
              <a:off x="900419" y="719249"/>
              <a:ext cx="404784" cy="343512"/>
            </a:xfrm>
            <a:custGeom>
              <a:avLst/>
              <a:gdLst>
                <a:gd name="T0" fmla="*/ 2650 w 50"/>
                <a:gd name="T1" fmla="*/ 6764 h 86"/>
                <a:gd name="T2" fmla="*/ 6319 w 50"/>
                <a:gd name="T3" fmla="*/ 24348 h 86"/>
                <a:gd name="T4" fmla="*/ 15965 w 50"/>
                <a:gd name="T5" fmla="*/ 26422 h 86"/>
                <a:gd name="T6" fmla="*/ 29320 w 50"/>
                <a:gd name="T7" fmla="*/ 34352 h 86"/>
                <a:gd name="T8" fmla="*/ 31930 w 50"/>
                <a:gd name="T9" fmla="*/ 15572 h 86"/>
                <a:gd name="T10" fmla="*/ 728 w 50"/>
                <a:gd name="T11" fmla="*/ 0 h 86"/>
                <a:gd name="T12" fmla="*/ 2650 w 50"/>
                <a:gd name="T13" fmla="*/ 6764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6">
                  <a:moveTo>
                    <a:pt x="4" y="17"/>
                  </a:moveTo>
                  <a:cubicBezTo>
                    <a:pt x="4" y="17"/>
                    <a:pt x="17" y="45"/>
                    <a:pt x="10" y="61"/>
                  </a:cubicBezTo>
                  <a:cubicBezTo>
                    <a:pt x="10" y="61"/>
                    <a:pt x="17" y="58"/>
                    <a:pt x="25" y="66"/>
                  </a:cubicBezTo>
                  <a:cubicBezTo>
                    <a:pt x="32" y="74"/>
                    <a:pt x="31" y="84"/>
                    <a:pt x="46" y="86"/>
                  </a:cubicBezTo>
                  <a:cubicBezTo>
                    <a:pt x="47" y="77"/>
                    <a:pt x="48" y="56"/>
                    <a:pt x="50" y="39"/>
                  </a:cubicBezTo>
                  <a:cubicBezTo>
                    <a:pt x="1" y="0"/>
                    <a:pt x="1" y="0"/>
                    <a:pt x="1" y="0"/>
                  </a:cubicBezTo>
                  <a:cubicBezTo>
                    <a:pt x="0" y="6"/>
                    <a:pt x="0" y="13"/>
                    <a:pt x="4" y="17"/>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1274" name="Freeform 285"/>
            <p:cNvSpPr>
              <a:spLocks/>
            </p:cNvSpPr>
            <p:nvPr/>
          </p:nvSpPr>
          <p:spPr bwMode="auto">
            <a:xfrm flipH="1">
              <a:off x="664666" y="1054324"/>
              <a:ext cx="1136507" cy="302531"/>
            </a:xfrm>
            <a:custGeom>
              <a:avLst/>
              <a:gdLst>
                <a:gd name="T0" fmla="*/ 90688 w 140"/>
                <a:gd name="T1" fmla="*/ 29866 h 76"/>
                <a:gd name="T2" fmla="*/ 6566 w 140"/>
                <a:gd name="T3" fmla="*/ 29866 h 76"/>
                <a:gd name="T4" fmla="*/ 28590 w 140"/>
                <a:gd name="T5" fmla="*/ 5476 h 76"/>
                <a:gd name="T6" fmla="*/ 40847 w 140"/>
                <a:gd name="T7" fmla="*/ 1549 h 76"/>
                <a:gd name="T8" fmla="*/ 70649 w 140"/>
                <a:gd name="T9" fmla="*/ 1549 h 76"/>
                <a:gd name="T10" fmla="*/ 75084 w 140"/>
                <a:gd name="T11" fmla="*/ 6305 h 76"/>
                <a:gd name="T12" fmla="*/ 83585 w 140"/>
                <a:gd name="T13" fmla="*/ 7854 h 76"/>
                <a:gd name="T14" fmla="*/ 90688 w 140"/>
                <a:gd name="T15" fmla="*/ 29866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76">
                  <a:moveTo>
                    <a:pt x="140" y="76"/>
                  </a:moveTo>
                  <a:cubicBezTo>
                    <a:pt x="10" y="76"/>
                    <a:pt x="10" y="76"/>
                    <a:pt x="10" y="76"/>
                  </a:cubicBezTo>
                  <a:cubicBezTo>
                    <a:pt x="10" y="76"/>
                    <a:pt x="0" y="9"/>
                    <a:pt x="44" y="14"/>
                  </a:cubicBezTo>
                  <a:cubicBezTo>
                    <a:pt x="44" y="14"/>
                    <a:pt x="52" y="0"/>
                    <a:pt x="63" y="4"/>
                  </a:cubicBezTo>
                  <a:cubicBezTo>
                    <a:pt x="63" y="4"/>
                    <a:pt x="98" y="4"/>
                    <a:pt x="109" y="4"/>
                  </a:cubicBezTo>
                  <a:cubicBezTo>
                    <a:pt x="109" y="4"/>
                    <a:pt x="120" y="8"/>
                    <a:pt x="116" y="16"/>
                  </a:cubicBezTo>
                  <a:cubicBezTo>
                    <a:pt x="116" y="16"/>
                    <a:pt x="126" y="11"/>
                    <a:pt x="129" y="20"/>
                  </a:cubicBezTo>
                  <a:cubicBezTo>
                    <a:pt x="132" y="30"/>
                    <a:pt x="140" y="76"/>
                    <a:pt x="140" y="76"/>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1275" name="Line 286"/>
            <p:cNvSpPr>
              <a:spLocks noChangeShapeType="1"/>
            </p:cNvSpPr>
            <p:nvPr/>
          </p:nvSpPr>
          <p:spPr bwMode="auto">
            <a:xfrm flipH="1">
              <a:off x="1022744" y="1178470"/>
              <a:ext cx="64499" cy="178386"/>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276" name="Line 287"/>
            <p:cNvSpPr>
              <a:spLocks noChangeShapeType="1"/>
            </p:cNvSpPr>
            <p:nvPr/>
          </p:nvSpPr>
          <p:spPr bwMode="auto">
            <a:xfrm flipH="1">
              <a:off x="860385" y="1118205"/>
              <a:ext cx="64499" cy="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277" name="Freeform 288"/>
            <p:cNvSpPr>
              <a:spLocks/>
            </p:cNvSpPr>
            <p:nvPr/>
          </p:nvSpPr>
          <p:spPr bwMode="auto">
            <a:xfrm flipH="1">
              <a:off x="1354131" y="1109768"/>
              <a:ext cx="88963" cy="32544"/>
            </a:xfrm>
            <a:custGeom>
              <a:avLst/>
              <a:gdLst>
                <a:gd name="T0" fmla="*/ 0 w 11"/>
                <a:gd name="T1" fmla="*/ 0 h 8"/>
                <a:gd name="T2" fmla="*/ 6967 w 11"/>
                <a:gd name="T3" fmla="*/ 3497 h 8"/>
                <a:gd name="T4" fmla="*/ 0 60000 65536"/>
                <a:gd name="T5" fmla="*/ 0 60000 65536"/>
              </a:gdLst>
              <a:ahLst/>
              <a:cxnLst>
                <a:cxn ang="T4">
                  <a:pos x="T0" y="T1"/>
                </a:cxn>
                <a:cxn ang="T5">
                  <a:pos x="T2" y="T3"/>
                </a:cxn>
              </a:cxnLst>
              <a:rect l="0" t="0" r="r" b="b"/>
              <a:pathLst>
                <a:path w="11" h="8">
                  <a:moveTo>
                    <a:pt x="0" y="0"/>
                  </a:moveTo>
                  <a:cubicBezTo>
                    <a:pt x="0" y="0"/>
                    <a:pt x="8" y="4"/>
                    <a:pt x="11" y="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78" name="Freeform 289"/>
            <p:cNvSpPr>
              <a:spLocks/>
            </p:cNvSpPr>
            <p:nvPr/>
          </p:nvSpPr>
          <p:spPr bwMode="auto">
            <a:xfrm flipH="1">
              <a:off x="1118380" y="771076"/>
              <a:ext cx="155687" cy="191643"/>
            </a:xfrm>
            <a:custGeom>
              <a:avLst/>
              <a:gdLst>
                <a:gd name="T0" fmla="*/ 3297 w 19"/>
                <a:gd name="T1" fmla="*/ 0 h 48"/>
                <a:gd name="T2" fmla="*/ 1304 w 19"/>
                <a:gd name="T3" fmla="*/ 2402 h 48"/>
                <a:gd name="T4" fmla="*/ 1304 w 19"/>
                <a:gd name="T5" fmla="*/ 15155 h 48"/>
                <a:gd name="T6" fmla="*/ 748 w 19"/>
                <a:gd name="T7" fmla="*/ 17950 h 48"/>
                <a:gd name="T8" fmla="*/ 5349 w 19"/>
                <a:gd name="T9" fmla="*/ 18325 h 48"/>
                <a:gd name="T10" fmla="*/ 8102 w 19"/>
                <a:gd name="T11" fmla="*/ 1557 h 48"/>
                <a:gd name="T12" fmla="*/ 3297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5" y="0"/>
                  </a:moveTo>
                  <a:cubicBezTo>
                    <a:pt x="3" y="1"/>
                    <a:pt x="1" y="4"/>
                    <a:pt x="2" y="6"/>
                  </a:cubicBezTo>
                  <a:cubicBezTo>
                    <a:pt x="5" y="19"/>
                    <a:pt x="6" y="35"/>
                    <a:pt x="2" y="38"/>
                  </a:cubicBezTo>
                  <a:cubicBezTo>
                    <a:pt x="0" y="40"/>
                    <a:pt x="0" y="43"/>
                    <a:pt x="1" y="45"/>
                  </a:cubicBezTo>
                  <a:cubicBezTo>
                    <a:pt x="3" y="47"/>
                    <a:pt x="6" y="48"/>
                    <a:pt x="8" y="46"/>
                  </a:cubicBezTo>
                  <a:cubicBezTo>
                    <a:pt x="19" y="38"/>
                    <a:pt x="13" y="12"/>
                    <a:pt x="12" y="4"/>
                  </a:cubicBezTo>
                  <a:cubicBezTo>
                    <a:pt x="11" y="1"/>
                    <a:pt x="8" y="0"/>
                    <a:pt x="5"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279" name="Freeform 290"/>
            <p:cNvSpPr>
              <a:spLocks/>
            </p:cNvSpPr>
            <p:nvPr/>
          </p:nvSpPr>
          <p:spPr bwMode="auto">
            <a:xfrm flipH="1">
              <a:off x="1403062" y="575817"/>
              <a:ext cx="211288" cy="175974"/>
            </a:xfrm>
            <a:custGeom>
              <a:avLst/>
              <a:gdLst>
                <a:gd name="T0" fmla="*/ 0 w 26"/>
                <a:gd name="T1" fmla="*/ 4018 h 44"/>
                <a:gd name="T2" fmla="*/ 13713 w 26"/>
                <a:gd name="T3" fmla="*/ 3292 h 44"/>
                <a:gd name="T4" fmla="*/ 14981 w 26"/>
                <a:gd name="T5" fmla="*/ 17683 h 44"/>
                <a:gd name="T6" fmla="*/ 0 60000 65536"/>
                <a:gd name="T7" fmla="*/ 0 60000 65536"/>
                <a:gd name="T8" fmla="*/ 0 60000 65536"/>
              </a:gdLst>
              <a:ahLst/>
              <a:cxnLst>
                <a:cxn ang="T6">
                  <a:pos x="T0" y="T1"/>
                </a:cxn>
                <a:cxn ang="T7">
                  <a:pos x="T2" y="T3"/>
                </a:cxn>
                <a:cxn ang="T8">
                  <a:pos x="T4" y="T5"/>
                </a:cxn>
              </a:cxnLst>
              <a:rect l="0" t="0" r="r" b="b"/>
              <a:pathLst>
                <a:path w="26" h="44">
                  <a:moveTo>
                    <a:pt x="0" y="10"/>
                  </a:moveTo>
                  <a:cubicBezTo>
                    <a:pt x="0" y="10"/>
                    <a:pt x="15" y="0"/>
                    <a:pt x="21" y="8"/>
                  </a:cubicBezTo>
                  <a:cubicBezTo>
                    <a:pt x="26" y="15"/>
                    <a:pt x="23" y="44"/>
                    <a:pt x="23" y="4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80" name="Oval 291"/>
            <p:cNvSpPr>
              <a:spLocks noChangeArrowheads="1"/>
            </p:cNvSpPr>
            <p:nvPr/>
          </p:nvSpPr>
          <p:spPr bwMode="auto">
            <a:xfrm flipH="1">
              <a:off x="1589886" y="672242"/>
              <a:ext cx="48929" cy="4700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281" name="Oval 292"/>
            <p:cNvSpPr>
              <a:spLocks noChangeArrowheads="1"/>
            </p:cNvSpPr>
            <p:nvPr/>
          </p:nvSpPr>
          <p:spPr bwMode="auto">
            <a:xfrm flipH="1">
              <a:off x="1476457" y="862680"/>
              <a:ext cx="128997" cy="103656"/>
            </a:xfrm>
            <a:prstGeom prst="ellipse">
              <a:avLst/>
            </a:prstGeom>
            <a:solidFill>
              <a:srgbClr val="CC0000"/>
            </a:solidFill>
            <a:ln w="23813" cap="rnd">
              <a:solidFill>
                <a:srgbClr val="000000"/>
              </a:solidFill>
              <a:round/>
              <a:headEnd/>
              <a:tailEnd/>
            </a:ln>
          </p:spPr>
          <p:txBody>
            <a:bodyPr/>
            <a:lstStyle/>
            <a:p>
              <a:endParaRPr lang="ja-JP" altLang="en-US" sz="1600" dirty="0"/>
            </a:p>
          </p:txBody>
        </p:sp>
      </p:grpSp>
      <p:grpSp>
        <p:nvGrpSpPr>
          <p:cNvPr id="1282" name="グループ化 1281"/>
          <p:cNvGrpSpPr>
            <a:grpSpLocks noChangeAspect="1"/>
          </p:cNvGrpSpPr>
          <p:nvPr/>
        </p:nvGrpSpPr>
        <p:grpSpPr>
          <a:xfrm>
            <a:off x="6879720" y="3411893"/>
            <a:ext cx="1023254" cy="651732"/>
            <a:chOff x="2125890" y="435584"/>
            <a:chExt cx="1421192" cy="905184"/>
          </a:xfrm>
        </p:grpSpPr>
        <p:sp>
          <p:nvSpPr>
            <p:cNvPr id="1283" name="Freeform 268"/>
            <p:cNvSpPr>
              <a:spLocks/>
            </p:cNvSpPr>
            <p:nvPr/>
          </p:nvSpPr>
          <p:spPr bwMode="auto">
            <a:xfrm flipH="1">
              <a:off x="2125890" y="623611"/>
              <a:ext cx="1227695" cy="521897"/>
            </a:xfrm>
            <a:custGeom>
              <a:avLst/>
              <a:gdLst>
                <a:gd name="T0" fmla="*/ 18227 w 151"/>
                <a:gd name="T1" fmla="*/ 51676 h 131"/>
                <a:gd name="T2" fmla="*/ 58772 w 151"/>
                <a:gd name="T3" fmla="*/ 50846 h 131"/>
                <a:gd name="T4" fmla="*/ 59989 w 151"/>
                <a:gd name="T5" fmla="*/ 50846 h 131"/>
                <a:gd name="T6" fmla="*/ 62676 w 151"/>
                <a:gd name="T7" fmla="*/ 45723 h 131"/>
                <a:gd name="T8" fmla="*/ 84807 w 151"/>
                <a:gd name="T9" fmla="*/ 17294 h 131"/>
                <a:gd name="T10" fmla="*/ 74451 w 151"/>
                <a:gd name="T11" fmla="*/ 0 h 131"/>
                <a:gd name="T12" fmla="*/ 0 w 151"/>
                <a:gd name="T13" fmla="*/ 36653 h 131"/>
                <a:gd name="T14" fmla="*/ 735 w 151"/>
                <a:gd name="T15" fmla="*/ 37486 h 131"/>
                <a:gd name="T16" fmla="*/ 18227 w 151"/>
                <a:gd name="T17" fmla="*/ 5167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31">
                  <a:moveTo>
                    <a:pt x="28" y="131"/>
                  </a:moveTo>
                  <a:cubicBezTo>
                    <a:pt x="53" y="120"/>
                    <a:pt x="90" y="129"/>
                    <a:pt x="90" y="129"/>
                  </a:cubicBezTo>
                  <a:cubicBezTo>
                    <a:pt x="91" y="129"/>
                    <a:pt x="91" y="129"/>
                    <a:pt x="92" y="129"/>
                  </a:cubicBezTo>
                  <a:cubicBezTo>
                    <a:pt x="96" y="116"/>
                    <a:pt x="96" y="116"/>
                    <a:pt x="96" y="116"/>
                  </a:cubicBezTo>
                  <a:cubicBezTo>
                    <a:pt x="151" y="109"/>
                    <a:pt x="140" y="57"/>
                    <a:pt x="130" y="44"/>
                  </a:cubicBezTo>
                  <a:cubicBezTo>
                    <a:pt x="123" y="34"/>
                    <a:pt x="117" y="11"/>
                    <a:pt x="114" y="0"/>
                  </a:cubicBezTo>
                  <a:cubicBezTo>
                    <a:pt x="0" y="93"/>
                    <a:pt x="0" y="93"/>
                    <a:pt x="0" y="93"/>
                  </a:cubicBezTo>
                  <a:cubicBezTo>
                    <a:pt x="1" y="94"/>
                    <a:pt x="1" y="94"/>
                    <a:pt x="1" y="95"/>
                  </a:cubicBezTo>
                  <a:cubicBezTo>
                    <a:pt x="4" y="109"/>
                    <a:pt x="18" y="123"/>
                    <a:pt x="28" y="131"/>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1284" name="Freeform 269"/>
            <p:cNvSpPr>
              <a:spLocks/>
            </p:cNvSpPr>
            <p:nvPr/>
          </p:nvSpPr>
          <p:spPr bwMode="auto">
            <a:xfrm flipH="1">
              <a:off x="2272680" y="435584"/>
              <a:ext cx="1274402" cy="570110"/>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85" name="Freeform 270"/>
            <p:cNvSpPr>
              <a:spLocks/>
            </p:cNvSpPr>
            <p:nvPr/>
          </p:nvSpPr>
          <p:spPr bwMode="auto">
            <a:xfrm flipH="1">
              <a:off x="2272680" y="435584"/>
              <a:ext cx="1274402" cy="570110"/>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1286" name="Freeform 271"/>
            <p:cNvSpPr>
              <a:spLocks/>
            </p:cNvSpPr>
            <p:nvPr/>
          </p:nvSpPr>
          <p:spPr bwMode="auto">
            <a:xfrm flipH="1">
              <a:off x="2165924" y="1045469"/>
              <a:ext cx="1243263" cy="295299"/>
            </a:xfrm>
            <a:custGeom>
              <a:avLst/>
              <a:gdLst>
                <a:gd name="T0" fmla="*/ 8381 w 153"/>
                <a:gd name="T1" fmla="*/ 29433 h 74"/>
                <a:gd name="T2" fmla="*/ 99593 w 153"/>
                <a:gd name="T3" fmla="*/ 29433 h 74"/>
                <a:gd name="T4" fmla="*/ 68958 w 153"/>
                <a:gd name="T5" fmla="*/ 12737 h 74"/>
                <a:gd name="T6" fmla="*/ 63061 w 153"/>
                <a:gd name="T7" fmla="*/ 9141 h 74"/>
                <a:gd name="T8" fmla="*/ 8381 w 153"/>
                <a:gd name="T9" fmla="*/ 2943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74">
                  <a:moveTo>
                    <a:pt x="13" y="74"/>
                  </a:moveTo>
                  <a:cubicBezTo>
                    <a:pt x="153" y="74"/>
                    <a:pt x="153" y="74"/>
                    <a:pt x="153" y="74"/>
                  </a:cubicBezTo>
                  <a:cubicBezTo>
                    <a:pt x="153" y="74"/>
                    <a:pt x="135" y="30"/>
                    <a:pt x="106" y="32"/>
                  </a:cubicBezTo>
                  <a:cubicBezTo>
                    <a:pt x="106" y="32"/>
                    <a:pt x="113" y="23"/>
                    <a:pt x="97" y="23"/>
                  </a:cubicBezTo>
                  <a:cubicBezTo>
                    <a:pt x="97" y="23"/>
                    <a:pt x="0" y="0"/>
                    <a:pt x="13" y="7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1287" name="Freeform 272"/>
            <p:cNvSpPr>
              <a:spLocks/>
            </p:cNvSpPr>
            <p:nvPr/>
          </p:nvSpPr>
          <p:spPr bwMode="auto">
            <a:xfrm flipH="1">
              <a:off x="2775323" y="767043"/>
              <a:ext cx="578262" cy="378466"/>
            </a:xfrm>
            <a:custGeom>
              <a:avLst/>
              <a:gdLst>
                <a:gd name="T0" fmla="*/ 18519 w 71"/>
                <a:gd name="T1" fmla="*/ 37482 h 95"/>
                <a:gd name="T2" fmla="*/ 34181 w 71"/>
                <a:gd name="T3" fmla="*/ 35462 h 95"/>
                <a:gd name="T4" fmla="*/ 38850 w 71"/>
                <a:gd name="T5" fmla="*/ 28776 h 95"/>
                <a:gd name="T6" fmla="*/ 26271 w 71"/>
                <a:gd name="T7" fmla="*/ 10260 h 95"/>
                <a:gd name="T8" fmla="*/ 45474 w 71"/>
                <a:gd name="T9" fmla="*/ 13000 h 95"/>
                <a:gd name="T10" fmla="*/ 46749 w 71"/>
                <a:gd name="T11" fmla="*/ 0 h 95"/>
                <a:gd name="T12" fmla="*/ 0 w 71"/>
                <a:gd name="T13" fmla="*/ 22430 h 95"/>
                <a:gd name="T14" fmla="*/ 736 w 71"/>
                <a:gd name="T15" fmla="*/ 23292 h 95"/>
                <a:gd name="T16" fmla="*/ 18519 w 71"/>
                <a:gd name="T17" fmla="*/ 37482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95">
                  <a:moveTo>
                    <a:pt x="28" y="95"/>
                  </a:moveTo>
                  <a:cubicBezTo>
                    <a:pt x="36" y="92"/>
                    <a:pt x="44" y="90"/>
                    <a:pt x="52" y="90"/>
                  </a:cubicBezTo>
                  <a:cubicBezTo>
                    <a:pt x="59" y="73"/>
                    <a:pt x="59" y="73"/>
                    <a:pt x="59" y="73"/>
                  </a:cubicBezTo>
                  <a:cubicBezTo>
                    <a:pt x="44" y="70"/>
                    <a:pt x="29" y="39"/>
                    <a:pt x="40" y="26"/>
                  </a:cubicBezTo>
                  <a:cubicBezTo>
                    <a:pt x="50" y="13"/>
                    <a:pt x="64" y="36"/>
                    <a:pt x="69" y="33"/>
                  </a:cubicBezTo>
                  <a:cubicBezTo>
                    <a:pt x="71" y="32"/>
                    <a:pt x="71" y="17"/>
                    <a:pt x="71" y="0"/>
                  </a:cubicBezTo>
                  <a:cubicBezTo>
                    <a:pt x="0" y="57"/>
                    <a:pt x="0" y="57"/>
                    <a:pt x="0" y="57"/>
                  </a:cubicBezTo>
                  <a:cubicBezTo>
                    <a:pt x="1" y="58"/>
                    <a:pt x="1" y="58"/>
                    <a:pt x="1" y="59"/>
                  </a:cubicBezTo>
                  <a:cubicBezTo>
                    <a:pt x="4" y="73"/>
                    <a:pt x="18" y="87"/>
                    <a:pt x="28" y="95"/>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1288" name="Freeform 273"/>
            <p:cNvSpPr>
              <a:spLocks/>
            </p:cNvSpPr>
            <p:nvPr/>
          </p:nvSpPr>
          <p:spPr bwMode="auto">
            <a:xfrm flipH="1">
              <a:off x="2517330" y="658565"/>
              <a:ext cx="306924" cy="48212"/>
            </a:xfrm>
            <a:custGeom>
              <a:avLst/>
              <a:gdLst>
                <a:gd name="T0" fmla="*/ 0 w 38"/>
                <a:gd name="T1" fmla="*/ 3333 h 12"/>
                <a:gd name="T2" fmla="*/ 23990 w 38"/>
                <a:gd name="T3" fmla="*/ 4923 h 12"/>
                <a:gd name="T4" fmla="*/ 0 60000 65536"/>
                <a:gd name="T5" fmla="*/ 0 60000 65536"/>
              </a:gdLst>
              <a:ahLst/>
              <a:cxnLst>
                <a:cxn ang="T4">
                  <a:pos x="T0" y="T1"/>
                </a:cxn>
                <a:cxn ang="T5">
                  <a:pos x="T2" y="T3"/>
                </a:cxn>
              </a:cxnLst>
              <a:rect l="0" t="0" r="r" b="b"/>
              <a:pathLst>
                <a:path w="38" h="12">
                  <a:moveTo>
                    <a:pt x="0" y="8"/>
                  </a:moveTo>
                  <a:cubicBezTo>
                    <a:pt x="0" y="8"/>
                    <a:pt x="26" y="0"/>
                    <a:pt x="38"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89" name="Line 274"/>
            <p:cNvSpPr>
              <a:spLocks noChangeShapeType="1"/>
            </p:cNvSpPr>
            <p:nvPr/>
          </p:nvSpPr>
          <p:spPr bwMode="auto">
            <a:xfrm flipH="1">
              <a:off x="2468399" y="591069"/>
              <a:ext cx="6673" cy="7955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290" name="Freeform 275"/>
            <p:cNvSpPr>
              <a:spLocks/>
            </p:cNvSpPr>
            <p:nvPr/>
          </p:nvSpPr>
          <p:spPr bwMode="auto">
            <a:xfrm flipH="1">
              <a:off x="2857615" y="917706"/>
              <a:ext cx="128997" cy="91603"/>
            </a:xfrm>
            <a:custGeom>
              <a:avLst/>
              <a:gdLst>
                <a:gd name="T0" fmla="*/ 2577 w 16"/>
                <a:gd name="T1" fmla="*/ 0 h 23"/>
                <a:gd name="T2" fmla="*/ 10001 w 16"/>
                <a:gd name="T3" fmla="*/ 9051 h 23"/>
                <a:gd name="T4" fmla="*/ 0 60000 65536"/>
                <a:gd name="T5" fmla="*/ 0 60000 65536"/>
              </a:gdLst>
              <a:ahLst/>
              <a:cxnLst>
                <a:cxn ang="T4">
                  <a:pos x="T0" y="T1"/>
                </a:cxn>
                <a:cxn ang="T5">
                  <a:pos x="T2" y="T3"/>
                </a:cxn>
              </a:cxnLst>
              <a:rect l="0" t="0" r="r" b="b"/>
              <a:pathLst>
                <a:path w="16" h="23">
                  <a:moveTo>
                    <a:pt x="4" y="0"/>
                  </a:moveTo>
                  <a:cubicBezTo>
                    <a:pt x="4" y="0"/>
                    <a:pt x="0" y="14"/>
                    <a:pt x="16"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91" name="Oval 276"/>
            <p:cNvSpPr>
              <a:spLocks noChangeArrowheads="1"/>
            </p:cNvSpPr>
            <p:nvPr/>
          </p:nvSpPr>
          <p:spPr bwMode="auto">
            <a:xfrm flipH="1">
              <a:off x="2426142" y="905654"/>
              <a:ext cx="131220" cy="112093"/>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1292" name="Oval 277"/>
            <p:cNvSpPr>
              <a:spLocks noChangeArrowheads="1"/>
            </p:cNvSpPr>
            <p:nvPr/>
          </p:nvSpPr>
          <p:spPr bwMode="auto">
            <a:xfrm flipH="1">
              <a:off x="2475072" y="754990"/>
              <a:ext cx="42258" cy="4700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293" name="Oval 278"/>
            <p:cNvSpPr>
              <a:spLocks noChangeArrowheads="1"/>
            </p:cNvSpPr>
            <p:nvPr/>
          </p:nvSpPr>
          <p:spPr bwMode="auto">
            <a:xfrm flipH="1">
              <a:off x="2410574" y="718831"/>
              <a:ext cx="48929" cy="4821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1294" name="Freeform 279"/>
            <p:cNvSpPr>
              <a:spLocks/>
            </p:cNvSpPr>
            <p:nvPr/>
          </p:nvSpPr>
          <p:spPr bwMode="auto">
            <a:xfrm flipH="1">
              <a:off x="3060007" y="1149124"/>
              <a:ext cx="113429" cy="39775"/>
            </a:xfrm>
            <a:custGeom>
              <a:avLst/>
              <a:gdLst>
                <a:gd name="T0" fmla="*/ 0 w 14"/>
                <a:gd name="T1" fmla="*/ 1188 h 10"/>
                <a:gd name="T2" fmla="*/ 8998 w 14"/>
                <a:gd name="T3" fmla="*/ 3920 h 10"/>
                <a:gd name="T4" fmla="*/ 0 60000 65536"/>
                <a:gd name="T5" fmla="*/ 0 60000 65536"/>
              </a:gdLst>
              <a:ahLst/>
              <a:cxnLst>
                <a:cxn ang="T4">
                  <a:pos x="T0" y="T1"/>
                </a:cxn>
                <a:cxn ang="T5">
                  <a:pos x="T2" y="T3"/>
                </a:cxn>
              </a:cxnLst>
              <a:rect l="0" t="0" r="r" b="b"/>
              <a:pathLst>
                <a:path w="14" h="10">
                  <a:moveTo>
                    <a:pt x="0" y="3"/>
                  </a:moveTo>
                  <a:cubicBezTo>
                    <a:pt x="0" y="3"/>
                    <a:pt x="11" y="0"/>
                    <a:pt x="14"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95" name="Freeform 280"/>
            <p:cNvSpPr>
              <a:spLocks/>
            </p:cNvSpPr>
            <p:nvPr/>
          </p:nvSpPr>
          <p:spPr bwMode="auto">
            <a:xfrm flipH="1">
              <a:off x="2548467" y="1173231"/>
              <a:ext cx="97860" cy="15669"/>
            </a:xfrm>
            <a:custGeom>
              <a:avLst/>
              <a:gdLst>
                <a:gd name="T0" fmla="*/ 0 w 12"/>
                <a:gd name="T1" fmla="*/ 1446 h 4"/>
                <a:gd name="T2" fmla="*/ 7931 w 12"/>
                <a:gd name="T3" fmla="*/ 0 h 4"/>
                <a:gd name="T4" fmla="*/ 0 60000 65536"/>
                <a:gd name="T5" fmla="*/ 0 60000 65536"/>
              </a:gdLst>
              <a:ahLst/>
              <a:cxnLst>
                <a:cxn ang="T4">
                  <a:pos x="T0" y="T1"/>
                </a:cxn>
                <a:cxn ang="T5">
                  <a:pos x="T2" y="T3"/>
                </a:cxn>
              </a:cxnLst>
              <a:rect l="0" t="0" r="r" b="b"/>
              <a:pathLst>
                <a:path w="12" h="4">
                  <a:moveTo>
                    <a:pt x="0" y="4"/>
                  </a:moveTo>
                  <a:cubicBezTo>
                    <a:pt x="0" y="4"/>
                    <a:pt x="4" y="0"/>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96" name="Line 281"/>
            <p:cNvSpPr>
              <a:spLocks noChangeShapeType="1"/>
            </p:cNvSpPr>
            <p:nvPr/>
          </p:nvSpPr>
          <p:spPr bwMode="auto">
            <a:xfrm flipH="1">
              <a:off x="3068902" y="1220238"/>
              <a:ext cx="0" cy="12053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1297" name="テキスト ボックス 1296"/>
          <p:cNvSpPr txBox="1"/>
          <p:nvPr/>
        </p:nvSpPr>
        <p:spPr>
          <a:xfrm>
            <a:off x="3625356" y="3014554"/>
            <a:ext cx="1829347" cy="369332"/>
          </a:xfrm>
          <a:prstGeom prst="rect">
            <a:avLst/>
          </a:prstGeom>
          <a:noFill/>
        </p:spPr>
        <p:txBody>
          <a:bodyPr wrap="none" rtlCol="0">
            <a:spAutoFit/>
          </a:bodyPr>
          <a:lstStyle/>
          <a:p>
            <a:r>
              <a:rPr lang="ja-JP" altLang="en-US" dirty="0"/>
              <a:t>摩擦を減らせば</a:t>
            </a:r>
            <a:r>
              <a:rPr lang="en-US" altLang="ja-JP" dirty="0"/>
              <a:t>?</a:t>
            </a:r>
            <a:endParaRPr lang="ja-JP" altLang="en-US" dirty="0"/>
          </a:p>
        </p:txBody>
      </p:sp>
      <p:sp>
        <p:nvSpPr>
          <p:cNvPr id="1298" name="角丸四角形吹き出し 1297"/>
          <p:cNvSpPr/>
          <p:nvPr/>
        </p:nvSpPr>
        <p:spPr>
          <a:xfrm>
            <a:off x="3630620" y="3040706"/>
            <a:ext cx="1815900" cy="316286"/>
          </a:xfrm>
          <a:prstGeom prst="wedgeRoundRectCallout">
            <a:avLst>
              <a:gd name="adj1" fmla="val 15848"/>
              <a:gd name="adj2" fmla="val 10989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99" name="角丸四角形吹き出し 1298"/>
          <p:cNvSpPr/>
          <p:nvPr/>
        </p:nvSpPr>
        <p:spPr>
          <a:xfrm>
            <a:off x="5556375" y="3040556"/>
            <a:ext cx="2186361" cy="316436"/>
          </a:xfrm>
          <a:prstGeom prst="wedgeRoundRectCallout">
            <a:avLst>
              <a:gd name="adj1" fmla="val 15848"/>
              <a:gd name="adj2" fmla="val 10989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00" name="テキスト ボックス 1299"/>
          <p:cNvSpPr txBox="1"/>
          <p:nvPr/>
        </p:nvSpPr>
        <p:spPr>
          <a:xfrm>
            <a:off x="5587907" y="3032587"/>
            <a:ext cx="2237939" cy="369332"/>
          </a:xfrm>
          <a:prstGeom prst="rect">
            <a:avLst/>
          </a:prstGeom>
          <a:noFill/>
        </p:spPr>
        <p:txBody>
          <a:bodyPr wrap="square" rtlCol="0">
            <a:spAutoFit/>
          </a:bodyPr>
          <a:lstStyle/>
          <a:p>
            <a:r>
              <a:rPr lang="ja-JP" altLang="en-US" dirty="0"/>
              <a:t>どうすれば軽くなる</a:t>
            </a:r>
            <a:r>
              <a:rPr lang="en-US" altLang="ja-JP" dirty="0"/>
              <a:t>?</a:t>
            </a:r>
            <a:endParaRPr lang="ja-JP" altLang="en-US" dirty="0"/>
          </a:p>
        </p:txBody>
      </p:sp>
      <p:pic>
        <p:nvPicPr>
          <p:cNvPr id="1301" name="Picture 2" descr="C:\Users\a047976\Desktop\１．外観検査要領書叩き台\写真\1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8810" y="3816861"/>
            <a:ext cx="559484" cy="327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302" name="グループ化 1301"/>
          <p:cNvGrpSpPr/>
          <p:nvPr/>
        </p:nvGrpSpPr>
        <p:grpSpPr>
          <a:xfrm>
            <a:off x="8161979" y="3765942"/>
            <a:ext cx="1591535" cy="1608044"/>
            <a:chOff x="5028518" y="2191336"/>
            <a:chExt cx="2870991" cy="3846473"/>
          </a:xfrm>
        </p:grpSpPr>
        <p:sp>
          <p:nvSpPr>
            <p:cNvPr id="1303" name="直方体 1302"/>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04" name="正方形/長方形 1303"/>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305" name="グループ化 1304"/>
            <p:cNvGrpSpPr/>
            <p:nvPr/>
          </p:nvGrpSpPr>
          <p:grpSpPr>
            <a:xfrm>
              <a:off x="5059850" y="2201134"/>
              <a:ext cx="2839659" cy="3836675"/>
              <a:chOff x="5059850" y="2201134"/>
              <a:chExt cx="2839659" cy="3836675"/>
            </a:xfrm>
          </p:grpSpPr>
          <p:sp>
            <p:nvSpPr>
              <p:cNvPr id="1318" name="正方形/長方形 1317"/>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19" name="正方形/長方形 1318"/>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20" name="正方形/長方形 1319"/>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21" name="平行四辺形 1320"/>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22" name="正方形/長方形 1321"/>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23" name="正方形/長方形 1322"/>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24" name="正方形/長方形 1323"/>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25" name="正方形/長方形 1324"/>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306" name="正方形/長方形 1305"/>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07" name="正方形/長方形 1306"/>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08" name="平行四辺形 1307"/>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09" name="正方形/長方形 1308"/>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10" name="正方形/長方形 1309"/>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11" name="正方形/長方形 1310"/>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12" name="正方形/長方形 1311"/>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13" name="正方形/長方形 1312"/>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14" name="平行四辺形 1313"/>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15" name="直方体 1314"/>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16" name="直方体 1315"/>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17" name="フローチャート : 直接アクセス記憶 318"/>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26" name="グループ化 1325"/>
          <p:cNvGrpSpPr/>
          <p:nvPr/>
        </p:nvGrpSpPr>
        <p:grpSpPr>
          <a:xfrm>
            <a:off x="9492536" y="4962198"/>
            <a:ext cx="1284068" cy="441905"/>
            <a:chOff x="6372261" y="5513353"/>
            <a:chExt cx="2016224" cy="532051"/>
          </a:xfrm>
        </p:grpSpPr>
        <p:grpSp>
          <p:nvGrpSpPr>
            <p:cNvPr id="1327" name="グループ化 1326"/>
            <p:cNvGrpSpPr/>
            <p:nvPr/>
          </p:nvGrpSpPr>
          <p:grpSpPr>
            <a:xfrm>
              <a:off x="6372261" y="5621677"/>
              <a:ext cx="2016224" cy="423727"/>
              <a:chOff x="3563888" y="359923"/>
              <a:chExt cx="2016224" cy="423727"/>
            </a:xfrm>
          </p:grpSpPr>
          <p:sp>
            <p:nvSpPr>
              <p:cNvPr id="1393" name="直方体 1392"/>
              <p:cNvSpPr/>
              <p:nvPr/>
            </p:nvSpPr>
            <p:spPr>
              <a:xfrm>
                <a:off x="3707904" y="566715"/>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4" name="台形 1393"/>
              <p:cNvSpPr/>
              <p:nvPr/>
            </p:nvSpPr>
            <p:spPr>
              <a:xfrm>
                <a:off x="3636435" y="5428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5" name="台形 1394"/>
              <p:cNvSpPr/>
              <p:nvPr/>
            </p:nvSpPr>
            <p:spPr>
              <a:xfrm>
                <a:off x="3635896" y="70055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6" name="台形 1395"/>
              <p:cNvSpPr/>
              <p:nvPr/>
            </p:nvSpPr>
            <p:spPr>
              <a:xfrm flipV="1">
                <a:off x="3635896" y="66780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7" name="台形 1396"/>
              <p:cNvSpPr/>
              <p:nvPr/>
            </p:nvSpPr>
            <p:spPr>
              <a:xfrm>
                <a:off x="3635896" y="6321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8" name="台形 1397"/>
              <p:cNvSpPr/>
              <p:nvPr/>
            </p:nvSpPr>
            <p:spPr>
              <a:xfrm flipV="1">
                <a:off x="3636435" y="58643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9" name="台形 1398"/>
              <p:cNvSpPr/>
              <p:nvPr/>
            </p:nvSpPr>
            <p:spPr>
              <a:xfrm flipV="1">
                <a:off x="3636435" y="49709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0" name="台形 1399"/>
              <p:cNvSpPr/>
              <p:nvPr/>
            </p:nvSpPr>
            <p:spPr>
              <a:xfrm>
                <a:off x="3636435" y="46226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1" name="台形 1400"/>
              <p:cNvSpPr/>
              <p:nvPr/>
            </p:nvSpPr>
            <p:spPr>
              <a:xfrm>
                <a:off x="3803633" y="5362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2" name="台形 1401"/>
              <p:cNvSpPr/>
              <p:nvPr/>
            </p:nvSpPr>
            <p:spPr>
              <a:xfrm flipV="1">
                <a:off x="3803633" y="50348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3" name="台形 1402"/>
              <p:cNvSpPr/>
              <p:nvPr/>
            </p:nvSpPr>
            <p:spPr>
              <a:xfrm>
                <a:off x="3803633" y="46783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4" name="台形 1403"/>
              <p:cNvSpPr/>
              <p:nvPr/>
            </p:nvSpPr>
            <p:spPr>
              <a:xfrm flipV="1">
                <a:off x="3804172" y="42211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5" name="平行四辺形 1404"/>
              <p:cNvSpPr/>
              <p:nvPr/>
            </p:nvSpPr>
            <p:spPr>
              <a:xfrm>
                <a:off x="5125166" y="564257"/>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6" name="直方体 1405"/>
              <p:cNvSpPr/>
              <p:nvPr/>
            </p:nvSpPr>
            <p:spPr>
              <a:xfrm>
                <a:off x="3563888" y="359923"/>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28" name="グループ化 1327"/>
            <p:cNvGrpSpPr/>
            <p:nvPr/>
          </p:nvGrpSpPr>
          <p:grpSpPr>
            <a:xfrm>
              <a:off x="6384477" y="5513353"/>
              <a:ext cx="2004007" cy="311079"/>
              <a:chOff x="6384478" y="5513353"/>
              <a:chExt cx="1909136" cy="311079"/>
            </a:xfrm>
          </p:grpSpPr>
          <p:sp>
            <p:nvSpPr>
              <p:cNvPr id="1329" name="正方形/長方形 1328"/>
              <p:cNvSpPr/>
              <p:nvPr/>
            </p:nvSpPr>
            <p:spPr>
              <a:xfrm rot="18957577" flipV="1">
                <a:off x="6384478" y="5641909"/>
                <a:ext cx="377973" cy="37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30" name="正方形/長方形 1329"/>
              <p:cNvSpPr/>
              <p:nvPr/>
            </p:nvSpPr>
            <p:spPr bwMode="auto">
              <a:xfrm rot="5400000">
                <a:off x="6646172" y="5552772"/>
                <a:ext cx="109152" cy="3964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1" name="正方形/長方形 1330"/>
              <p:cNvSpPr/>
              <p:nvPr/>
            </p:nvSpPr>
            <p:spPr bwMode="auto">
              <a:xfrm rot="8040868">
                <a:off x="6708710" y="5709651"/>
                <a:ext cx="116329" cy="3992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2" name="正方形/長方形 1331"/>
              <p:cNvSpPr/>
              <p:nvPr/>
            </p:nvSpPr>
            <p:spPr bwMode="auto">
              <a:xfrm>
                <a:off x="6701481" y="5592780"/>
                <a:ext cx="1539156" cy="2427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3" name="正方形/長方形 1332"/>
              <p:cNvSpPr/>
              <p:nvPr/>
            </p:nvSpPr>
            <p:spPr bwMode="auto">
              <a:xfrm>
                <a:off x="6412374" y="5780247"/>
                <a:ext cx="1539156" cy="2427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334" name="グループ化 73"/>
              <p:cNvGrpSpPr>
                <a:grpSpLocks/>
              </p:cNvGrpSpPr>
              <p:nvPr/>
            </p:nvGrpSpPr>
            <p:grpSpPr bwMode="auto">
              <a:xfrm>
                <a:off x="6425290" y="5609519"/>
                <a:ext cx="1745661" cy="165707"/>
                <a:chOff x="920040" y="4616735"/>
                <a:chExt cx="2050960" cy="324269"/>
              </a:xfrm>
            </p:grpSpPr>
            <p:grpSp>
              <p:nvGrpSpPr>
                <p:cNvPr id="1341" name="グループ化 88"/>
                <p:cNvGrpSpPr>
                  <a:grpSpLocks/>
                </p:cNvGrpSpPr>
                <p:nvPr/>
              </p:nvGrpSpPr>
              <p:grpSpPr bwMode="auto">
                <a:xfrm>
                  <a:off x="920040" y="4788554"/>
                  <a:ext cx="1909661" cy="152450"/>
                  <a:chOff x="5533349" y="5070816"/>
                  <a:chExt cx="1909661" cy="152450"/>
                </a:xfrm>
              </p:grpSpPr>
              <p:sp>
                <p:nvSpPr>
                  <p:cNvPr id="1368" name="直方体 1367"/>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69" name="フローチャート : 直接アクセス記憶 481"/>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70" name="フローチャート : 直接アクセス記憶 482"/>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71" name="フローチャート : 直接アクセス記憶 483"/>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72" name="フローチャート : 直接アクセス記憶 484"/>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73" name="フローチャート : 直接アクセス記憶 485"/>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74" name="フローチャート : 直接アクセス記憶 486"/>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75" name="フローチャート : 直接アクセス記憶 487"/>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76" name="フローチャート : 直接アクセス記憶 488"/>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77" name="フローチャート : 直接アクセス記憶 489"/>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78" name="フローチャート : 直接アクセス記憶 490"/>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79" name="フローチャート : 直接アクセス記憶 491"/>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80" name="フローチャート : 直接アクセス記憶 492"/>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81" name="フローチャート : 直接アクセス記憶 493"/>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82" name="フローチャート : 直接アクセス記憶 494"/>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83" name="フローチャート : 直接アクセス記憶 495"/>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84" name="フローチャート : 直接アクセス記憶 496"/>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85" name="フローチャート : 直接アクセス記憶 497"/>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86" name="フローチャート : 直接アクセス記憶 498"/>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87" name="フローチャート : 直接アクセス記憶 499"/>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88" name="フローチャート : 直接アクセス記憶 500"/>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89" name="フローチャート : 直接アクセス記憶 501"/>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90" name="フローチャート : 直接アクセス記憶 502"/>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91" name="フローチャート : 直接アクセス記憶 503"/>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92" name="正方形/長方形 1391"/>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342" name="グループ化 89"/>
                <p:cNvGrpSpPr>
                  <a:grpSpLocks/>
                </p:cNvGrpSpPr>
                <p:nvPr/>
              </p:nvGrpSpPr>
              <p:grpSpPr bwMode="auto">
                <a:xfrm>
                  <a:off x="1104543" y="4616735"/>
                  <a:ext cx="1866457" cy="153418"/>
                  <a:chOff x="5575944" y="5070012"/>
                  <a:chExt cx="1866457" cy="153418"/>
                </a:xfrm>
              </p:grpSpPr>
              <p:sp>
                <p:nvSpPr>
                  <p:cNvPr id="1343" name="直方体 1342"/>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4" name="フローチャート : 直接アクセス記憶 456"/>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5" name="フローチャート : 直接アクセス記憶 457"/>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6" name="フローチャート : 直接アクセス記憶 458"/>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7" name="フローチャート : 直接アクセス記憶 459"/>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8" name="フローチャート : 直接アクセス記憶 460"/>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49" name="フローチャート : 直接アクセス記憶 461"/>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50" name="フローチャート : 直接アクセス記憶 462"/>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51" name="フローチャート : 直接アクセス記憶 463"/>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52" name="フローチャート : 直接アクセス記憶 464"/>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53" name="フローチャート : 直接アクセス記憶 465"/>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54" name="フローチャート : 直接アクセス記憶 466"/>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55" name="フローチャート : 直接アクセス記憶 467"/>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56" name="フローチャート : 直接アクセス記憶 468"/>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57" name="フローチャート : 直接アクセス記憶 469"/>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58" name="フローチャート : 直接アクセス記憶 470"/>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59" name="フローチャート : 直接アクセス記憶 471"/>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60" name="フローチャート : 直接アクセス記憶 472"/>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61" name="フローチャート : 直接アクセス記憶 473"/>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62" name="フローチャート : 直接アクセス記憶 474"/>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63" name="フローチャート : 直接アクセス記憶 475"/>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64" name="フローチャート : 直接アクセス記憶 476"/>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65" name="フローチャート : 直接アクセス記憶 477"/>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66" name="フローチャート : 直接アクセス記憶 478"/>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67" name="正方形/長方形 1366"/>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1335" name="正方形/長方形 1334"/>
              <p:cNvSpPr/>
              <p:nvPr/>
            </p:nvSpPr>
            <p:spPr bwMode="auto">
              <a:xfrm rot="5400000">
                <a:off x="6357882" y="5746538"/>
                <a:ext cx="114485" cy="4130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6" name="正方形/長方形 1335"/>
              <p:cNvSpPr/>
              <p:nvPr/>
            </p:nvSpPr>
            <p:spPr bwMode="auto">
              <a:xfrm>
                <a:off x="6677226" y="5513353"/>
                <a:ext cx="1539156" cy="242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7" name="正方形/長方形 1336"/>
              <p:cNvSpPr/>
              <p:nvPr/>
            </p:nvSpPr>
            <p:spPr bwMode="auto">
              <a:xfrm>
                <a:off x="6415127" y="5714131"/>
                <a:ext cx="1539156" cy="2427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8" name="正方形/長方形 1337"/>
              <p:cNvSpPr/>
              <p:nvPr/>
            </p:nvSpPr>
            <p:spPr bwMode="auto">
              <a:xfrm rot="5400000">
                <a:off x="8173288" y="5565293"/>
                <a:ext cx="131812" cy="3964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9" name="正方形/長方形 1338"/>
              <p:cNvSpPr/>
              <p:nvPr/>
            </p:nvSpPr>
            <p:spPr>
              <a:xfrm rot="19123846" flipV="1">
                <a:off x="7915641" y="5676808"/>
                <a:ext cx="377973" cy="37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40" name="正方形/長方形 1339"/>
              <p:cNvSpPr/>
              <p:nvPr/>
            </p:nvSpPr>
            <p:spPr bwMode="auto">
              <a:xfrm rot="5400000">
                <a:off x="7915899" y="5746538"/>
                <a:ext cx="114485" cy="4130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1407" name="正方形/長方形 1406"/>
          <p:cNvSpPr/>
          <p:nvPr/>
        </p:nvSpPr>
        <p:spPr>
          <a:xfrm rot="8040868">
            <a:off x="10579791" y="5115975"/>
            <a:ext cx="242038" cy="277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8" name="正方形/長方形 1407"/>
          <p:cNvSpPr/>
          <p:nvPr/>
        </p:nvSpPr>
        <p:spPr>
          <a:xfrm>
            <a:off x="10799161" y="4903504"/>
            <a:ext cx="1076164" cy="2124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9" name="正方形/長方形 1408"/>
          <p:cNvSpPr/>
          <p:nvPr/>
        </p:nvSpPr>
        <p:spPr bwMode="auto">
          <a:xfrm rot="5400000">
            <a:off x="10454803" y="4683952"/>
            <a:ext cx="702973" cy="3063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410" name="正方形/長方形 1409"/>
          <p:cNvSpPr/>
          <p:nvPr/>
        </p:nvSpPr>
        <p:spPr>
          <a:xfrm rot="8040868">
            <a:off x="10793232" y="4312481"/>
            <a:ext cx="102904" cy="277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11" name="グループ化 1410"/>
          <p:cNvGrpSpPr/>
          <p:nvPr/>
        </p:nvGrpSpPr>
        <p:grpSpPr>
          <a:xfrm>
            <a:off x="11680908" y="5091733"/>
            <a:ext cx="182994" cy="146481"/>
            <a:chOff x="3910231" y="5138394"/>
            <a:chExt cx="301729" cy="315214"/>
          </a:xfrm>
        </p:grpSpPr>
        <p:sp>
          <p:nvSpPr>
            <p:cNvPr id="1412" name="フローチャート : 結合子 417"/>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13" name="フローチャート : 結合子 418"/>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14" name="フローチャート : 結合子 419"/>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15" name="フローチャート: 手作業 1414"/>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416" name="正方形/長方形 1415"/>
          <p:cNvSpPr/>
          <p:nvPr/>
        </p:nvSpPr>
        <p:spPr>
          <a:xfrm rot="8040868">
            <a:off x="11880501" y="4312283"/>
            <a:ext cx="102904" cy="277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17" name="グループ化 1416"/>
          <p:cNvGrpSpPr/>
          <p:nvPr/>
        </p:nvGrpSpPr>
        <p:grpSpPr>
          <a:xfrm>
            <a:off x="10642405" y="5220535"/>
            <a:ext cx="182994" cy="148288"/>
            <a:chOff x="999802" y="4983409"/>
            <a:chExt cx="301729" cy="319103"/>
          </a:xfrm>
        </p:grpSpPr>
        <p:grpSp>
          <p:nvGrpSpPr>
            <p:cNvPr id="1418" name="グループ化 1417"/>
            <p:cNvGrpSpPr/>
            <p:nvPr/>
          </p:nvGrpSpPr>
          <p:grpSpPr>
            <a:xfrm>
              <a:off x="999802" y="4988192"/>
              <a:ext cx="301729" cy="314320"/>
              <a:chOff x="2792769" y="4986888"/>
              <a:chExt cx="301729" cy="314320"/>
            </a:xfrm>
          </p:grpSpPr>
          <p:sp>
            <p:nvSpPr>
              <p:cNvPr id="1420" name="フローチャート : 結合子 414"/>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1" name="フローチャート : 結合子 415"/>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2" name="フローチャート : 結合子 416"/>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419" name="フローチャート: 手作業 1418"/>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423" name="正方形/長方形 1422"/>
          <p:cNvSpPr/>
          <p:nvPr/>
        </p:nvSpPr>
        <p:spPr>
          <a:xfrm>
            <a:off x="10669661" y="5149511"/>
            <a:ext cx="1057305" cy="2169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4" name="正方形/長方形 1423"/>
          <p:cNvSpPr/>
          <p:nvPr/>
        </p:nvSpPr>
        <p:spPr>
          <a:xfrm rot="5400000">
            <a:off x="11537773" y="4684872"/>
            <a:ext cx="702834" cy="2773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5" name="正方形/長方形 1424"/>
          <p:cNvSpPr/>
          <p:nvPr/>
        </p:nvSpPr>
        <p:spPr>
          <a:xfrm>
            <a:off x="10608605" y="5205811"/>
            <a:ext cx="1088483" cy="2124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6" name="正方形/長方形 1425"/>
          <p:cNvSpPr/>
          <p:nvPr/>
        </p:nvSpPr>
        <p:spPr>
          <a:xfrm rot="5400000">
            <a:off x="10520321" y="5135646"/>
            <a:ext cx="155096" cy="2773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7" name="平行四辺形 1426"/>
          <p:cNvSpPr/>
          <p:nvPr/>
        </p:nvSpPr>
        <p:spPr>
          <a:xfrm>
            <a:off x="11531528" y="5147841"/>
            <a:ext cx="232915" cy="72245"/>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8" name="平行四辺形 1427"/>
          <p:cNvSpPr/>
          <p:nvPr/>
        </p:nvSpPr>
        <p:spPr>
          <a:xfrm>
            <a:off x="10635521" y="5152137"/>
            <a:ext cx="232915" cy="72245"/>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9" name="平行四辺形 1428"/>
          <p:cNvSpPr/>
          <p:nvPr/>
        </p:nvSpPr>
        <p:spPr>
          <a:xfrm>
            <a:off x="11666012" y="5036986"/>
            <a:ext cx="232915" cy="72245"/>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30" name="グループ化 1429"/>
          <p:cNvGrpSpPr/>
          <p:nvPr/>
        </p:nvGrpSpPr>
        <p:grpSpPr>
          <a:xfrm>
            <a:off x="11586074" y="5121720"/>
            <a:ext cx="362773" cy="151017"/>
            <a:chOff x="3148620" y="4589298"/>
            <a:chExt cx="598163" cy="324975"/>
          </a:xfrm>
        </p:grpSpPr>
        <p:sp>
          <p:nvSpPr>
            <p:cNvPr id="1431" name="円柱 1430"/>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2" name="円柱 1431"/>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3" name="直方体 1432"/>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4" name="平行四辺形 1433"/>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435" name="正方形/長方形 1434"/>
          <p:cNvSpPr/>
          <p:nvPr/>
        </p:nvSpPr>
        <p:spPr>
          <a:xfrm rot="8040868" flipV="1">
            <a:off x="11650004" y="5102282"/>
            <a:ext cx="248434" cy="277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6" name="正方形/長方形 1435"/>
          <p:cNvSpPr/>
          <p:nvPr/>
        </p:nvSpPr>
        <p:spPr>
          <a:xfrm>
            <a:off x="10799161" y="4351772"/>
            <a:ext cx="1076164" cy="2124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7" name="正方形/長方形 1436"/>
          <p:cNvSpPr/>
          <p:nvPr/>
        </p:nvSpPr>
        <p:spPr>
          <a:xfrm>
            <a:off x="10881171" y="4284974"/>
            <a:ext cx="1076164" cy="2124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38" name="グループ化 1437"/>
          <p:cNvGrpSpPr/>
          <p:nvPr/>
        </p:nvGrpSpPr>
        <p:grpSpPr>
          <a:xfrm>
            <a:off x="11531527" y="5222343"/>
            <a:ext cx="182994" cy="146481"/>
            <a:chOff x="2792769" y="4985994"/>
            <a:chExt cx="301729" cy="315214"/>
          </a:xfrm>
        </p:grpSpPr>
        <p:grpSp>
          <p:nvGrpSpPr>
            <p:cNvPr id="1439" name="グループ化 1438"/>
            <p:cNvGrpSpPr/>
            <p:nvPr/>
          </p:nvGrpSpPr>
          <p:grpSpPr>
            <a:xfrm>
              <a:off x="2792769" y="4986888"/>
              <a:ext cx="301729" cy="314320"/>
              <a:chOff x="2792769" y="4986888"/>
              <a:chExt cx="301729" cy="314320"/>
            </a:xfrm>
          </p:grpSpPr>
          <p:sp>
            <p:nvSpPr>
              <p:cNvPr id="1441" name="フローチャート : 結合子 405"/>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2" name="フローチャート : 結合子 406"/>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3" name="フローチャート : 結合子 407"/>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440" name="フローチャート: 手作業 1439"/>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444" name="グループ化 1443"/>
          <p:cNvGrpSpPr/>
          <p:nvPr/>
        </p:nvGrpSpPr>
        <p:grpSpPr>
          <a:xfrm>
            <a:off x="10615752" y="5056391"/>
            <a:ext cx="1218034" cy="150764"/>
            <a:chOff x="962635" y="4616735"/>
            <a:chExt cx="2008365" cy="324433"/>
          </a:xfrm>
        </p:grpSpPr>
        <p:grpSp>
          <p:nvGrpSpPr>
            <p:cNvPr id="1445" name="グループ化 1444"/>
            <p:cNvGrpSpPr/>
            <p:nvPr/>
          </p:nvGrpSpPr>
          <p:grpSpPr>
            <a:xfrm>
              <a:off x="962635" y="4787750"/>
              <a:ext cx="1866457" cy="153418"/>
              <a:chOff x="5575944" y="5070012"/>
              <a:chExt cx="1866457" cy="153418"/>
            </a:xfrm>
          </p:grpSpPr>
          <p:sp>
            <p:nvSpPr>
              <p:cNvPr id="1472" name="直方体 1471"/>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3" name="フローチャート : 直接アクセス記憶 379"/>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4" name="フローチャート : 直接アクセス記憶 380"/>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5" name="フローチャート : 直接アクセス記憶 381"/>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6" name="フローチャート : 直接アクセス記憶 382"/>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7" name="フローチャート : 直接アクセス記憶 383"/>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8" name="フローチャート : 直接アクセス記憶 384"/>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9" name="フローチャート : 直接アクセス記憶 385"/>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0" name="フローチャート : 直接アクセス記憶 386"/>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1" name="フローチャート : 直接アクセス記憶 387"/>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2" name="フローチャート : 直接アクセス記憶 388"/>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3" name="フローチャート : 直接アクセス記憶 389"/>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4" name="フローチャート : 直接アクセス記憶 390"/>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5" name="フローチャート : 直接アクセス記憶 391"/>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6" name="フローチャート : 直接アクセス記憶 392"/>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7" name="フローチャート : 直接アクセス記憶 393"/>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8" name="フローチャート : 直接アクセス記憶 394"/>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9" name="フローチャート : 直接アクセス記憶 395"/>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0" name="フローチャート : 直接アクセス記憶 396"/>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1" name="フローチャート : 直接アクセス記憶 397"/>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2" name="フローチャート : 直接アクセス記憶 398"/>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3" name="フローチャート : 直接アクセス記憶 399"/>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4" name="フローチャート : 直接アクセス記憶 400"/>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5" name="フローチャート : 直接アクセス記憶 401"/>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6" name="正方形/長方形 1495"/>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446" name="グループ化 1445"/>
            <p:cNvGrpSpPr/>
            <p:nvPr/>
          </p:nvGrpSpPr>
          <p:grpSpPr>
            <a:xfrm>
              <a:off x="1104543" y="4616735"/>
              <a:ext cx="1866457" cy="153418"/>
              <a:chOff x="5575944" y="5070012"/>
              <a:chExt cx="1866457" cy="153418"/>
            </a:xfrm>
          </p:grpSpPr>
          <p:sp>
            <p:nvSpPr>
              <p:cNvPr id="1447" name="直方体 1446"/>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8" name="フローチャート : 直接アクセス記憶 354"/>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9" name="フローチャート : 直接アクセス記憶 355"/>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0" name="フローチャート : 直接アクセス記憶 356"/>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1" name="フローチャート : 直接アクセス記憶 357"/>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2" name="フローチャート : 直接アクセス記憶 358"/>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3" name="フローチャート : 直接アクセス記憶 359"/>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4" name="フローチャート : 直接アクセス記憶 360"/>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5" name="フローチャート : 直接アクセス記憶 361"/>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6" name="フローチャート : 直接アクセス記憶 362"/>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7" name="フローチャート : 直接アクセス記憶 363"/>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8" name="フローチャート : 直接アクセス記憶 364"/>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9" name="フローチャート : 直接アクセス記憶 365"/>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0" name="フローチャート : 直接アクセス記憶 366"/>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1" name="フローチャート : 直接アクセス記憶 367"/>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2" name="フローチャート : 直接アクセス記憶 368"/>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3" name="フローチャート : 直接アクセス記憶 369"/>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4" name="フローチャート : 直接アクセス記憶 370"/>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5" name="フローチャート : 直接アクセス記憶 371"/>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6" name="フローチャート : 直接アクセス記憶 372"/>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7" name="フローチャート : 直接アクセス記憶 373"/>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8" name="フローチャート : 直接アクセス記憶 374"/>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9" name="フローチャート : 直接アクセス記憶 375"/>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0" name="フローチャート : 直接アクセス記憶 376"/>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1" name="正方形/長方形 1470"/>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1497" name="正方形/長方形 1496"/>
          <p:cNvSpPr/>
          <p:nvPr/>
        </p:nvSpPr>
        <p:spPr>
          <a:xfrm>
            <a:off x="10608605" y="5067797"/>
            <a:ext cx="1040389" cy="2294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98" name="グループ化 1497"/>
          <p:cNvGrpSpPr/>
          <p:nvPr/>
        </p:nvGrpSpPr>
        <p:grpSpPr>
          <a:xfrm>
            <a:off x="10729389" y="4338060"/>
            <a:ext cx="973569" cy="828501"/>
            <a:chOff x="3035074" y="2094849"/>
            <a:chExt cx="580040" cy="565058"/>
          </a:xfrm>
        </p:grpSpPr>
        <p:sp>
          <p:nvSpPr>
            <p:cNvPr id="1499" name="直方体 1498"/>
            <p:cNvSpPr/>
            <p:nvPr/>
          </p:nvSpPr>
          <p:spPr>
            <a:xfrm>
              <a:off x="3060820" y="2459712"/>
              <a:ext cx="535633" cy="20019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0" name="直方体 1499"/>
            <p:cNvSpPr/>
            <p:nvPr/>
          </p:nvSpPr>
          <p:spPr>
            <a:xfrm>
              <a:off x="3042288" y="2431816"/>
              <a:ext cx="572826" cy="83789"/>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1" name="直方体 1500"/>
            <p:cNvSpPr/>
            <p:nvPr/>
          </p:nvSpPr>
          <p:spPr>
            <a:xfrm>
              <a:off x="3060820" y="2288430"/>
              <a:ext cx="535633" cy="20019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2" name="直方体 1501"/>
            <p:cNvSpPr/>
            <p:nvPr/>
          </p:nvSpPr>
          <p:spPr>
            <a:xfrm>
              <a:off x="3035074" y="2264765"/>
              <a:ext cx="572826" cy="83789"/>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3" name="直方体 1502"/>
            <p:cNvSpPr/>
            <p:nvPr/>
          </p:nvSpPr>
          <p:spPr>
            <a:xfrm>
              <a:off x="3055590" y="2121140"/>
              <a:ext cx="535633" cy="20019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04" name="直方体 1503"/>
            <p:cNvSpPr/>
            <p:nvPr/>
          </p:nvSpPr>
          <p:spPr>
            <a:xfrm>
              <a:off x="3036849" y="2094849"/>
              <a:ext cx="572826" cy="83789"/>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508" name="正方形/長方形 1507"/>
          <p:cNvSpPr/>
          <p:nvPr/>
        </p:nvSpPr>
        <p:spPr>
          <a:xfrm rot="5400000">
            <a:off x="10528895" y="5125894"/>
            <a:ext cx="155096" cy="2773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9" name="正方形/長方形 1508"/>
          <p:cNvSpPr/>
          <p:nvPr/>
        </p:nvSpPr>
        <p:spPr>
          <a:xfrm>
            <a:off x="10607212" y="5058045"/>
            <a:ext cx="1040389" cy="2294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0" name="正方形/長方形 1509"/>
          <p:cNvSpPr/>
          <p:nvPr/>
        </p:nvSpPr>
        <p:spPr>
          <a:xfrm rot="8040868">
            <a:off x="11663107" y="4973418"/>
            <a:ext cx="232965" cy="3063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1" name="正方形/長方形 1510"/>
          <p:cNvSpPr/>
          <p:nvPr/>
        </p:nvSpPr>
        <p:spPr>
          <a:xfrm rot="5400000">
            <a:off x="11584479" y="5134237"/>
            <a:ext cx="155096" cy="2773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2" name="正方形/長方形 1511"/>
          <p:cNvSpPr/>
          <p:nvPr/>
        </p:nvSpPr>
        <p:spPr>
          <a:xfrm>
            <a:off x="9557073" y="5130346"/>
            <a:ext cx="1040389" cy="2294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513" name="グループ化 1512"/>
          <p:cNvGrpSpPr/>
          <p:nvPr/>
        </p:nvGrpSpPr>
        <p:grpSpPr>
          <a:xfrm>
            <a:off x="7599872" y="4718451"/>
            <a:ext cx="879167" cy="1080532"/>
            <a:chOff x="9894598" y="3967793"/>
            <a:chExt cx="879167" cy="1080532"/>
          </a:xfrm>
        </p:grpSpPr>
        <p:grpSp>
          <p:nvGrpSpPr>
            <p:cNvPr id="1514" name="グループ化 1513"/>
            <p:cNvGrpSpPr/>
            <p:nvPr/>
          </p:nvGrpSpPr>
          <p:grpSpPr>
            <a:xfrm rot="2669227" flipH="1">
              <a:off x="10544864" y="4638324"/>
              <a:ext cx="228901" cy="218631"/>
              <a:chOff x="3347864" y="816393"/>
              <a:chExt cx="265564" cy="362526"/>
            </a:xfrm>
          </p:grpSpPr>
          <p:sp>
            <p:nvSpPr>
              <p:cNvPr id="1533" name="Freeform 747"/>
              <p:cNvSpPr>
                <a:spLocks/>
              </p:cNvSpPr>
              <p:nvPr/>
            </p:nvSpPr>
            <p:spPr bwMode="auto">
              <a:xfrm>
                <a:off x="3347864" y="816393"/>
                <a:ext cx="265564" cy="362526"/>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534" name="Line 748"/>
              <p:cNvSpPr>
                <a:spLocks noChangeShapeType="1"/>
              </p:cNvSpPr>
              <p:nvPr/>
            </p:nvSpPr>
            <p:spPr bwMode="auto">
              <a:xfrm>
                <a:off x="3417253" y="1131123"/>
                <a:ext cx="0" cy="902"/>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35" name="Freeform 750"/>
              <p:cNvSpPr>
                <a:spLocks/>
              </p:cNvSpPr>
              <p:nvPr/>
            </p:nvSpPr>
            <p:spPr bwMode="auto">
              <a:xfrm>
                <a:off x="3528618" y="856973"/>
                <a:ext cx="63393" cy="83867"/>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36" name="Freeform 751"/>
              <p:cNvSpPr>
                <a:spLocks/>
              </p:cNvSpPr>
              <p:nvPr/>
            </p:nvSpPr>
            <p:spPr bwMode="auto">
              <a:xfrm>
                <a:off x="3501205" y="884930"/>
                <a:ext cx="82239" cy="156012"/>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1515" name="グループ化 1514"/>
            <p:cNvGrpSpPr/>
            <p:nvPr/>
          </p:nvGrpSpPr>
          <p:grpSpPr>
            <a:xfrm>
              <a:off x="9894598" y="4673047"/>
              <a:ext cx="764829" cy="375278"/>
              <a:chOff x="4634988" y="4730017"/>
              <a:chExt cx="1249218" cy="622271"/>
            </a:xfrm>
          </p:grpSpPr>
          <p:sp>
            <p:nvSpPr>
              <p:cNvPr id="1528" name="Freeform 1192"/>
              <p:cNvSpPr>
                <a:spLocks/>
              </p:cNvSpPr>
              <p:nvPr/>
            </p:nvSpPr>
            <p:spPr bwMode="auto">
              <a:xfrm>
                <a:off x="4634988" y="4730017"/>
                <a:ext cx="1249218" cy="622271"/>
              </a:xfrm>
              <a:custGeom>
                <a:avLst/>
                <a:gdLst>
                  <a:gd name="T0" fmla="*/ 442 w 242"/>
                  <a:gd name="T1" fmla="*/ 71 h 87"/>
                  <a:gd name="T2" fmla="*/ 378 w 242"/>
                  <a:gd name="T3" fmla="*/ 9 h 87"/>
                  <a:gd name="T4" fmla="*/ 291 w 242"/>
                  <a:gd name="T5" fmla="*/ 0 h 87"/>
                  <a:gd name="T6" fmla="*/ 227 w 242"/>
                  <a:gd name="T7" fmla="*/ 20 h 87"/>
                  <a:gd name="T8" fmla="*/ 130 w 242"/>
                  <a:gd name="T9" fmla="*/ 19 h 87"/>
                  <a:gd name="T10" fmla="*/ 0 w 242"/>
                  <a:gd name="T11" fmla="*/ 160 h 87"/>
                  <a:gd name="T12" fmla="*/ 375 w 242"/>
                  <a:gd name="T13" fmla="*/ 162 h 87"/>
                  <a:gd name="T14" fmla="*/ 371 w 242"/>
                  <a:gd name="T15" fmla="*/ 149 h 87"/>
                  <a:gd name="T16" fmla="*/ 442 w 242"/>
                  <a:gd name="T17" fmla="*/ 71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87">
                    <a:moveTo>
                      <a:pt x="237" y="38"/>
                    </a:moveTo>
                    <a:cubicBezTo>
                      <a:pt x="212" y="36"/>
                      <a:pt x="203" y="5"/>
                      <a:pt x="203" y="5"/>
                    </a:cubicBezTo>
                    <a:cubicBezTo>
                      <a:pt x="184" y="14"/>
                      <a:pt x="171" y="6"/>
                      <a:pt x="156" y="0"/>
                    </a:cubicBezTo>
                    <a:cubicBezTo>
                      <a:pt x="145" y="7"/>
                      <a:pt x="133" y="10"/>
                      <a:pt x="122" y="11"/>
                    </a:cubicBezTo>
                    <a:cubicBezTo>
                      <a:pt x="122" y="11"/>
                      <a:pt x="98" y="16"/>
                      <a:pt x="70" y="10"/>
                    </a:cubicBezTo>
                    <a:cubicBezTo>
                      <a:pt x="26" y="35"/>
                      <a:pt x="0" y="86"/>
                      <a:pt x="0" y="86"/>
                    </a:cubicBezTo>
                    <a:cubicBezTo>
                      <a:pt x="201" y="87"/>
                      <a:pt x="201" y="87"/>
                      <a:pt x="201" y="87"/>
                    </a:cubicBezTo>
                    <a:cubicBezTo>
                      <a:pt x="199" y="80"/>
                      <a:pt x="199" y="80"/>
                      <a:pt x="199" y="80"/>
                    </a:cubicBezTo>
                    <a:cubicBezTo>
                      <a:pt x="242" y="81"/>
                      <a:pt x="237" y="38"/>
                      <a:pt x="237" y="38"/>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529" name="Freeform 1203"/>
              <p:cNvSpPr>
                <a:spLocks/>
              </p:cNvSpPr>
              <p:nvPr/>
            </p:nvSpPr>
            <p:spPr bwMode="auto">
              <a:xfrm>
                <a:off x="5197276" y="4779951"/>
                <a:ext cx="191121" cy="307294"/>
              </a:xfrm>
              <a:custGeom>
                <a:avLst/>
                <a:gdLst>
                  <a:gd name="T0" fmla="*/ 24 w 37"/>
                  <a:gd name="T1" fmla="*/ 7 h 43"/>
                  <a:gd name="T2" fmla="*/ 0 w 37"/>
                  <a:gd name="T3" fmla="*/ 11 h 43"/>
                  <a:gd name="T4" fmla="*/ 50 w 37"/>
                  <a:gd name="T5" fmla="*/ 76 h 43"/>
                  <a:gd name="T6" fmla="*/ 62 w 37"/>
                  <a:gd name="T7" fmla="*/ 0 h 43"/>
                  <a:gd name="T8" fmla="*/ 24 w 37"/>
                  <a:gd name="T9" fmla="*/ 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13" y="4"/>
                    </a:moveTo>
                    <a:cubicBezTo>
                      <a:pt x="13" y="4"/>
                      <a:pt x="8" y="5"/>
                      <a:pt x="0" y="6"/>
                    </a:cubicBezTo>
                    <a:cubicBezTo>
                      <a:pt x="6" y="21"/>
                      <a:pt x="17" y="43"/>
                      <a:pt x="27" y="41"/>
                    </a:cubicBezTo>
                    <a:cubicBezTo>
                      <a:pt x="37" y="39"/>
                      <a:pt x="36" y="15"/>
                      <a:pt x="33" y="0"/>
                    </a:cubicBezTo>
                    <a:cubicBezTo>
                      <a:pt x="27" y="2"/>
                      <a:pt x="20" y="4"/>
                      <a:pt x="13"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530" name="Freeform 1204"/>
              <p:cNvSpPr>
                <a:spLocks/>
              </p:cNvSpPr>
              <p:nvPr/>
            </p:nvSpPr>
            <p:spPr bwMode="auto">
              <a:xfrm>
                <a:off x="5130799" y="4829888"/>
                <a:ext cx="160653" cy="314977"/>
              </a:xfrm>
              <a:custGeom>
                <a:avLst/>
                <a:gdLst>
                  <a:gd name="T0" fmla="*/ 7 w 31"/>
                  <a:gd name="T1" fmla="*/ 0 h 44"/>
                  <a:gd name="T2" fmla="*/ 0 w 31"/>
                  <a:gd name="T3" fmla="*/ 82 h 44"/>
                  <a:gd name="T4" fmla="*/ 58 w 31"/>
                  <a:gd name="T5" fmla="*/ 63 h 44"/>
                  <a:gd name="T6" fmla="*/ 0 60000 65536"/>
                  <a:gd name="T7" fmla="*/ 0 60000 65536"/>
                  <a:gd name="T8" fmla="*/ 0 60000 65536"/>
                </a:gdLst>
                <a:ahLst/>
                <a:cxnLst>
                  <a:cxn ang="T6">
                    <a:pos x="T0" y="T1"/>
                  </a:cxn>
                  <a:cxn ang="T7">
                    <a:pos x="T2" y="T3"/>
                  </a:cxn>
                  <a:cxn ang="T8">
                    <a:pos x="T4" y="T5"/>
                  </a:cxn>
                </a:cxnLst>
                <a:rect l="0" t="0" r="r" b="b"/>
                <a:pathLst>
                  <a:path w="31" h="44">
                    <a:moveTo>
                      <a:pt x="4" y="0"/>
                    </a:moveTo>
                    <a:cubicBezTo>
                      <a:pt x="0" y="44"/>
                      <a:pt x="0" y="44"/>
                      <a:pt x="0" y="44"/>
                    </a:cubicBezTo>
                    <a:cubicBezTo>
                      <a:pt x="0" y="44"/>
                      <a:pt x="12" y="29"/>
                      <a:pt x="31" y="3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31" name="Freeform 1205"/>
              <p:cNvSpPr>
                <a:spLocks/>
              </p:cNvSpPr>
              <p:nvPr/>
            </p:nvSpPr>
            <p:spPr bwMode="auto">
              <a:xfrm>
                <a:off x="5371778" y="4772269"/>
                <a:ext cx="146803" cy="265043"/>
              </a:xfrm>
              <a:custGeom>
                <a:avLst/>
                <a:gdLst>
                  <a:gd name="T0" fmla="*/ 0 w 28"/>
                  <a:gd name="T1" fmla="*/ 69 h 37"/>
                  <a:gd name="T2" fmla="*/ 53 w 28"/>
                  <a:gd name="T3" fmla="*/ 62 h 37"/>
                  <a:gd name="T4" fmla="*/ 2 w 28"/>
                  <a:gd name="T5" fmla="*/ 0 h 37"/>
                  <a:gd name="T6" fmla="*/ 0 60000 65536"/>
                  <a:gd name="T7" fmla="*/ 0 60000 65536"/>
                  <a:gd name="T8" fmla="*/ 0 60000 65536"/>
                </a:gdLst>
                <a:ahLst/>
                <a:cxnLst>
                  <a:cxn ang="T6">
                    <a:pos x="T0" y="T1"/>
                  </a:cxn>
                  <a:cxn ang="T7">
                    <a:pos x="T2" y="T3"/>
                  </a:cxn>
                  <a:cxn ang="T8">
                    <a:pos x="T4" y="T5"/>
                  </a:cxn>
                </a:cxnLst>
                <a:rect l="0" t="0" r="r" b="b"/>
                <a:pathLst>
                  <a:path w="28" h="37">
                    <a:moveTo>
                      <a:pt x="0" y="37"/>
                    </a:moveTo>
                    <a:cubicBezTo>
                      <a:pt x="0" y="37"/>
                      <a:pt x="14" y="26"/>
                      <a:pt x="28" y="33"/>
                    </a:cubicBezTo>
                    <a:cubicBezTo>
                      <a:pt x="1" y="0"/>
                      <a:pt x="1" y="0"/>
                      <a:pt x="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32" name="Freeform 1206"/>
              <p:cNvSpPr>
                <a:spLocks/>
              </p:cNvSpPr>
              <p:nvPr/>
            </p:nvSpPr>
            <p:spPr bwMode="auto">
              <a:xfrm>
                <a:off x="5604448" y="5137182"/>
                <a:ext cx="58167" cy="165172"/>
              </a:xfrm>
              <a:custGeom>
                <a:avLst/>
                <a:gdLst>
                  <a:gd name="T0" fmla="*/ 0 w 11"/>
                  <a:gd name="T1" fmla="*/ 0 h 23"/>
                  <a:gd name="T2" fmla="*/ 21 w 11"/>
                  <a:gd name="T3" fmla="*/ 43 h 23"/>
                  <a:gd name="T4" fmla="*/ 0 60000 65536"/>
                  <a:gd name="T5" fmla="*/ 0 60000 65536"/>
                </a:gdLst>
                <a:ahLst/>
                <a:cxnLst>
                  <a:cxn ang="T4">
                    <a:pos x="T0" y="T1"/>
                  </a:cxn>
                  <a:cxn ang="T5">
                    <a:pos x="T2" y="T3"/>
                  </a:cxn>
                </a:cxnLst>
                <a:rect l="0" t="0" r="r" b="b"/>
                <a:pathLst>
                  <a:path w="11" h="23">
                    <a:moveTo>
                      <a:pt x="0" y="0"/>
                    </a:moveTo>
                    <a:cubicBezTo>
                      <a:pt x="0" y="0"/>
                      <a:pt x="10" y="12"/>
                      <a:pt x="11" y="2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516" name="グループ化 1515"/>
            <p:cNvGrpSpPr/>
            <p:nvPr/>
          </p:nvGrpSpPr>
          <p:grpSpPr>
            <a:xfrm rot="21236550" flipH="1">
              <a:off x="9911040" y="4084570"/>
              <a:ext cx="772746" cy="714695"/>
              <a:chOff x="3689116" y="2896007"/>
              <a:chExt cx="613350" cy="572646"/>
            </a:xfrm>
          </p:grpSpPr>
          <p:sp>
            <p:nvSpPr>
              <p:cNvPr id="1521" name="Freeform 696"/>
              <p:cNvSpPr>
                <a:spLocks/>
              </p:cNvSpPr>
              <p:nvPr/>
            </p:nvSpPr>
            <p:spPr bwMode="auto">
              <a:xfrm>
                <a:off x="3689116" y="2896007"/>
                <a:ext cx="613350" cy="536094"/>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1522" name="Freeform 697"/>
              <p:cNvSpPr>
                <a:spLocks/>
              </p:cNvSpPr>
              <p:nvPr/>
            </p:nvSpPr>
            <p:spPr bwMode="auto">
              <a:xfrm>
                <a:off x="3769970" y="2993478"/>
                <a:ext cx="423873" cy="475175"/>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523" name="Freeform 698"/>
              <p:cNvSpPr>
                <a:spLocks/>
              </p:cNvSpPr>
              <p:nvPr/>
            </p:nvSpPr>
            <p:spPr bwMode="auto">
              <a:xfrm>
                <a:off x="3829590" y="3258294"/>
                <a:ext cx="293199" cy="152299"/>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1524" name="Freeform 699"/>
              <p:cNvSpPr>
                <a:spLocks/>
              </p:cNvSpPr>
              <p:nvPr/>
            </p:nvSpPr>
            <p:spPr bwMode="auto">
              <a:xfrm>
                <a:off x="3854092" y="3110241"/>
                <a:ext cx="57987" cy="3858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25" name="Freeform 700"/>
              <p:cNvSpPr>
                <a:spLocks/>
              </p:cNvSpPr>
              <p:nvPr/>
            </p:nvSpPr>
            <p:spPr bwMode="auto">
              <a:xfrm>
                <a:off x="3973331" y="3101104"/>
                <a:ext cx="64520" cy="39598"/>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26" name="Freeform 701"/>
              <p:cNvSpPr>
                <a:spLocks/>
              </p:cNvSpPr>
              <p:nvPr/>
            </p:nvSpPr>
            <p:spPr bwMode="auto">
              <a:xfrm>
                <a:off x="3981499" y="3050337"/>
                <a:ext cx="72687" cy="52797"/>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27" name="Freeform 702"/>
              <p:cNvSpPr>
                <a:spLocks/>
              </p:cNvSpPr>
              <p:nvPr/>
            </p:nvSpPr>
            <p:spPr bwMode="auto">
              <a:xfrm>
                <a:off x="3841025" y="3065568"/>
                <a:ext cx="70237" cy="3858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1517" name="Freeform 370"/>
            <p:cNvSpPr>
              <a:spLocks/>
            </p:cNvSpPr>
            <p:nvPr/>
          </p:nvSpPr>
          <p:spPr bwMode="auto">
            <a:xfrm rot="21354649" flipH="1">
              <a:off x="9906432" y="4110394"/>
              <a:ext cx="67547" cy="295792"/>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8" name="Freeform 371"/>
            <p:cNvSpPr>
              <a:spLocks/>
            </p:cNvSpPr>
            <p:nvPr/>
          </p:nvSpPr>
          <p:spPr bwMode="auto">
            <a:xfrm rot="21354649" flipH="1">
              <a:off x="9938786" y="3967793"/>
              <a:ext cx="697985" cy="358476"/>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9" name="Freeform 372"/>
            <p:cNvSpPr>
              <a:spLocks/>
            </p:cNvSpPr>
            <p:nvPr/>
          </p:nvSpPr>
          <p:spPr bwMode="auto">
            <a:xfrm rot="21354649" flipH="1">
              <a:off x="9947277" y="4199794"/>
              <a:ext cx="720501" cy="131245"/>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21" name="Rectangle 5"/>
          <p:cNvSpPr>
            <a:spLocks noChangeArrowheads="1"/>
          </p:cNvSpPr>
          <p:nvPr/>
        </p:nvSpPr>
        <p:spPr bwMode="auto">
          <a:xfrm>
            <a:off x="3585885" y="132156"/>
            <a:ext cx="7236065"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２２</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調査２</a:t>
            </a:r>
            <a:r>
              <a:rPr lang="ja-JP" altLang="en-US" sz="2600" dirty="0">
                <a:latin typeface="HG創英角ﾎﾟｯﾌﾟ体" pitchFamily="49" charset="-128"/>
                <a:ea typeface="HG創英角ﾎﾟｯﾌﾟ体" pitchFamily="49" charset="-128"/>
              </a:rPr>
              <a:t>　</a:t>
            </a:r>
            <a:r>
              <a:rPr lang="ja-JP" altLang="en-US" sz="2000" dirty="0">
                <a:latin typeface="HG創英角ﾎﾟｯﾌﾟ体" pitchFamily="49" charset="-128"/>
                <a:ea typeface="HG創英角ﾎﾟｯﾌﾟ体" pitchFamily="49" charset="-128"/>
              </a:rPr>
              <a:t>リフタを使用できるようにするためには</a:t>
            </a:r>
          </a:p>
        </p:txBody>
      </p:sp>
      <p:sp>
        <p:nvSpPr>
          <p:cNvPr id="622" name="テキスト ボックス 621"/>
          <p:cNvSpPr txBox="1"/>
          <p:nvPr/>
        </p:nvSpPr>
        <p:spPr>
          <a:xfrm>
            <a:off x="9466088" y="42083"/>
            <a:ext cx="1201912" cy="369332"/>
          </a:xfrm>
          <a:prstGeom prst="rect">
            <a:avLst/>
          </a:prstGeom>
          <a:noFill/>
        </p:spPr>
        <p:txBody>
          <a:bodyPr wrap="square" rtlCol="0">
            <a:spAutoFit/>
          </a:bodyPr>
          <a:lstStyle/>
          <a:p>
            <a:r>
              <a:rPr lang="ja-JP" altLang="en-US" b="1" dirty="0"/>
              <a:t>２１</a:t>
            </a:r>
            <a:r>
              <a:rPr lang="en-US" altLang="ja-JP" b="1" dirty="0"/>
              <a:t>/</a:t>
            </a:r>
            <a:r>
              <a:rPr lang="ja-JP" altLang="en-US" b="1" dirty="0"/>
              <a:t>３０</a:t>
            </a:r>
          </a:p>
        </p:txBody>
      </p:sp>
      <p:sp>
        <p:nvSpPr>
          <p:cNvPr id="623" name="Text Box 880"/>
          <p:cNvSpPr txBox="1">
            <a:spLocks noChangeArrowheads="1"/>
          </p:cNvSpPr>
          <p:nvPr/>
        </p:nvSpPr>
        <p:spPr bwMode="auto">
          <a:xfrm>
            <a:off x="7681502" y="5817339"/>
            <a:ext cx="5978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solidFill>
                  <a:srgbClr val="FF0000"/>
                </a:solidFill>
              </a:rPr>
              <a:t>白井</a:t>
            </a:r>
          </a:p>
        </p:txBody>
      </p:sp>
    </p:spTree>
    <p:extLst>
      <p:ext uri="{BB962C8B-B14F-4D97-AF65-F5344CB8AC3E}">
        <p14:creationId xmlns:p14="http://schemas.microsoft.com/office/powerpoint/2010/main" val="231857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5556E-6 8.0481E-7 L -0.10434 8.0481E-7 " pathEditMode="relative" rAng="0" ptsTypes="AA">
                                      <p:cBhvr>
                                        <p:cTn id="6" dur="2000" fill="hold"/>
                                        <p:tgtEl>
                                          <p:spTgt spid="1050"/>
                                        </p:tgtEl>
                                        <p:attrNameLst>
                                          <p:attrName>ppt_x</p:attrName>
                                          <p:attrName>ppt_y</p:attrName>
                                        </p:attrNameLst>
                                      </p:cBhvr>
                                      <p:rCtr x="-5226" y="0"/>
                                    </p:animMotion>
                                  </p:childTnLst>
                                </p:cTn>
                              </p:par>
                            </p:childTnLst>
                          </p:cTn>
                        </p:par>
                        <p:par>
                          <p:cTn id="7" fill="hold">
                            <p:stCondLst>
                              <p:cond delay="2000"/>
                            </p:stCondLst>
                            <p:childTnLst>
                              <p:par>
                                <p:cTn id="8" presetID="22" presetClass="entr" presetSubtype="4" fill="hold" grpId="0" nodeType="afterEffect">
                                  <p:stCondLst>
                                    <p:cond delay="0"/>
                                  </p:stCondLst>
                                  <p:childTnLst>
                                    <p:set>
                                      <p:cBhvr>
                                        <p:cTn id="9" dur="1" fill="hold">
                                          <p:stCondLst>
                                            <p:cond delay="0"/>
                                          </p:stCondLst>
                                        </p:cTn>
                                        <p:tgtEl>
                                          <p:spTgt spid="1297"/>
                                        </p:tgtEl>
                                        <p:attrNameLst>
                                          <p:attrName>style.visibility</p:attrName>
                                        </p:attrNameLst>
                                      </p:cBhvr>
                                      <p:to>
                                        <p:strVal val="visible"/>
                                      </p:to>
                                    </p:set>
                                    <p:animEffect transition="in" filter="wipe(down)">
                                      <p:cBhvr>
                                        <p:cTn id="10" dur="500"/>
                                        <p:tgtEl>
                                          <p:spTgt spid="129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98"/>
                                        </p:tgtEl>
                                        <p:attrNameLst>
                                          <p:attrName>style.visibility</p:attrName>
                                        </p:attrNameLst>
                                      </p:cBhvr>
                                      <p:to>
                                        <p:strVal val="visible"/>
                                      </p:to>
                                    </p:set>
                                    <p:animEffect transition="in" filter="wipe(down)">
                                      <p:cBhvr>
                                        <p:cTn id="13" dur="500"/>
                                        <p:tgtEl>
                                          <p:spTgt spid="1298"/>
                                        </p:tgtEl>
                                      </p:cBhvr>
                                    </p:animEffect>
                                  </p:childTnLst>
                                </p:cTn>
                              </p:par>
                            </p:childTnLst>
                          </p:cTn>
                        </p:par>
                        <p:par>
                          <p:cTn id="14" fill="hold">
                            <p:stCondLst>
                              <p:cond delay="2500"/>
                            </p:stCondLst>
                            <p:childTnLst>
                              <p:par>
                                <p:cTn id="15" presetID="22" presetClass="entr" presetSubtype="4" fill="hold" grpId="0" nodeType="afterEffect">
                                  <p:stCondLst>
                                    <p:cond delay="0"/>
                                  </p:stCondLst>
                                  <p:childTnLst>
                                    <p:set>
                                      <p:cBhvr>
                                        <p:cTn id="16" dur="1" fill="hold">
                                          <p:stCondLst>
                                            <p:cond delay="0"/>
                                          </p:stCondLst>
                                        </p:cTn>
                                        <p:tgtEl>
                                          <p:spTgt spid="1299"/>
                                        </p:tgtEl>
                                        <p:attrNameLst>
                                          <p:attrName>style.visibility</p:attrName>
                                        </p:attrNameLst>
                                      </p:cBhvr>
                                      <p:to>
                                        <p:strVal val="visible"/>
                                      </p:to>
                                    </p:set>
                                    <p:animEffect transition="in" filter="wipe(down)">
                                      <p:cBhvr>
                                        <p:cTn id="17" dur="500"/>
                                        <p:tgtEl>
                                          <p:spTgt spid="129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00"/>
                                        </p:tgtEl>
                                        <p:attrNameLst>
                                          <p:attrName>style.visibility</p:attrName>
                                        </p:attrNameLst>
                                      </p:cBhvr>
                                      <p:to>
                                        <p:strVal val="visible"/>
                                      </p:to>
                                    </p:set>
                                    <p:animEffect transition="in" filter="wipe(down)">
                                      <p:cBhvr>
                                        <p:cTn id="20" dur="500"/>
                                        <p:tgtEl>
                                          <p:spTgt spid="130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17"/>
                                        </p:tgtEl>
                                        <p:attrNameLst>
                                          <p:attrName>style.visibility</p:attrName>
                                        </p:attrNameLst>
                                      </p:cBhvr>
                                      <p:to>
                                        <p:strVal val="visible"/>
                                      </p:to>
                                    </p:set>
                                    <p:animEffect transition="in" filter="fade">
                                      <p:cBhvr>
                                        <p:cTn id="25" dur="500"/>
                                        <p:tgtEl>
                                          <p:spTgt spid="9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3"/>
                                        </p:tgtEl>
                                        <p:attrNameLst>
                                          <p:attrName>style.visibility</p:attrName>
                                        </p:attrNameLst>
                                      </p:cBhvr>
                                      <p:to>
                                        <p:strVal val="visible"/>
                                      </p:to>
                                    </p:set>
                                    <p:animEffect transition="in" filter="fade">
                                      <p:cBhvr>
                                        <p:cTn id="28" dur="500"/>
                                        <p:tgtEl>
                                          <p:spTgt spid="12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45"/>
                                        </p:tgtEl>
                                        <p:attrNameLst>
                                          <p:attrName>style.visibility</p:attrName>
                                        </p:attrNameLst>
                                      </p:cBhvr>
                                      <p:to>
                                        <p:strVal val="visible"/>
                                      </p:to>
                                    </p:set>
                                    <p:animEffect transition="in" filter="fade">
                                      <p:cBhvr>
                                        <p:cTn id="31" dur="500"/>
                                        <p:tgtEl>
                                          <p:spTgt spid="9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1"/>
                                        </p:tgtEl>
                                        <p:attrNameLst>
                                          <p:attrName>style.visibility</p:attrName>
                                        </p:attrNameLst>
                                      </p:cBhvr>
                                      <p:to>
                                        <p:strVal val="visible"/>
                                      </p:to>
                                    </p:set>
                                    <p:animEffect transition="in" filter="fade">
                                      <p:cBhvr>
                                        <p:cTn id="34" dur="500"/>
                                        <p:tgtEl>
                                          <p:spTgt spid="10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4"/>
                                        </p:tgtEl>
                                        <p:attrNameLst>
                                          <p:attrName>style.visibility</p:attrName>
                                        </p:attrNameLst>
                                      </p:cBhvr>
                                      <p:to>
                                        <p:strVal val="visible"/>
                                      </p:to>
                                    </p:set>
                                    <p:animEffect transition="in" filter="fade">
                                      <p:cBhvr>
                                        <p:cTn id="37" dur="500"/>
                                        <p:tgtEl>
                                          <p:spTgt spid="10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23"/>
                                        </p:tgtEl>
                                        <p:attrNameLst>
                                          <p:attrName>style.visibility</p:attrName>
                                        </p:attrNameLst>
                                      </p:cBhvr>
                                      <p:to>
                                        <p:strVal val="visible"/>
                                      </p:to>
                                    </p:set>
                                    <p:animEffect transition="in" filter="fade">
                                      <p:cBhvr>
                                        <p:cTn id="40" dur="500"/>
                                        <p:tgtEl>
                                          <p:spTgt spid="1023"/>
                                        </p:tgtEl>
                                      </p:cBhvr>
                                    </p:animEffect>
                                  </p:childTnLst>
                                </p:cTn>
                              </p:par>
                              <p:par>
                                <p:cTn id="41" presetID="10" presetClass="entr" presetSubtype="0" fill="hold" nodeType="withEffect">
                                  <p:stCondLst>
                                    <p:cond delay="0"/>
                                  </p:stCondLst>
                                  <p:childTnLst>
                                    <p:set>
                                      <p:cBhvr>
                                        <p:cTn id="42" dur="1" fill="hold">
                                          <p:stCondLst>
                                            <p:cond delay="0"/>
                                          </p:stCondLst>
                                        </p:cTn>
                                        <p:tgtEl>
                                          <p:spTgt spid="921"/>
                                        </p:tgtEl>
                                        <p:attrNameLst>
                                          <p:attrName>style.visibility</p:attrName>
                                        </p:attrNameLst>
                                      </p:cBhvr>
                                      <p:to>
                                        <p:strVal val="visible"/>
                                      </p:to>
                                    </p:set>
                                    <p:animEffect transition="in" filter="fade">
                                      <p:cBhvr>
                                        <p:cTn id="43" dur="500"/>
                                        <p:tgtEl>
                                          <p:spTgt spid="921"/>
                                        </p:tgtEl>
                                      </p:cBhvr>
                                    </p:animEffect>
                                  </p:childTnLst>
                                </p:cTn>
                              </p:par>
                              <p:par>
                                <p:cTn id="44" presetID="10" presetClass="entr" presetSubtype="0" fill="hold" nodeType="withEffect">
                                  <p:stCondLst>
                                    <p:cond delay="0"/>
                                  </p:stCondLst>
                                  <p:childTnLst>
                                    <p:set>
                                      <p:cBhvr>
                                        <p:cTn id="45" dur="1" fill="hold">
                                          <p:stCondLst>
                                            <p:cond delay="0"/>
                                          </p:stCondLst>
                                        </p:cTn>
                                        <p:tgtEl>
                                          <p:spTgt spid="946"/>
                                        </p:tgtEl>
                                        <p:attrNameLst>
                                          <p:attrName>style.visibility</p:attrName>
                                        </p:attrNameLst>
                                      </p:cBhvr>
                                      <p:to>
                                        <p:strVal val="visible"/>
                                      </p:to>
                                    </p:set>
                                    <p:animEffect transition="in" filter="fade">
                                      <p:cBhvr>
                                        <p:cTn id="46" dur="500"/>
                                        <p:tgtEl>
                                          <p:spTgt spid="946"/>
                                        </p:tgtEl>
                                      </p:cBhvr>
                                    </p:animEffect>
                                  </p:childTnLst>
                                </p:cTn>
                              </p:par>
                              <p:par>
                                <p:cTn id="47" presetID="10" presetClass="entr" presetSubtype="0" fill="hold" nodeType="withEffect">
                                  <p:stCondLst>
                                    <p:cond delay="0"/>
                                  </p:stCondLst>
                                  <p:childTnLst>
                                    <p:set>
                                      <p:cBhvr>
                                        <p:cTn id="48" dur="1" fill="hold">
                                          <p:stCondLst>
                                            <p:cond delay="0"/>
                                          </p:stCondLst>
                                        </p:cTn>
                                        <p:tgtEl>
                                          <p:spTgt spid="1223"/>
                                        </p:tgtEl>
                                        <p:attrNameLst>
                                          <p:attrName>style.visibility</p:attrName>
                                        </p:attrNameLst>
                                      </p:cBhvr>
                                      <p:to>
                                        <p:strVal val="visible"/>
                                      </p:to>
                                    </p:set>
                                    <p:animEffect transition="in" filter="fade">
                                      <p:cBhvr>
                                        <p:cTn id="49" dur="500"/>
                                        <p:tgtEl>
                                          <p:spTgt spid="12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18"/>
                                        </p:tgtEl>
                                        <p:attrNameLst>
                                          <p:attrName>style.visibility</p:attrName>
                                        </p:attrNameLst>
                                      </p:cBhvr>
                                      <p:to>
                                        <p:strVal val="visible"/>
                                      </p:to>
                                    </p:set>
                                    <p:animEffect transition="in" filter="fade">
                                      <p:cBhvr>
                                        <p:cTn id="54" dur="500"/>
                                        <p:tgtEl>
                                          <p:spTgt spid="9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19"/>
                                        </p:tgtEl>
                                        <p:attrNameLst>
                                          <p:attrName>style.visibility</p:attrName>
                                        </p:attrNameLst>
                                      </p:cBhvr>
                                      <p:to>
                                        <p:strVal val="visible"/>
                                      </p:to>
                                    </p:set>
                                    <p:animEffect transition="in" filter="fade">
                                      <p:cBhvr>
                                        <p:cTn id="57" dur="500"/>
                                        <p:tgtEl>
                                          <p:spTgt spid="919"/>
                                        </p:tgtEl>
                                      </p:cBhvr>
                                    </p:animEffect>
                                  </p:childTnLst>
                                </p:cTn>
                              </p:par>
                              <p:par>
                                <p:cTn id="58" presetID="10" presetClass="entr" presetSubtype="0" fill="hold" nodeType="withEffect">
                                  <p:stCondLst>
                                    <p:cond delay="0"/>
                                  </p:stCondLst>
                                  <p:childTnLst>
                                    <p:set>
                                      <p:cBhvr>
                                        <p:cTn id="59" dur="1" fill="hold">
                                          <p:stCondLst>
                                            <p:cond delay="0"/>
                                          </p:stCondLst>
                                        </p:cTn>
                                        <p:tgtEl>
                                          <p:spTgt spid="920"/>
                                        </p:tgtEl>
                                        <p:attrNameLst>
                                          <p:attrName>style.visibility</p:attrName>
                                        </p:attrNameLst>
                                      </p:cBhvr>
                                      <p:to>
                                        <p:strVal val="visible"/>
                                      </p:to>
                                    </p:set>
                                    <p:animEffect transition="in" filter="fade">
                                      <p:cBhvr>
                                        <p:cTn id="60" dur="500"/>
                                        <p:tgtEl>
                                          <p:spTgt spid="920"/>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498"/>
                                        </p:tgtEl>
                                        <p:attrNameLst>
                                          <p:attrName>style.visibility</p:attrName>
                                        </p:attrNameLst>
                                      </p:cBhvr>
                                      <p:to>
                                        <p:strVal val="visible"/>
                                      </p:to>
                                    </p:set>
                                    <p:animEffect transition="in" filter="randombar(horizontal)">
                                      <p:cBhvr>
                                        <p:cTn id="65" dur="500"/>
                                        <p:tgtEl>
                                          <p:spTgt spid="1498"/>
                                        </p:tgtEl>
                                      </p:cBhvr>
                                    </p:animEffect>
                                  </p:childTnLst>
                                </p:cTn>
                              </p:par>
                              <p:par>
                                <p:cTn id="66" presetID="14" presetClass="entr" presetSubtype="10" fill="hold" nodeType="withEffect">
                                  <p:stCondLst>
                                    <p:cond delay="0"/>
                                  </p:stCondLst>
                                  <p:childTnLst>
                                    <p:set>
                                      <p:cBhvr>
                                        <p:cTn id="67" dur="1" fill="hold">
                                          <p:stCondLst>
                                            <p:cond delay="0"/>
                                          </p:stCondLst>
                                        </p:cTn>
                                        <p:tgtEl>
                                          <p:spTgt spid="1302"/>
                                        </p:tgtEl>
                                        <p:attrNameLst>
                                          <p:attrName>style.visibility</p:attrName>
                                        </p:attrNameLst>
                                      </p:cBhvr>
                                      <p:to>
                                        <p:strVal val="visible"/>
                                      </p:to>
                                    </p:set>
                                    <p:animEffect transition="in" filter="randombar(horizontal)">
                                      <p:cBhvr>
                                        <p:cTn id="68" dur="500"/>
                                        <p:tgtEl>
                                          <p:spTgt spid="1302"/>
                                        </p:tgtEl>
                                      </p:cBhvr>
                                    </p:animEffect>
                                  </p:childTnLst>
                                </p:cTn>
                              </p:par>
                              <p:par>
                                <p:cTn id="69" presetID="14" presetClass="entr" presetSubtype="10" fill="hold" nodeType="withEffect">
                                  <p:stCondLst>
                                    <p:cond delay="0"/>
                                  </p:stCondLst>
                                  <p:childTnLst>
                                    <p:set>
                                      <p:cBhvr>
                                        <p:cTn id="70" dur="1" fill="hold">
                                          <p:stCondLst>
                                            <p:cond delay="0"/>
                                          </p:stCondLst>
                                        </p:cTn>
                                        <p:tgtEl>
                                          <p:spTgt spid="1513"/>
                                        </p:tgtEl>
                                        <p:attrNameLst>
                                          <p:attrName>style.visibility</p:attrName>
                                        </p:attrNameLst>
                                      </p:cBhvr>
                                      <p:to>
                                        <p:strVal val="visible"/>
                                      </p:to>
                                    </p:set>
                                    <p:animEffect transition="in" filter="randombar(horizontal)">
                                      <p:cBhvr>
                                        <p:cTn id="71" dur="500"/>
                                        <p:tgtEl>
                                          <p:spTgt spid="1513"/>
                                        </p:tgtEl>
                                      </p:cBhvr>
                                    </p:animEffect>
                                  </p:childTnLst>
                                </p:cTn>
                              </p:par>
                              <p:par>
                                <p:cTn id="72" presetID="14" presetClass="entr" presetSubtype="10" fill="hold" nodeType="withEffect">
                                  <p:stCondLst>
                                    <p:cond delay="0"/>
                                  </p:stCondLst>
                                  <p:childTnLst>
                                    <p:set>
                                      <p:cBhvr>
                                        <p:cTn id="73" dur="1" fill="hold">
                                          <p:stCondLst>
                                            <p:cond delay="0"/>
                                          </p:stCondLst>
                                        </p:cTn>
                                        <p:tgtEl>
                                          <p:spTgt spid="1326"/>
                                        </p:tgtEl>
                                        <p:attrNameLst>
                                          <p:attrName>style.visibility</p:attrName>
                                        </p:attrNameLst>
                                      </p:cBhvr>
                                      <p:to>
                                        <p:strVal val="visible"/>
                                      </p:to>
                                    </p:set>
                                    <p:animEffect transition="in" filter="randombar(horizontal)">
                                      <p:cBhvr>
                                        <p:cTn id="74" dur="500"/>
                                        <p:tgtEl>
                                          <p:spTgt spid="1326"/>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407"/>
                                        </p:tgtEl>
                                        <p:attrNameLst>
                                          <p:attrName>style.visibility</p:attrName>
                                        </p:attrNameLst>
                                      </p:cBhvr>
                                      <p:to>
                                        <p:strVal val="visible"/>
                                      </p:to>
                                    </p:set>
                                    <p:animEffect transition="in" filter="randombar(horizontal)">
                                      <p:cBhvr>
                                        <p:cTn id="77" dur="500"/>
                                        <p:tgtEl>
                                          <p:spTgt spid="140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408"/>
                                        </p:tgtEl>
                                        <p:attrNameLst>
                                          <p:attrName>style.visibility</p:attrName>
                                        </p:attrNameLst>
                                      </p:cBhvr>
                                      <p:to>
                                        <p:strVal val="visible"/>
                                      </p:to>
                                    </p:set>
                                    <p:animEffect transition="in" filter="randombar(horizontal)">
                                      <p:cBhvr>
                                        <p:cTn id="80" dur="500"/>
                                        <p:tgtEl>
                                          <p:spTgt spid="1408"/>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1409"/>
                                        </p:tgtEl>
                                        <p:attrNameLst>
                                          <p:attrName>style.visibility</p:attrName>
                                        </p:attrNameLst>
                                      </p:cBhvr>
                                      <p:to>
                                        <p:strVal val="visible"/>
                                      </p:to>
                                    </p:set>
                                    <p:animEffect transition="in" filter="randombar(horizontal)">
                                      <p:cBhvr>
                                        <p:cTn id="83" dur="500"/>
                                        <p:tgtEl>
                                          <p:spTgt spid="1409"/>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410"/>
                                        </p:tgtEl>
                                        <p:attrNameLst>
                                          <p:attrName>style.visibility</p:attrName>
                                        </p:attrNameLst>
                                      </p:cBhvr>
                                      <p:to>
                                        <p:strVal val="visible"/>
                                      </p:to>
                                    </p:set>
                                    <p:animEffect transition="in" filter="randombar(horizontal)">
                                      <p:cBhvr>
                                        <p:cTn id="86" dur="500"/>
                                        <p:tgtEl>
                                          <p:spTgt spid="1410"/>
                                        </p:tgtEl>
                                      </p:cBhvr>
                                    </p:animEffect>
                                  </p:childTnLst>
                                </p:cTn>
                              </p:par>
                              <p:par>
                                <p:cTn id="87" presetID="14" presetClass="entr" presetSubtype="10" fill="hold" nodeType="withEffect">
                                  <p:stCondLst>
                                    <p:cond delay="0"/>
                                  </p:stCondLst>
                                  <p:childTnLst>
                                    <p:set>
                                      <p:cBhvr>
                                        <p:cTn id="88" dur="1" fill="hold">
                                          <p:stCondLst>
                                            <p:cond delay="0"/>
                                          </p:stCondLst>
                                        </p:cTn>
                                        <p:tgtEl>
                                          <p:spTgt spid="1411"/>
                                        </p:tgtEl>
                                        <p:attrNameLst>
                                          <p:attrName>style.visibility</p:attrName>
                                        </p:attrNameLst>
                                      </p:cBhvr>
                                      <p:to>
                                        <p:strVal val="visible"/>
                                      </p:to>
                                    </p:set>
                                    <p:animEffect transition="in" filter="randombar(horizontal)">
                                      <p:cBhvr>
                                        <p:cTn id="89" dur="500"/>
                                        <p:tgtEl>
                                          <p:spTgt spid="1411"/>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416"/>
                                        </p:tgtEl>
                                        <p:attrNameLst>
                                          <p:attrName>style.visibility</p:attrName>
                                        </p:attrNameLst>
                                      </p:cBhvr>
                                      <p:to>
                                        <p:strVal val="visible"/>
                                      </p:to>
                                    </p:set>
                                    <p:animEffect transition="in" filter="randombar(horizontal)">
                                      <p:cBhvr>
                                        <p:cTn id="92" dur="500"/>
                                        <p:tgtEl>
                                          <p:spTgt spid="1416"/>
                                        </p:tgtEl>
                                      </p:cBhvr>
                                    </p:animEffect>
                                  </p:childTnLst>
                                </p:cTn>
                              </p:par>
                              <p:par>
                                <p:cTn id="93" presetID="14" presetClass="entr" presetSubtype="10" fill="hold" nodeType="withEffect">
                                  <p:stCondLst>
                                    <p:cond delay="0"/>
                                  </p:stCondLst>
                                  <p:childTnLst>
                                    <p:set>
                                      <p:cBhvr>
                                        <p:cTn id="94" dur="1" fill="hold">
                                          <p:stCondLst>
                                            <p:cond delay="0"/>
                                          </p:stCondLst>
                                        </p:cTn>
                                        <p:tgtEl>
                                          <p:spTgt spid="1417"/>
                                        </p:tgtEl>
                                        <p:attrNameLst>
                                          <p:attrName>style.visibility</p:attrName>
                                        </p:attrNameLst>
                                      </p:cBhvr>
                                      <p:to>
                                        <p:strVal val="visible"/>
                                      </p:to>
                                    </p:set>
                                    <p:animEffect transition="in" filter="randombar(horizontal)">
                                      <p:cBhvr>
                                        <p:cTn id="95" dur="500"/>
                                        <p:tgtEl>
                                          <p:spTgt spid="1417"/>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1423"/>
                                        </p:tgtEl>
                                        <p:attrNameLst>
                                          <p:attrName>style.visibility</p:attrName>
                                        </p:attrNameLst>
                                      </p:cBhvr>
                                      <p:to>
                                        <p:strVal val="visible"/>
                                      </p:to>
                                    </p:set>
                                    <p:animEffect transition="in" filter="randombar(horizontal)">
                                      <p:cBhvr>
                                        <p:cTn id="98" dur="500"/>
                                        <p:tgtEl>
                                          <p:spTgt spid="1423"/>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1424"/>
                                        </p:tgtEl>
                                        <p:attrNameLst>
                                          <p:attrName>style.visibility</p:attrName>
                                        </p:attrNameLst>
                                      </p:cBhvr>
                                      <p:to>
                                        <p:strVal val="visible"/>
                                      </p:to>
                                    </p:set>
                                    <p:animEffect transition="in" filter="randombar(horizontal)">
                                      <p:cBhvr>
                                        <p:cTn id="101" dur="500"/>
                                        <p:tgtEl>
                                          <p:spTgt spid="1424"/>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1425"/>
                                        </p:tgtEl>
                                        <p:attrNameLst>
                                          <p:attrName>style.visibility</p:attrName>
                                        </p:attrNameLst>
                                      </p:cBhvr>
                                      <p:to>
                                        <p:strVal val="visible"/>
                                      </p:to>
                                    </p:set>
                                    <p:animEffect transition="in" filter="randombar(horizontal)">
                                      <p:cBhvr>
                                        <p:cTn id="104" dur="500"/>
                                        <p:tgtEl>
                                          <p:spTgt spid="1425"/>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1426"/>
                                        </p:tgtEl>
                                        <p:attrNameLst>
                                          <p:attrName>style.visibility</p:attrName>
                                        </p:attrNameLst>
                                      </p:cBhvr>
                                      <p:to>
                                        <p:strVal val="visible"/>
                                      </p:to>
                                    </p:set>
                                    <p:animEffect transition="in" filter="randombar(horizontal)">
                                      <p:cBhvr>
                                        <p:cTn id="107" dur="500"/>
                                        <p:tgtEl>
                                          <p:spTgt spid="1426"/>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1427"/>
                                        </p:tgtEl>
                                        <p:attrNameLst>
                                          <p:attrName>style.visibility</p:attrName>
                                        </p:attrNameLst>
                                      </p:cBhvr>
                                      <p:to>
                                        <p:strVal val="visible"/>
                                      </p:to>
                                    </p:set>
                                    <p:animEffect transition="in" filter="randombar(horizontal)">
                                      <p:cBhvr>
                                        <p:cTn id="110" dur="500"/>
                                        <p:tgtEl>
                                          <p:spTgt spid="1427"/>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1428"/>
                                        </p:tgtEl>
                                        <p:attrNameLst>
                                          <p:attrName>style.visibility</p:attrName>
                                        </p:attrNameLst>
                                      </p:cBhvr>
                                      <p:to>
                                        <p:strVal val="visible"/>
                                      </p:to>
                                    </p:set>
                                    <p:animEffect transition="in" filter="randombar(horizontal)">
                                      <p:cBhvr>
                                        <p:cTn id="113" dur="500"/>
                                        <p:tgtEl>
                                          <p:spTgt spid="1428"/>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1429"/>
                                        </p:tgtEl>
                                        <p:attrNameLst>
                                          <p:attrName>style.visibility</p:attrName>
                                        </p:attrNameLst>
                                      </p:cBhvr>
                                      <p:to>
                                        <p:strVal val="visible"/>
                                      </p:to>
                                    </p:set>
                                    <p:animEffect transition="in" filter="randombar(horizontal)">
                                      <p:cBhvr>
                                        <p:cTn id="116" dur="500"/>
                                        <p:tgtEl>
                                          <p:spTgt spid="1429"/>
                                        </p:tgtEl>
                                      </p:cBhvr>
                                    </p:animEffect>
                                  </p:childTnLst>
                                </p:cTn>
                              </p:par>
                              <p:par>
                                <p:cTn id="117" presetID="14" presetClass="entr" presetSubtype="10" fill="hold" nodeType="withEffect">
                                  <p:stCondLst>
                                    <p:cond delay="0"/>
                                  </p:stCondLst>
                                  <p:childTnLst>
                                    <p:set>
                                      <p:cBhvr>
                                        <p:cTn id="118" dur="1" fill="hold">
                                          <p:stCondLst>
                                            <p:cond delay="0"/>
                                          </p:stCondLst>
                                        </p:cTn>
                                        <p:tgtEl>
                                          <p:spTgt spid="1430"/>
                                        </p:tgtEl>
                                        <p:attrNameLst>
                                          <p:attrName>style.visibility</p:attrName>
                                        </p:attrNameLst>
                                      </p:cBhvr>
                                      <p:to>
                                        <p:strVal val="visible"/>
                                      </p:to>
                                    </p:set>
                                    <p:animEffect transition="in" filter="randombar(horizontal)">
                                      <p:cBhvr>
                                        <p:cTn id="119" dur="500"/>
                                        <p:tgtEl>
                                          <p:spTgt spid="1430"/>
                                        </p:tgtEl>
                                      </p:cBhvr>
                                    </p:animEffect>
                                  </p:childTnLst>
                                </p:cTn>
                              </p:par>
                              <p:par>
                                <p:cTn id="120" presetID="14" presetClass="entr" presetSubtype="10" fill="hold" grpId="0" nodeType="withEffect">
                                  <p:stCondLst>
                                    <p:cond delay="0"/>
                                  </p:stCondLst>
                                  <p:childTnLst>
                                    <p:set>
                                      <p:cBhvr>
                                        <p:cTn id="121" dur="1" fill="hold">
                                          <p:stCondLst>
                                            <p:cond delay="0"/>
                                          </p:stCondLst>
                                        </p:cTn>
                                        <p:tgtEl>
                                          <p:spTgt spid="1435"/>
                                        </p:tgtEl>
                                        <p:attrNameLst>
                                          <p:attrName>style.visibility</p:attrName>
                                        </p:attrNameLst>
                                      </p:cBhvr>
                                      <p:to>
                                        <p:strVal val="visible"/>
                                      </p:to>
                                    </p:set>
                                    <p:animEffect transition="in" filter="randombar(horizontal)">
                                      <p:cBhvr>
                                        <p:cTn id="122" dur="500"/>
                                        <p:tgtEl>
                                          <p:spTgt spid="1435"/>
                                        </p:tgtEl>
                                      </p:cBhvr>
                                    </p:animEffect>
                                  </p:childTnLst>
                                </p:cTn>
                              </p:par>
                              <p:par>
                                <p:cTn id="123" presetID="14" presetClass="entr" presetSubtype="10" fill="hold" grpId="0" nodeType="withEffect">
                                  <p:stCondLst>
                                    <p:cond delay="0"/>
                                  </p:stCondLst>
                                  <p:childTnLst>
                                    <p:set>
                                      <p:cBhvr>
                                        <p:cTn id="124" dur="1" fill="hold">
                                          <p:stCondLst>
                                            <p:cond delay="0"/>
                                          </p:stCondLst>
                                        </p:cTn>
                                        <p:tgtEl>
                                          <p:spTgt spid="1436"/>
                                        </p:tgtEl>
                                        <p:attrNameLst>
                                          <p:attrName>style.visibility</p:attrName>
                                        </p:attrNameLst>
                                      </p:cBhvr>
                                      <p:to>
                                        <p:strVal val="visible"/>
                                      </p:to>
                                    </p:set>
                                    <p:animEffect transition="in" filter="randombar(horizontal)">
                                      <p:cBhvr>
                                        <p:cTn id="125" dur="500"/>
                                        <p:tgtEl>
                                          <p:spTgt spid="1436"/>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1437"/>
                                        </p:tgtEl>
                                        <p:attrNameLst>
                                          <p:attrName>style.visibility</p:attrName>
                                        </p:attrNameLst>
                                      </p:cBhvr>
                                      <p:to>
                                        <p:strVal val="visible"/>
                                      </p:to>
                                    </p:set>
                                    <p:animEffect transition="in" filter="randombar(horizontal)">
                                      <p:cBhvr>
                                        <p:cTn id="128" dur="500"/>
                                        <p:tgtEl>
                                          <p:spTgt spid="1437"/>
                                        </p:tgtEl>
                                      </p:cBhvr>
                                    </p:animEffect>
                                  </p:childTnLst>
                                </p:cTn>
                              </p:par>
                              <p:par>
                                <p:cTn id="129" presetID="14" presetClass="entr" presetSubtype="10" fill="hold" nodeType="withEffect">
                                  <p:stCondLst>
                                    <p:cond delay="0"/>
                                  </p:stCondLst>
                                  <p:childTnLst>
                                    <p:set>
                                      <p:cBhvr>
                                        <p:cTn id="130" dur="1" fill="hold">
                                          <p:stCondLst>
                                            <p:cond delay="0"/>
                                          </p:stCondLst>
                                        </p:cTn>
                                        <p:tgtEl>
                                          <p:spTgt spid="1438"/>
                                        </p:tgtEl>
                                        <p:attrNameLst>
                                          <p:attrName>style.visibility</p:attrName>
                                        </p:attrNameLst>
                                      </p:cBhvr>
                                      <p:to>
                                        <p:strVal val="visible"/>
                                      </p:to>
                                    </p:set>
                                    <p:animEffect transition="in" filter="randombar(horizontal)">
                                      <p:cBhvr>
                                        <p:cTn id="131" dur="500"/>
                                        <p:tgtEl>
                                          <p:spTgt spid="1438"/>
                                        </p:tgtEl>
                                      </p:cBhvr>
                                    </p:animEffect>
                                  </p:childTnLst>
                                </p:cTn>
                              </p:par>
                              <p:par>
                                <p:cTn id="132" presetID="14" presetClass="entr" presetSubtype="10" fill="hold" nodeType="withEffect">
                                  <p:stCondLst>
                                    <p:cond delay="0"/>
                                  </p:stCondLst>
                                  <p:childTnLst>
                                    <p:set>
                                      <p:cBhvr>
                                        <p:cTn id="133" dur="1" fill="hold">
                                          <p:stCondLst>
                                            <p:cond delay="0"/>
                                          </p:stCondLst>
                                        </p:cTn>
                                        <p:tgtEl>
                                          <p:spTgt spid="1444"/>
                                        </p:tgtEl>
                                        <p:attrNameLst>
                                          <p:attrName>style.visibility</p:attrName>
                                        </p:attrNameLst>
                                      </p:cBhvr>
                                      <p:to>
                                        <p:strVal val="visible"/>
                                      </p:to>
                                    </p:set>
                                    <p:animEffect transition="in" filter="randombar(horizontal)">
                                      <p:cBhvr>
                                        <p:cTn id="134" dur="500"/>
                                        <p:tgtEl>
                                          <p:spTgt spid="1444"/>
                                        </p:tgtEl>
                                      </p:cBhvr>
                                    </p:animEffect>
                                  </p:childTnLst>
                                </p:cTn>
                              </p:par>
                              <p:par>
                                <p:cTn id="135" presetID="14" presetClass="entr" presetSubtype="10" fill="hold" grpId="0" nodeType="withEffect">
                                  <p:stCondLst>
                                    <p:cond delay="0"/>
                                  </p:stCondLst>
                                  <p:childTnLst>
                                    <p:set>
                                      <p:cBhvr>
                                        <p:cTn id="136" dur="1" fill="hold">
                                          <p:stCondLst>
                                            <p:cond delay="0"/>
                                          </p:stCondLst>
                                        </p:cTn>
                                        <p:tgtEl>
                                          <p:spTgt spid="1497"/>
                                        </p:tgtEl>
                                        <p:attrNameLst>
                                          <p:attrName>style.visibility</p:attrName>
                                        </p:attrNameLst>
                                      </p:cBhvr>
                                      <p:to>
                                        <p:strVal val="visible"/>
                                      </p:to>
                                    </p:set>
                                    <p:animEffect transition="in" filter="randombar(horizontal)">
                                      <p:cBhvr>
                                        <p:cTn id="137" dur="500"/>
                                        <p:tgtEl>
                                          <p:spTgt spid="1497"/>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1508"/>
                                        </p:tgtEl>
                                        <p:attrNameLst>
                                          <p:attrName>style.visibility</p:attrName>
                                        </p:attrNameLst>
                                      </p:cBhvr>
                                      <p:to>
                                        <p:strVal val="visible"/>
                                      </p:to>
                                    </p:set>
                                    <p:animEffect transition="in" filter="randombar(horizontal)">
                                      <p:cBhvr>
                                        <p:cTn id="140" dur="500"/>
                                        <p:tgtEl>
                                          <p:spTgt spid="1508"/>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1509"/>
                                        </p:tgtEl>
                                        <p:attrNameLst>
                                          <p:attrName>style.visibility</p:attrName>
                                        </p:attrNameLst>
                                      </p:cBhvr>
                                      <p:to>
                                        <p:strVal val="visible"/>
                                      </p:to>
                                    </p:set>
                                    <p:animEffect transition="in" filter="randombar(horizontal)">
                                      <p:cBhvr>
                                        <p:cTn id="143" dur="500"/>
                                        <p:tgtEl>
                                          <p:spTgt spid="1509"/>
                                        </p:tgtEl>
                                      </p:cBhvr>
                                    </p:animEffect>
                                  </p:childTnLst>
                                </p:cTn>
                              </p:par>
                              <p:par>
                                <p:cTn id="144" presetID="14" presetClass="entr" presetSubtype="10" fill="hold" grpId="0" nodeType="withEffect">
                                  <p:stCondLst>
                                    <p:cond delay="0"/>
                                  </p:stCondLst>
                                  <p:childTnLst>
                                    <p:set>
                                      <p:cBhvr>
                                        <p:cTn id="145" dur="1" fill="hold">
                                          <p:stCondLst>
                                            <p:cond delay="0"/>
                                          </p:stCondLst>
                                        </p:cTn>
                                        <p:tgtEl>
                                          <p:spTgt spid="1510"/>
                                        </p:tgtEl>
                                        <p:attrNameLst>
                                          <p:attrName>style.visibility</p:attrName>
                                        </p:attrNameLst>
                                      </p:cBhvr>
                                      <p:to>
                                        <p:strVal val="visible"/>
                                      </p:to>
                                    </p:set>
                                    <p:animEffect transition="in" filter="randombar(horizontal)">
                                      <p:cBhvr>
                                        <p:cTn id="146" dur="500"/>
                                        <p:tgtEl>
                                          <p:spTgt spid="1510"/>
                                        </p:tgtEl>
                                      </p:cBhvr>
                                    </p:animEffect>
                                  </p:childTnLst>
                                </p:cTn>
                              </p:par>
                              <p:par>
                                <p:cTn id="147" presetID="14" presetClass="entr" presetSubtype="10" fill="hold" grpId="0" nodeType="withEffect">
                                  <p:stCondLst>
                                    <p:cond delay="0"/>
                                  </p:stCondLst>
                                  <p:childTnLst>
                                    <p:set>
                                      <p:cBhvr>
                                        <p:cTn id="148" dur="1" fill="hold">
                                          <p:stCondLst>
                                            <p:cond delay="0"/>
                                          </p:stCondLst>
                                        </p:cTn>
                                        <p:tgtEl>
                                          <p:spTgt spid="1511"/>
                                        </p:tgtEl>
                                        <p:attrNameLst>
                                          <p:attrName>style.visibility</p:attrName>
                                        </p:attrNameLst>
                                      </p:cBhvr>
                                      <p:to>
                                        <p:strVal val="visible"/>
                                      </p:to>
                                    </p:set>
                                    <p:animEffect transition="in" filter="randombar(horizontal)">
                                      <p:cBhvr>
                                        <p:cTn id="149" dur="500"/>
                                        <p:tgtEl>
                                          <p:spTgt spid="1511"/>
                                        </p:tgtEl>
                                      </p:cBhvr>
                                    </p:animEffect>
                                  </p:childTnLst>
                                </p:cTn>
                              </p:par>
                              <p:par>
                                <p:cTn id="150" presetID="14" presetClass="entr" presetSubtype="10" fill="hold" nodeType="withEffect">
                                  <p:stCondLst>
                                    <p:cond delay="0"/>
                                  </p:stCondLst>
                                  <p:childTnLst>
                                    <p:set>
                                      <p:cBhvr>
                                        <p:cTn id="151" dur="1" fill="hold">
                                          <p:stCondLst>
                                            <p:cond delay="0"/>
                                          </p:stCondLst>
                                        </p:cTn>
                                        <p:tgtEl>
                                          <p:spTgt spid="1301"/>
                                        </p:tgtEl>
                                        <p:attrNameLst>
                                          <p:attrName>style.visibility</p:attrName>
                                        </p:attrNameLst>
                                      </p:cBhvr>
                                      <p:to>
                                        <p:strVal val="visible"/>
                                      </p:to>
                                    </p:set>
                                    <p:animEffect transition="in" filter="randombar(horizontal)">
                                      <p:cBhvr>
                                        <p:cTn id="152" dur="500"/>
                                        <p:tgtEl>
                                          <p:spTgt spid="1301"/>
                                        </p:tgtEl>
                                      </p:cBhvr>
                                    </p:animEffect>
                                  </p:childTnLst>
                                </p:cTn>
                              </p:par>
                              <p:par>
                                <p:cTn id="153" presetID="14" presetClass="entr" presetSubtype="10" fill="hold" grpId="0" nodeType="withEffect">
                                  <p:stCondLst>
                                    <p:cond delay="0"/>
                                  </p:stCondLst>
                                  <p:childTnLst>
                                    <p:set>
                                      <p:cBhvr>
                                        <p:cTn id="154" dur="1" fill="hold">
                                          <p:stCondLst>
                                            <p:cond delay="0"/>
                                          </p:stCondLst>
                                        </p:cTn>
                                        <p:tgtEl>
                                          <p:spTgt spid="1512"/>
                                        </p:tgtEl>
                                        <p:attrNameLst>
                                          <p:attrName>style.visibility</p:attrName>
                                        </p:attrNameLst>
                                      </p:cBhvr>
                                      <p:to>
                                        <p:strVal val="visible"/>
                                      </p:to>
                                    </p:set>
                                    <p:animEffect transition="in" filter="randombar(horizontal)">
                                      <p:cBhvr>
                                        <p:cTn id="155" dur="500"/>
                                        <p:tgtEl>
                                          <p:spTgt spid="1512"/>
                                        </p:tgtEl>
                                      </p:cBhvr>
                                    </p:animEffect>
                                  </p:childTnLst>
                                </p:cTn>
                              </p:par>
                              <p:par>
                                <p:cTn id="156" presetID="14" presetClass="entr" presetSubtype="10" fill="hold" nodeType="withEffect">
                                  <p:stCondLst>
                                    <p:cond delay="0"/>
                                  </p:stCondLst>
                                  <p:childTnLst>
                                    <p:set>
                                      <p:cBhvr>
                                        <p:cTn id="157" dur="1" fill="hold">
                                          <p:stCondLst>
                                            <p:cond delay="0"/>
                                          </p:stCondLst>
                                        </p:cTn>
                                        <p:tgtEl>
                                          <p:spTgt spid="1498"/>
                                        </p:tgtEl>
                                        <p:attrNameLst>
                                          <p:attrName>style.visibility</p:attrName>
                                        </p:attrNameLst>
                                      </p:cBhvr>
                                      <p:to>
                                        <p:strVal val="visible"/>
                                      </p:to>
                                    </p:set>
                                    <p:animEffect transition="in" filter="randombar(horizontal)">
                                      <p:cBhvr>
                                        <p:cTn id="158" dur="500"/>
                                        <p:tgtEl>
                                          <p:spTgt spid="1498"/>
                                        </p:tgtEl>
                                      </p:cBhvr>
                                    </p:animEffect>
                                  </p:childTnLst>
                                </p:cTn>
                              </p:par>
                              <p:par>
                                <p:cTn id="159" presetID="14" presetClass="entr" presetSubtype="10" fill="hold" grpId="0" nodeType="withEffect">
                                  <p:stCondLst>
                                    <p:cond delay="0"/>
                                  </p:stCondLst>
                                  <p:childTnLst>
                                    <p:set>
                                      <p:cBhvr>
                                        <p:cTn id="160" dur="1" fill="hold">
                                          <p:stCondLst>
                                            <p:cond delay="0"/>
                                          </p:stCondLst>
                                        </p:cTn>
                                        <p:tgtEl>
                                          <p:spTgt spid="623"/>
                                        </p:tgtEl>
                                        <p:attrNameLst>
                                          <p:attrName>style.visibility</p:attrName>
                                        </p:attrNameLst>
                                      </p:cBhvr>
                                      <p:to>
                                        <p:strVal val="visible"/>
                                      </p:to>
                                    </p:set>
                                    <p:animEffect transition="in" filter="randombar(horizontal)">
                                      <p:cBhvr>
                                        <p:cTn id="161" dur="500"/>
                                        <p:tgtEl>
                                          <p:spTgt spid="623"/>
                                        </p:tgtEl>
                                      </p:cBhvr>
                                    </p:animEffect>
                                  </p:childTnLst>
                                </p:cTn>
                              </p:par>
                            </p:childTnLst>
                          </p:cTn>
                        </p:par>
                        <p:par>
                          <p:cTn id="162" fill="hold">
                            <p:stCondLst>
                              <p:cond delay="500"/>
                            </p:stCondLst>
                            <p:childTnLst>
                              <p:par>
                                <p:cTn id="163" presetID="35" presetClass="path" presetSubtype="0" accel="50000" decel="50000" fill="hold" nodeType="afterEffect">
                                  <p:stCondLst>
                                    <p:cond delay="0"/>
                                  </p:stCondLst>
                                  <p:childTnLst>
                                    <p:animMotion origin="layout" path="M 1.11111E-6 4.44444E-6 L -0.11997 4.44444E-6 " pathEditMode="relative" rAng="0" ptsTypes="AA">
                                      <p:cBhvr>
                                        <p:cTn id="164" dur="2000" fill="hold"/>
                                        <p:tgtEl>
                                          <p:spTgt spid="1498"/>
                                        </p:tgtEl>
                                        <p:attrNameLst>
                                          <p:attrName>ppt_x</p:attrName>
                                          <p:attrName>ppt_y</p:attrName>
                                        </p:attrNameLst>
                                      </p:cBhvr>
                                      <p:rCtr x="-6007" y="0"/>
                                    </p:animMotion>
                                  </p:childTnLst>
                                </p:cTn>
                              </p:par>
                            </p:childTnLst>
                          </p:cTn>
                        </p:par>
                        <p:par>
                          <p:cTn id="165" fill="hold">
                            <p:stCondLst>
                              <p:cond delay="2500"/>
                            </p:stCondLst>
                            <p:childTnLst>
                              <p:par>
                                <p:cTn id="166" presetID="22" presetClass="entr" presetSubtype="8" fill="hold" grpId="0" nodeType="afterEffect">
                                  <p:stCondLst>
                                    <p:cond delay="0"/>
                                  </p:stCondLst>
                                  <p:childTnLst>
                                    <p:set>
                                      <p:cBhvr>
                                        <p:cTn id="167" dur="1" fill="hold">
                                          <p:stCondLst>
                                            <p:cond delay="0"/>
                                          </p:stCondLst>
                                        </p:cTn>
                                        <p:tgtEl>
                                          <p:spTgt spid="1022"/>
                                        </p:tgtEl>
                                        <p:attrNameLst>
                                          <p:attrName>style.visibility</p:attrName>
                                        </p:attrNameLst>
                                      </p:cBhvr>
                                      <p:to>
                                        <p:strVal val="visible"/>
                                      </p:to>
                                    </p:set>
                                    <p:animEffect transition="in" filter="wipe(left)">
                                      <p:cBhvr>
                                        <p:cTn id="168" dur="500"/>
                                        <p:tgtEl>
                                          <p:spTgt spid="1022"/>
                                        </p:tgtEl>
                                      </p:cBhvr>
                                    </p:animEffect>
                                  </p:childTnLst>
                                </p:cTn>
                              </p:par>
                            </p:childTnLst>
                          </p:cTn>
                        </p:par>
                        <p:par>
                          <p:cTn id="169" fill="hold">
                            <p:stCondLst>
                              <p:cond delay="3000"/>
                            </p:stCondLst>
                            <p:childTnLst>
                              <p:par>
                                <p:cTn id="170" presetID="16" presetClass="entr" presetSubtype="42" fill="hold" grpId="0" nodeType="afterEffect">
                                  <p:stCondLst>
                                    <p:cond delay="0"/>
                                  </p:stCondLst>
                                  <p:childTnLst>
                                    <p:set>
                                      <p:cBhvr>
                                        <p:cTn id="171" dur="1" fill="hold">
                                          <p:stCondLst>
                                            <p:cond delay="0"/>
                                          </p:stCondLst>
                                        </p:cTn>
                                        <p:tgtEl>
                                          <p:spTgt spid="630"/>
                                        </p:tgtEl>
                                        <p:attrNameLst>
                                          <p:attrName>style.visibility</p:attrName>
                                        </p:attrNameLst>
                                      </p:cBhvr>
                                      <p:to>
                                        <p:strVal val="visible"/>
                                      </p:to>
                                    </p:set>
                                    <p:animEffect transition="in" filter="barn(outHorizontal)">
                                      <p:cBhvr>
                                        <p:cTn id="172" dur="500"/>
                                        <p:tgtEl>
                                          <p:spTgt spid="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917" grpId="0"/>
      <p:bldP spid="918" grpId="0"/>
      <p:bldP spid="919" grpId="0"/>
      <p:bldP spid="945" grpId="0"/>
      <p:bldP spid="1021" grpId="0"/>
      <p:bldP spid="1022" grpId="0"/>
      <p:bldP spid="1023" grpId="0"/>
      <p:bldP spid="1024" grpId="0"/>
      <p:bldP spid="1243" grpId="0" animBg="1"/>
      <p:bldP spid="1297" grpId="0"/>
      <p:bldP spid="1298" grpId="0" animBg="1"/>
      <p:bldP spid="1299" grpId="0" animBg="1"/>
      <p:bldP spid="1300" grpId="0"/>
      <p:bldP spid="1407" grpId="0" animBg="1"/>
      <p:bldP spid="1408" grpId="0" animBg="1"/>
      <p:bldP spid="1409" grpId="0" animBg="1"/>
      <p:bldP spid="1410" grpId="0" animBg="1"/>
      <p:bldP spid="1416" grpId="0" animBg="1"/>
      <p:bldP spid="1423" grpId="0" animBg="1"/>
      <p:bldP spid="1424" grpId="0" animBg="1"/>
      <p:bldP spid="1425" grpId="0" animBg="1"/>
      <p:bldP spid="1426" grpId="0" animBg="1"/>
      <p:bldP spid="1427" grpId="0" animBg="1"/>
      <p:bldP spid="1428" grpId="0" animBg="1"/>
      <p:bldP spid="1429" grpId="0" animBg="1"/>
      <p:bldP spid="1435" grpId="0" animBg="1"/>
      <p:bldP spid="1436" grpId="0" animBg="1"/>
      <p:bldP spid="1437" grpId="0" animBg="1"/>
      <p:bldP spid="1497" grpId="0" animBg="1"/>
      <p:bldP spid="1508" grpId="0" animBg="1"/>
      <p:bldP spid="1509" grpId="0" animBg="1"/>
      <p:bldP spid="1510" grpId="0" animBg="1"/>
      <p:bldP spid="1511" grpId="0" animBg="1"/>
      <p:bldP spid="1512" grpId="0" animBg="1"/>
      <p:bldP spid="6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 name="AutoShape 2"/>
          <p:cNvSpPr>
            <a:spLocks noChangeArrowheads="1"/>
          </p:cNvSpPr>
          <p:nvPr/>
        </p:nvSpPr>
        <p:spPr bwMode="auto">
          <a:xfrm>
            <a:off x="3468216" y="358190"/>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72" name="テキスト ボックス 71"/>
          <p:cNvSpPr txBox="1"/>
          <p:nvPr/>
        </p:nvSpPr>
        <p:spPr>
          <a:xfrm>
            <a:off x="3831628" y="647984"/>
            <a:ext cx="2444900" cy="369332"/>
          </a:xfrm>
          <a:prstGeom prst="rect">
            <a:avLst/>
          </a:prstGeom>
          <a:noFill/>
        </p:spPr>
        <p:txBody>
          <a:bodyPr wrap="none" rtlCol="0">
            <a:spAutoFit/>
          </a:bodyPr>
          <a:lstStyle/>
          <a:p>
            <a:r>
              <a:rPr lang="ja-JP" altLang="en-US" b="1" dirty="0"/>
              <a:t>作業性に問題はないか</a:t>
            </a:r>
            <a:endParaRPr lang="en-US" altLang="ja-JP" b="1" dirty="0"/>
          </a:p>
        </p:txBody>
      </p:sp>
      <p:grpSp>
        <p:nvGrpSpPr>
          <p:cNvPr id="6" name="グループ化 5"/>
          <p:cNvGrpSpPr/>
          <p:nvPr/>
        </p:nvGrpSpPr>
        <p:grpSpPr>
          <a:xfrm>
            <a:off x="7644680" y="4423590"/>
            <a:ext cx="972108" cy="1231657"/>
            <a:chOff x="9737876" y="3805776"/>
            <a:chExt cx="972108" cy="1231657"/>
          </a:xfrm>
        </p:grpSpPr>
        <p:sp>
          <p:nvSpPr>
            <p:cNvPr id="1027" name="Line 1434"/>
            <p:cNvSpPr>
              <a:spLocks noChangeShapeType="1"/>
            </p:cNvSpPr>
            <p:nvPr/>
          </p:nvSpPr>
          <p:spPr bwMode="auto">
            <a:xfrm flipV="1">
              <a:off x="10315040" y="4565734"/>
              <a:ext cx="84630" cy="3275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8" name="Freeform 1443"/>
            <p:cNvSpPr>
              <a:spLocks/>
            </p:cNvSpPr>
            <p:nvPr/>
          </p:nvSpPr>
          <p:spPr bwMode="auto">
            <a:xfrm>
              <a:off x="9948307" y="4519876"/>
              <a:ext cx="761677" cy="517557"/>
            </a:xfrm>
            <a:custGeom>
              <a:avLst/>
              <a:gdLst>
                <a:gd name="T0" fmla="*/ 2147483647 w 150"/>
                <a:gd name="T1" fmla="*/ 0 h 137"/>
                <a:gd name="T2" fmla="*/ 2147483647 w 150"/>
                <a:gd name="T3" fmla="*/ 2147483647 h 137"/>
                <a:gd name="T4" fmla="*/ 2147483647 w 150"/>
                <a:gd name="T5" fmla="*/ 2147483647 h 137"/>
                <a:gd name="T6" fmla="*/ 2147483647 w 150"/>
                <a:gd name="T7" fmla="*/ 2147483647 h 137"/>
                <a:gd name="T8" fmla="*/ 2147483647 w 150"/>
                <a:gd name="T9" fmla="*/ 2147483647 h 137"/>
                <a:gd name="T10" fmla="*/ 2147483647 w 150"/>
                <a:gd name="T11" fmla="*/ 2147483647 h 137"/>
                <a:gd name="T12" fmla="*/ 2147483647 w 150"/>
                <a:gd name="T13" fmla="*/ 2147483647 h 137"/>
                <a:gd name="T14" fmla="*/ 2147483647 w 150"/>
                <a:gd name="T15" fmla="*/ 2147483647 h 137"/>
                <a:gd name="T16" fmla="*/ 2147483647 w 150"/>
                <a:gd name="T17" fmla="*/ 2147483647 h 137"/>
                <a:gd name="T18" fmla="*/ 2147483647 w 150"/>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37">
                  <a:moveTo>
                    <a:pt x="108" y="0"/>
                  </a:moveTo>
                  <a:cubicBezTo>
                    <a:pt x="103" y="4"/>
                    <a:pt x="97" y="8"/>
                    <a:pt x="89" y="12"/>
                  </a:cubicBezTo>
                  <a:cubicBezTo>
                    <a:pt x="89" y="12"/>
                    <a:pt x="88" y="42"/>
                    <a:pt x="78" y="42"/>
                  </a:cubicBezTo>
                  <a:cubicBezTo>
                    <a:pt x="68" y="42"/>
                    <a:pt x="52" y="17"/>
                    <a:pt x="52" y="17"/>
                  </a:cubicBezTo>
                  <a:cubicBezTo>
                    <a:pt x="52" y="17"/>
                    <a:pt x="48" y="16"/>
                    <a:pt x="42" y="12"/>
                  </a:cubicBezTo>
                  <a:cubicBezTo>
                    <a:pt x="32" y="17"/>
                    <a:pt x="10" y="31"/>
                    <a:pt x="8" y="51"/>
                  </a:cubicBezTo>
                  <a:cubicBezTo>
                    <a:pt x="5" y="79"/>
                    <a:pt x="0" y="126"/>
                    <a:pt x="43" y="131"/>
                  </a:cubicBezTo>
                  <a:cubicBezTo>
                    <a:pt x="87" y="137"/>
                    <a:pt x="91" y="92"/>
                    <a:pt x="108" y="80"/>
                  </a:cubicBezTo>
                  <a:cubicBezTo>
                    <a:pt x="125" y="69"/>
                    <a:pt x="142" y="74"/>
                    <a:pt x="146" y="57"/>
                  </a:cubicBezTo>
                  <a:cubicBezTo>
                    <a:pt x="150" y="42"/>
                    <a:pt x="150" y="6"/>
                    <a:pt x="108"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029" name="Freeform 1444"/>
            <p:cNvSpPr>
              <a:spLocks/>
            </p:cNvSpPr>
            <p:nvPr/>
          </p:nvSpPr>
          <p:spPr bwMode="auto">
            <a:xfrm>
              <a:off x="10187155" y="4572286"/>
              <a:ext cx="137290" cy="148497"/>
            </a:xfrm>
            <a:custGeom>
              <a:avLst/>
              <a:gdLst>
                <a:gd name="T0" fmla="*/ 0 w 27"/>
                <a:gd name="T1" fmla="*/ 0 h 39"/>
                <a:gd name="T2" fmla="*/ 2147483647 w 27"/>
                <a:gd name="T3" fmla="*/ 2147483647 h 39"/>
                <a:gd name="T4" fmla="*/ 2147483647 w 27"/>
                <a:gd name="T5" fmla="*/ 2147483647 h 39"/>
                <a:gd name="T6" fmla="*/ 0 60000 65536"/>
                <a:gd name="T7" fmla="*/ 0 60000 65536"/>
                <a:gd name="T8" fmla="*/ 0 60000 65536"/>
              </a:gdLst>
              <a:ahLst/>
              <a:cxnLst>
                <a:cxn ang="T6">
                  <a:pos x="T0" y="T1"/>
                </a:cxn>
                <a:cxn ang="T7">
                  <a:pos x="T2" y="T3"/>
                </a:cxn>
                <a:cxn ang="T8">
                  <a:pos x="T4" y="T5"/>
                </a:cxn>
              </a:cxnLst>
              <a:rect l="0" t="0" r="r" b="b"/>
              <a:pathLst>
                <a:path w="27" h="39">
                  <a:moveTo>
                    <a:pt x="0" y="0"/>
                  </a:moveTo>
                  <a:cubicBezTo>
                    <a:pt x="0" y="0"/>
                    <a:pt x="3" y="39"/>
                    <a:pt x="8" y="39"/>
                  </a:cubicBezTo>
                  <a:cubicBezTo>
                    <a:pt x="14" y="39"/>
                    <a:pt x="16" y="27"/>
                    <a:pt x="27"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0" name="Freeform 1445"/>
            <p:cNvSpPr>
              <a:spLocks/>
            </p:cNvSpPr>
            <p:nvPr/>
          </p:nvSpPr>
          <p:spPr bwMode="auto">
            <a:xfrm>
              <a:off x="10390268" y="4572286"/>
              <a:ext cx="71466" cy="82984"/>
            </a:xfrm>
            <a:custGeom>
              <a:avLst/>
              <a:gdLst>
                <a:gd name="T0" fmla="*/ 0 w 14"/>
                <a:gd name="T1" fmla="*/ 2147483647 h 22"/>
                <a:gd name="T2" fmla="*/ 2147483647 w 14"/>
                <a:gd name="T3" fmla="*/ 2147483647 h 22"/>
                <a:gd name="T4" fmla="*/ 2147483647 w 14"/>
                <a:gd name="T5" fmla="*/ 0 h 22"/>
                <a:gd name="T6" fmla="*/ 0 60000 65536"/>
                <a:gd name="T7" fmla="*/ 0 60000 65536"/>
                <a:gd name="T8" fmla="*/ 0 60000 65536"/>
              </a:gdLst>
              <a:ahLst/>
              <a:cxnLst>
                <a:cxn ang="T6">
                  <a:pos x="T0" y="T1"/>
                </a:cxn>
                <a:cxn ang="T7">
                  <a:pos x="T2" y="T3"/>
                </a:cxn>
                <a:cxn ang="T8">
                  <a:pos x="T4" y="T5"/>
                </a:cxn>
              </a:cxnLst>
              <a:rect l="0" t="0" r="r" b="b"/>
              <a:pathLst>
                <a:path w="14" h="22">
                  <a:moveTo>
                    <a:pt x="0" y="22"/>
                  </a:moveTo>
                  <a:cubicBezTo>
                    <a:pt x="0" y="22"/>
                    <a:pt x="14" y="21"/>
                    <a:pt x="14" y="15"/>
                  </a:cubicBezTo>
                  <a:cubicBezTo>
                    <a:pt x="14" y="9"/>
                    <a:pt x="3" y="0"/>
                    <a:pt x="3"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1" name="Freeform 1446"/>
            <p:cNvSpPr>
              <a:spLocks/>
            </p:cNvSpPr>
            <p:nvPr/>
          </p:nvSpPr>
          <p:spPr bwMode="auto">
            <a:xfrm>
              <a:off x="10536962" y="4613777"/>
              <a:ext cx="65824" cy="87351"/>
            </a:xfrm>
            <a:custGeom>
              <a:avLst/>
              <a:gdLst>
                <a:gd name="T0" fmla="*/ 2147483647 w 13"/>
                <a:gd name="T1" fmla="*/ 2147483647 h 23"/>
                <a:gd name="T2" fmla="*/ 2147483647 w 13"/>
                <a:gd name="T3" fmla="*/ 0 h 23"/>
                <a:gd name="T4" fmla="*/ 2147483647 w 13"/>
                <a:gd name="T5" fmla="*/ 2147483647 h 23"/>
                <a:gd name="T6" fmla="*/ 0 60000 65536"/>
                <a:gd name="T7" fmla="*/ 0 60000 65536"/>
                <a:gd name="T8" fmla="*/ 0 60000 65536"/>
              </a:gdLst>
              <a:ahLst/>
              <a:cxnLst>
                <a:cxn ang="T6">
                  <a:pos x="T0" y="T1"/>
                </a:cxn>
                <a:cxn ang="T7">
                  <a:pos x="T2" y="T3"/>
                </a:cxn>
                <a:cxn ang="T8">
                  <a:pos x="T4" y="T5"/>
                </a:cxn>
              </a:cxnLst>
              <a:rect l="0" t="0" r="r" b="b"/>
              <a:pathLst>
                <a:path w="13" h="23">
                  <a:moveTo>
                    <a:pt x="3" y="21"/>
                  </a:moveTo>
                  <a:cubicBezTo>
                    <a:pt x="6" y="23"/>
                    <a:pt x="13" y="1"/>
                    <a:pt x="7" y="0"/>
                  </a:cubicBezTo>
                  <a:cubicBezTo>
                    <a:pt x="0" y="0"/>
                    <a:pt x="0" y="20"/>
                    <a:pt x="3" y="2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032" name="Freeform 1447"/>
            <p:cNvSpPr>
              <a:spLocks/>
            </p:cNvSpPr>
            <p:nvPr/>
          </p:nvSpPr>
          <p:spPr bwMode="auto">
            <a:xfrm>
              <a:off x="10207842" y="4777563"/>
              <a:ext cx="101557" cy="69881"/>
            </a:xfrm>
            <a:custGeom>
              <a:avLst/>
              <a:gdLst>
                <a:gd name="T0" fmla="*/ 0 w 20"/>
                <a:gd name="T1" fmla="*/ 2147483647 h 19"/>
                <a:gd name="T2" fmla="*/ 2147483647 w 20"/>
                <a:gd name="T3" fmla="*/ 2147483647 h 19"/>
                <a:gd name="T4" fmla="*/ 2147483647 w 20"/>
                <a:gd name="T5" fmla="*/ 2147483647 h 19"/>
                <a:gd name="T6" fmla="*/ 0 w 20"/>
                <a:gd name="T7" fmla="*/ 2147483647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9">
                  <a:moveTo>
                    <a:pt x="0" y="9"/>
                  </a:moveTo>
                  <a:cubicBezTo>
                    <a:pt x="0" y="9"/>
                    <a:pt x="0" y="0"/>
                    <a:pt x="7" y="3"/>
                  </a:cubicBezTo>
                  <a:cubicBezTo>
                    <a:pt x="14" y="5"/>
                    <a:pt x="20" y="14"/>
                    <a:pt x="16" y="19"/>
                  </a:cubicBezTo>
                  <a:lnTo>
                    <a:pt x="0" y="9"/>
                  </a:ln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033" name="Freeform 1448"/>
            <p:cNvSpPr>
              <a:spLocks/>
            </p:cNvSpPr>
            <p:nvPr/>
          </p:nvSpPr>
          <p:spPr bwMode="auto">
            <a:xfrm>
              <a:off x="10147660" y="4810318"/>
              <a:ext cx="120363" cy="41492"/>
            </a:xfrm>
            <a:custGeom>
              <a:avLst/>
              <a:gdLst>
                <a:gd name="T0" fmla="*/ 2147483647 w 24"/>
                <a:gd name="T1" fmla="*/ 2147483647 h 11"/>
                <a:gd name="T2" fmla="*/ 2147483647 w 24"/>
                <a:gd name="T3" fmla="*/ 2147483647 h 11"/>
                <a:gd name="T4" fmla="*/ 2147483647 w 24"/>
                <a:gd name="T5" fmla="*/ 0 h 11"/>
                <a:gd name="T6" fmla="*/ 2147483647 w 24"/>
                <a:gd name="T7" fmla="*/ 214748364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1">
                  <a:moveTo>
                    <a:pt x="1" y="11"/>
                  </a:moveTo>
                  <a:cubicBezTo>
                    <a:pt x="24" y="10"/>
                    <a:pt x="24" y="10"/>
                    <a:pt x="24" y="10"/>
                  </a:cubicBezTo>
                  <a:cubicBezTo>
                    <a:pt x="24" y="10"/>
                    <a:pt x="24" y="0"/>
                    <a:pt x="12" y="0"/>
                  </a:cubicBezTo>
                  <a:cubicBezTo>
                    <a:pt x="0" y="0"/>
                    <a:pt x="1" y="11"/>
                    <a:pt x="1" y="11"/>
                  </a:cubicBezTo>
                  <a:close/>
                </a:path>
              </a:pathLst>
            </a:custGeom>
            <a:solidFill>
              <a:srgbClr val="FFDD9F"/>
            </a:solidFill>
            <a:ln w="17463" cap="rnd">
              <a:solidFill>
                <a:srgbClr val="000000"/>
              </a:solidFill>
              <a:prstDash val="solid"/>
              <a:round/>
              <a:headEnd/>
              <a:tailEnd/>
            </a:ln>
          </p:spPr>
          <p:txBody>
            <a:bodyPr/>
            <a:lstStyle/>
            <a:p>
              <a:endParaRPr lang="ja-JP" altLang="en-US"/>
            </a:p>
          </p:txBody>
        </p:sp>
        <p:grpSp>
          <p:nvGrpSpPr>
            <p:cNvPr id="1034" name="グループ化 1350"/>
            <p:cNvGrpSpPr>
              <a:grpSpLocks/>
            </p:cNvGrpSpPr>
            <p:nvPr/>
          </p:nvGrpSpPr>
          <p:grpSpPr bwMode="auto">
            <a:xfrm flipH="1">
              <a:off x="9737876" y="3882074"/>
              <a:ext cx="872637" cy="781796"/>
              <a:chOff x="11772800" y="3501008"/>
              <a:chExt cx="736600" cy="568325"/>
            </a:xfrm>
          </p:grpSpPr>
          <p:sp>
            <p:nvSpPr>
              <p:cNvPr id="1041" name="Freeform 1363"/>
              <p:cNvSpPr>
                <a:spLocks/>
              </p:cNvSpPr>
              <p:nvPr/>
            </p:nvSpPr>
            <p:spPr bwMode="auto">
              <a:xfrm>
                <a:off x="11801375" y="3647058"/>
                <a:ext cx="638175" cy="422275"/>
              </a:xfrm>
              <a:custGeom>
                <a:avLst/>
                <a:gdLst>
                  <a:gd name="T0" fmla="*/ 2147483647 w 149"/>
                  <a:gd name="T1" fmla="*/ 2147483647 h 154"/>
                  <a:gd name="T2" fmla="*/ 2147483647 w 149"/>
                  <a:gd name="T3" fmla="*/ 2147483647 h 154"/>
                  <a:gd name="T4" fmla="*/ 0 w 149"/>
                  <a:gd name="T5" fmla="*/ 2147483647 h 154"/>
                  <a:gd name="T6" fmla="*/ 2147483647 w 149"/>
                  <a:gd name="T7" fmla="*/ 2147483647 h 154"/>
                  <a:gd name="T8" fmla="*/ 2147483647 w 149"/>
                  <a:gd name="T9" fmla="*/ 2147483647 h 154"/>
                  <a:gd name="T10" fmla="*/ 2147483647 w 149"/>
                  <a:gd name="T11" fmla="*/ 2147483647 h 154"/>
                  <a:gd name="T12" fmla="*/ 2147483647 w 149"/>
                  <a:gd name="T13" fmla="*/ 2147483647 h 154"/>
                  <a:gd name="T14" fmla="*/ 2147483647 w 149"/>
                  <a:gd name="T15" fmla="*/ 2147483647 h 154"/>
                  <a:gd name="T16" fmla="*/ 2147483647 w 149"/>
                  <a:gd name="T17" fmla="*/ 2147483647 h 154"/>
                  <a:gd name="T18" fmla="*/ 2147483647 w 149"/>
                  <a:gd name="T19" fmla="*/ 2147483647 h 154"/>
                  <a:gd name="T20" fmla="*/ 2147483647 w 149"/>
                  <a:gd name="T21" fmla="*/ 0 h 154"/>
                  <a:gd name="T22" fmla="*/ 2147483647 w 149"/>
                  <a:gd name="T23" fmla="*/ 2147483647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9" h="154">
                    <a:moveTo>
                      <a:pt x="15" y="23"/>
                    </a:moveTo>
                    <a:cubicBezTo>
                      <a:pt x="15" y="23"/>
                      <a:pt x="17" y="49"/>
                      <a:pt x="13" y="62"/>
                    </a:cubicBezTo>
                    <a:cubicBezTo>
                      <a:pt x="9" y="74"/>
                      <a:pt x="0" y="89"/>
                      <a:pt x="0" y="97"/>
                    </a:cubicBezTo>
                    <a:cubicBezTo>
                      <a:pt x="0" y="106"/>
                      <a:pt x="29" y="150"/>
                      <a:pt x="52" y="152"/>
                    </a:cubicBezTo>
                    <a:cubicBezTo>
                      <a:pt x="75" y="154"/>
                      <a:pt x="110" y="129"/>
                      <a:pt x="116" y="111"/>
                    </a:cubicBezTo>
                    <a:cubicBezTo>
                      <a:pt x="116" y="111"/>
                      <a:pt x="138" y="113"/>
                      <a:pt x="144" y="89"/>
                    </a:cubicBezTo>
                    <a:cubicBezTo>
                      <a:pt x="149" y="66"/>
                      <a:pt x="130" y="62"/>
                      <a:pt x="117" y="76"/>
                    </a:cubicBezTo>
                    <a:cubicBezTo>
                      <a:pt x="117" y="76"/>
                      <a:pt x="113" y="61"/>
                      <a:pt x="122" y="50"/>
                    </a:cubicBezTo>
                    <a:cubicBezTo>
                      <a:pt x="122" y="50"/>
                      <a:pt x="97" y="54"/>
                      <a:pt x="91" y="41"/>
                    </a:cubicBezTo>
                    <a:cubicBezTo>
                      <a:pt x="91" y="41"/>
                      <a:pt x="64" y="39"/>
                      <a:pt x="63" y="28"/>
                    </a:cubicBezTo>
                    <a:cubicBezTo>
                      <a:pt x="63" y="28"/>
                      <a:pt x="31" y="32"/>
                      <a:pt x="22" y="0"/>
                    </a:cubicBezTo>
                    <a:lnTo>
                      <a:pt x="15" y="23"/>
                    </a:ln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042" name="Freeform 1364"/>
              <p:cNvSpPr>
                <a:spLocks/>
              </p:cNvSpPr>
              <p:nvPr/>
            </p:nvSpPr>
            <p:spPr bwMode="auto">
              <a:xfrm>
                <a:off x="11772800" y="3501008"/>
                <a:ext cx="736600" cy="485775"/>
              </a:xfrm>
              <a:custGeom>
                <a:avLst/>
                <a:gdLst>
                  <a:gd name="T0" fmla="*/ 2147483647 w 172"/>
                  <a:gd name="T1" fmla="*/ 2147483647 h 177"/>
                  <a:gd name="T2" fmla="*/ 2147483647 w 172"/>
                  <a:gd name="T3" fmla="*/ 2147483647 h 177"/>
                  <a:gd name="T4" fmla="*/ 2147483647 w 172"/>
                  <a:gd name="T5" fmla="*/ 2147483647 h 177"/>
                  <a:gd name="T6" fmla="*/ 2147483647 w 172"/>
                  <a:gd name="T7" fmla="*/ 2147483647 h 177"/>
                  <a:gd name="T8" fmla="*/ 2147483647 w 172"/>
                  <a:gd name="T9" fmla="*/ 2147483647 h 177"/>
                  <a:gd name="T10" fmla="*/ 2147483647 w 172"/>
                  <a:gd name="T11" fmla="*/ 2147483647 h 177"/>
                  <a:gd name="T12" fmla="*/ 2147483647 w 172"/>
                  <a:gd name="T13" fmla="*/ 2147483647 h 177"/>
                  <a:gd name="T14" fmla="*/ 2147483647 w 172"/>
                  <a:gd name="T15" fmla="*/ 2147483647 h 177"/>
                  <a:gd name="T16" fmla="*/ 2147483647 w 172"/>
                  <a:gd name="T17" fmla="*/ 2147483647 h 177"/>
                  <a:gd name="T18" fmla="*/ 2147483647 w 172"/>
                  <a:gd name="T19" fmla="*/ 2147483647 h 177"/>
                  <a:gd name="T20" fmla="*/ 2147483647 w 172"/>
                  <a:gd name="T21" fmla="*/ 2147483647 h 177"/>
                  <a:gd name="T22" fmla="*/ 2147483647 w 172"/>
                  <a:gd name="T23" fmla="*/ 2147483647 h 177"/>
                  <a:gd name="T24" fmla="*/ 2147483647 w 172"/>
                  <a:gd name="T25" fmla="*/ 2147483647 h 177"/>
                  <a:gd name="T26" fmla="*/ 2147483647 w 172"/>
                  <a:gd name="T27" fmla="*/ 2147483647 h 177"/>
                  <a:gd name="T28" fmla="*/ 2147483647 w 172"/>
                  <a:gd name="T29" fmla="*/ 2147483647 h 177"/>
                  <a:gd name="T30" fmla="*/ 2147483647 w 172"/>
                  <a:gd name="T31" fmla="*/ 2147483647 h 1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 h="177">
                    <a:moveTo>
                      <a:pt x="155" y="67"/>
                    </a:moveTo>
                    <a:cubicBezTo>
                      <a:pt x="155" y="67"/>
                      <a:pt x="149" y="38"/>
                      <a:pt x="101" y="19"/>
                    </a:cubicBezTo>
                    <a:cubicBezTo>
                      <a:pt x="52" y="0"/>
                      <a:pt x="26" y="23"/>
                      <a:pt x="26" y="23"/>
                    </a:cubicBezTo>
                    <a:cubicBezTo>
                      <a:pt x="9" y="21"/>
                      <a:pt x="7" y="39"/>
                      <a:pt x="7" y="39"/>
                    </a:cubicBezTo>
                    <a:cubicBezTo>
                      <a:pt x="0" y="58"/>
                      <a:pt x="14" y="83"/>
                      <a:pt x="22" y="94"/>
                    </a:cubicBezTo>
                    <a:cubicBezTo>
                      <a:pt x="23" y="84"/>
                      <a:pt x="22" y="76"/>
                      <a:pt x="22" y="76"/>
                    </a:cubicBezTo>
                    <a:cubicBezTo>
                      <a:pt x="29" y="53"/>
                      <a:pt x="29" y="53"/>
                      <a:pt x="29" y="53"/>
                    </a:cubicBezTo>
                    <a:cubicBezTo>
                      <a:pt x="38" y="85"/>
                      <a:pt x="70" y="81"/>
                      <a:pt x="70" y="81"/>
                    </a:cubicBezTo>
                    <a:cubicBezTo>
                      <a:pt x="71" y="92"/>
                      <a:pt x="98" y="94"/>
                      <a:pt x="98" y="94"/>
                    </a:cubicBezTo>
                    <a:cubicBezTo>
                      <a:pt x="104" y="107"/>
                      <a:pt x="129" y="103"/>
                      <a:pt x="129" y="103"/>
                    </a:cubicBezTo>
                    <a:cubicBezTo>
                      <a:pt x="120" y="114"/>
                      <a:pt x="124" y="129"/>
                      <a:pt x="124" y="129"/>
                    </a:cubicBezTo>
                    <a:cubicBezTo>
                      <a:pt x="137" y="115"/>
                      <a:pt x="156" y="119"/>
                      <a:pt x="151" y="142"/>
                    </a:cubicBezTo>
                    <a:cubicBezTo>
                      <a:pt x="145" y="166"/>
                      <a:pt x="123" y="164"/>
                      <a:pt x="123" y="164"/>
                    </a:cubicBezTo>
                    <a:cubicBezTo>
                      <a:pt x="123" y="164"/>
                      <a:pt x="122" y="164"/>
                      <a:pt x="122" y="165"/>
                    </a:cubicBezTo>
                    <a:cubicBezTo>
                      <a:pt x="164" y="177"/>
                      <a:pt x="156" y="121"/>
                      <a:pt x="156" y="121"/>
                    </a:cubicBezTo>
                    <a:cubicBezTo>
                      <a:pt x="172" y="96"/>
                      <a:pt x="155" y="67"/>
                      <a:pt x="155" y="67"/>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1043" name="Oval 1365"/>
              <p:cNvSpPr>
                <a:spLocks noChangeArrowheads="1"/>
              </p:cNvSpPr>
              <p:nvPr/>
            </p:nvSpPr>
            <p:spPr bwMode="auto">
              <a:xfrm>
                <a:off x="11969650" y="3813745"/>
                <a:ext cx="20637"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 name="Oval 1366"/>
              <p:cNvSpPr>
                <a:spLocks noChangeArrowheads="1"/>
              </p:cNvSpPr>
              <p:nvPr/>
            </p:nvSpPr>
            <p:spPr bwMode="auto">
              <a:xfrm>
                <a:off x="12037912" y="3821683"/>
                <a:ext cx="20638" cy="301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 name="Freeform 1367"/>
              <p:cNvSpPr>
                <a:spLocks/>
              </p:cNvSpPr>
              <p:nvPr/>
            </p:nvSpPr>
            <p:spPr bwMode="auto">
              <a:xfrm>
                <a:off x="12328425" y="3858195"/>
                <a:ext cx="38100" cy="57150"/>
              </a:xfrm>
              <a:custGeom>
                <a:avLst/>
                <a:gdLst>
                  <a:gd name="T0" fmla="*/ 2147483647 w 9"/>
                  <a:gd name="T1" fmla="*/ 0 h 21"/>
                  <a:gd name="T2" fmla="*/ 0 w 9"/>
                  <a:gd name="T3" fmla="*/ 2147483647 h 21"/>
                  <a:gd name="T4" fmla="*/ 0 60000 65536"/>
                  <a:gd name="T5" fmla="*/ 0 60000 65536"/>
                </a:gdLst>
                <a:ahLst/>
                <a:cxnLst>
                  <a:cxn ang="T4">
                    <a:pos x="T0" y="T1"/>
                  </a:cxn>
                  <a:cxn ang="T5">
                    <a:pos x="T2" y="T3"/>
                  </a:cxn>
                </a:cxnLst>
                <a:rect l="0" t="0" r="r" b="b"/>
                <a:pathLst>
                  <a:path w="9" h="21">
                    <a:moveTo>
                      <a:pt x="9" y="0"/>
                    </a:moveTo>
                    <a:cubicBezTo>
                      <a:pt x="9" y="0"/>
                      <a:pt x="9" y="19"/>
                      <a:pt x="0" y="2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6" name="Line 1368"/>
              <p:cNvSpPr>
                <a:spLocks noChangeShapeType="1"/>
              </p:cNvSpPr>
              <p:nvPr/>
            </p:nvSpPr>
            <p:spPr bwMode="auto">
              <a:xfrm>
                <a:off x="12290325" y="3929633"/>
                <a:ext cx="4762" cy="23812"/>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7" name="Freeform 1369"/>
              <p:cNvSpPr>
                <a:spLocks/>
              </p:cNvSpPr>
              <p:nvPr/>
            </p:nvSpPr>
            <p:spPr bwMode="auto">
              <a:xfrm>
                <a:off x="11969650" y="3723258"/>
                <a:ext cx="28575" cy="65087"/>
              </a:xfrm>
              <a:custGeom>
                <a:avLst/>
                <a:gdLst>
                  <a:gd name="T0" fmla="*/ 2147483647 w 7"/>
                  <a:gd name="T1" fmla="*/ 2147483647 h 24"/>
                  <a:gd name="T2" fmla="*/ 0 w 7"/>
                  <a:gd name="T3" fmla="*/ 0 h 24"/>
                  <a:gd name="T4" fmla="*/ 0 60000 65536"/>
                  <a:gd name="T5" fmla="*/ 0 60000 65536"/>
                </a:gdLst>
                <a:ahLst/>
                <a:cxnLst>
                  <a:cxn ang="T4">
                    <a:pos x="T0" y="T1"/>
                  </a:cxn>
                  <a:cxn ang="T5">
                    <a:pos x="T2" y="T3"/>
                  </a:cxn>
                </a:cxnLst>
                <a:rect l="0" t="0" r="r" b="b"/>
                <a:pathLst>
                  <a:path w="7" h="24">
                    <a:moveTo>
                      <a:pt x="6" y="24"/>
                    </a:moveTo>
                    <a:cubicBezTo>
                      <a:pt x="6" y="24"/>
                      <a:pt x="7" y="1"/>
                      <a:pt x="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8" name="Freeform 1370"/>
              <p:cNvSpPr>
                <a:spLocks/>
              </p:cNvSpPr>
              <p:nvPr/>
            </p:nvSpPr>
            <p:spPr bwMode="auto">
              <a:xfrm>
                <a:off x="12050612" y="3753420"/>
                <a:ext cx="80963" cy="41275"/>
              </a:xfrm>
              <a:custGeom>
                <a:avLst/>
                <a:gdLst>
                  <a:gd name="T0" fmla="*/ 0 w 19"/>
                  <a:gd name="T1" fmla="*/ 2147483647 h 15"/>
                  <a:gd name="T2" fmla="*/ 2147483647 w 19"/>
                  <a:gd name="T3" fmla="*/ 2147483647 h 15"/>
                  <a:gd name="T4" fmla="*/ 0 60000 65536"/>
                  <a:gd name="T5" fmla="*/ 0 60000 65536"/>
                </a:gdLst>
                <a:ahLst/>
                <a:cxnLst>
                  <a:cxn ang="T4">
                    <a:pos x="T0" y="T1"/>
                  </a:cxn>
                  <a:cxn ang="T5">
                    <a:pos x="T2" y="T3"/>
                  </a:cxn>
                </a:cxnLst>
                <a:rect l="0" t="0" r="r" b="b"/>
                <a:pathLst>
                  <a:path w="19" h="15">
                    <a:moveTo>
                      <a:pt x="0" y="15"/>
                    </a:moveTo>
                    <a:cubicBezTo>
                      <a:pt x="0" y="15"/>
                      <a:pt x="6" y="0"/>
                      <a:pt x="19" y="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9" name="Oval 1371"/>
              <p:cNvSpPr>
                <a:spLocks noChangeArrowheads="1"/>
              </p:cNvSpPr>
              <p:nvPr/>
            </p:nvSpPr>
            <p:spPr bwMode="auto">
              <a:xfrm>
                <a:off x="11990287" y="3950270"/>
                <a:ext cx="77788" cy="66675"/>
              </a:xfrm>
              <a:prstGeom prst="ellipse">
                <a:avLst/>
              </a:prstGeom>
              <a:solidFill>
                <a:srgbClr val="CC0000"/>
              </a:solidFill>
              <a:ln w="17463">
                <a:solidFill>
                  <a:srgbClr val="000000"/>
                </a:solidFill>
                <a:miter lim="800000"/>
                <a:headEnd/>
                <a:tailEnd/>
              </a:ln>
            </p:spPr>
            <p:txBody>
              <a:bodyPr/>
              <a:lstStyle/>
              <a:p>
                <a:endParaRPr lang="ja-JP" altLang="en-US"/>
              </a:p>
            </p:txBody>
          </p:sp>
        </p:grpSp>
        <p:grpSp>
          <p:nvGrpSpPr>
            <p:cNvPr id="1035" name="グループ化 1351"/>
            <p:cNvGrpSpPr>
              <a:grpSpLocks/>
            </p:cNvGrpSpPr>
            <p:nvPr/>
          </p:nvGrpSpPr>
          <p:grpSpPr bwMode="auto">
            <a:xfrm flipH="1">
              <a:off x="9775488" y="3805776"/>
              <a:ext cx="829954" cy="543458"/>
              <a:chOff x="10979141" y="3571989"/>
              <a:chExt cx="1097217" cy="462540"/>
            </a:xfrm>
          </p:grpSpPr>
          <p:grpSp>
            <p:nvGrpSpPr>
              <p:cNvPr id="1037" name="グループ化 1352"/>
              <p:cNvGrpSpPr>
                <a:grpSpLocks/>
              </p:cNvGrpSpPr>
              <p:nvPr/>
            </p:nvGrpSpPr>
            <p:grpSpPr bwMode="auto">
              <a:xfrm>
                <a:off x="10980712" y="3571989"/>
                <a:ext cx="1095646" cy="462540"/>
                <a:chOff x="12752175" y="3571989"/>
                <a:chExt cx="1095646" cy="462540"/>
              </a:xfrm>
            </p:grpSpPr>
            <p:sp>
              <p:nvSpPr>
                <p:cNvPr id="1039" name="Freeform 1558"/>
                <p:cNvSpPr>
                  <a:spLocks/>
                </p:cNvSpPr>
                <p:nvPr/>
              </p:nvSpPr>
              <p:spPr bwMode="auto">
                <a:xfrm rot="374385" flipH="1">
                  <a:off x="13080403" y="3571989"/>
                  <a:ext cx="767418" cy="462540"/>
                </a:xfrm>
                <a:custGeom>
                  <a:avLst/>
                  <a:gdLst>
                    <a:gd name="T0" fmla="*/ 2147483647 w 823"/>
                    <a:gd name="T1" fmla="*/ 2147483647 h 548"/>
                    <a:gd name="T2" fmla="*/ 2147483647 w 823"/>
                    <a:gd name="T3" fmla="*/ 2147483647 h 548"/>
                    <a:gd name="T4" fmla="*/ 2147483647 w 823"/>
                    <a:gd name="T5" fmla="*/ 2147483647 h 548"/>
                    <a:gd name="T6" fmla="*/ 2147483647 w 823"/>
                    <a:gd name="T7" fmla="*/ 2147483647 h 548"/>
                    <a:gd name="T8" fmla="*/ 2147483647 w 823"/>
                    <a:gd name="T9" fmla="*/ 2147483647 h 548"/>
                    <a:gd name="T10" fmla="*/ 2147483647 w 823"/>
                    <a:gd name="T11" fmla="*/ 2147483647 h 548"/>
                    <a:gd name="T12" fmla="*/ 2147483647 w 823"/>
                    <a:gd name="T13" fmla="*/ 2147483647 h 548"/>
                    <a:gd name="T14" fmla="*/ 2147483647 w 823"/>
                    <a:gd name="T15" fmla="*/ 2147483647 h 548"/>
                    <a:gd name="T16" fmla="*/ 2147483647 w 823"/>
                    <a:gd name="T17" fmla="*/ 2147483647 h 548"/>
                    <a:gd name="T18" fmla="*/ 2147483647 w 823"/>
                    <a:gd name="T19" fmla="*/ 2147483647 h 548"/>
                    <a:gd name="T20" fmla="*/ 2147483647 w 823"/>
                    <a:gd name="T21" fmla="*/ 2147483647 h 548"/>
                    <a:gd name="T22" fmla="*/ 2147483647 w 823"/>
                    <a:gd name="T23" fmla="*/ 2147483647 h 548"/>
                    <a:gd name="T24" fmla="*/ 2147483647 w 823"/>
                    <a:gd name="T25" fmla="*/ 2147483647 h 5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3" h="548">
                      <a:moveTo>
                        <a:pt x="36" y="534"/>
                      </a:moveTo>
                      <a:lnTo>
                        <a:pt x="36" y="548"/>
                      </a:lnTo>
                      <a:lnTo>
                        <a:pt x="8" y="528"/>
                      </a:lnTo>
                      <a:cubicBezTo>
                        <a:pt x="3" y="514"/>
                        <a:pt x="1" y="496"/>
                        <a:pt x="4" y="466"/>
                      </a:cubicBezTo>
                      <a:cubicBezTo>
                        <a:pt x="7" y="436"/>
                        <a:pt x="0" y="402"/>
                        <a:pt x="24" y="350"/>
                      </a:cubicBezTo>
                      <a:cubicBezTo>
                        <a:pt x="48" y="298"/>
                        <a:pt x="68" y="209"/>
                        <a:pt x="146" y="156"/>
                      </a:cubicBezTo>
                      <a:cubicBezTo>
                        <a:pt x="224" y="103"/>
                        <a:pt x="406" y="55"/>
                        <a:pt x="492" y="32"/>
                      </a:cubicBezTo>
                      <a:cubicBezTo>
                        <a:pt x="578" y="9"/>
                        <a:pt x="610" y="0"/>
                        <a:pt x="664" y="16"/>
                      </a:cubicBezTo>
                      <a:cubicBezTo>
                        <a:pt x="718" y="32"/>
                        <a:pt x="823" y="99"/>
                        <a:pt x="814" y="130"/>
                      </a:cubicBezTo>
                      <a:cubicBezTo>
                        <a:pt x="805" y="161"/>
                        <a:pt x="693" y="167"/>
                        <a:pt x="610" y="202"/>
                      </a:cubicBezTo>
                      <a:cubicBezTo>
                        <a:pt x="527" y="237"/>
                        <a:pt x="388" y="309"/>
                        <a:pt x="318" y="338"/>
                      </a:cubicBezTo>
                      <a:cubicBezTo>
                        <a:pt x="248" y="367"/>
                        <a:pt x="240" y="344"/>
                        <a:pt x="192" y="378"/>
                      </a:cubicBezTo>
                      <a:cubicBezTo>
                        <a:pt x="144" y="412"/>
                        <a:pt x="88" y="478"/>
                        <a:pt x="36" y="534"/>
                      </a:cubicBezTo>
                      <a:close/>
                    </a:path>
                  </a:pathLst>
                </a:custGeom>
                <a:solidFill>
                  <a:srgbClr val="CCEC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0" name="Freeform 1561"/>
                <p:cNvSpPr>
                  <a:spLocks/>
                </p:cNvSpPr>
                <p:nvPr/>
              </p:nvSpPr>
              <p:spPr bwMode="auto">
                <a:xfrm rot="374385" flipH="1">
                  <a:off x="12752175" y="3632221"/>
                  <a:ext cx="555153" cy="250279"/>
                </a:xfrm>
                <a:custGeom>
                  <a:avLst/>
                  <a:gdLst>
                    <a:gd name="T0" fmla="*/ 2147483647 w 594"/>
                    <a:gd name="T1" fmla="*/ 2147483647 h 293"/>
                    <a:gd name="T2" fmla="*/ 2147483647 w 594"/>
                    <a:gd name="T3" fmla="*/ 2147483647 h 293"/>
                    <a:gd name="T4" fmla="*/ 2147483647 w 594"/>
                    <a:gd name="T5" fmla="*/ 2147483647 h 293"/>
                    <a:gd name="T6" fmla="*/ 2147483647 w 594"/>
                    <a:gd name="T7" fmla="*/ 2147483647 h 293"/>
                    <a:gd name="T8" fmla="*/ 2147483647 w 594"/>
                    <a:gd name="T9" fmla="*/ 2147483647 h 293"/>
                    <a:gd name="T10" fmla="*/ 2147483647 w 594"/>
                    <a:gd name="T11" fmla="*/ 2147483647 h 293"/>
                    <a:gd name="T12" fmla="*/ 2147483647 w 594"/>
                    <a:gd name="T13" fmla="*/ 2147483647 h 293"/>
                    <a:gd name="T14" fmla="*/ 2147483647 w 594"/>
                    <a:gd name="T15" fmla="*/ 2147483647 h 293"/>
                    <a:gd name="T16" fmla="*/ 2147483647 w 594"/>
                    <a:gd name="T17" fmla="*/ 2147483647 h 293"/>
                    <a:gd name="T18" fmla="*/ 2147483647 w 594"/>
                    <a:gd name="T19" fmla="*/ 2147483647 h 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4" h="293">
                      <a:moveTo>
                        <a:pt x="18" y="131"/>
                      </a:moveTo>
                      <a:cubicBezTo>
                        <a:pt x="0" y="147"/>
                        <a:pt x="77" y="119"/>
                        <a:pt x="120" y="119"/>
                      </a:cubicBezTo>
                      <a:cubicBezTo>
                        <a:pt x="163" y="119"/>
                        <a:pt x="225" y="113"/>
                        <a:pt x="278" y="133"/>
                      </a:cubicBezTo>
                      <a:cubicBezTo>
                        <a:pt x="331" y="153"/>
                        <a:pt x="403" y="214"/>
                        <a:pt x="436" y="241"/>
                      </a:cubicBezTo>
                      <a:cubicBezTo>
                        <a:pt x="469" y="268"/>
                        <a:pt x="448" y="293"/>
                        <a:pt x="474" y="293"/>
                      </a:cubicBezTo>
                      <a:cubicBezTo>
                        <a:pt x="500" y="293"/>
                        <a:pt x="578" y="263"/>
                        <a:pt x="594" y="239"/>
                      </a:cubicBezTo>
                      <a:lnTo>
                        <a:pt x="570" y="149"/>
                      </a:lnTo>
                      <a:cubicBezTo>
                        <a:pt x="539" y="113"/>
                        <a:pt x="463" y="42"/>
                        <a:pt x="406" y="21"/>
                      </a:cubicBezTo>
                      <a:cubicBezTo>
                        <a:pt x="349" y="0"/>
                        <a:pt x="293" y="3"/>
                        <a:pt x="228" y="21"/>
                      </a:cubicBezTo>
                      <a:lnTo>
                        <a:pt x="18" y="131"/>
                      </a:lnTo>
                      <a:close/>
                    </a:path>
                  </a:pathLst>
                </a:custGeom>
                <a:solidFill>
                  <a:srgbClr val="333333"/>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38" name="Freeform 1562"/>
              <p:cNvSpPr>
                <a:spLocks/>
              </p:cNvSpPr>
              <p:nvPr/>
            </p:nvSpPr>
            <p:spPr bwMode="auto">
              <a:xfrm rot="374385" flipH="1">
                <a:off x="10979141" y="3649830"/>
                <a:ext cx="951108" cy="256615"/>
              </a:xfrm>
              <a:custGeom>
                <a:avLst/>
                <a:gdLst>
                  <a:gd name="T0" fmla="*/ 2147483647 w 1023"/>
                  <a:gd name="T1" fmla="*/ 2147483647 h 305"/>
                  <a:gd name="T2" fmla="*/ 2147483647 w 1023"/>
                  <a:gd name="T3" fmla="*/ 2147483647 h 305"/>
                  <a:gd name="T4" fmla="*/ 2147483647 w 1023"/>
                  <a:gd name="T5" fmla="*/ 2147483647 h 305"/>
                  <a:gd name="T6" fmla="*/ 2147483647 w 1023"/>
                  <a:gd name="T7" fmla="*/ 2147483647 h 305"/>
                  <a:gd name="T8" fmla="*/ 2147483647 w 1023"/>
                  <a:gd name="T9" fmla="*/ 2147483647 h 305"/>
                  <a:gd name="T10" fmla="*/ 2147483647 w 1023"/>
                  <a:gd name="T11" fmla="*/ 2147483647 h 305"/>
                  <a:gd name="T12" fmla="*/ 2147483647 w 1023"/>
                  <a:gd name="T13" fmla="*/ 2147483647 h 305"/>
                  <a:gd name="T14" fmla="*/ 2147483647 w 1023"/>
                  <a:gd name="T15" fmla="*/ 2147483647 h 305"/>
                  <a:gd name="T16" fmla="*/ 2147483647 w 1023"/>
                  <a:gd name="T17" fmla="*/ 2147483647 h 305"/>
                  <a:gd name="T18" fmla="*/ 2147483647 w 1023"/>
                  <a:gd name="T19" fmla="*/ 2147483647 h 305"/>
                  <a:gd name="T20" fmla="*/ 2147483647 w 1023"/>
                  <a:gd name="T21" fmla="*/ 2147483647 h 305"/>
                  <a:gd name="T22" fmla="*/ 0 w 1023"/>
                  <a:gd name="T23" fmla="*/ 2147483647 h 305"/>
                  <a:gd name="T24" fmla="*/ 2147483647 w 1023"/>
                  <a:gd name="T25" fmla="*/ 2147483647 h 3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3" h="305">
                    <a:moveTo>
                      <a:pt x="30" y="273"/>
                    </a:moveTo>
                    <a:lnTo>
                      <a:pt x="96" y="249"/>
                    </a:lnTo>
                    <a:cubicBezTo>
                      <a:pt x="175" y="215"/>
                      <a:pt x="393" y="109"/>
                      <a:pt x="504" y="71"/>
                    </a:cubicBezTo>
                    <a:cubicBezTo>
                      <a:pt x="615" y="33"/>
                      <a:pt x="680" y="0"/>
                      <a:pt x="760" y="19"/>
                    </a:cubicBezTo>
                    <a:cubicBezTo>
                      <a:pt x="840" y="38"/>
                      <a:pt x="949" y="147"/>
                      <a:pt x="986" y="187"/>
                    </a:cubicBezTo>
                    <a:cubicBezTo>
                      <a:pt x="1023" y="227"/>
                      <a:pt x="985" y="254"/>
                      <a:pt x="982" y="257"/>
                    </a:cubicBezTo>
                    <a:cubicBezTo>
                      <a:pt x="977" y="259"/>
                      <a:pt x="984" y="233"/>
                      <a:pt x="958" y="201"/>
                    </a:cubicBezTo>
                    <a:cubicBezTo>
                      <a:pt x="932" y="169"/>
                      <a:pt x="876" y="92"/>
                      <a:pt x="826" y="67"/>
                    </a:cubicBezTo>
                    <a:cubicBezTo>
                      <a:pt x="776" y="42"/>
                      <a:pt x="722" y="39"/>
                      <a:pt x="660" y="49"/>
                    </a:cubicBezTo>
                    <a:cubicBezTo>
                      <a:pt x="598" y="59"/>
                      <a:pt x="527" y="93"/>
                      <a:pt x="454" y="127"/>
                    </a:cubicBezTo>
                    <a:cubicBezTo>
                      <a:pt x="381" y="161"/>
                      <a:pt x="296" y="225"/>
                      <a:pt x="220" y="255"/>
                    </a:cubicBezTo>
                    <a:cubicBezTo>
                      <a:pt x="144" y="285"/>
                      <a:pt x="30" y="302"/>
                      <a:pt x="0" y="305"/>
                    </a:cubicBezTo>
                    <a:lnTo>
                      <a:pt x="30" y="273"/>
                    </a:ln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7" name="グループ化 6"/>
          <p:cNvGrpSpPr/>
          <p:nvPr/>
        </p:nvGrpSpPr>
        <p:grpSpPr>
          <a:xfrm>
            <a:off x="10977851" y="3505447"/>
            <a:ext cx="1104834" cy="1271357"/>
            <a:chOff x="9632158" y="3589988"/>
            <a:chExt cx="1104834" cy="1271357"/>
          </a:xfrm>
        </p:grpSpPr>
        <p:grpSp>
          <p:nvGrpSpPr>
            <p:cNvPr id="141" name="グループ化 140"/>
            <p:cNvGrpSpPr/>
            <p:nvPr/>
          </p:nvGrpSpPr>
          <p:grpSpPr>
            <a:xfrm>
              <a:off x="9632158" y="4212224"/>
              <a:ext cx="1104834" cy="649121"/>
              <a:chOff x="4876244" y="4913425"/>
              <a:chExt cx="1556683" cy="884844"/>
            </a:xfrm>
          </p:grpSpPr>
          <p:sp>
            <p:nvSpPr>
              <p:cNvPr id="153" name="Freeform 1376"/>
              <p:cNvSpPr>
                <a:spLocks/>
              </p:cNvSpPr>
              <p:nvPr/>
            </p:nvSpPr>
            <p:spPr bwMode="auto">
              <a:xfrm rot="20907802">
                <a:off x="4876244" y="5076037"/>
                <a:ext cx="453499" cy="305164"/>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54" name="Freeform 1362"/>
              <p:cNvSpPr>
                <a:spLocks/>
              </p:cNvSpPr>
              <p:nvPr/>
            </p:nvSpPr>
            <p:spPr bwMode="auto">
              <a:xfrm rot="20907802">
                <a:off x="5199595" y="5089048"/>
                <a:ext cx="1019744" cy="709221"/>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55" name="Freeform 1372"/>
              <p:cNvSpPr>
                <a:spLocks/>
              </p:cNvSpPr>
              <p:nvPr/>
            </p:nvSpPr>
            <p:spPr bwMode="auto">
              <a:xfrm rot="20907802">
                <a:off x="5569608" y="5173093"/>
                <a:ext cx="217980" cy="138454"/>
              </a:xfrm>
              <a:custGeom>
                <a:avLst/>
                <a:gdLst>
                  <a:gd name="T0" fmla="*/ 2147483647 w 32"/>
                  <a:gd name="T1" fmla="*/ 2147483647 h 28"/>
                  <a:gd name="T2" fmla="*/ 2147483647 w 32"/>
                  <a:gd name="T3" fmla="*/ 0 h 28"/>
                  <a:gd name="T4" fmla="*/ 2147483647 w 32"/>
                  <a:gd name="T5" fmla="*/ 2147483647 h 28"/>
                  <a:gd name="T6" fmla="*/ 2147483647 w 32"/>
                  <a:gd name="T7" fmla="*/ 2147483647 h 28"/>
                  <a:gd name="T8" fmla="*/ 2147483647 w 32"/>
                  <a:gd name="T9" fmla="*/ 2147483647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8">
                    <a:moveTo>
                      <a:pt x="15" y="4"/>
                    </a:moveTo>
                    <a:cubicBezTo>
                      <a:pt x="11" y="4"/>
                      <a:pt x="7" y="2"/>
                      <a:pt x="2" y="0"/>
                    </a:cubicBezTo>
                    <a:cubicBezTo>
                      <a:pt x="1" y="9"/>
                      <a:pt x="0" y="27"/>
                      <a:pt x="4" y="27"/>
                    </a:cubicBezTo>
                    <a:cubicBezTo>
                      <a:pt x="8" y="28"/>
                      <a:pt x="24" y="13"/>
                      <a:pt x="32" y="2"/>
                    </a:cubicBezTo>
                    <a:cubicBezTo>
                      <a:pt x="26" y="4"/>
                      <a:pt x="20" y="5"/>
                      <a:pt x="15"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56" name="Freeform 1373"/>
              <p:cNvSpPr>
                <a:spLocks/>
              </p:cNvSpPr>
              <p:nvPr/>
            </p:nvSpPr>
            <p:spPr bwMode="auto">
              <a:xfrm rot="20907802">
                <a:off x="5635671" y="5152713"/>
                <a:ext cx="265584" cy="220396"/>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7" name="Freeform 1374"/>
              <p:cNvSpPr>
                <a:spLocks/>
              </p:cNvSpPr>
              <p:nvPr/>
            </p:nvSpPr>
            <p:spPr bwMode="auto">
              <a:xfrm rot="20907802">
                <a:off x="5442260" y="5191532"/>
                <a:ext cx="122771" cy="141279"/>
              </a:xfrm>
              <a:custGeom>
                <a:avLst/>
                <a:gdLst>
                  <a:gd name="T0" fmla="*/ 2147483647 w 18"/>
                  <a:gd name="T1" fmla="*/ 0 h 29"/>
                  <a:gd name="T2" fmla="*/ 0 w 18"/>
                  <a:gd name="T3" fmla="*/ 2147483647 h 29"/>
                  <a:gd name="T4" fmla="*/ 2147483647 w 18"/>
                  <a:gd name="T5" fmla="*/ 2147483647 h 29"/>
                  <a:gd name="T6" fmla="*/ 0 60000 65536"/>
                  <a:gd name="T7" fmla="*/ 0 60000 65536"/>
                  <a:gd name="T8" fmla="*/ 0 60000 65536"/>
                </a:gdLst>
                <a:ahLst/>
                <a:cxnLst>
                  <a:cxn ang="T6">
                    <a:pos x="T0" y="T1"/>
                  </a:cxn>
                  <a:cxn ang="T7">
                    <a:pos x="T2" y="T3"/>
                  </a:cxn>
                  <a:cxn ang="T8">
                    <a:pos x="T4" y="T5"/>
                  </a:cxn>
                </a:cxnLst>
                <a:rect l="0" t="0" r="r" b="b"/>
                <a:pathLst>
                  <a:path w="18" h="29">
                    <a:moveTo>
                      <a:pt x="16" y="0"/>
                    </a:moveTo>
                    <a:cubicBezTo>
                      <a:pt x="0" y="25"/>
                      <a:pt x="0" y="25"/>
                      <a:pt x="0" y="25"/>
                    </a:cubicBezTo>
                    <a:cubicBezTo>
                      <a:pt x="0" y="25"/>
                      <a:pt x="12" y="20"/>
                      <a:pt x="18"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8" name="Freeform 1375"/>
              <p:cNvSpPr>
                <a:spLocks/>
              </p:cNvSpPr>
              <p:nvPr/>
            </p:nvSpPr>
            <p:spPr bwMode="auto">
              <a:xfrm rot="20907802">
                <a:off x="5499000" y="5387134"/>
                <a:ext cx="60133" cy="3673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9" name="Freeform 1377"/>
              <p:cNvSpPr>
                <a:spLocks/>
              </p:cNvSpPr>
              <p:nvPr/>
            </p:nvSpPr>
            <p:spPr bwMode="auto">
              <a:xfrm rot="20907802">
                <a:off x="4955989" y="5264241"/>
                <a:ext cx="62638" cy="48035"/>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0" name="Freeform 1378"/>
              <p:cNvSpPr>
                <a:spLocks/>
              </p:cNvSpPr>
              <p:nvPr/>
            </p:nvSpPr>
            <p:spPr bwMode="auto">
              <a:xfrm rot="20907802">
                <a:off x="5064474" y="5205709"/>
                <a:ext cx="82683" cy="73466"/>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1" name="Line 1379"/>
              <p:cNvSpPr>
                <a:spLocks noChangeShapeType="1"/>
              </p:cNvSpPr>
              <p:nvPr/>
            </p:nvSpPr>
            <p:spPr bwMode="auto">
              <a:xfrm rot="20907802" flipH="1">
                <a:off x="5029695" y="5284629"/>
                <a:ext cx="55122" cy="5368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2" name="Freeform 1376"/>
              <p:cNvSpPr>
                <a:spLocks/>
              </p:cNvSpPr>
              <p:nvPr/>
            </p:nvSpPr>
            <p:spPr bwMode="auto">
              <a:xfrm rot="21382571" flipH="1">
                <a:off x="5855597" y="4913425"/>
                <a:ext cx="577330" cy="352337"/>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cxnSp>
            <p:nvCxnSpPr>
              <p:cNvPr id="163" name="直線コネクタ 162"/>
              <p:cNvCxnSpPr/>
              <p:nvPr/>
            </p:nvCxnSpPr>
            <p:spPr>
              <a:xfrm rot="20907802" flipH="1" flipV="1">
                <a:off x="6165973" y="5073929"/>
                <a:ext cx="160380" cy="97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rot="20907802" flipH="1" flipV="1">
                <a:off x="6074384" y="5120048"/>
                <a:ext cx="160380" cy="97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2" name="Freeform 696"/>
            <p:cNvSpPr>
              <a:spLocks/>
            </p:cNvSpPr>
            <p:nvPr/>
          </p:nvSpPr>
          <p:spPr bwMode="auto">
            <a:xfrm rot="20405853">
              <a:off x="9782034" y="3690127"/>
              <a:ext cx="708682" cy="699771"/>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143" name="Freeform 697"/>
            <p:cNvSpPr>
              <a:spLocks/>
            </p:cNvSpPr>
            <p:nvPr/>
          </p:nvSpPr>
          <p:spPr bwMode="auto">
            <a:xfrm rot="20405853">
              <a:off x="9842230" y="3823283"/>
              <a:ext cx="524291" cy="64146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144" name="Freeform 701"/>
            <p:cNvSpPr>
              <a:spLocks/>
            </p:cNvSpPr>
            <p:nvPr/>
          </p:nvSpPr>
          <p:spPr bwMode="auto">
            <a:xfrm rot="19915151" flipV="1">
              <a:off x="10080815" y="3962204"/>
              <a:ext cx="89907" cy="7127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5" name="Freeform 702"/>
            <p:cNvSpPr>
              <a:spLocks/>
            </p:cNvSpPr>
            <p:nvPr/>
          </p:nvSpPr>
          <p:spPr bwMode="auto">
            <a:xfrm rot="19915151" flipV="1">
              <a:off x="9901226" y="4066262"/>
              <a:ext cx="86876" cy="52084"/>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6" name="Oval 1366"/>
            <p:cNvSpPr>
              <a:spLocks noChangeArrowheads="1"/>
            </p:cNvSpPr>
            <p:nvPr/>
          </p:nvSpPr>
          <p:spPr bwMode="auto">
            <a:xfrm rot="21247896" flipH="1">
              <a:off x="10108406" y="4070150"/>
              <a:ext cx="43346" cy="5893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7" name="Freeform 370"/>
            <p:cNvSpPr>
              <a:spLocks/>
            </p:cNvSpPr>
            <p:nvPr/>
          </p:nvSpPr>
          <p:spPr bwMode="auto">
            <a:xfrm rot="20405853">
              <a:off x="10358769" y="3589988"/>
              <a:ext cx="72179" cy="338320"/>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Freeform 371"/>
            <p:cNvSpPr>
              <a:spLocks/>
            </p:cNvSpPr>
            <p:nvPr/>
          </p:nvSpPr>
          <p:spPr bwMode="auto">
            <a:xfrm rot="20405853">
              <a:off x="9633095" y="3594702"/>
              <a:ext cx="745852" cy="410016"/>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Freeform 372"/>
            <p:cNvSpPr>
              <a:spLocks/>
            </p:cNvSpPr>
            <p:nvPr/>
          </p:nvSpPr>
          <p:spPr bwMode="auto">
            <a:xfrm rot="20405853">
              <a:off x="9654796" y="3857378"/>
              <a:ext cx="769913" cy="150116"/>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Oval 1366"/>
            <p:cNvSpPr>
              <a:spLocks noChangeArrowheads="1"/>
            </p:cNvSpPr>
            <p:nvPr/>
          </p:nvSpPr>
          <p:spPr bwMode="auto">
            <a:xfrm rot="395196" flipH="1">
              <a:off x="9982596" y="4118442"/>
              <a:ext cx="43346" cy="5893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 name="Oval 1371"/>
            <p:cNvSpPr>
              <a:spLocks noChangeArrowheads="1"/>
            </p:cNvSpPr>
            <p:nvPr/>
          </p:nvSpPr>
          <p:spPr bwMode="auto">
            <a:xfrm rot="245351">
              <a:off x="10099705" y="4285997"/>
              <a:ext cx="78969" cy="77833"/>
            </a:xfrm>
            <a:prstGeom prst="ellipse">
              <a:avLst/>
            </a:prstGeom>
            <a:solidFill>
              <a:srgbClr val="CC0000"/>
            </a:solidFill>
            <a:ln w="17463">
              <a:solidFill>
                <a:srgbClr val="000000"/>
              </a:solidFill>
              <a:miter lim="800000"/>
              <a:headEnd/>
              <a:tailEnd/>
            </a:ln>
          </p:spPr>
          <p:txBody>
            <a:bodyPr/>
            <a:lstStyle/>
            <a:p>
              <a:endParaRPr lang="ja-JP" altLang="en-US"/>
            </a:p>
          </p:txBody>
        </p:sp>
      </p:grpSp>
      <p:sp>
        <p:nvSpPr>
          <p:cNvPr id="165" name="角丸四角形吹き出し 164"/>
          <p:cNvSpPr/>
          <p:nvPr/>
        </p:nvSpPr>
        <p:spPr>
          <a:xfrm>
            <a:off x="8452505" y="3587068"/>
            <a:ext cx="2408013" cy="981332"/>
          </a:xfrm>
          <a:prstGeom prst="wedgeRoundRectCallout">
            <a:avLst>
              <a:gd name="adj1" fmla="val 61547"/>
              <a:gd name="adj2" fmla="val 569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HGP創英角ﾎﾟｯﾌﾟ体" pitchFamily="50" charset="-128"/>
              <a:ea typeface="HGP創英角ﾎﾟｯﾌﾟ体" pitchFamily="50" charset="-128"/>
            </a:endParaRPr>
          </a:p>
        </p:txBody>
      </p:sp>
      <p:sp>
        <p:nvSpPr>
          <p:cNvPr id="166" name="テキスト ボックス 165"/>
          <p:cNvSpPr txBox="1"/>
          <p:nvPr/>
        </p:nvSpPr>
        <p:spPr>
          <a:xfrm>
            <a:off x="8525607" y="3648792"/>
            <a:ext cx="2455278" cy="923330"/>
          </a:xfrm>
          <a:prstGeom prst="rect">
            <a:avLst/>
          </a:prstGeom>
          <a:noFill/>
        </p:spPr>
        <p:txBody>
          <a:bodyPr wrap="square" rtlCol="0">
            <a:spAutoFit/>
          </a:bodyPr>
          <a:lstStyle/>
          <a:p>
            <a:r>
              <a:rPr lang="ja-JP" altLang="en-US" dirty="0"/>
              <a:t>台車の位置決めが</a:t>
            </a:r>
            <a:endParaRPr lang="en-US" altLang="ja-JP" dirty="0"/>
          </a:p>
          <a:p>
            <a:r>
              <a:rPr lang="ja-JP" altLang="en-US" dirty="0"/>
              <a:t>なかなか合わないから</a:t>
            </a:r>
            <a:endParaRPr lang="en-US" altLang="ja-JP" dirty="0"/>
          </a:p>
          <a:p>
            <a:r>
              <a:rPr lang="ja-JP" altLang="en-US" dirty="0"/>
              <a:t>難しい</a:t>
            </a:r>
            <a:endParaRPr lang="en-US" altLang="ja-JP" dirty="0"/>
          </a:p>
        </p:txBody>
      </p:sp>
      <p:sp>
        <p:nvSpPr>
          <p:cNvPr id="677" name="AutoShape 928"/>
          <p:cNvSpPr>
            <a:spLocks noChangeArrowheads="1"/>
          </p:cNvSpPr>
          <p:nvPr/>
        </p:nvSpPr>
        <p:spPr bwMode="auto">
          <a:xfrm>
            <a:off x="3539403" y="6090873"/>
            <a:ext cx="8459539"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pPr>
            <a:r>
              <a:rPr lang="ja-JP" altLang="en-US" sz="2400" dirty="0">
                <a:latin typeface="HGP創英角ｺﾞｼｯｸUB" pitchFamily="50" charset="-128"/>
                <a:ea typeface="HGP創英角ｺﾞｼｯｸUB" pitchFamily="50" charset="-128"/>
              </a:rPr>
              <a:t>より正確にセットしないと安全に楽に作業できない</a:t>
            </a:r>
          </a:p>
        </p:txBody>
      </p:sp>
      <p:sp>
        <p:nvSpPr>
          <p:cNvPr id="720" name="テキスト ボックス 719"/>
          <p:cNvSpPr txBox="1"/>
          <p:nvPr/>
        </p:nvSpPr>
        <p:spPr>
          <a:xfrm>
            <a:off x="6714945" y="740318"/>
            <a:ext cx="716863" cy="276999"/>
          </a:xfrm>
          <a:prstGeom prst="rect">
            <a:avLst/>
          </a:prstGeom>
          <a:noFill/>
        </p:spPr>
        <p:txBody>
          <a:bodyPr wrap="none" rtlCol="0">
            <a:spAutoFit/>
          </a:bodyPr>
          <a:lstStyle/>
          <a:p>
            <a:r>
              <a:rPr lang="ja-JP" altLang="en-US" sz="1200" dirty="0"/>
              <a:t>　</a:t>
            </a:r>
            <a:r>
              <a:rPr lang="en-US" altLang="ja-JP" sz="1200" dirty="0"/>
              <a:t>‘18.6.4</a:t>
            </a:r>
            <a:endParaRPr lang="ja-JP" altLang="en-US" sz="1200" dirty="0"/>
          </a:p>
        </p:txBody>
      </p:sp>
      <p:sp>
        <p:nvSpPr>
          <p:cNvPr id="721" name="Rectangle 219"/>
          <p:cNvSpPr>
            <a:spLocks noChangeArrowheads="1"/>
          </p:cNvSpPr>
          <p:nvPr/>
        </p:nvSpPr>
        <p:spPr bwMode="auto">
          <a:xfrm>
            <a:off x="7278439" y="982067"/>
            <a:ext cx="347211" cy="18808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全員</a:t>
            </a:r>
          </a:p>
        </p:txBody>
      </p:sp>
      <p:sp>
        <p:nvSpPr>
          <p:cNvPr id="425" name="正方形/長方形 424"/>
          <p:cNvSpPr/>
          <p:nvPr/>
        </p:nvSpPr>
        <p:spPr>
          <a:xfrm>
            <a:off x="8477163" y="5327337"/>
            <a:ext cx="3391203" cy="769441"/>
          </a:xfrm>
          <a:prstGeom prst="rect">
            <a:avLst/>
          </a:prstGeom>
          <a:noFill/>
          <a:ln>
            <a:noFill/>
          </a:ln>
        </p:spPr>
        <p:txBody>
          <a:bodyPr wrap="square" lIns="91440" tIns="45720" rIns="91440" bIns="45720">
            <a:spAutoFit/>
          </a:bodyPr>
          <a:lstStyle/>
          <a:p>
            <a:pPr algn="ctr"/>
            <a:r>
              <a:rPr lang="ja-JP" altLang="en-US" sz="4400" b="1" dirty="0">
                <a:ln w="12700">
                  <a:solidFill>
                    <a:schemeClr val="tx2">
                      <a:satMod val="155000"/>
                    </a:schemeClr>
                  </a:solidFill>
                  <a:prstDash val="solid"/>
                </a:ln>
              </a:rPr>
              <a:t>新たな問題</a:t>
            </a:r>
            <a:r>
              <a:rPr lang="en-US" altLang="ja-JP" sz="4400" b="1" i="1" dirty="0">
                <a:ln w="12700">
                  <a:solidFill>
                    <a:schemeClr val="tx2">
                      <a:satMod val="155000"/>
                    </a:schemeClr>
                  </a:solidFill>
                  <a:prstDash val="solid"/>
                </a:ln>
              </a:rPr>
              <a:t>!!</a:t>
            </a:r>
            <a:endParaRPr lang="ja-JP" altLang="en-US" sz="4400" b="1" i="1" dirty="0">
              <a:ln w="12700">
                <a:solidFill>
                  <a:schemeClr val="tx2">
                    <a:satMod val="155000"/>
                  </a:schemeClr>
                </a:solidFill>
                <a:prstDash val="solid"/>
              </a:ln>
            </a:endParaRPr>
          </a:p>
        </p:txBody>
      </p:sp>
      <p:sp>
        <p:nvSpPr>
          <p:cNvPr id="133" name="正方形/長方形 132"/>
          <p:cNvSpPr/>
          <p:nvPr/>
        </p:nvSpPr>
        <p:spPr>
          <a:xfrm rot="8040868">
            <a:off x="6314600" y="2356635"/>
            <a:ext cx="176996" cy="1610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 name="直方体 233"/>
          <p:cNvSpPr>
            <a:spLocks noChangeArrowheads="1"/>
          </p:cNvSpPr>
          <p:nvPr/>
        </p:nvSpPr>
        <p:spPr bwMode="auto">
          <a:xfrm>
            <a:off x="5506742" y="1818401"/>
            <a:ext cx="987469" cy="433507"/>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139" name="正方形/長方形 21"/>
          <p:cNvSpPr>
            <a:spLocks noChangeArrowheads="1"/>
          </p:cNvSpPr>
          <p:nvPr/>
        </p:nvSpPr>
        <p:spPr bwMode="auto">
          <a:xfrm>
            <a:off x="3826190" y="2350622"/>
            <a:ext cx="2478931" cy="338554"/>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167" name="平行四辺形 288"/>
          <p:cNvSpPr>
            <a:spLocks noChangeArrowheads="1"/>
          </p:cNvSpPr>
          <p:nvPr/>
        </p:nvSpPr>
        <p:spPr bwMode="auto">
          <a:xfrm rot="5400000" flipH="1">
            <a:off x="6023977" y="1035723"/>
            <a:ext cx="755082" cy="2011680"/>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169" name="直方体 7"/>
          <p:cNvSpPr>
            <a:spLocks noChangeArrowheads="1"/>
          </p:cNvSpPr>
          <p:nvPr/>
        </p:nvSpPr>
        <p:spPr bwMode="auto">
          <a:xfrm>
            <a:off x="3826190" y="1195284"/>
            <a:ext cx="2664313" cy="433507"/>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170" name="平行四辺形 8"/>
          <p:cNvSpPr>
            <a:spLocks noChangeArrowheads="1"/>
          </p:cNvSpPr>
          <p:nvPr/>
        </p:nvSpPr>
        <p:spPr bwMode="auto">
          <a:xfrm rot="5400000" flipH="1">
            <a:off x="6022123" y="407070"/>
            <a:ext cx="755082" cy="2011680"/>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171" name="グループ化 12"/>
          <p:cNvGrpSpPr>
            <a:grpSpLocks/>
          </p:cNvGrpSpPr>
          <p:nvPr/>
        </p:nvGrpSpPr>
        <p:grpSpPr bwMode="auto">
          <a:xfrm>
            <a:off x="6312535" y="2271701"/>
            <a:ext cx="158810" cy="49523"/>
            <a:chOff x="6584462" y="3663520"/>
            <a:chExt cx="407290" cy="134758"/>
          </a:xfrm>
        </p:grpSpPr>
        <p:sp>
          <p:nvSpPr>
            <p:cNvPr id="296" name="直方体 295"/>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7" name="フローチャート : 直接アクセス記憶 296"/>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8" name="フローチャート : 直接アクセス記憶 297"/>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9" name="フローチャート : 直接アクセス記憶 298"/>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00" name="フローチャート : 直接アクセス記憶 299"/>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01" name="正方形/長方形 300"/>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72" name="グループ化 88"/>
          <p:cNvGrpSpPr>
            <a:grpSpLocks/>
          </p:cNvGrpSpPr>
          <p:nvPr/>
        </p:nvGrpSpPr>
        <p:grpSpPr bwMode="auto">
          <a:xfrm>
            <a:off x="6180914" y="2345694"/>
            <a:ext cx="213190" cy="50688"/>
            <a:chOff x="6890401" y="5072404"/>
            <a:chExt cx="552609" cy="142496"/>
          </a:xfrm>
        </p:grpSpPr>
        <p:sp>
          <p:nvSpPr>
            <p:cNvPr id="288" name="直方体 287"/>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9" name="フローチャート : 直接アクセス記憶 288"/>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0" name="フローチャート : 直接アクセス記憶 289"/>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1" name="フローチャート : 直接アクセス記憶 290"/>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2" name="フローチャート : 直接アクセス記憶 291"/>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3" name="フローチャート : 直接アクセス記憶 292"/>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4" name="フローチャート : 直接アクセス記憶 293"/>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95" name="正方形/長方形 294"/>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73" name="正方形/長方形 18"/>
          <p:cNvSpPr>
            <a:spLocks noChangeArrowheads="1"/>
          </p:cNvSpPr>
          <p:nvPr/>
        </p:nvSpPr>
        <p:spPr bwMode="auto">
          <a:xfrm>
            <a:off x="6152488" y="2143498"/>
            <a:ext cx="149542" cy="338554"/>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174" name="平行四辺形 358"/>
          <p:cNvSpPr>
            <a:spLocks noChangeArrowheads="1"/>
          </p:cNvSpPr>
          <p:nvPr/>
        </p:nvSpPr>
        <p:spPr bwMode="auto">
          <a:xfrm rot="5400000" flipH="1">
            <a:off x="6229592" y="1421130"/>
            <a:ext cx="342001" cy="2011680"/>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175" name="直線コネクタ 20"/>
          <p:cNvCxnSpPr>
            <a:cxnSpLocks noChangeShapeType="1"/>
          </p:cNvCxnSpPr>
          <p:nvPr/>
        </p:nvCxnSpPr>
        <p:spPr bwMode="auto">
          <a:xfrm flipH="1">
            <a:off x="6321187" y="2111479"/>
            <a:ext cx="618" cy="31053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直線コネクタ 363"/>
          <p:cNvCxnSpPr>
            <a:cxnSpLocks noChangeShapeType="1"/>
          </p:cNvCxnSpPr>
          <p:nvPr/>
        </p:nvCxnSpPr>
        <p:spPr bwMode="auto">
          <a:xfrm flipH="1">
            <a:off x="6305737" y="2122549"/>
            <a:ext cx="618" cy="310539"/>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7" name="グループ化 365"/>
          <p:cNvGrpSpPr>
            <a:grpSpLocks/>
          </p:cNvGrpSpPr>
          <p:nvPr/>
        </p:nvGrpSpPr>
        <p:grpSpPr bwMode="auto">
          <a:xfrm>
            <a:off x="6307592" y="1640135"/>
            <a:ext cx="158193" cy="49523"/>
            <a:chOff x="6584462" y="3663520"/>
            <a:chExt cx="407290" cy="134758"/>
          </a:xfrm>
        </p:grpSpPr>
        <p:sp>
          <p:nvSpPr>
            <p:cNvPr id="282" name="直方体 281"/>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3" name="フローチャート : 直接アクセス記憶 282"/>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4" name="フローチャート : 直接アクセス記憶 283"/>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5" name="フローチャート : 直接アクセス記憶 284"/>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6" name="フローチャート : 直接アクセス記憶 285"/>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7" name="正方形/長方形 286"/>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91" name="グループ化 88"/>
          <p:cNvGrpSpPr>
            <a:grpSpLocks/>
          </p:cNvGrpSpPr>
          <p:nvPr/>
        </p:nvGrpSpPr>
        <p:grpSpPr bwMode="auto">
          <a:xfrm>
            <a:off x="6175352" y="1714128"/>
            <a:ext cx="213808" cy="50688"/>
            <a:chOff x="6890401" y="5072404"/>
            <a:chExt cx="552609" cy="142496"/>
          </a:xfrm>
        </p:grpSpPr>
        <p:sp>
          <p:nvSpPr>
            <p:cNvPr id="274" name="直方体 273"/>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5" name="フローチャート : 直接アクセス記憶 274"/>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6" name="フローチャート : 直接アクセス記憶 275"/>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7" name="フローチャート : 直接アクセス記憶 276"/>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8" name="フローチャート : 直接アクセス記憶 277"/>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9" name="フローチャート : 直接アクセス記憶 278"/>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0" name="フローチャート : 直接アクセス記憶 279"/>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81" name="正方形/長方形 280"/>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92" name="正方形/長方形 32"/>
          <p:cNvSpPr>
            <a:spLocks noChangeArrowheads="1"/>
          </p:cNvSpPr>
          <p:nvPr/>
        </p:nvSpPr>
        <p:spPr bwMode="auto">
          <a:xfrm>
            <a:off x="6172882" y="1529703"/>
            <a:ext cx="184731" cy="338554"/>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193" name="直線コネクタ 385"/>
          <p:cNvCxnSpPr>
            <a:cxnSpLocks noChangeShapeType="1"/>
          </p:cNvCxnSpPr>
          <p:nvPr/>
        </p:nvCxnSpPr>
        <p:spPr bwMode="auto">
          <a:xfrm flipH="1">
            <a:off x="6302648" y="1497975"/>
            <a:ext cx="618" cy="310539"/>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直線コネクタ 386"/>
          <p:cNvCxnSpPr>
            <a:cxnSpLocks noChangeShapeType="1"/>
          </p:cNvCxnSpPr>
          <p:nvPr/>
        </p:nvCxnSpPr>
        <p:spPr bwMode="auto">
          <a:xfrm flipH="1">
            <a:off x="6321187" y="1473504"/>
            <a:ext cx="618" cy="31053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直線コネクタ 34"/>
          <p:cNvCxnSpPr>
            <a:cxnSpLocks noChangeShapeType="1"/>
          </p:cNvCxnSpPr>
          <p:nvPr/>
        </p:nvCxnSpPr>
        <p:spPr bwMode="auto">
          <a:xfrm>
            <a:off x="5505506" y="1191011"/>
            <a:ext cx="1853" cy="81501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直線コネクタ 391"/>
          <p:cNvCxnSpPr>
            <a:cxnSpLocks noChangeShapeType="1"/>
          </p:cNvCxnSpPr>
          <p:nvPr/>
        </p:nvCxnSpPr>
        <p:spPr bwMode="auto">
          <a:xfrm flipH="1">
            <a:off x="5506664" y="1015560"/>
            <a:ext cx="187182" cy="17545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7" name="正方形/長方形 196"/>
          <p:cNvSpPr/>
          <p:nvPr/>
        </p:nvSpPr>
        <p:spPr bwMode="auto">
          <a:xfrm>
            <a:off x="3826189" y="1817111"/>
            <a:ext cx="2477134" cy="623882"/>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98" name="グループ化 1"/>
          <p:cNvGrpSpPr>
            <a:grpSpLocks/>
          </p:cNvGrpSpPr>
          <p:nvPr/>
        </p:nvGrpSpPr>
        <p:grpSpPr bwMode="auto">
          <a:xfrm>
            <a:off x="5388514" y="1018449"/>
            <a:ext cx="2013522" cy="1674946"/>
            <a:chOff x="2982189" y="260350"/>
            <a:chExt cx="5203682" cy="4559754"/>
          </a:xfrm>
        </p:grpSpPr>
        <p:sp>
          <p:nvSpPr>
            <p:cNvPr id="225" name="直方体 233"/>
            <p:cNvSpPr>
              <a:spLocks noChangeArrowheads="1"/>
            </p:cNvSpPr>
            <p:nvPr/>
          </p:nvSpPr>
          <p:spPr bwMode="auto">
            <a:xfrm>
              <a:off x="3287714" y="2448400"/>
              <a:ext cx="2536826" cy="1180149"/>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226" name="正方形/長方形 21"/>
            <p:cNvSpPr>
              <a:spLocks noChangeArrowheads="1"/>
            </p:cNvSpPr>
            <p:nvPr/>
          </p:nvSpPr>
          <p:spPr bwMode="auto">
            <a:xfrm>
              <a:off x="3287714" y="3898449"/>
              <a:ext cx="2051050" cy="921655"/>
            </a:xfrm>
            <a:prstGeom prst="rect">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227" name="平行四辺形 288"/>
            <p:cNvSpPr>
              <a:spLocks noChangeArrowheads="1"/>
            </p:cNvSpPr>
            <p:nvPr/>
          </p:nvSpPr>
          <p:spPr bwMode="auto">
            <a:xfrm rot="5400000" flipH="1">
              <a:off x="4557711" y="456479"/>
              <a:ext cx="2057400" cy="519892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228" name="直方体 7"/>
            <p:cNvSpPr>
              <a:spLocks noChangeArrowheads="1"/>
            </p:cNvSpPr>
            <p:nvPr/>
          </p:nvSpPr>
          <p:spPr bwMode="auto">
            <a:xfrm>
              <a:off x="3287714" y="750568"/>
              <a:ext cx="2527300" cy="1180149"/>
            </a:xfrm>
            <a:prstGeom prst="cube">
              <a:avLst>
                <a:gd name="adj" fmla="val 22227"/>
              </a:avLst>
            </a:prstGeom>
            <a:solidFill>
              <a:srgbClr val="F8F8F8"/>
            </a:solidFill>
            <a:ln w="19050" algn="ctr">
              <a:solidFill>
                <a:schemeClr val="tx1"/>
              </a:solidFill>
              <a:round/>
              <a:headEnd/>
              <a:tailEnd/>
            </a:ln>
          </p:spPr>
          <p:txBody>
            <a:bodyPr anchor="ctr">
              <a:spAutoFit/>
            </a:bodyPr>
            <a:lstStyle/>
            <a:p>
              <a:endParaRPr lang="ja-JP" altLang="en-US" sz="1600"/>
            </a:p>
          </p:txBody>
        </p:sp>
        <p:sp>
          <p:nvSpPr>
            <p:cNvPr id="229" name="平行四辺形 8"/>
            <p:cNvSpPr>
              <a:spLocks noChangeArrowheads="1"/>
            </p:cNvSpPr>
            <p:nvPr/>
          </p:nvSpPr>
          <p:spPr bwMode="auto">
            <a:xfrm rot="5400000" flipH="1">
              <a:off x="4552950" y="-1256435"/>
              <a:ext cx="2057400" cy="519892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230" name="グループ化 12"/>
            <p:cNvGrpSpPr>
              <a:grpSpLocks/>
            </p:cNvGrpSpPr>
            <p:nvPr/>
          </p:nvGrpSpPr>
          <p:grpSpPr bwMode="auto">
            <a:xfrm>
              <a:off x="5357812" y="3683000"/>
              <a:ext cx="407987" cy="134938"/>
              <a:chOff x="6584462" y="3663520"/>
              <a:chExt cx="407290" cy="134758"/>
            </a:xfrm>
          </p:grpSpPr>
          <p:sp>
            <p:nvSpPr>
              <p:cNvPr id="268" name="直方体 267"/>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9" name="フローチャート : 直接アクセス記憶 268"/>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0" name="フローチャート : 直接アクセス記憶 269"/>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1" name="フローチャート : 直接アクセス記憶 270"/>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2" name="フローチャート : 直接アクセス記憶 271"/>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3" name="正方形/長方形 272"/>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231" name="グループ化 88"/>
            <p:cNvGrpSpPr>
              <a:grpSpLocks/>
            </p:cNvGrpSpPr>
            <p:nvPr/>
          </p:nvGrpSpPr>
          <p:grpSpPr bwMode="auto">
            <a:xfrm>
              <a:off x="5019674" y="3884614"/>
              <a:ext cx="547688" cy="138112"/>
              <a:chOff x="6890401" y="5072404"/>
              <a:chExt cx="552609" cy="142496"/>
            </a:xfrm>
          </p:grpSpPr>
          <p:sp>
            <p:nvSpPr>
              <p:cNvPr id="260" name="直方体 259"/>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1" name="フローチャート : 直接アクセス記憶 260"/>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2" name="フローチャート : 直接アクセス記憶 261"/>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3" name="フローチャート : 直接アクセス記憶 262"/>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4" name="フローチャート : 直接アクセス記憶 263"/>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5" name="フローチャート : 直接アクセス記憶 264"/>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6" name="フローチャート : 直接アクセス記憶 265"/>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67" name="正方形/長方形 266"/>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232" name="正方形/長方形 18"/>
            <p:cNvSpPr>
              <a:spLocks noChangeArrowheads="1"/>
            </p:cNvSpPr>
            <p:nvPr/>
          </p:nvSpPr>
          <p:spPr bwMode="auto">
            <a:xfrm>
              <a:off x="4946650" y="3334094"/>
              <a:ext cx="384174" cy="921655"/>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233" name="平行四辺形 358"/>
            <p:cNvSpPr>
              <a:spLocks noChangeArrowheads="1"/>
            </p:cNvSpPr>
            <p:nvPr/>
          </p:nvSpPr>
          <p:spPr bwMode="auto">
            <a:xfrm rot="5400000" flipH="1">
              <a:off x="5118101" y="1506606"/>
              <a:ext cx="931861" cy="5198922"/>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234" name="直線コネクタ 20"/>
            <p:cNvCxnSpPr>
              <a:cxnSpLocks noChangeShapeType="1"/>
            </p:cNvCxnSpPr>
            <p:nvPr/>
          </p:nvCxnSpPr>
          <p:spPr bwMode="auto">
            <a:xfrm flipH="1">
              <a:off x="5380037" y="3246439"/>
              <a:ext cx="1587" cy="8461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直線コネクタ 363"/>
            <p:cNvCxnSpPr>
              <a:cxnSpLocks noChangeShapeType="1"/>
            </p:cNvCxnSpPr>
            <p:nvPr/>
          </p:nvCxnSpPr>
          <p:spPr bwMode="auto">
            <a:xfrm flipH="1">
              <a:off x="5340349" y="3276600"/>
              <a:ext cx="1588"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6" name="グループ化 365"/>
            <p:cNvGrpSpPr>
              <a:grpSpLocks/>
            </p:cNvGrpSpPr>
            <p:nvPr/>
          </p:nvGrpSpPr>
          <p:grpSpPr bwMode="auto">
            <a:xfrm>
              <a:off x="5345112" y="1962150"/>
              <a:ext cx="406400" cy="134938"/>
              <a:chOff x="6584462" y="3663520"/>
              <a:chExt cx="407290" cy="134758"/>
            </a:xfrm>
          </p:grpSpPr>
          <p:sp>
            <p:nvSpPr>
              <p:cNvPr id="254" name="直方体 253"/>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5" name="フローチャート : 直接アクセス記憶 254"/>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6" name="フローチャート : 直接アクセス記憶 255"/>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7" name="フローチャート : 直接アクセス記憶 256"/>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8" name="フローチャート : 直接アクセス記憶 257"/>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9" name="正方形/長方形 258"/>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237" name="グループ化 88"/>
            <p:cNvGrpSpPr>
              <a:grpSpLocks/>
            </p:cNvGrpSpPr>
            <p:nvPr/>
          </p:nvGrpSpPr>
          <p:grpSpPr bwMode="auto">
            <a:xfrm>
              <a:off x="5005387" y="2163763"/>
              <a:ext cx="549275" cy="138112"/>
              <a:chOff x="6890401" y="5072404"/>
              <a:chExt cx="552609" cy="142496"/>
            </a:xfrm>
          </p:grpSpPr>
          <p:sp>
            <p:nvSpPr>
              <p:cNvPr id="243" name="直方体 242"/>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4" name="フローチャート : 直接アクセス記憶 243"/>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5" name="フローチャート : 直接アクセス記憶 244"/>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6" name="フローチャート : 直接アクセス記憶 245"/>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7" name="フローチャート : 直接アクセス記憶 246"/>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8" name="フローチャート : 直接アクセス記憶 247"/>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49" name="フローチャート : 直接アクセス記憶 248"/>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53" name="正方形/長方形 252"/>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238" name="正方形/長方形 32"/>
            <p:cNvSpPr>
              <a:spLocks noChangeArrowheads="1"/>
            </p:cNvSpPr>
            <p:nvPr/>
          </p:nvSpPr>
          <p:spPr bwMode="auto">
            <a:xfrm>
              <a:off x="4999038" y="1661661"/>
              <a:ext cx="477413" cy="921655"/>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239" name="直線コネクタ 385"/>
            <p:cNvCxnSpPr>
              <a:cxnSpLocks noChangeShapeType="1"/>
            </p:cNvCxnSpPr>
            <p:nvPr/>
          </p:nvCxnSpPr>
          <p:spPr bwMode="auto">
            <a:xfrm flipH="1">
              <a:off x="5332413" y="1574800"/>
              <a:ext cx="1587"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直線コネクタ 386"/>
            <p:cNvCxnSpPr>
              <a:cxnSpLocks noChangeShapeType="1"/>
            </p:cNvCxnSpPr>
            <p:nvPr/>
          </p:nvCxnSpPr>
          <p:spPr bwMode="auto">
            <a:xfrm flipH="1">
              <a:off x="5380037" y="1508125"/>
              <a:ext cx="1587" cy="8461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直線コネクタ 34"/>
            <p:cNvCxnSpPr>
              <a:cxnSpLocks noChangeShapeType="1"/>
            </p:cNvCxnSpPr>
            <p:nvPr/>
          </p:nvCxnSpPr>
          <p:spPr bwMode="auto">
            <a:xfrm>
              <a:off x="3284538" y="738406"/>
              <a:ext cx="4762" cy="222069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直線コネクタ 391"/>
            <p:cNvCxnSpPr>
              <a:cxnSpLocks noChangeShapeType="1"/>
            </p:cNvCxnSpPr>
            <p:nvPr/>
          </p:nvCxnSpPr>
          <p:spPr bwMode="auto">
            <a:xfrm flipH="1">
              <a:off x="3287516" y="260350"/>
              <a:ext cx="480874" cy="47805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2" name="グループ化 301"/>
          <p:cNvGrpSpPr/>
          <p:nvPr/>
        </p:nvGrpSpPr>
        <p:grpSpPr>
          <a:xfrm>
            <a:off x="3679552" y="1531148"/>
            <a:ext cx="1197503" cy="1259700"/>
            <a:chOff x="5028518" y="2191336"/>
            <a:chExt cx="2870991" cy="3846473"/>
          </a:xfrm>
        </p:grpSpPr>
        <p:sp>
          <p:nvSpPr>
            <p:cNvPr id="303" name="直方体 302"/>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4" name="正方形/長方形 303"/>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05" name="グループ化 304"/>
            <p:cNvGrpSpPr/>
            <p:nvPr/>
          </p:nvGrpSpPr>
          <p:grpSpPr>
            <a:xfrm>
              <a:off x="5059850" y="2201134"/>
              <a:ext cx="2839659" cy="3836675"/>
              <a:chOff x="5059850" y="2201134"/>
              <a:chExt cx="2839659" cy="3836675"/>
            </a:xfrm>
          </p:grpSpPr>
          <p:sp>
            <p:nvSpPr>
              <p:cNvPr id="320" name="正方形/長方形 319"/>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1" name="正方形/長方形 320"/>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2" name="正方形/長方形 321"/>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3" name="平行四辺形 322"/>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4" name="正方形/長方形 323"/>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5" name="正方形/長方形 324"/>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6" name="正方形/長方形 325"/>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7" name="正方形/長方形 326"/>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06" name="正方形/長方形 305"/>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7" name="正方形/長方形 306"/>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8" name="平行四辺形 307"/>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9" name="正方形/長方形 308"/>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0" name="正方形/長方形 309"/>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1" name="正方形/長方形 310"/>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2" name="正方形/長方形 311"/>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3" name="正方形/長方形 312"/>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6" name="平行四辺形 315"/>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7" name="直方体 316"/>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8" name="直方体 317"/>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9" name="フローチャート : 直接アクセス記憶 318"/>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92" name="グループ化 672"/>
          <p:cNvGrpSpPr>
            <a:grpSpLocks/>
          </p:cNvGrpSpPr>
          <p:nvPr/>
        </p:nvGrpSpPr>
        <p:grpSpPr bwMode="auto">
          <a:xfrm>
            <a:off x="5780678" y="1802293"/>
            <a:ext cx="680712" cy="552320"/>
            <a:chOff x="5286198" y="2466189"/>
            <a:chExt cx="1876869" cy="1938872"/>
          </a:xfrm>
        </p:grpSpPr>
        <p:sp>
          <p:nvSpPr>
            <p:cNvPr id="693" name="直方体 692"/>
            <p:cNvSpPr/>
            <p:nvPr/>
          </p:nvSpPr>
          <p:spPr>
            <a:xfrm>
              <a:off x="5364183" y="3718420"/>
              <a:ext cx="1608453" cy="686641"/>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4" name="直方体 693"/>
            <p:cNvSpPr/>
            <p:nvPr/>
          </p:nvSpPr>
          <p:spPr>
            <a:xfrm>
              <a:off x="5307643" y="3622416"/>
              <a:ext cx="1721533"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5" name="直方体 694"/>
            <p:cNvSpPr/>
            <p:nvPr/>
          </p:nvSpPr>
          <p:spPr>
            <a:xfrm>
              <a:off x="5364183" y="3129872"/>
              <a:ext cx="1608453" cy="686641"/>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6" name="直方体 695"/>
            <p:cNvSpPr/>
            <p:nvPr/>
          </p:nvSpPr>
          <p:spPr>
            <a:xfrm>
              <a:off x="5286198" y="3048477"/>
              <a:ext cx="1721532"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97" name="直方体 696"/>
            <p:cNvSpPr/>
            <p:nvPr/>
          </p:nvSpPr>
          <p:spPr>
            <a:xfrm>
              <a:off x="5348586" y="2555933"/>
              <a:ext cx="1608453" cy="686640"/>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699" name="直方体 698"/>
            <p:cNvSpPr/>
            <p:nvPr/>
          </p:nvSpPr>
          <p:spPr>
            <a:xfrm>
              <a:off x="5292046" y="2466189"/>
              <a:ext cx="1721533" cy="288013"/>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00" name="テキスト ボックス 682"/>
            <p:cNvSpPr txBox="1">
              <a:spLocks noChangeArrowheads="1"/>
            </p:cNvSpPr>
            <p:nvPr/>
          </p:nvSpPr>
          <p:spPr bwMode="auto">
            <a:xfrm>
              <a:off x="5462147" y="2654354"/>
              <a:ext cx="1700917" cy="59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sp>
          <p:nvSpPr>
            <p:cNvPr id="701" name="テキスト ボックス 682"/>
            <p:cNvSpPr txBox="1">
              <a:spLocks noChangeArrowheads="1"/>
            </p:cNvSpPr>
            <p:nvPr/>
          </p:nvSpPr>
          <p:spPr bwMode="auto">
            <a:xfrm>
              <a:off x="5462150" y="3264086"/>
              <a:ext cx="1700917" cy="59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sp>
          <p:nvSpPr>
            <p:cNvPr id="702" name="テキスト ボックス 682"/>
            <p:cNvSpPr txBox="1">
              <a:spLocks noChangeArrowheads="1"/>
            </p:cNvSpPr>
            <p:nvPr/>
          </p:nvSpPr>
          <p:spPr bwMode="auto">
            <a:xfrm>
              <a:off x="5462150" y="3787566"/>
              <a:ext cx="1700917" cy="59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en-US" altLang="ja-JP" sz="500" i="1" dirty="0">
                  <a:solidFill>
                    <a:srgbClr val="FF0000"/>
                  </a:solidFill>
                  <a:latin typeface="Nyala" pitchFamily="2" charset="0"/>
                </a:rPr>
                <a:t>DENSO</a:t>
              </a:r>
              <a:endParaRPr lang="ja-JP" altLang="en-US" sz="1800" i="1" dirty="0">
                <a:solidFill>
                  <a:srgbClr val="FF0000"/>
                </a:solidFill>
                <a:latin typeface="Nyala" pitchFamily="2" charset="0"/>
              </a:endParaRPr>
            </a:p>
          </p:txBody>
        </p:sp>
      </p:grpSp>
      <p:sp>
        <p:nvSpPr>
          <p:cNvPr id="199" name="正方形/長方形 198"/>
          <p:cNvSpPr/>
          <p:nvPr/>
        </p:nvSpPr>
        <p:spPr bwMode="auto">
          <a:xfrm>
            <a:off x="5507348" y="1815951"/>
            <a:ext cx="791236" cy="624433"/>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cxnSp>
        <p:nvCxnSpPr>
          <p:cNvPr id="29" name="直線コネクタ 28"/>
          <p:cNvCxnSpPr/>
          <p:nvPr/>
        </p:nvCxnSpPr>
        <p:spPr>
          <a:xfrm flipH="1">
            <a:off x="6291643" y="1649410"/>
            <a:ext cx="198861" cy="1656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正方形/長方形 223"/>
          <p:cNvSpPr/>
          <p:nvPr/>
        </p:nvSpPr>
        <p:spPr>
          <a:xfrm>
            <a:off x="5511454" y="1197602"/>
            <a:ext cx="793571" cy="61750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3" name="平行四辺形 222"/>
          <p:cNvSpPr/>
          <p:nvPr/>
        </p:nvSpPr>
        <p:spPr>
          <a:xfrm>
            <a:off x="5500870" y="1022872"/>
            <a:ext cx="987469" cy="175450"/>
          </a:xfrm>
          <a:prstGeom prst="parallelogram">
            <a:avLst>
              <a:gd name="adj" fmla="val 10206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40" name="グループ化 439"/>
          <p:cNvGrpSpPr/>
          <p:nvPr/>
        </p:nvGrpSpPr>
        <p:grpSpPr>
          <a:xfrm>
            <a:off x="4713738" y="2561963"/>
            <a:ext cx="1007886" cy="270166"/>
            <a:chOff x="3563888" y="359923"/>
            <a:chExt cx="2016224" cy="423727"/>
          </a:xfrm>
        </p:grpSpPr>
        <p:sp>
          <p:nvSpPr>
            <p:cNvPr id="506" name="直方体 505"/>
            <p:cNvSpPr/>
            <p:nvPr/>
          </p:nvSpPr>
          <p:spPr>
            <a:xfrm>
              <a:off x="3707904" y="566715"/>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7" name="台形 506"/>
            <p:cNvSpPr/>
            <p:nvPr/>
          </p:nvSpPr>
          <p:spPr>
            <a:xfrm>
              <a:off x="3636435" y="5428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8" name="台形 507"/>
            <p:cNvSpPr/>
            <p:nvPr/>
          </p:nvSpPr>
          <p:spPr>
            <a:xfrm>
              <a:off x="3635896" y="70055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9" name="台形 508"/>
            <p:cNvSpPr/>
            <p:nvPr/>
          </p:nvSpPr>
          <p:spPr>
            <a:xfrm flipV="1">
              <a:off x="3635896" y="66780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0" name="台形 509"/>
            <p:cNvSpPr/>
            <p:nvPr/>
          </p:nvSpPr>
          <p:spPr>
            <a:xfrm>
              <a:off x="3635896" y="6321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1" name="台形 510"/>
            <p:cNvSpPr/>
            <p:nvPr/>
          </p:nvSpPr>
          <p:spPr>
            <a:xfrm flipV="1">
              <a:off x="3636435" y="58643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2" name="台形 511"/>
            <p:cNvSpPr/>
            <p:nvPr/>
          </p:nvSpPr>
          <p:spPr>
            <a:xfrm flipV="1">
              <a:off x="3636435" y="49709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3" name="台形 512"/>
            <p:cNvSpPr/>
            <p:nvPr/>
          </p:nvSpPr>
          <p:spPr>
            <a:xfrm>
              <a:off x="3636435" y="46226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4" name="台形 513"/>
            <p:cNvSpPr/>
            <p:nvPr/>
          </p:nvSpPr>
          <p:spPr>
            <a:xfrm>
              <a:off x="3803633" y="5362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5" name="台形 514"/>
            <p:cNvSpPr/>
            <p:nvPr/>
          </p:nvSpPr>
          <p:spPr>
            <a:xfrm flipV="1">
              <a:off x="3803633" y="50348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6" name="台形 515"/>
            <p:cNvSpPr/>
            <p:nvPr/>
          </p:nvSpPr>
          <p:spPr>
            <a:xfrm>
              <a:off x="3803633" y="46783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7" name="台形 516"/>
            <p:cNvSpPr/>
            <p:nvPr/>
          </p:nvSpPr>
          <p:spPr>
            <a:xfrm flipV="1">
              <a:off x="3804172" y="42211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8" name="平行四辺形 517"/>
            <p:cNvSpPr/>
            <p:nvPr/>
          </p:nvSpPr>
          <p:spPr>
            <a:xfrm>
              <a:off x="5125166" y="564257"/>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9" name="直方体 518"/>
            <p:cNvSpPr/>
            <p:nvPr/>
          </p:nvSpPr>
          <p:spPr>
            <a:xfrm>
              <a:off x="3563888" y="359923"/>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42" name="正方形/長方形 441"/>
          <p:cNvSpPr/>
          <p:nvPr/>
        </p:nvSpPr>
        <p:spPr>
          <a:xfrm rot="18957577" flipV="1">
            <a:off x="4719846" y="2574863"/>
            <a:ext cx="198333" cy="2359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3" name="正方形/長方形 442"/>
          <p:cNvSpPr/>
          <p:nvPr/>
        </p:nvSpPr>
        <p:spPr bwMode="auto">
          <a:xfrm rot="5400000">
            <a:off x="4851005" y="2520267"/>
            <a:ext cx="69595" cy="2080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4" name="正方形/長方形 443"/>
          <p:cNvSpPr/>
          <p:nvPr/>
        </p:nvSpPr>
        <p:spPr bwMode="auto">
          <a:xfrm rot="8040868">
            <a:off x="4883415" y="2620307"/>
            <a:ext cx="74171" cy="2095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5" name="正方形/長方形 444"/>
          <p:cNvSpPr/>
          <p:nvPr/>
        </p:nvSpPr>
        <p:spPr bwMode="auto">
          <a:xfrm>
            <a:off x="4886186" y="2543538"/>
            <a:ext cx="807640" cy="1547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6" name="正方形/長方形 445"/>
          <p:cNvSpPr/>
          <p:nvPr/>
        </p:nvSpPr>
        <p:spPr bwMode="auto">
          <a:xfrm>
            <a:off x="4734483" y="2663066"/>
            <a:ext cx="807640" cy="1547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47" name="グループ化 73"/>
          <p:cNvGrpSpPr>
            <a:grpSpLocks/>
          </p:cNvGrpSpPr>
          <p:nvPr/>
        </p:nvGrpSpPr>
        <p:grpSpPr bwMode="auto">
          <a:xfrm>
            <a:off x="4741261" y="2554211"/>
            <a:ext cx="915999" cy="105654"/>
            <a:chOff x="920040" y="4616735"/>
            <a:chExt cx="2050960" cy="324269"/>
          </a:xfrm>
        </p:grpSpPr>
        <p:grpSp>
          <p:nvGrpSpPr>
            <p:cNvPr id="454" name="グループ化 88"/>
            <p:cNvGrpSpPr>
              <a:grpSpLocks/>
            </p:cNvGrpSpPr>
            <p:nvPr/>
          </p:nvGrpSpPr>
          <p:grpSpPr bwMode="auto">
            <a:xfrm>
              <a:off x="920040" y="4788554"/>
              <a:ext cx="1909661" cy="152450"/>
              <a:chOff x="5533349" y="5070816"/>
              <a:chExt cx="1909661" cy="152450"/>
            </a:xfrm>
          </p:grpSpPr>
          <p:sp>
            <p:nvSpPr>
              <p:cNvPr id="481" name="直方体 480"/>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2" name="フローチャート : 直接アクセス記憶 481"/>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3" name="フローチャート : 直接アクセス記憶 482"/>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4" name="フローチャート : 直接アクセス記憶 483"/>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5" name="フローチャート : 直接アクセス記憶 484"/>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6" name="フローチャート : 直接アクセス記憶 485"/>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7" name="フローチャート : 直接アクセス記憶 486"/>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8" name="フローチャート : 直接アクセス記憶 487"/>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9" name="フローチャート : 直接アクセス記憶 488"/>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0" name="フローチャート : 直接アクセス記憶 489"/>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1" name="フローチャート : 直接アクセス記憶 490"/>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2" name="フローチャート : 直接アクセス記憶 491"/>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3" name="フローチャート : 直接アクセス記憶 492"/>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4" name="フローチャート : 直接アクセス記憶 493"/>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5" name="フローチャート : 直接アクセス記憶 494"/>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6" name="フローチャート : 直接アクセス記憶 495"/>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7" name="フローチャート : 直接アクセス記憶 496"/>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8" name="フローチャート : 直接アクセス記憶 497"/>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9" name="フローチャート : 直接アクセス記憶 498"/>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0" name="フローチャート : 直接アクセス記憶 499"/>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1" name="フローチャート : 直接アクセス記憶 500"/>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2" name="フローチャート : 直接アクセス記憶 501"/>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3" name="フローチャート : 直接アクセス記憶 502"/>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4" name="フローチャート : 直接アクセス記憶 503"/>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5" name="正方形/長方形 504"/>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455" name="グループ化 89"/>
            <p:cNvGrpSpPr>
              <a:grpSpLocks/>
            </p:cNvGrpSpPr>
            <p:nvPr/>
          </p:nvGrpSpPr>
          <p:grpSpPr bwMode="auto">
            <a:xfrm>
              <a:off x="1104543" y="4616735"/>
              <a:ext cx="1866457" cy="153418"/>
              <a:chOff x="5575944" y="5070012"/>
              <a:chExt cx="1866457" cy="153418"/>
            </a:xfrm>
          </p:grpSpPr>
          <p:sp>
            <p:nvSpPr>
              <p:cNvPr id="456" name="直方体 455"/>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7" name="フローチャート : 直接アクセス記憶 456"/>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8" name="フローチャート : 直接アクセス記憶 457"/>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9" name="フローチャート : 直接アクセス記憶 458"/>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0" name="フローチャート : 直接アクセス記憶 459"/>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1" name="フローチャート : 直接アクセス記憶 460"/>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2" name="フローチャート : 直接アクセス記憶 461"/>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3" name="フローチャート : 直接アクセス記憶 462"/>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4" name="フローチャート : 直接アクセス記憶 463"/>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5" name="フローチャート : 直接アクセス記憶 464"/>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6" name="フローチャート : 直接アクセス記憶 465"/>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7" name="フローチャート : 直接アクセス記憶 466"/>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8" name="フローチャート : 直接アクセス記憶 467"/>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9" name="フローチャート : 直接アクセス記憶 468"/>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0" name="フローチャート : 直接アクセス記憶 469"/>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1" name="フローチャート : 直接アクセス記憶 470"/>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2" name="フローチャート : 直接アクセス記憶 471"/>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3" name="フローチャート : 直接アクセス記憶 472"/>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4" name="フローチャート : 直接アクセス記憶 473"/>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5" name="フローチャート : 直接アクセス記憶 474"/>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6" name="フローチャート : 直接アクセス記憶 475"/>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7" name="フローチャート : 直接アクセス記憶 476"/>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8" name="フローチャート : 直接アクセス記憶 477"/>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9" name="フローチャート : 直接アクセス記憶 478"/>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0" name="正方形/長方形 479"/>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448" name="正方形/長方形 447"/>
          <p:cNvSpPr/>
          <p:nvPr/>
        </p:nvSpPr>
        <p:spPr bwMode="auto">
          <a:xfrm rot="5400000">
            <a:off x="4699430" y="2643905"/>
            <a:ext cx="72995" cy="2167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9" name="正方形/長方形 448"/>
          <p:cNvSpPr/>
          <p:nvPr/>
        </p:nvSpPr>
        <p:spPr bwMode="auto">
          <a:xfrm>
            <a:off x="4873458" y="2492897"/>
            <a:ext cx="807640" cy="1547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1" name="正方形/長方形 450"/>
          <p:cNvSpPr/>
          <p:nvPr/>
        </p:nvSpPr>
        <p:spPr bwMode="auto">
          <a:xfrm rot="5400000">
            <a:off x="5651047" y="2528250"/>
            <a:ext cx="84042" cy="2080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2" name="正方形/長方形 451"/>
          <p:cNvSpPr/>
          <p:nvPr/>
        </p:nvSpPr>
        <p:spPr>
          <a:xfrm rot="19123846" flipV="1">
            <a:off x="5523292" y="2597115"/>
            <a:ext cx="198333" cy="2359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3" name="正方形/長方形 452"/>
          <p:cNvSpPr/>
          <p:nvPr/>
        </p:nvSpPr>
        <p:spPr bwMode="auto">
          <a:xfrm rot="5400000">
            <a:off x="5516966" y="2643905"/>
            <a:ext cx="72995" cy="2167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pic>
        <p:nvPicPr>
          <p:cNvPr id="426" name="Picture 2" descr="C:\Users\a047976\Desktop\１．外観検査要領書叩き台\写真\1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154" y="1558346"/>
            <a:ext cx="417224" cy="243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角丸四角形吹き出し 9"/>
          <p:cNvSpPr/>
          <p:nvPr/>
        </p:nvSpPr>
        <p:spPr>
          <a:xfrm>
            <a:off x="4044280" y="2924944"/>
            <a:ext cx="1912460" cy="365232"/>
          </a:xfrm>
          <a:prstGeom prst="wedgeRoundRectCallout">
            <a:avLst>
              <a:gd name="adj1" fmla="val 15626"/>
              <a:gd name="adj2" fmla="val -8141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p:cNvSpPr txBox="1"/>
          <p:nvPr/>
        </p:nvSpPr>
        <p:spPr>
          <a:xfrm>
            <a:off x="4120480" y="2924944"/>
            <a:ext cx="1651414" cy="369332"/>
          </a:xfrm>
          <a:prstGeom prst="rect">
            <a:avLst/>
          </a:prstGeom>
          <a:noFill/>
        </p:spPr>
        <p:txBody>
          <a:bodyPr wrap="none" rtlCol="0">
            <a:spAutoFit/>
          </a:bodyPr>
          <a:lstStyle/>
          <a:p>
            <a:r>
              <a:rPr lang="ja-JP" altLang="en-US" b="1" dirty="0"/>
              <a:t>コロコン荷受台</a:t>
            </a:r>
          </a:p>
        </p:txBody>
      </p:sp>
      <p:sp>
        <p:nvSpPr>
          <p:cNvPr id="428" name="正方形/長方形 427"/>
          <p:cNvSpPr/>
          <p:nvPr/>
        </p:nvSpPr>
        <p:spPr>
          <a:xfrm>
            <a:off x="8123023" y="1122835"/>
            <a:ext cx="2797183" cy="93703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9" name="正方形/長方形 428"/>
          <p:cNvSpPr/>
          <p:nvPr/>
        </p:nvSpPr>
        <p:spPr>
          <a:xfrm>
            <a:off x="8108576" y="2203611"/>
            <a:ext cx="1060726" cy="73822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1" name="テキスト ボックス 430"/>
          <p:cNvSpPr txBox="1"/>
          <p:nvPr/>
        </p:nvSpPr>
        <p:spPr>
          <a:xfrm>
            <a:off x="9036470" y="1406701"/>
            <a:ext cx="1012363" cy="369332"/>
          </a:xfrm>
          <a:prstGeom prst="rect">
            <a:avLst/>
          </a:prstGeom>
          <a:noFill/>
        </p:spPr>
        <p:txBody>
          <a:bodyPr wrap="square" rtlCol="0">
            <a:spAutoFit/>
          </a:bodyPr>
          <a:lstStyle/>
          <a:p>
            <a:r>
              <a:rPr lang="ja-JP" altLang="en-US" b="1" dirty="0"/>
              <a:t>ストッカ</a:t>
            </a:r>
          </a:p>
        </p:txBody>
      </p:sp>
      <p:sp>
        <p:nvSpPr>
          <p:cNvPr id="432" name="テキスト ボックス 431"/>
          <p:cNvSpPr txBox="1"/>
          <p:nvPr/>
        </p:nvSpPr>
        <p:spPr>
          <a:xfrm>
            <a:off x="8186966" y="2397779"/>
            <a:ext cx="1012363" cy="369332"/>
          </a:xfrm>
          <a:prstGeom prst="rect">
            <a:avLst/>
          </a:prstGeom>
          <a:noFill/>
        </p:spPr>
        <p:txBody>
          <a:bodyPr wrap="square" rtlCol="0">
            <a:spAutoFit/>
          </a:bodyPr>
          <a:lstStyle/>
          <a:p>
            <a:r>
              <a:rPr lang="ja-JP" altLang="en-US" b="1" dirty="0"/>
              <a:t>作業台</a:t>
            </a:r>
          </a:p>
        </p:txBody>
      </p:sp>
      <p:sp>
        <p:nvSpPr>
          <p:cNvPr id="439" name="テキスト ボックス 438"/>
          <p:cNvSpPr txBox="1"/>
          <p:nvPr/>
        </p:nvSpPr>
        <p:spPr>
          <a:xfrm>
            <a:off x="9228857" y="656879"/>
            <a:ext cx="1383785" cy="369332"/>
          </a:xfrm>
          <a:prstGeom prst="rect">
            <a:avLst/>
          </a:prstGeom>
          <a:noFill/>
        </p:spPr>
        <p:txBody>
          <a:bodyPr wrap="square" rtlCol="0">
            <a:spAutoFit/>
          </a:bodyPr>
          <a:lstStyle/>
          <a:p>
            <a:r>
              <a:rPr lang="en-US" altLang="ja-JP" dirty="0">
                <a:latin typeface="HGS創英角ｺﾞｼｯｸUB" pitchFamily="50" charset="-128"/>
                <a:ea typeface="HGS創英角ｺﾞｼｯｸUB" pitchFamily="50" charset="-128"/>
              </a:rPr>
              <a:t>&lt; </a:t>
            </a:r>
            <a:r>
              <a:rPr lang="ja-JP" altLang="en-US" dirty="0">
                <a:latin typeface="HGS創英角ｺﾞｼｯｸUB" pitchFamily="50" charset="-128"/>
                <a:ea typeface="HGS創英角ｺﾞｼｯｸUB" pitchFamily="50" charset="-128"/>
              </a:rPr>
              <a:t>平面図 </a:t>
            </a:r>
            <a:r>
              <a:rPr lang="en-US" altLang="ja-JP" dirty="0">
                <a:latin typeface="HGS創英角ｺﾞｼｯｸUB" pitchFamily="50" charset="-128"/>
                <a:ea typeface="HGS創英角ｺﾞｼｯｸUB" pitchFamily="50" charset="-128"/>
              </a:rPr>
              <a:t>&gt;</a:t>
            </a:r>
            <a:endParaRPr lang="ja-JP" altLang="en-US" dirty="0">
              <a:latin typeface="HGS創英角ｺﾞｼｯｸUB" pitchFamily="50" charset="-128"/>
              <a:ea typeface="HGS創英角ｺﾞｼｯｸUB" pitchFamily="50" charset="-128"/>
            </a:endParaRPr>
          </a:p>
        </p:txBody>
      </p:sp>
      <p:cxnSp>
        <p:nvCxnSpPr>
          <p:cNvPr id="13" name="曲線コネクタ 12"/>
          <p:cNvCxnSpPr/>
          <p:nvPr/>
        </p:nvCxnSpPr>
        <p:spPr>
          <a:xfrm rot="5400000">
            <a:off x="10757847" y="2095494"/>
            <a:ext cx="703521" cy="396759"/>
          </a:xfrm>
          <a:prstGeom prst="curvedConnector3">
            <a:avLst>
              <a:gd name="adj1" fmla="val 99047"/>
            </a:avLst>
          </a:prstGeom>
          <a:ln w="571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曲線コネクタ 18"/>
          <p:cNvCxnSpPr/>
          <p:nvPr/>
        </p:nvCxnSpPr>
        <p:spPr>
          <a:xfrm rot="5400000">
            <a:off x="10687787" y="2194448"/>
            <a:ext cx="1021059" cy="366911"/>
          </a:xfrm>
          <a:prstGeom prst="curvedConnector3">
            <a:avLst>
              <a:gd name="adj1" fmla="val 97312"/>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4" name="曲線コネクタ 73"/>
          <p:cNvCxnSpPr/>
          <p:nvPr/>
        </p:nvCxnSpPr>
        <p:spPr>
          <a:xfrm rot="5400000">
            <a:off x="10931852" y="1989484"/>
            <a:ext cx="549077" cy="454332"/>
          </a:xfrm>
          <a:prstGeom prst="curvedConnector3">
            <a:avLst>
              <a:gd name="adj1" fmla="val 9713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角丸四角形吹き出し 2"/>
          <p:cNvSpPr/>
          <p:nvPr/>
        </p:nvSpPr>
        <p:spPr>
          <a:xfrm>
            <a:off x="6575607" y="1219836"/>
            <a:ext cx="1283210" cy="752348"/>
          </a:xfrm>
          <a:prstGeom prst="wedgeRoundRectCallout">
            <a:avLst>
              <a:gd name="adj1" fmla="val -19883"/>
              <a:gd name="adj2" fmla="val 9491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p:cNvSpPr txBox="1"/>
          <p:nvPr/>
        </p:nvSpPr>
        <p:spPr>
          <a:xfrm>
            <a:off x="6564560" y="1268761"/>
            <a:ext cx="1334020" cy="646331"/>
          </a:xfrm>
          <a:prstGeom prst="rect">
            <a:avLst/>
          </a:prstGeom>
          <a:noFill/>
        </p:spPr>
        <p:txBody>
          <a:bodyPr wrap="none" rtlCol="0">
            <a:spAutoFit/>
          </a:bodyPr>
          <a:lstStyle/>
          <a:p>
            <a:r>
              <a:rPr lang="ja-JP" altLang="en-US" dirty="0"/>
              <a:t>コロコンで</a:t>
            </a:r>
            <a:endParaRPr lang="en-US" altLang="ja-JP" dirty="0"/>
          </a:p>
          <a:p>
            <a:r>
              <a:rPr lang="ja-JP" altLang="en-US" dirty="0"/>
              <a:t>ラクラクゥ～</a:t>
            </a:r>
          </a:p>
        </p:txBody>
      </p:sp>
      <p:sp>
        <p:nvSpPr>
          <p:cNvPr id="560" name="テキスト ボックス 559"/>
          <p:cNvSpPr txBox="1"/>
          <p:nvPr/>
        </p:nvSpPr>
        <p:spPr>
          <a:xfrm>
            <a:off x="3680049" y="5730885"/>
            <a:ext cx="3890809" cy="369332"/>
          </a:xfrm>
          <a:prstGeom prst="rect">
            <a:avLst/>
          </a:prstGeom>
          <a:noFill/>
        </p:spPr>
        <p:txBody>
          <a:bodyPr wrap="none" rtlCol="0">
            <a:spAutoFit/>
          </a:bodyPr>
          <a:lstStyle/>
          <a:p>
            <a:r>
              <a:rPr lang="ja-JP" altLang="en-US" b="1" dirty="0"/>
              <a:t>１５㎜以上ズレ</a:t>
            </a:r>
            <a:r>
              <a:rPr lang="ja-JP" altLang="en-US" b="1" dirty="0" err="1"/>
              <a:t>ると</a:t>
            </a:r>
            <a:r>
              <a:rPr lang="ja-JP" altLang="en-US" b="1" dirty="0"/>
              <a:t>位置決めやり直し</a:t>
            </a:r>
            <a:r>
              <a:rPr lang="en-US" altLang="ja-JP" b="1" i="1" dirty="0"/>
              <a:t>!!</a:t>
            </a:r>
            <a:endParaRPr lang="ja-JP" altLang="en-US" b="1" i="1" dirty="0"/>
          </a:p>
        </p:txBody>
      </p:sp>
      <p:grpSp>
        <p:nvGrpSpPr>
          <p:cNvPr id="564" name="グループ化 563"/>
          <p:cNvGrpSpPr/>
          <p:nvPr/>
        </p:nvGrpSpPr>
        <p:grpSpPr>
          <a:xfrm>
            <a:off x="6621205" y="1987268"/>
            <a:ext cx="1179301" cy="1448379"/>
            <a:chOff x="-1654755" y="2177844"/>
            <a:chExt cx="1277376" cy="1450613"/>
          </a:xfrm>
        </p:grpSpPr>
        <p:sp>
          <p:nvSpPr>
            <p:cNvPr id="565" name="Freeform 742"/>
            <p:cNvSpPr>
              <a:spLocks/>
            </p:cNvSpPr>
            <p:nvPr/>
          </p:nvSpPr>
          <p:spPr bwMode="auto">
            <a:xfrm>
              <a:off x="-1617134" y="2645222"/>
              <a:ext cx="974100" cy="981001"/>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567" name="Freeform 839"/>
            <p:cNvSpPr>
              <a:spLocks/>
            </p:cNvSpPr>
            <p:nvPr/>
          </p:nvSpPr>
          <p:spPr bwMode="auto">
            <a:xfrm flipH="1">
              <a:off x="-1569067" y="2587273"/>
              <a:ext cx="1029587" cy="1041184"/>
            </a:xfrm>
            <a:custGeom>
              <a:avLst/>
              <a:gdLst>
                <a:gd name="T0" fmla="*/ 8640 w 242"/>
                <a:gd name="T1" fmla="*/ 9095 h 246"/>
                <a:gd name="T2" fmla="*/ 3712 w 242"/>
                <a:gd name="T3" fmla="*/ 3905 h 246"/>
                <a:gd name="T4" fmla="*/ 4736 w 242"/>
                <a:gd name="T5" fmla="*/ 1121 h 246"/>
                <a:gd name="T6" fmla="*/ 3584 w 242"/>
                <a:gd name="T7" fmla="*/ 0 h 246"/>
                <a:gd name="T8" fmla="*/ 576 w 242"/>
                <a:gd name="T9" fmla="*/ 519 h 246"/>
                <a:gd name="T10" fmla="*/ 256 w 242"/>
                <a:gd name="T11" fmla="*/ 1648 h 246"/>
                <a:gd name="T12" fmla="*/ 3328 w 242"/>
                <a:gd name="T13" fmla="*/ 9509 h 246"/>
                <a:gd name="T14" fmla="*/ 1024 w 242"/>
                <a:gd name="T15" fmla="*/ 13917 h 246"/>
                <a:gd name="T16" fmla="*/ 15296 w 242"/>
                <a:gd name="T17" fmla="*/ 13917 h 246"/>
                <a:gd name="T18" fmla="*/ 13120 w 242"/>
                <a:gd name="T19" fmla="*/ 8251 h 246"/>
                <a:gd name="T20" fmla="*/ 8640 w 242"/>
                <a:gd name="T21" fmla="*/ 909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568" name="Freeform 745"/>
            <p:cNvSpPr>
              <a:spLocks/>
            </p:cNvSpPr>
            <p:nvPr/>
          </p:nvSpPr>
          <p:spPr bwMode="auto">
            <a:xfrm>
              <a:off x="-1190741" y="3291082"/>
              <a:ext cx="153498" cy="12015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69" name="Freeform 743"/>
            <p:cNvSpPr>
              <a:spLocks/>
            </p:cNvSpPr>
            <p:nvPr/>
          </p:nvSpPr>
          <p:spPr bwMode="auto">
            <a:xfrm>
              <a:off x="-1245837" y="3243038"/>
              <a:ext cx="145124" cy="148422"/>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70" name="Freeform 696"/>
            <p:cNvSpPr>
              <a:spLocks/>
            </p:cNvSpPr>
            <p:nvPr/>
          </p:nvSpPr>
          <p:spPr bwMode="auto">
            <a:xfrm>
              <a:off x="-1476672" y="2491790"/>
              <a:ext cx="813249" cy="705141"/>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571" name="Freeform 697"/>
            <p:cNvSpPr>
              <a:spLocks/>
            </p:cNvSpPr>
            <p:nvPr/>
          </p:nvSpPr>
          <p:spPr bwMode="auto">
            <a:xfrm>
              <a:off x="-1429111" y="2636958"/>
              <a:ext cx="601651" cy="646382"/>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572" name="Freeform 699"/>
            <p:cNvSpPr>
              <a:spLocks/>
            </p:cNvSpPr>
            <p:nvPr/>
          </p:nvSpPr>
          <p:spPr bwMode="auto">
            <a:xfrm>
              <a:off x="-1309708" y="2795791"/>
              <a:ext cx="82307" cy="52484"/>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3" name="Freeform 701"/>
            <p:cNvSpPr>
              <a:spLocks/>
            </p:cNvSpPr>
            <p:nvPr/>
          </p:nvSpPr>
          <p:spPr bwMode="auto">
            <a:xfrm>
              <a:off x="-1128865" y="2763597"/>
              <a:ext cx="103172" cy="71820"/>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4" name="Freeform 702"/>
            <p:cNvSpPr>
              <a:spLocks/>
            </p:cNvSpPr>
            <p:nvPr/>
          </p:nvSpPr>
          <p:spPr bwMode="auto">
            <a:xfrm>
              <a:off x="-1328255" y="2735021"/>
              <a:ext cx="99695" cy="52484"/>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5" name="Freeform 573"/>
            <p:cNvSpPr>
              <a:spLocks/>
            </p:cNvSpPr>
            <p:nvPr/>
          </p:nvSpPr>
          <p:spPr bwMode="auto">
            <a:xfrm flipH="1">
              <a:off x="-1338199" y="2986723"/>
              <a:ext cx="395481" cy="12788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6" name="Freeform 744"/>
            <p:cNvSpPr>
              <a:spLocks/>
            </p:cNvSpPr>
            <p:nvPr/>
          </p:nvSpPr>
          <p:spPr bwMode="auto">
            <a:xfrm>
              <a:off x="-1377727" y="3243021"/>
              <a:ext cx="133961" cy="124392"/>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7" name="Line 569"/>
            <p:cNvSpPr>
              <a:spLocks noChangeShapeType="1"/>
            </p:cNvSpPr>
            <p:nvPr/>
          </p:nvSpPr>
          <p:spPr bwMode="auto">
            <a:xfrm flipH="1" flipV="1">
              <a:off x="-1473032" y="2907425"/>
              <a:ext cx="133587"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78" name="Freeform 567"/>
            <p:cNvSpPr>
              <a:spLocks/>
            </p:cNvSpPr>
            <p:nvPr/>
          </p:nvSpPr>
          <p:spPr bwMode="auto">
            <a:xfrm flipH="1">
              <a:off x="-1141530" y="2883607"/>
              <a:ext cx="142592" cy="95826"/>
            </a:xfrm>
            <a:custGeom>
              <a:avLst/>
              <a:gdLst>
                <a:gd name="T0" fmla="*/ 0 w 41"/>
                <a:gd name="T1" fmla="*/ 69 h 44"/>
                <a:gd name="T2" fmla="*/ 0 w 41"/>
                <a:gd name="T3" fmla="*/ 344 h 44"/>
                <a:gd name="T4" fmla="*/ 5422 w 41"/>
                <a:gd name="T5" fmla="*/ 344 h 44"/>
                <a:gd name="T6" fmla="*/ 6196 w 41"/>
                <a:gd name="T7" fmla="*/ 151 h 44"/>
                <a:gd name="T8" fmla="*/ 3399 w 41"/>
                <a:gd name="T9" fmla="*/ 16 h 44"/>
                <a:gd name="T10" fmla="*/ 0 w 41"/>
                <a:gd name="T11" fmla="*/ 69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4">
                  <a:moveTo>
                    <a:pt x="0" y="9"/>
                  </a:moveTo>
                  <a:cubicBezTo>
                    <a:pt x="0" y="44"/>
                    <a:pt x="0" y="44"/>
                    <a:pt x="0" y="44"/>
                  </a:cubicBezTo>
                  <a:cubicBezTo>
                    <a:pt x="35" y="44"/>
                    <a:pt x="35" y="44"/>
                    <a:pt x="35" y="44"/>
                  </a:cubicBezTo>
                  <a:cubicBezTo>
                    <a:pt x="40" y="19"/>
                    <a:pt x="40" y="19"/>
                    <a:pt x="40" y="19"/>
                  </a:cubicBezTo>
                  <a:cubicBezTo>
                    <a:pt x="40" y="19"/>
                    <a:pt x="41" y="5"/>
                    <a:pt x="22" y="2"/>
                  </a:cubicBezTo>
                  <a:cubicBezTo>
                    <a:pt x="3" y="0"/>
                    <a:pt x="0" y="9"/>
                    <a:pt x="0" y="9"/>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79" name="Line 569"/>
            <p:cNvSpPr>
              <a:spLocks noChangeShapeType="1"/>
            </p:cNvSpPr>
            <p:nvPr/>
          </p:nvSpPr>
          <p:spPr bwMode="auto">
            <a:xfrm flipH="1" flipV="1">
              <a:off x="-998937" y="2926883"/>
              <a:ext cx="133587"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80" name="Freeform 579"/>
            <p:cNvSpPr>
              <a:spLocks/>
            </p:cNvSpPr>
            <p:nvPr/>
          </p:nvSpPr>
          <p:spPr bwMode="auto">
            <a:xfrm flipH="1">
              <a:off x="-1107007" y="2912973"/>
              <a:ext cx="49532" cy="26275"/>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1" name="Freeform 580"/>
            <p:cNvSpPr>
              <a:spLocks/>
            </p:cNvSpPr>
            <p:nvPr/>
          </p:nvSpPr>
          <p:spPr bwMode="auto">
            <a:xfrm flipH="1">
              <a:off x="-1273615" y="2912973"/>
              <a:ext cx="46530" cy="26275"/>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2" name="Freeform 568"/>
            <p:cNvSpPr>
              <a:spLocks/>
            </p:cNvSpPr>
            <p:nvPr/>
          </p:nvSpPr>
          <p:spPr bwMode="auto">
            <a:xfrm flipH="1">
              <a:off x="-1316557" y="2881945"/>
              <a:ext cx="112572" cy="86553"/>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583" name="グループ化 582"/>
            <p:cNvGrpSpPr/>
            <p:nvPr/>
          </p:nvGrpSpPr>
          <p:grpSpPr>
            <a:xfrm>
              <a:off x="-729716" y="2177844"/>
              <a:ext cx="352337" cy="577330"/>
              <a:chOff x="-733246" y="2177844"/>
              <a:chExt cx="352337" cy="577330"/>
            </a:xfrm>
          </p:grpSpPr>
          <p:sp>
            <p:nvSpPr>
              <p:cNvPr id="589" name="Freeform 1376"/>
              <p:cNvSpPr>
                <a:spLocks/>
              </p:cNvSpPr>
              <p:nvPr/>
            </p:nvSpPr>
            <p:spPr bwMode="auto">
              <a:xfrm rot="17520794" flipH="1">
                <a:off x="-845742" y="2290340"/>
                <a:ext cx="577330" cy="352337"/>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cxnSp>
            <p:nvCxnSpPr>
              <p:cNvPr id="590" name="直線コネクタ 589"/>
              <p:cNvCxnSpPr/>
              <p:nvPr/>
            </p:nvCxnSpPr>
            <p:spPr>
              <a:xfrm flipH="1">
                <a:off x="-490390" y="2276872"/>
                <a:ext cx="80190" cy="81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直線コネクタ 590"/>
              <p:cNvCxnSpPr/>
              <p:nvPr/>
            </p:nvCxnSpPr>
            <p:spPr>
              <a:xfrm flipV="1">
                <a:off x="-557077" y="2348881"/>
                <a:ext cx="88517" cy="68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2" name="直線コネクタ 591"/>
              <p:cNvCxnSpPr/>
              <p:nvPr/>
            </p:nvCxnSpPr>
            <p:spPr>
              <a:xfrm flipH="1">
                <a:off x="-548750" y="2420888"/>
                <a:ext cx="80190" cy="81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4" name="グループ化 583"/>
            <p:cNvGrpSpPr/>
            <p:nvPr/>
          </p:nvGrpSpPr>
          <p:grpSpPr>
            <a:xfrm>
              <a:off x="-1654755" y="2300553"/>
              <a:ext cx="305164" cy="453499"/>
              <a:chOff x="-2138079" y="1967628"/>
              <a:chExt cx="305164" cy="453499"/>
            </a:xfrm>
          </p:grpSpPr>
          <p:sp>
            <p:nvSpPr>
              <p:cNvPr id="585" name="Freeform 1376"/>
              <p:cNvSpPr>
                <a:spLocks/>
              </p:cNvSpPr>
              <p:nvPr/>
            </p:nvSpPr>
            <p:spPr bwMode="auto">
              <a:xfrm rot="5607301">
                <a:off x="-2212247" y="2041796"/>
                <a:ext cx="453499" cy="305164"/>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586" name="Freeform 1377"/>
              <p:cNvSpPr>
                <a:spLocks/>
              </p:cNvSpPr>
              <p:nvPr/>
            </p:nvSpPr>
            <p:spPr bwMode="auto">
              <a:xfrm rot="5607301">
                <a:off x="-2142093" y="2205659"/>
                <a:ext cx="62638" cy="48035"/>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87" name="Freeform 1378"/>
              <p:cNvSpPr>
                <a:spLocks/>
              </p:cNvSpPr>
              <p:nvPr/>
            </p:nvSpPr>
            <p:spPr bwMode="auto">
              <a:xfrm rot="5607301">
                <a:off x="-2026839" y="2171753"/>
                <a:ext cx="82683" cy="73466"/>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88" name="Line 1379"/>
              <p:cNvSpPr>
                <a:spLocks noChangeShapeType="1"/>
              </p:cNvSpPr>
              <p:nvPr/>
            </p:nvSpPr>
            <p:spPr bwMode="auto">
              <a:xfrm rot="5607301" flipH="1">
                <a:off x="-2074443" y="2239567"/>
                <a:ext cx="55122" cy="5368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sp>
        <p:nvSpPr>
          <p:cNvPr id="593" name="角丸四角形吹き出し 592"/>
          <p:cNvSpPr/>
          <p:nvPr/>
        </p:nvSpPr>
        <p:spPr>
          <a:xfrm>
            <a:off x="9094671" y="4682970"/>
            <a:ext cx="2408013" cy="650378"/>
          </a:xfrm>
          <a:prstGeom prst="wedgeRoundRectCallout">
            <a:avLst>
              <a:gd name="adj1" fmla="val -70509"/>
              <a:gd name="adj2" fmla="val -270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HGP創英角ﾎﾟｯﾌﾟ体" pitchFamily="50" charset="-128"/>
              <a:ea typeface="HGP創英角ﾎﾟｯﾌﾟ体" pitchFamily="50" charset="-128"/>
            </a:endParaRPr>
          </a:p>
        </p:txBody>
      </p:sp>
      <p:sp>
        <p:nvSpPr>
          <p:cNvPr id="594" name="テキスト ボックス 593"/>
          <p:cNvSpPr txBox="1"/>
          <p:nvPr/>
        </p:nvSpPr>
        <p:spPr>
          <a:xfrm>
            <a:off x="9262743" y="4704364"/>
            <a:ext cx="2455278" cy="646331"/>
          </a:xfrm>
          <a:prstGeom prst="rect">
            <a:avLst/>
          </a:prstGeom>
          <a:noFill/>
        </p:spPr>
        <p:txBody>
          <a:bodyPr wrap="square" rtlCol="0">
            <a:spAutoFit/>
          </a:bodyPr>
          <a:lstStyle/>
          <a:p>
            <a:r>
              <a:rPr lang="ja-JP" altLang="en-US" dirty="0"/>
              <a:t>台車の位置決めが</a:t>
            </a:r>
            <a:endParaRPr lang="en-US" altLang="ja-JP" dirty="0"/>
          </a:p>
          <a:p>
            <a:r>
              <a:rPr lang="ja-JP" altLang="en-US" dirty="0"/>
              <a:t>難しいのかぁ～</a:t>
            </a:r>
            <a:endParaRPr lang="en-US" altLang="ja-JP" dirty="0"/>
          </a:p>
        </p:txBody>
      </p:sp>
      <p:grpSp>
        <p:nvGrpSpPr>
          <p:cNvPr id="520" name="グループ化 519"/>
          <p:cNvGrpSpPr/>
          <p:nvPr/>
        </p:nvGrpSpPr>
        <p:grpSpPr>
          <a:xfrm>
            <a:off x="3566650" y="4176334"/>
            <a:ext cx="1988889" cy="1220663"/>
            <a:chOff x="1568655" y="2635635"/>
            <a:chExt cx="1707943" cy="936104"/>
          </a:xfrm>
        </p:grpSpPr>
        <p:sp>
          <p:nvSpPr>
            <p:cNvPr id="526" name="正方形/長方形 525"/>
            <p:cNvSpPr/>
            <p:nvPr/>
          </p:nvSpPr>
          <p:spPr>
            <a:xfrm>
              <a:off x="1568655" y="2635635"/>
              <a:ext cx="1707943" cy="936104"/>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27" name="グループ化 526"/>
            <p:cNvGrpSpPr/>
            <p:nvPr/>
          </p:nvGrpSpPr>
          <p:grpSpPr>
            <a:xfrm>
              <a:off x="1638991" y="2751373"/>
              <a:ext cx="1565929" cy="262800"/>
              <a:chOff x="4440237" y="2636912"/>
              <a:chExt cx="1541527" cy="262800"/>
            </a:xfrm>
          </p:grpSpPr>
          <p:sp>
            <p:nvSpPr>
              <p:cNvPr id="610" name="正方形/長方形 609"/>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1" name="正方形/長方形 610"/>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2" name="正方形/長方形 611"/>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3" name="正方形/長方形 612"/>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4" name="正方形/長方形 613"/>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5" name="正方形/長方形 614"/>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6" name="正方形/長方形 615"/>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7" name="正方形/長方形 616"/>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8" name="正方形/長方形 617"/>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9" name="正方形/長方形 618"/>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0" name="正方形/長方形 619"/>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1" name="正方形/長方形 620"/>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2" name="正方形/長方形 621"/>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3" name="正方形/長方形 622"/>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4" name="正方形/長方形 623"/>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5" name="正方形/長方形 624"/>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6" name="正方形/長方形 625"/>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7" name="正方形/長方形 626"/>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8" name="正方形/長方形 627"/>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9" name="正方形/長方形 628"/>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0" name="正方形/長方形 629"/>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1" name="正方形/長方形 630"/>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2" name="正方形/長方形 631"/>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3" name="正方形/長方形 632"/>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4" name="正方形/長方形 633"/>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5" name="正方形/長方形 634"/>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6" name="正方形/長方形 635"/>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7" name="正方形/長方形 636"/>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8" name="正方形/長方形 637"/>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9" name="正方形/長方形 638"/>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0" name="正方形/長方形 639"/>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1" name="正方形/長方形 640"/>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2" name="正方形/長方形 641"/>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3" name="正方形/長方形 642"/>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4" name="正方形/長方形 643"/>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5" name="正方形/長方形 644"/>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6" name="正方形/長方形 645"/>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528" name="正方形/長方形 527"/>
            <p:cNvSpPr/>
            <p:nvPr/>
          </p:nvSpPr>
          <p:spPr>
            <a:xfrm>
              <a:off x="1592286" y="2653769"/>
              <a:ext cx="1637035"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0" name="正方形/長方形 529"/>
            <p:cNvSpPr/>
            <p:nvPr/>
          </p:nvSpPr>
          <p:spPr>
            <a:xfrm>
              <a:off x="1592286" y="3496854"/>
              <a:ext cx="1637035"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2" name="正方形/長方形 531"/>
            <p:cNvSpPr/>
            <p:nvPr/>
          </p:nvSpPr>
          <p:spPr>
            <a:xfrm rot="16200000">
              <a:off x="2789049" y="3083344"/>
              <a:ext cx="88316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3" name="正方形/長方形 532"/>
            <p:cNvSpPr/>
            <p:nvPr/>
          </p:nvSpPr>
          <p:spPr>
            <a:xfrm rot="16200000">
              <a:off x="1169146" y="3071537"/>
              <a:ext cx="88316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34" name="グループ化 533"/>
            <p:cNvGrpSpPr/>
            <p:nvPr/>
          </p:nvGrpSpPr>
          <p:grpSpPr>
            <a:xfrm>
              <a:off x="1629840" y="3189572"/>
              <a:ext cx="1565929" cy="262800"/>
              <a:chOff x="4440237" y="2636912"/>
              <a:chExt cx="1541527" cy="262800"/>
            </a:xfrm>
          </p:grpSpPr>
          <p:sp>
            <p:nvSpPr>
              <p:cNvPr id="535" name="正方形/長方形 534"/>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6" name="正方形/長方形 535"/>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7" name="正方形/長方形 536"/>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8" name="正方形/長方形 537"/>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9" name="正方形/長方形 538"/>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0" name="正方形/長方形 539"/>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1" name="正方形/長方形 540"/>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2" name="正方形/長方形 541"/>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3" name="正方形/長方形 542"/>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4" name="正方形/長方形 543"/>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5" name="正方形/長方形 544"/>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6" name="正方形/長方形 545"/>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7" name="正方形/長方形 546"/>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8" name="正方形/長方形 547"/>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9" name="正方形/長方形 548"/>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0" name="正方形/長方形 549"/>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1" name="正方形/長方形 550"/>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2" name="正方形/長方形 551"/>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3" name="正方形/長方形 552"/>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4" name="正方形/長方形 553"/>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5" name="正方形/長方形 554"/>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6" name="正方形/長方形 555"/>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5" name="正方形/長方形 594"/>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6" name="正方形/長方形 595"/>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7" name="正方形/長方形 596"/>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8" name="正方形/長方形 597"/>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9" name="正方形/長方形 598"/>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0" name="正方形/長方形 599"/>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1" name="正方形/長方形 600"/>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2" name="正方形/長方形 601"/>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3" name="正方形/長方形 602"/>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4" name="正方形/長方形 603"/>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5" name="正方形/長方形 604"/>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6" name="正方形/長方形 605"/>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7" name="正方形/長方形 606"/>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8" name="正方形/長方形 607"/>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9" name="正方形/長方形 608"/>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grpSp>
        <p:nvGrpSpPr>
          <p:cNvPr id="647" name="グループ化 646"/>
          <p:cNvGrpSpPr/>
          <p:nvPr/>
        </p:nvGrpSpPr>
        <p:grpSpPr>
          <a:xfrm>
            <a:off x="5542479" y="3903928"/>
            <a:ext cx="1939670" cy="1582824"/>
            <a:chOff x="5589645" y="1268479"/>
            <a:chExt cx="1939670" cy="1582824"/>
          </a:xfrm>
        </p:grpSpPr>
        <p:sp>
          <p:nvSpPr>
            <p:cNvPr id="648" name="正方形/長方形 647"/>
            <p:cNvSpPr/>
            <p:nvPr/>
          </p:nvSpPr>
          <p:spPr>
            <a:xfrm rot="16200000">
              <a:off x="7359819" y="1399873"/>
              <a:ext cx="283296"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649" name="グループ化 648"/>
            <p:cNvGrpSpPr/>
            <p:nvPr/>
          </p:nvGrpSpPr>
          <p:grpSpPr>
            <a:xfrm>
              <a:off x="5589645" y="1548754"/>
              <a:ext cx="1939670" cy="1302549"/>
              <a:chOff x="5665174" y="1472084"/>
              <a:chExt cx="1939670" cy="1302549"/>
            </a:xfrm>
          </p:grpSpPr>
          <p:grpSp>
            <p:nvGrpSpPr>
              <p:cNvPr id="652" name="グループ化 651"/>
              <p:cNvGrpSpPr/>
              <p:nvPr/>
            </p:nvGrpSpPr>
            <p:grpSpPr>
              <a:xfrm>
                <a:off x="5724705" y="1679422"/>
                <a:ext cx="1823515" cy="342687"/>
                <a:chOff x="4440237" y="2636912"/>
                <a:chExt cx="1541527" cy="262800"/>
              </a:xfrm>
            </p:grpSpPr>
            <p:sp>
              <p:nvSpPr>
                <p:cNvPr id="718" name="正方形/長方形 717"/>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2" name="正方形/長方形 721"/>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3" name="正方形/長方形 722"/>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4" name="正方形/長方形 723"/>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5" name="正方形/長方形 724"/>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6" name="正方形/長方形 725"/>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7" name="正方形/長方形 726"/>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8" name="正方形/長方形 727"/>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9" name="正方形/長方形 728"/>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0" name="正方形/長方形 729"/>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1" name="正方形/長方形 730"/>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2" name="正方形/長方形 731"/>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3" name="正方形/長方形 732"/>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4" name="正方形/長方形 733"/>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5" name="正方形/長方形 734"/>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6" name="正方形/長方形 735"/>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7" name="正方形/長方形 736"/>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8" name="正方形/長方形 737"/>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9" name="正方形/長方形 738"/>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0" name="正方形/長方形 739"/>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1" name="正方形/長方形 740"/>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2" name="正方形/長方形 741"/>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3" name="正方形/長方形 742"/>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4" name="正方形/長方形 743"/>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5" name="正方形/長方形 744"/>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6" name="正方形/長方形 745"/>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7" name="正方形/長方形 746"/>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8" name="正方形/長方形 747"/>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49" name="正方形/長方形 748"/>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0" name="正方形/長方形 749"/>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1" name="正方形/長方形 750"/>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2" name="正方形/長方形 751"/>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3" name="正方形/長方形 752"/>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4" name="正方形/長方形 753"/>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5" name="正方形/長方形 754"/>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6" name="正方形/長方形 755"/>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7" name="正方形/長方形 756"/>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53" name="正方形/長方形 652"/>
              <p:cNvSpPr/>
              <p:nvPr/>
            </p:nvSpPr>
            <p:spPr>
              <a:xfrm>
                <a:off x="5670317" y="1472084"/>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4" name="正方形/長方形 653"/>
              <p:cNvSpPr/>
              <p:nvPr/>
            </p:nvSpPr>
            <p:spPr>
              <a:xfrm>
                <a:off x="5670317" y="2715016"/>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5" name="正方形/長方形 654"/>
              <p:cNvSpPr/>
              <p:nvPr/>
            </p:nvSpPr>
            <p:spPr>
              <a:xfrm rot="16200000">
                <a:off x="5043447"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656" name="グループ化 655"/>
              <p:cNvGrpSpPr/>
              <p:nvPr/>
            </p:nvGrpSpPr>
            <p:grpSpPr>
              <a:xfrm>
                <a:off x="5714049" y="2238126"/>
                <a:ext cx="1823515" cy="342687"/>
                <a:chOff x="4440237" y="2636912"/>
                <a:chExt cx="1541527" cy="262800"/>
              </a:xfrm>
            </p:grpSpPr>
            <p:sp>
              <p:nvSpPr>
                <p:cNvPr id="658" name="正方形/長方形 657"/>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9" name="正方形/長方形 658"/>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0" name="正方形/長方形 659"/>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1" name="正方形/長方形 660"/>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2" name="正方形/長方形 661"/>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3" name="正方形/長方形 662"/>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4" name="正方形/長方形 663"/>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5" name="正方形/長方形 664"/>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6" name="正方形/長方形 665"/>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7" name="正方形/長方形 666"/>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8" name="正方形/長方形 667"/>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9" name="正方形/長方形 668"/>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0" name="正方形/長方形 669"/>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1" name="正方形/長方形 670"/>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2" name="正方形/長方形 671"/>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3" name="正方形/長方形 672"/>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4" name="正方形/長方形 673"/>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5" name="正方形/長方形 674"/>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6" name="正方形/長方形 675"/>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9" name="正方形/長方形 688"/>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0" name="正方形/長方形 689"/>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8" name="正方形/長方形 697"/>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3" name="正方形/長方形 702"/>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4" name="正方形/長方形 703"/>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5" name="正方形/長方形 704"/>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6" name="正方形/長方形 705"/>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7" name="正方形/長方形 706"/>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8" name="正方形/長方形 707"/>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9" name="正方形/長方形 708"/>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0" name="正方形/長方形 709"/>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1" name="正方形/長方形 710"/>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2" name="正方形/長方形 711"/>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3" name="正方形/長方形 712"/>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4" name="正方形/長方形 713"/>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5" name="正方形/長方形 714"/>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6" name="正方形/長方形 715"/>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7" name="正方形/長方形 716"/>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57" name="正方形/長方形 656"/>
              <p:cNvSpPr/>
              <p:nvPr/>
            </p:nvSpPr>
            <p:spPr>
              <a:xfrm rot="16200000">
                <a:off x="6934241"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50" name="正方形/長方形 649"/>
            <p:cNvSpPr/>
            <p:nvPr/>
          </p:nvSpPr>
          <p:spPr>
            <a:xfrm>
              <a:off x="5594393" y="1268479"/>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1" name="正方形/長方形 650"/>
            <p:cNvSpPr/>
            <p:nvPr/>
          </p:nvSpPr>
          <p:spPr>
            <a:xfrm rot="16200000">
              <a:off x="5474012" y="1411220"/>
              <a:ext cx="283296"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59" name="テキスト ボックス 758"/>
          <p:cNvSpPr txBox="1"/>
          <p:nvPr/>
        </p:nvSpPr>
        <p:spPr>
          <a:xfrm>
            <a:off x="3708900" y="3550943"/>
            <a:ext cx="1651414" cy="369332"/>
          </a:xfrm>
          <a:prstGeom prst="rect">
            <a:avLst/>
          </a:prstGeom>
          <a:noFill/>
        </p:spPr>
        <p:txBody>
          <a:bodyPr wrap="none" rtlCol="0">
            <a:spAutoFit/>
          </a:bodyPr>
          <a:lstStyle/>
          <a:p>
            <a:r>
              <a:rPr lang="ja-JP" altLang="en-US" b="1" dirty="0"/>
              <a:t>コロコン荷受台</a:t>
            </a:r>
          </a:p>
        </p:txBody>
      </p:sp>
      <p:sp>
        <p:nvSpPr>
          <p:cNvPr id="760" name="テキスト ボックス 759"/>
          <p:cNvSpPr txBox="1"/>
          <p:nvPr/>
        </p:nvSpPr>
        <p:spPr>
          <a:xfrm>
            <a:off x="5988496" y="3550943"/>
            <a:ext cx="1114408" cy="369332"/>
          </a:xfrm>
          <a:prstGeom prst="rect">
            <a:avLst/>
          </a:prstGeom>
          <a:noFill/>
        </p:spPr>
        <p:txBody>
          <a:bodyPr wrap="none" rtlCol="0">
            <a:spAutoFit/>
          </a:bodyPr>
          <a:lstStyle/>
          <a:p>
            <a:r>
              <a:rPr lang="ja-JP" altLang="en-US" b="1" dirty="0"/>
              <a:t>一般台車</a:t>
            </a:r>
          </a:p>
        </p:txBody>
      </p:sp>
      <p:grpSp>
        <p:nvGrpSpPr>
          <p:cNvPr id="12" name="グループ化 11"/>
          <p:cNvGrpSpPr/>
          <p:nvPr/>
        </p:nvGrpSpPr>
        <p:grpSpPr>
          <a:xfrm>
            <a:off x="5746440" y="4417710"/>
            <a:ext cx="1538200" cy="934403"/>
            <a:chOff x="2529744" y="4417709"/>
            <a:chExt cx="1538200" cy="934403"/>
          </a:xfrm>
        </p:grpSpPr>
        <p:sp>
          <p:nvSpPr>
            <p:cNvPr id="758" name="角丸四角形 757"/>
            <p:cNvSpPr/>
            <p:nvPr/>
          </p:nvSpPr>
          <p:spPr>
            <a:xfrm>
              <a:off x="2529744" y="4417709"/>
              <a:ext cx="1538200" cy="934403"/>
            </a:xfrm>
            <a:prstGeom prst="roundRect">
              <a:avLst>
                <a:gd name="adj" fmla="val 610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61" name="テキスト ボックス 760"/>
            <p:cNvSpPr txBox="1"/>
            <p:nvPr/>
          </p:nvSpPr>
          <p:spPr>
            <a:xfrm>
              <a:off x="2864052" y="4706203"/>
              <a:ext cx="881973" cy="369332"/>
            </a:xfrm>
            <a:prstGeom prst="rect">
              <a:avLst/>
            </a:prstGeom>
            <a:noFill/>
          </p:spPr>
          <p:txBody>
            <a:bodyPr wrap="none" rtlCol="0">
              <a:spAutoFit/>
            </a:bodyPr>
            <a:lstStyle/>
            <a:p>
              <a:r>
                <a:rPr lang="ja-JP" altLang="en-US" b="1" dirty="0"/>
                <a:t>完成品</a:t>
              </a:r>
            </a:p>
          </p:txBody>
        </p:sp>
      </p:grpSp>
      <p:sp>
        <p:nvSpPr>
          <p:cNvPr id="762" name="テキスト ボックス 761"/>
          <p:cNvSpPr txBox="1"/>
          <p:nvPr/>
        </p:nvSpPr>
        <p:spPr>
          <a:xfrm>
            <a:off x="5597564" y="5427476"/>
            <a:ext cx="1495922" cy="369332"/>
          </a:xfrm>
          <a:prstGeom prst="rect">
            <a:avLst/>
          </a:prstGeom>
          <a:noFill/>
        </p:spPr>
        <p:txBody>
          <a:bodyPr wrap="none" rtlCol="0">
            <a:spAutoFit/>
          </a:bodyPr>
          <a:lstStyle/>
          <a:p>
            <a:r>
              <a:rPr lang="ja-JP" altLang="en-US" b="1" dirty="0">
                <a:solidFill>
                  <a:srgbClr val="FF0000"/>
                </a:solidFill>
              </a:rPr>
              <a:t>パイプに衝突</a:t>
            </a:r>
          </a:p>
        </p:txBody>
      </p:sp>
      <p:sp>
        <p:nvSpPr>
          <p:cNvPr id="8" name="爆発 1 7"/>
          <p:cNvSpPr/>
          <p:nvPr/>
        </p:nvSpPr>
        <p:spPr>
          <a:xfrm>
            <a:off x="5228173" y="5046329"/>
            <a:ext cx="504056" cy="578299"/>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68" name="グループ化 767"/>
          <p:cNvGrpSpPr/>
          <p:nvPr/>
        </p:nvGrpSpPr>
        <p:grpSpPr>
          <a:xfrm>
            <a:off x="9181583" y="2416861"/>
            <a:ext cx="896029" cy="549930"/>
            <a:chOff x="1568655" y="2635635"/>
            <a:chExt cx="1707943" cy="936104"/>
          </a:xfrm>
        </p:grpSpPr>
        <p:sp>
          <p:nvSpPr>
            <p:cNvPr id="855" name="正方形/長方形 854"/>
            <p:cNvSpPr/>
            <p:nvPr/>
          </p:nvSpPr>
          <p:spPr>
            <a:xfrm>
              <a:off x="1568655" y="2635635"/>
              <a:ext cx="1707943" cy="936104"/>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856" name="グループ化 855"/>
            <p:cNvGrpSpPr/>
            <p:nvPr/>
          </p:nvGrpSpPr>
          <p:grpSpPr>
            <a:xfrm>
              <a:off x="1638991" y="2751373"/>
              <a:ext cx="1565929" cy="262800"/>
              <a:chOff x="4440237" y="2636912"/>
              <a:chExt cx="1541527" cy="262800"/>
            </a:xfrm>
          </p:grpSpPr>
          <p:sp>
            <p:nvSpPr>
              <p:cNvPr id="899" name="正方形/長方形 898"/>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0" name="正方形/長方形 899"/>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1" name="正方形/長方形 900"/>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2" name="正方形/長方形 901"/>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3" name="正方形/長方形 902"/>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4" name="正方形/長方形 903"/>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5" name="正方形/長方形 904"/>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6" name="正方形/長方形 905"/>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7" name="正方形/長方形 906"/>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8" name="正方形/長方形 907"/>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9" name="正方形/長方形 908"/>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0" name="正方形/長方形 909"/>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1" name="正方形/長方形 910"/>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2" name="正方形/長方形 911"/>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3" name="正方形/長方形 912"/>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4" name="正方形/長方形 913"/>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5" name="正方形/長方形 914"/>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6" name="正方形/長方形 915"/>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7" name="正方形/長方形 916"/>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8" name="正方形/長方形 917"/>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19" name="正方形/長方形 918"/>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0" name="正方形/長方形 919"/>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1" name="正方形/長方形 920"/>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2" name="正方形/長方形 921"/>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3" name="正方形/長方形 922"/>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4" name="正方形/長方形 923"/>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5" name="正方形/長方形 924"/>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6" name="正方形/長方形 925"/>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7" name="正方形/長方形 926"/>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8" name="正方形/長方形 927"/>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29" name="正方形/長方形 928"/>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0" name="正方形/長方形 929"/>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1" name="正方形/長方形 930"/>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2" name="正方形/長方形 931"/>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3" name="正方形/長方形 932"/>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4" name="正方形/長方形 933"/>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35" name="正方形/長方形 934"/>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857" name="正方形/長方形 856"/>
            <p:cNvSpPr/>
            <p:nvPr/>
          </p:nvSpPr>
          <p:spPr>
            <a:xfrm>
              <a:off x="1592286" y="2653769"/>
              <a:ext cx="1637035"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8" name="正方形/長方形 857"/>
            <p:cNvSpPr/>
            <p:nvPr/>
          </p:nvSpPr>
          <p:spPr>
            <a:xfrm>
              <a:off x="1592286" y="3496854"/>
              <a:ext cx="1637035"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9" name="正方形/長方形 858"/>
            <p:cNvSpPr/>
            <p:nvPr/>
          </p:nvSpPr>
          <p:spPr>
            <a:xfrm rot="16200000">
              <a:off x="2789049" y="3083344"/>
              <a:ext cx="88316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0" name="正方形/長方形 859"/>
            <p:cNvSpPr/>
            <p:nvPr/>
          </p:nvSpPr>
          <p:spPr>
            <a:xfrm rot="16200000">
              <a:off x="1169146" y="3071537"/>
              <a:ext cx="88316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861" name="グループ化 860"/>
            <p:cNvGrpSpPr/>
            <p:nvPr/>
          </p:nvGrpSpPr>
          <p:grpSpPr>
            <a:xfrm>
              <a:off x="1629840" y="3189572"/>
              <a:ext cx="1565929" cy="262800"/>
              <a:chOff x="4440237" y="2636912"/>
              <a:chExt cx="1541527" cy="262800"/>
            </a:xfrm>
          </p:grpSpPr>
          <p:sp>
            <p:nvSpPr>
              <p:cNvPr id="862" name="正方形/長方形 861"/>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3" name="正方形/長方形 862"/>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4" name="正方形/長方形 863"/>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5" name="正方形/長方形 864"/>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6" name="正方形/長方形 865"/>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7" name="正方形/長方形 866"/>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8" name="正方形/長方形 867"/>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9" name="正方形/長方形 868"/>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0" name="正方形/長方形 869"/>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1" name="正方形/長方形 870"/>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2" name="正方形/長方形 871"/>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3" name="正方形/長方形 872"/>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4" name="正方形/長方形 873"/>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5" name="正方形/長方形 874"/>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6" name="正方形/長方形 875"/>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7" name="正方形/長方形 876"/>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8" name="正方形/長方形 877"/>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9" name="正方形/長方形 878"/>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80" name="正方形/長方形 879"/>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81" name="正方形/長方形 880"/>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82" name="正方形/長方形 881"/>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83" name="正方形/長方形 882"/>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84" name="正方形/長方形 883"/>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85" name="正方形/長方形 884"/>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86" name="正方形/長方形 885"/>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87" name="正方形/長方形 886"/>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88" name="正方形/長方形 887"/>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89" name="正方形/長方形 888"/>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0" name="正方形/長方形 889"/>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1" name="正方形/長方形 890"/>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2" name="正方形/長方形 891"/>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3" name="正方形/長方形 892"/>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4" name="正方形/長方形 893"/>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5" name="正方形/長方形 894"/>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6" name="正方形/長方形 895"/>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7" name="正方形/長方形 896"/>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8" name="正方形/長方形 897"/>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grpSp>
        <p:nvGrpSpPr>
          <p:cNvPr id="769" name="グループ化 768"/>
          <p:cNvGrpSpPr/>
          <p:nvPr/>
        </p:nvGrpSpPr>
        <p:grpSpPr>
          <a:xfrm>
            <a:off x="10071728" y="2294138"/>
            <a:ext cx="873855" cy="713090"/>
            <a:chOff x="5589645" y="1268479"/>
            <a:chExt cx="1939670" cy="1582824"/>
          </a:xfrm>
        </p:grpSpPr>
        <p:sp>
          <p:nvSpPr>
            <p:cNvPr id="771" name="正方形/長方形 770"/>
            <p:cNvSpPr/>
            <p:nvPr/>
          </p:nvSpPr>
          <p:spPr>
            <a:xfrm rot="16200000">
              <a:off x="7359819" y="1399873"/>
              <a:ext cx="283296"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72" name="グループ化 771"/>
            <p:cNvGrpSpPr/>
            <p:nvPr/>
          </p:nvGrpSpPr>
          <p:grpSpPr>
            <a:xfrm>
              <a:off x="5589645" y="1548754"/>
              <a:ext cx="1939670" cy="1302549"/>
              <a:chOff x="5665174" y="1472084"/>
              <a:chExt cx="1939670" cy="1302549"/>
            </a:xfrm>
          </p:grpSpPr>
          <p:grpSp>
            <p:nvGrpSpPr>
              <p:cNvPr id="775" name="グループ化 774"/>
              <p:cNvGrpSpPr/>
              <p:nvPr/>
            </p:nvGrpSpPr>
            <p:grpSpPr>
              <a:xfrm>
                <a:off x="5724705" y="1679422"/>
                <a:ext cx="1823515" cy="342687"/>
                <a:chOff x="4440237" y="2636912"/>
                <a:chExt cx="1541527" cy="262800"/>
              </a:xfrm>
            </p:grpSpPr>
            <p:sp>
              <p:nvSpPr>
                <p:cNvPr id="818" name="正方形/長方形 817"/>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9" name="正方形/長方形 818"/>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0" name="正方形/長方形 819"/>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1" name="正方形/長方形 820"/>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2" name="正方形/長方形 821"/>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3" name="正方形/長方形 822"/>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4" name="正方形/長方形 823"/>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5" name="正方形/長方形 824"/>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6" name="正方形/長方形 825"/>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7" name="正方形/長方形 826"/>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8" name="正方形/長方形 827"/>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9" name="正方形/長方形 828"/>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0" name="正方形/長方形 829"/>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1" name="正方形/長方形 830"/>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2" name="正方形/長方形 831"/>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3" name="正方形/長方形 832"/>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4" name="正方形/長方形 833"/>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5" name="正方形/長方形 834"/>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6" name="正方形/長方形 835"/>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7" name="正方形/長方形 836"/>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8" name="正方形/長方形 837"/>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9" name="正方形/長方形 838"/>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0" name="正方形/長方形 839"/>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1" name="正方形/長方形 840"/>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2" name="正方形/長方形 841"/>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3" name="正方形/長方形 842"/>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4" name="正方形/長方形 843"/>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5" name="正方形/長方形 844"/>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6" name="正方形/長方形 845"/>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7" name="正方形/長方形 846"/>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8" name="正方形/長方形 847"/>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9" name="正方形/長方形 848"/>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0" name="正方形/長方形 849"/>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1" name="正方形/長方形 850"/>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2" name="正方形/長方形 851"/>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3" name="正方形/長方形 852"/>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4" name="正方形/長方形 853"/>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76" name="正方形/長方形 775"/>
              <p:cNvSpPr/>
              <p:nvPr/>
            </p:nvSpPr>
            <p:spPr>
              <a:xfrm>
                <a:off x="5670317" y="1472084"/>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77" name="正方形/長方形 776"/>
              <p:cNvSpPr/>
              <p:nvPr/>
            </p:nvSpPr>
            <p:spPr>
              <a:xfrm>
                <a:off x="5670317" y="2715016"/>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78" name="正方形/長方形 777"/>
              <p:cNvSpPr/>
              <p:nvPr/>
            </p:nvSpPr>
            <p:spPr>
              <a:xfrm rot="16200000">
                <a:off x="5043447"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79" name="グループ化 778"/>
              <p:cNvGrpSpPr/>
              <p:nvPr/>
            </p:nvGrpSpPr>
            <p:grpSpPr>
              <a:xfrm>
                <a:off x="5714049" y="2238126"/>
                <a:ext cx="1823515" cy="342687"/>
                <a:chOff x="4440237" y="2636912"/>
                <a:chExt cx="1541527" cy="262800"/>
              </a:xfrm>
            </p:grpSpPr>
            <p:sp>
              <p:nvSpPr>
                <p:cNvPr id="781" name="正方形/長方形 780"/>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2" name="正方形/長方形 781"/>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3" name="正方形/長方形 782"/>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4" name="正方形/長方形 783"/>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5" name="正方形/長方形 784"/>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6" name="正方形/長方形 785"/>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7" name="正方形/長方形 786"/>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8" name="正方形/長方形 787"/>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9" name="正方形/長方形 788"/>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0" name="正方形/長方形 789"/>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1" name="正方形/長方形 790"/>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2" name="正方形/長方形 791"/>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3" name="正方形/長方形 792"/>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4" name="正方形/長方形 793"/>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5" name="正方形/長方形 794"/>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6" name="正方形/長方形 795"/>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7" name="正方形/長方形 796"/>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8" name="正方形/長方形 797"/>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9" name="正方形/長方形 798"/>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0" name="正方形/長方形 799"/>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1" name="正方形/長方形 800"/>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2" name="正方形/長方形 801"/>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3" name="正方形/長方形 802"/>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4" name="正方形/長方形 803"/>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5" name="正方形/長方形 804"/>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6" name="正方形/長方形 805"/>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7" name="正方形/長方形 806"/>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8" name="正方形/長方形 807"/>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9" name="正方形/長方形 808"/>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0" name="正方形/長方形 809"/>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1" name="正方形/長方形 810"/>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2" name="正方形/長方形 811"/>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3" name="正方形/長方形 812"/>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4" name="正方形/長方形 813"/>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5" name="正方形/長方形 814"/>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6" name="正方形/長方形 815"/>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7" name="正方形/長方形 816"/>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80" name="正方形/長方形 779"/>
              <p:cNvSpPr/>
              <p:nvPr/>
            </p:nvSpPr>
            <p:spPr>
              <a:xfrm rot="16200000">
                <a:off x="6934241"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73" name="正方形/長方形 772"/>
            <p:cNvSpPr/>
            <p:nvPr/>
          </p:nvSpPr>
          <p:spPr>
            <a:xfrm>
              <a:off x="5594393" y="1268479"/>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74" name="正方形/長方形 773"/>
            <p:cNvSpPr/>
            <p:nvPr/>
          </p:nvSpPr>
          <p:spPr>
            <a:xfrm rot="16200000">
              <a:off x="5474012" y="1411220"/>
              <a:ext cx="283296"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70" name="角丸四角形 769"/>
          <p:cNvSpPr/>
          <p:nvPr/>
        </p:nvSpPr>
        <p:spPr>
          <a:xfrm>
            <a:off x="10136980" y="2475963"/>
            <a:ext cx="692986" cy="420965"/>
          </a:xfrm>
          <a:prstGeom prst="roundRect">
            <a:avLst>
              <a:gd name="adj" fmla="val 610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1" name="正方形/長方形 530"/>
          <p:cNvSpPr/>
          <p:nvPr/>
        </p:nvSpPr>
        <p:spPr>
          <a:xfrm>
            <a:off x="10037848" y="2524677"/>
            <a:ext cx="828000" cy="576000"/>
          </a:xfrm>
          <a:prstGeom prst="rect">
            <a:avLst/>
          </a:prstGeom>
          <a:noFill/>
          <a:ln w="508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10062927" y="2247844"/>
            <a:ext cx="828000" cy="576000"/>
          </a:xfrm>
          <a:prstGeom prst="rect">
            <a:avLst/>
          </a:prstGeom>
          <a:no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023" name="グループ化 1022"/>
          <p:cNvGrpSpPr/>
          <p:nvPr/>
        </p:nvGrpSpPr>
        <p:grpSpPr>
          <a:xfrm>
            <a:off x="11014001" y="1191010"/>
            <a:ext cx="873855" cy="713090"/>
            <a:chOff x="5589645" y="1268479"/>
            <a:chExt cx="1939670" cy="1582824"/>
          </a:xfrm>
        </p:grpSpPr>
        <p:sp>
          <p:nvSpPr>
            <p:cNvPr id="1024" name="正方形/長方形 1023"/>
            <p:cNvSpPr/>
            <p:nvPr/>
          </p:nvSpPr>
          <p:spPr>
            <a:xfrm rot="16200000">
              <a:off x="7359819" y="1399873"/>
              <a:ext cx="283296"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025" name="グループ化 1024"/>
            <p:cNvGrpSpPr/>
            <p:nvPr/>
          </p:nvGrpSpPr>
          <p:grpSpPr>
            <a:xfrm>
              <a:off x="5589645" y="1548754"/>
              <a:ext cx="1939670" cy="1302549"/>
              <a:chOff x="5665174" y="1472084"/>
              <a:chExt cx="1939670" cy="1302549"/>
            </a:xfrm>
          </p:grpSpPr>
          <p:grpSp>
            <p:nvGrpSpPr>
              <p:cNvPr id="1052" name="グループ化 1051"/>
              <p:cNvGrpSpPr/>
              <p:nvPr/>
            </p:nvGrpSpPr>
            <p:grpSpPr>
              <a:xfrm>
                <a:off x="5724705" y="1679422"/>
                <a:ext cx="1823515" cy="342687"/>
                <a:chOff x="4440237" y="2636912"/>
                <a:chExt cx="1541527" cy="262800"/>
              </a:xfrm>
            </p:grpSpPr>
            <p:sp>
              <p:nvSpPr>
                <p:cNvPr id="1095" name="正方形/長方形 1094"/>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6" name="正方形/長方形 1095"/>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7" name="正方形/長方形 1096"/>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8" name="正方形/長方形 1097"/>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9" name="正方形/長方形 1098"/>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0" name="正方形/長方形 1099"/>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1" name="正方形/長方形 1100"/>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2" name="正方形/長方形 1101"/>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3" name="正方形/長方形 1102"/>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4" name="正方形/長方形 1103"/>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5" name="正方形/長方形 1104"/>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6" name="正方形/長方形 1105"/>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7" name="正方形/長方形 1106"/>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8" name="正方形/長方形 1107"/>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9" name="正方形/長方形 1108"/>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0" name="正方形/長方形 1109"/>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1" name="正方形/長方形 1110"/>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2" name="正方形/長方形 1111"/>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3" name="正方形/長方形 1112"/>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4" name="正方形/長方形 1113"/>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5" name="正方形/長方形 1114"/>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6" name="正方形/長方形 1115"/>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7" name="正方形/長方形 1116"/>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8" name="正方形/長方形 1117"/>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19" name="正方形/長方形 1118"/>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0" name="正方形/長方形 1119"/>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1" name="正方形/長方形 1120"/>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2" name="正方形/長方形 1121"/>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3" name="正方形/長方形 1122"/>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4" name="正方形/長方形 1123"/>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5" name="正方形/長方形 1124"/>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6" name="正方形/長方形 1125"/>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7" name="正方形/長方形 1126"/>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8" name="正方形/長方形 1127"/>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9" name="正方形/長方形 1128"/>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0" name="正方形/長方形 1129"/>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1" name="正方形/長方形 1130"/>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53" name="正方形/長方形 1052"/>
              <p:cNvSpPr/>
              <p:nvPr/>
            </p:nvSpPr>
            <p:spPr>
              <a:xfrm>
                <a:off x="5670317" y="1472084"/>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4" name="正方形/長方形 1053"/>
              <p:cNvSpPr/>
              <p:nvPr/>
            </p:nvSpPr>
            <p:spPr>
              <a:xfrm>
                <a:off x="5670317" y="2715016"/>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5" name="正方形/長方形 1054"/>
              <p:cNvSpPr/>
              <p:nvPr/>
            </p:nvSpPr>
            <p:spPr>
              <a:xfrm rot="16200000">
                <a:off x="5043447"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056" name="グループ化 1055"/>
              <p:cNvGrpSpPr/>
              <p:nvPr/>
            </p:nvGrpSpPr>
            <p:grpSpPr>
              <a:xfrm>
                <a:off x="5714049" y="2238126"/>
                <a:ext cx="1823515" cy="342687"/>
                <a:chOff x="4440237" y="2636912"/>
                <a:chExt cx="1541527" cy="262800"/>
              </a:xfrm>
            </p:grpSpPr>
            <p:sp>
              <p:nvSpPr>
                <p:cNvPr id="1058" name="正方形/長方形 1057"/>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9" name="正方形/長方形 1058"/>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0" name="正方形/長方形 1059"/>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1" name="正方形/長方形 1060"/>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2" name="正方形/長方形 1061"/>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3" name="正方形/長方形 1062"/>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4" name="正方形/長方形 1063"/>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5" name="正方形/長方形 1064"/>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6" name="正方形/長方形 1065"/>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7" name="正方形/長方形 1066"/>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8" name="正方形/長方形 1067"/>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9" name="正方形/長方形 1068"/>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0" name="正方形/長方形 1069"/>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1" name="正方形/長方形 1070"/>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2" name="正方形/長方形 1071"/>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3" name="正方形/長方形 1072"/>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4" name="正方形/長方形 1073"/>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5" name="正方形/長方形 1074"/>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6" name="正方形/長方形 1075"/>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7" name="正方形/長方形 1076"/>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8" name="正方形/長方形 1077"/>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9" name="正方形/長方形 1078"/>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0" name="正方形/長方形 1079"/>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1" name="正方形/長方形 1080"/>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2" name="正方形/長方形 1081"/>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3" name="正方形/長方形 1082"/>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4" name="正方形/長方形 1083"/>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5" name="正方形/長方形 1084"/>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6" name="正方形/長方形 1085"/>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7" name="正方形/長方形 1086"/>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8" name="正方形/長方形 1087"/>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9" name="正方形/長方形 1088"/>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0" name="正方形/長方形 1089"/>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1" name="正方形/長方形 1090"/>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2" name="正方形/長方形 1091"/>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3" name="正方形/長方形 1092"/>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94" name="正方形/長方形 1093"/>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57" name="正方形/長方形 1056"/>
              <p:cNvSpPr/>
              <p:nvPr/>
            </p:nvSpPr>
            <p:spPr>
              <a:xfrm rot="16200000">
                <a:off x="6934241"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050" name="正方形/長方形 1049"/>
            <p:cNvSpPr/>
            <p:nvPr/>
          </p:nvSpPr>
          <p:spPr>
            <a:xfrm>
              <a:off x="5594393" y="1268479"/>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1" name="正方形/長方形 1050"/>
            <p:cNvSpPr/>
            <p:nvPr/>
          </p:nvSpPr>
          <p:spPr>
            <a:xfrm rot="16200000">
              <a:off x="5474012" y="1411220"/>
              <a:ext cx="283296"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132" name="角丸四角形 1131"/>
          <p:cNvSpPr/>
          <p:nvPr/>
        </p:nvSpPr>
        <p:spPr>
          <a:xfrm>
            <a:off x="11116813" y="1414132"/>
            <a:ext cx="692986" cy="420965"/>
          </a:xfrm>
          <a:prstGeom prst="roundRect">
            <a:avLst>
              <a:gd name="adj" fmla="val 610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9" name="正方形/長方形 328"/>
          <p:cNvSpPr/>
          <p:nvPr/>
        </p:nvSpPr>
        <p:spPr>
          <a:xfrm rot="8040868">
            <a:off x="5586792" y="2614715"/>
            <a:ext cx="211952" cy="1978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0" name="正方形/長方形 329"/>
          <p:cNvSpPr/>
          <p:nvPr/>
        </p:nvSpPr>
        <p:spPr>
          <a:xfrm>
            <a:off x="5762959" y="2426409"/>
            <a:ext cx="768033" cy="1860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1" name="正方形/長方形 330"/>
          <p:cNvSpPr/>
          <p:nvPr/>
        </p:nvSpPr>
        <p:spPr bwMode="auto">
          <a:xfrm rot="5400000">
            <a:off x="5460249" y="2236628"/>
            <a:ext cx="615592" cy="2186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32" name="正方形/長方形 331"/>
          <p:cNvSpPr/>
          <p:nvPr/>
        </p:nvSpPr>
        <p:spPr>
          <a:xfrm rot="8040868">
            <a:off x="5750392" y="1911096"/>
            <a:ext cx="90113" cy="1978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33" name="グループ化 332"/>
          <p:cNvGrpSpPr/>
          <p:nvPr/>
        </p:nvGrpSpPr>
        <p:grpSpPr>
          <a:xfrm>
            <a:off x="6392241" y="2591239"/>
            <a:ext cx="130598" cy="128274"/>
            <a:chOff x="3910231" y="5138394"/>
            <a:chExt cx="301729" cy="315214"/>
          </a:xfrm>
        </p:grpSpPr>
        <p:sp>
          <p:nvSpPr>
            <p:cNvPr id="418" name="フローチャート : 結合子 417"/>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9" name="フローチャート : 結合子 418"/>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0" name="フローチャート : 結合子 419"/>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1" name="フローチャート: 手作業 420"/>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34" name="正方形/長方形 333"/>
          <p:cNvSpPr/>
          <p:nvPr/>
        </p:nvSpPr>
        <p:spPr>
          <a:xfrm rot="8040868">
            <a:off x="6526350" y="1910923"/>
            <a:ext cx="90113" cy="1978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35" name="グループ化 334"/>
          <p:cNvGrpSpPr/>
          <p:nvPr/>
        </p:nvGrpSpPr>
        <p:grpSpPr>
          <a:xfrm>
            <a:off x="5651085" y="2704033"/>
            <a:ext cx="130598" cy="129855"/>
            <a:chOff x="999802" y="4983409"/>
            <a:chExt cx="301729" cy="319103"/>
          </a:xfrm>
        </p:grpSpPr>
        <p:grpSp>
          <p:nvGrpSpPr>
            <p:cNvPr id="413" name="グループ化 412"/>
            <p:cNvGrpSpPr/>
            <p:nvPr/>
          </p:nvGrpSpPr>
          <p:grpSpPr>
            <a:xfrm>
              <a:off x="999802" y="4988192"/>
              <a:ext cx="301729" cy="314320"/>
              <a:chOff x="2792769" y="4986888"/>
              <a:chExt cx="301729" cy="314320"/>
            </a:xfrm>
          </p:grpSpPr>
          <p:sp>
            <p:nvSpPr>
              <p:cNvPr id="415" name="フローチャート : 結合子 414"/>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6" name="フローチャート : 結合子 415"/>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7" name="フローチャート : 結合子 416"/>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14" name="フローチャート: 手作業 413"/>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36" name="正方形/長方形 335"/>
          <p:cNvSpPr/>
          <p:nvPr/>
        </p:nvSpPr>
        <p:spPr>
          <a:xfrm>
            <a:off x="5670537" y="2641835"/>
            <a:ext cx="754574" cy="1899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7" name="正方形/長方形 336"/>
          <p:cNvSpPr/>
          <p:nvPr/>
        </p:nvSpPr>
        <p:spPr>
          <a:xfrm rot="5400000">
            <a:off x="6233151" y="2237199"/>
            <a:ext cx="615470" cy="197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8" name="正方形/長方形 337"/>
          <p:cNvSpPr/>
          <p:nvPr/>
        </p:nvSpPr>
        <p:spPr>
          <a:xfrm>
            <a:off x="5626964" y="2691139"/>
            <a:ext cx="776825" cy="1860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9" name="正方形/長方形 338"/>
          <p:cNvSpPr/>
          <p:nvPr/>
        </p:nvSpPr>
        <p:spPr>
          <a:xfrm rot="5400000">
            <a:off x="5551393" y="2631941"/>
            <a:ext cx="135817" cy="197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0" name="平行四辺形 339"/>
          <p:cNvSpPr/>
          <p:nvPr/>
        </p:nvSpPr>
        <p:spPr>
          <a:xfrm>
            <a:off x="6285631" y="2640373"/>
            <a:ext cx="166226" cy="63265"/>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1" name="平行四辺形 340"/>
          <p:cNvSpPr/>
          <p:nvPr/>
        </p:nvSpPr>
        <p:spPr>
          <a:xfrm>
            <a:off x="5646171" y="2644135"/>
            <a:ext cx="166226" cy="63265"/>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2" name="平行四辺形 341"/>
          <p:cNvSpPr/>
          <p:nvPr/>
        </p:nvSpPr>
        <p:spPr>
          <a:xfrm>
            <a:off x="6381609" y="2543298"/>
            <a:ext cx="166226" cy="63265"/>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43" name="グループ化 342"/>
          <p:cNvGrpSpPr/>
          <p:nvPr/>
        </p:nvGrpSpPr>
        <p:grpSpPr>
          <a:xfrm>
            <a:off x="6324560" y="2617499"/>
            <a:ext cx="258903" cy="132245"/>
            <a:chOff x="3148620" y="4589298"/>
            <a:chExt cx="598163" cy="324975"/>
          </a:xfrm>
        </p:grpSpPr>
        <p:sp>
          <p:nvSpPr>
            <p:cNvPr id="409" name="円柱 408"/>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0" name="円柱 409"/>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1" name="直方体 410"/>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2" name="平行四辺形 411"/>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44" name="正方形/長方形 343"/>
          <p:cNvSpPr/>
          <p:nvPr/>
        </p:nvSpPr>
        <p:spPr>
          <a:xfrm rot="8040868" flipV="1">
            <a:off x="6350060" y="2602724"/>
            <a:ext cx="217553" cy="1978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5" name="正方形/長方形 344"/>
          <p:cNvSpPr/>
          <p:nvPr/>
        </p:nvSpPr>
        <p:spPr>
          <a:xfrm>
            <a:off x="5762959" y="1943258"/>
            <a:ext cx="768033" cy="1860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6" name="正方形/長方形 345"/>
          <p:cNvSpPr/>
          <p:nvPr/>
        </p:nvSpPr>
        <p:spPr>
          <a:xfrm>
            <a:off x="5821488" y="1884763"/>
            <a:ext cx="768033" cy="1860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47" name="グループ化 346"/>
          <p:cNvGrpSpPr/>
          <p:nvPr/>
        </p:nvGrpSpPr>
        <p:grpSpPr>
          <a:xfrm>
            <a:off x="6285631" y="2705613"/>
            <a:ext cx="130598" cy="128274"/>
            <a:chOff x="2792769" y="4985994"/>
            <a:chExt cx="301729" cy="315214"/>
          </a:xfrm>
        </p:grpSpPr>
        <p:grpSp>
          <p:nvGrpSpPr>
            <p:cNvPr id="404" name="グループ化 403"/>
            <p:cNvGrpSpPr/>
            <p:nvPr/>
          </p:nvGrpSpPr>
          <p:grpSpPr>
            <a:xfrm>
              <a:off x="2792769" y="4986888"/>
              <a:ext cx="301729" cy="314320"/>
              <a:chOff x="2792769" y="4986888"/>
              <a:chExt cx="301729" cy="314320"/>
            </a:xfrm>
          </p:grpSpPr>
          <p:sp>
            <p:nvSpPr>
              <p:cNvPr id="406" name="フローチャート : 結合子 405"/>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7" name="フローチャート : 結合子 406"/>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8" name="フローチャート : 結合子 407"/>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05" name="フローチャート: 手作業 404"/>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48" name="グループ化 347"/>
          <p:cNvGrpSpPr/>
          <p:nvPr/>
        </p:nvGrpSpPr>
        <p:grpSpPr>
          <a:xfrm>
            <a:off x="5632064" y="2560291"/>
            <a:ext cx="869282" cy="132024"/>
            <a:chOff x="962635" y="4616735"/>
            <a:chExt cx="2008365" cy="324433"/>
          </a:xfrm>
        </p:grpSpPr>
        <p:grpSp>
          <p:nvGrpSpPr>
            <p:cNvPr id="352" name="グループ化 351"/>
            <p:cNvGrpSpPr/>
            <p:nvPr/>
          </p:nvGrpSpPr>
          <p:grpSpPr>
            <a:xfrm>
              <a:off x="962635" y="4787750"/>
              <a:ext cx="1866457" cy="153418"/>
              <a:chOff x="5575944" y="5070012"/>
              <a:chExt cx="1866457" cy="153418"/>
            </a:xfrm>
          </p:grpSpPr>
          <p:sp>
            <p:nvSpPr>
              <p:cNvPr id="379" name="直方体 378"/>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0" name="フローチャート : 直接アクセス記憶 379"/>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1" name="フローチャート : 直接アクセス記憶 380"/>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2" name="フローチャート : 直接アクセス記憶 381"/>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3" name="フローチャート : 直接アクセス記憶 382"/>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4" name="フローチャート : 直接アクセス記憶 383"/>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5" name="フローチャート : 直接アクセス記憶 384"/>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6" name="フローチャート : 直接アクセス記憶 385"/>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7" name="フローチャート : 直接アクセス記憶 386"/>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8" name="フローチャート : 直接アクセス記憶 387"/>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9" name="フローチャート : 直接アクセス記憶 388"/>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0" name="フローチャート : 直接アクセス記憶 389"/>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1" name="フローチャート : 直接アクセス記憶 390"/>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2" name="フローチャート : 直接アクセス記憶 391"/>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3" name="フローチャート : 直接アクセス記憶 392"/>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4" name="フローチャート : 直接アクセス記憶 393"/>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5" name="フローチャート : 直接アクセス記憶 394"/>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6" name="フローチャート : 直接アクセス記憶 395"/>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7" name="フローチャート : 直接アクセス記憶 396"/>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8" name="フローチャート : 直接アクセス記憶 397"/>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9" name="フローチャート : 直接アクセス記憶 398"/>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0" name="フローチャート : 直接アクセス記憶 399"/>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1" name="フローチャート : 直接アクセス記憶 400"/>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2" name="フローチャート : 直接アクセス記憶 401"/>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3" name="正方形/長方形 402"/>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53" name="グループ化 352"/>
            <p:cNvGrpSpPr/>
            <p:nvPr/>
          </p:nvGrpSpPr>
          <p:grpSpPr>
            <a:xfrm>
              <a:off x="1104543" y="4616735"/>
              <a:ext cx="1866457" cy="153418"/>
              <a:chOff x="5575944" y="5070012"/>
              <a:chExt cx="1866457" cy="153418"/>
            </a:xfrm>
          </p:grpSpPr>
          <p:sp>
            <p:nvSpPr>
              <p:cNvPr id="354" name="直方体 353"/>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5" name="フローチャート : 直接アクセス記憶 354"/>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6" name="フローチャート : 直接アクセス記憶 355"/>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7" name="フローチャート : 直接アクセス記憶 356"/>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8" name="フローチャート : 直接アクセス記憶 357"/>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9" name="フローチャート : 直接アクセス記憶 358"/>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0" name="フローチャート : 直接アクセス記憶 359"/>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1" name="フローチャート : 直接アクセス記憶 360"/>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2" name="フローチャート : 直接アクセス記憶 361"/>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3" name="フローチャート : 直接アクセス記憶 362"/>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4" name="フローチャート : 直接アクセス記憶 363"/>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5" name="フローチャート : 直接アクセス記憶 364"/>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6" name="フローチャート : 直接アクセス記憶 365"/>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7" name="フローチャート : 直接アクセス記憶 366"/>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8" name="フローチャート : 直接アクセス記憶 367"/>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9" name="フローチャート : 直接アクセス記憶 368"/>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0" name="フローチャート : 直接アクセス記憶 369"/>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1" name="フローチャート : 直接アクセス記憶 370"/>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2" name="フローチャート : 直接アクセス記憶 371"/>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3" name="フローチャート : 直接アクセス記憶 372"/>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4" name="フローチャート : 直接アクセス記憶 373"/>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5" name="フローチャート : 直接アクセス記憶 374"/>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6" name="フローチャート : 直接アクセス記憶 375"/>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7" name="フローチャート : 直接アクセス記憶 376"/>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8" name="正方形/長方形 377"/>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350" name="正方形/長方形 349"/>
          <p:cNvSpPr/>
          <p:nvPr/>
        </p:nvSpPr>
        <p:spPr>
          <a:xfrm>
            <a:off x="5626964" y="2570279"/>
            <a:ext cx="742501" cy="2008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7" name="グループ化 26"/>
          <p:cNvGrpSpPr/>
          <p:nvPr/>
        </p:nvGrpSpPr>
        <p:grpSpPr>
          <a:xfrm>
            <a:off x="5713680" y="1919117"/>
            <a:ext cx="694813" cy="725517"/>
            <a:chOff x="3035074" y="2094849"/>
            <a:chExt cx="580040" cy="565058"/>
          </a:xfrm>
        </p:grpSpPr>
        <p:sp>
          <p:nvSpPr>
            <p:cNvPr id="678" name="直方体 677"/>
            <p:cNvSpPr/>
            <p:nvPr/>
          </p:nvSpPr>
          <p:spPr>
            <a:xfrm>
              <a:off x="3060820" y="2459712"/>
              <a:ext cx="535633" cy="20019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9" name="直方体 678"/>
            <p:cNvSpPr/>
            <p:nvPr/>
          </p:nvSpPr>
          <p:spPr>
            <a:xfrm>
              <a:off x="3042288" y="2431816"/>
              <a:ext cx="572826" cy="83789"/>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0" name="直方体 679"/>
            <p:cNvSpPr/>
            <p:nvPr/>
          </p:nvSpPr>
          <p:spPr>
            <a:xfrm>
              <a:off x="3060820" y="2288430"/>
              <a:ext cx="535633" cy="20019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1" name="直方体 680"/>
            <p:cNvSpPr/>
            <p:nvPr/>
          </p:nvSpPr>
          <p:spPr>
            <a:xfrm>
              <a:off x="3035074" y="2264765"/>
              <a:ext cx="572826" cy="83789"/>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2" name="直方体 681"/>
            <p:cNvSpPr/>
            <p:nvPr/>
          </p:nvSpPr>
          <p:spPr>
            <a:xfrm>
              <a:off x="3055590" y="2121140"/>
              <a:ext cx="535633" cy="200195"/>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83" name="直方体 682"/>
            <p:cNvSpPr/>
            <p:nvPr/>
          </p:nvSpPr>
          <p:spPr>
            <a:xfrm>
              <a:off x="3036849" y="2094849"/>
              <a:ext cx="572826" cy="83789"/>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87" name="正方形/長方形 686"/>
          <p:cNvSpPr/>
          <p:nvPr/>
        </p:nvSpPr>
        <p:spPr>
          <a:xfrm rot="5400000">
            <a:off x="5557512" y="2623401"/>
            <a:ext cx="135817" cy="197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8" name="正方形/長方形 687"/>
          <p:cNvSpPr/>
          <p:nvPr/>
        </p:nvSpPr>
        <p:spPr>
          <a:xfrm>
            <a:off x="5625970" y="2561739"/>
            <a:ext cx="742501" cy="2008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1" name="正方形/長方形 690"/>
          <p:cNvSpPr/>
          <p:nvPr/>
        </p:nvSpPr>
        <p:spPr>
          <a:xfrm rot="8040868">
            <a:off x="6360664" y="2490113"/>
            <a:ext cx="204007" cy="21863"/>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1" name="正方形/長方形 350"/>
          <p:cNvSpPr/>
          <p:nvPr/>
        </p:nvSpPr>
        <p:spPr>
          <a:xfrm rot="5400000">
            <a:off x="6310858" y="2630707"/>
            <a:ext cx="135817" cy="197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0" name="正方形/長方形 449"/>
          <p:cNvSpPr/>
          <p:nvPr/>
        </p:nvSpPr>
        <p:spPr bwMode="auto">
          <a:xfrm>
            <a:off x="4735927" y="2620912"/>
            <a:ext cx="807640" cy="1547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6" name="Rectangle 5"/>
          <p:cNvSpPr>
            <a:spLocks noChangeArrowheads="1"/>
          </p:cNvSpPr>
          <p:nvPr/>
        </p:nvSpPr>
        <p:spPr bwMode="auto">
          <a:xfrm>
            <a:off x="3543615" y="132156"/>
            <a:ext cx="7069027"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２３</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対策の実施１　</a:t>
            </a:r>
            <a:r>
              <a:rPr lang="ja-JP" altLang="en-US" sz="2400" dirty="0">
                <a:latin typeface="HG創英角ﾎﾟｯﾌﾟ体" pitchFamily="49" charset="-128"/>
                <a:ea typeface="HG創英角ﾎﾟｯﾌﾟ体" pitchFamily="49" charset="-128"/>
              </a:rPr>
              <a:t>コロコン付リフタの設置</a:t>
            </a:r>
          </a:p>
        </p:txBody>
      </p:sp>
      <p:sp>
        <p:nvSpPr>
          <p:cNvPr id="937" name="テキスト ボックス 936"/>
          <p:cNvSpPr txBox="1"/>
          <p:nvPr/>
        </p:nvSpPr>
        <p:spPr>
          <a:xfrm>
            <a:off x="11158784" y="42083"/>
            <a:ext cx="1201912" cy="369332"/>
          </a:xfrm>
          <a:prstGeom prst="rect">
            <a:avLst/>
          </a:prstGeom>
          <a:noFill/>
        </p:spPr>
        <p:txBody>
          <a:bodyPr wrap="square" rtlCol="0">
            <a:spAutoFit/>
          </a:bodyPr>
          <a:lstStyle/>
          <a:p>
            <a:r>
              <a:rPr lang="ja-JP" altLang="en-US" b="1" dirty="0"/>
              <a:t>２２</a:t>
            </a:r>
            <a:r>
              <a:rPr lang="en-US" altLang="ja-JP" b="1" dirty="0"/>
              <a:t>/</a:t>
            </a:r>
            <a:r>
              <a:rPr lang="ja-JP" altLang="en-US" b="1" dirty="0"/>
              <a:t>３０</a:t>
            </a:r>
          </a:p>
        </p:txBody>
      </p:sp>
      <p:sp>
        <p:nvSpPr>
          <p:cNvPr id="5" name="テキスト ボックス 4"/>
          <p:cNvSpPr txBox="1"/>
          <p:nvPr/>
        </p:nvSpPr>
        <p:spPr>
          <a:xfrm>
            <a:off x="11070780" y="1451821"/>
            <a:ext cx="879729" cy="338554"/>
          </a:xfrm>
          <a:prstGeom prst="rect">
            <a:avLst/>
          </a:prstGeom>
          <a:noFill/>
        </p:spPr>
        <p:txBody>
          <a:bodyPr wrap="square" rtlCol="0">
            <a:spAutoFit/>
          </a:bodyPr>
          <a:lstStyle/>
          <a:p>
            <a:r>
              <a:rPr lang="ja-JP" altLang="en-US" sz="1600" b="1" dirty="0"/>
              <a:t>完成品</a:t>
            </a:r>
          </a:p>
        </p:txBody>
      </p:sp>
      <p:sp>
        <p:nvSpPr>
          <p:cNvPr id="940" name="テキスト ボックス 939"/>
          <p:cNvSpPr txBox="1"/>
          <p:nvPr/>
        </p:nvSpPr>
        <p:spPr>
          <a:xfrm>
            <a:off x="10092953" y="2508023"/>
            <a:ext cx="879729" cy="338554"/>
          </a:xfrm>
          <a:prstGeom prst="rect">
            <a:avLst/>
          </a:prstGeom>
          <a:noFill/>
        </p:spPr>
        <p:txBody>
          <a:bodyPr wrap="square" rtlCol="0">
            <a:spAutoFit/>
          </a:bodyPr>
          <a:lstStyle/>
          <a:p>
            <a:r>
              <a:rPr lang="ja-JP" altLang="en-US" sz="1600" b="1" dirty="0"/>
              <a:t>完成品</a:t>
            </a:r>
          </a:p>
        </p:txBody>
      </p:sp>
      <p:sp>
        <p:nvSpPr>
          <p:cNvPr id="938" name="Text Box 880"/>
          <p:cNvSpPr txBox="1">
            <a:spLocks noChangeArrowheads="1"/>
          </p:cNvSpPr>
          <p:nvPr/>
        </p:nvSpPr>
        <p:spPr bwMode="auto">
          <a:xfrm>
            <a:off x="11505100" y="4672837"/>
            <a:ext cx="5978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solidFill>
                  <a:srgbClr val="FF0000"/>
                </a:solidFill>
              </a:rPr>
              <a:t>白井</a:t>
            </a:r>
          </a:p>
        </p:txBody>
      </p:sp>
    </p:spTree>
    <p:extLst>
      <p:ext uri="{BB962C8B-B14F-4D97-AF65-F5344CB8AC3E}">
        <p14:creationId xmlns:p14="http://schemas.microsoft.com/office/powerpoint/2010/main" val="225621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11111E-6 1.11111E-6 L -0.09844 1.11111E-6 " pathEditMode="relative" rAng="0" ptsTypes="AA">
                                      <p:cBhvr>
                                        <p:cTn id="6" dur="1500" fill="hold"/>
                                        <p:tgtEl>
                                          <p:spTgt spid="27"/>
                                        </p:tgtEl>
                                        <p:attrNameLst>
                                          <p:attrName>ppt_x</p:attrName>
                                          <p:attrName>ppt_y</p:attrName>
                                        </p:attrNameLst>
                                      </p:cBhvr>
                                      <p:rCtr x="-4931" y="0"/>
                                    </p:animMotion>
                                  </p:childTnLst>
                                </p:cTn>
                              </p:par>
                            </p:childTnLst>
                          </p:cTn>
                        </p:par>
                        <p:par>
                          <p:cTn id="7" fill="hold">
                            <p:stCondLst>
                              <p:cond delay="1500"/>
                            </p:stCondLst>
                            <p:childTnLst>
                              <p:par>
                                <p:cTn id="8" presetID="10" presetClass="entr" presetSubtype="0" fill="hold" nodeType="afterEffect">
                                  <p:stCondLst>
                                    <p:cond delay="0"/>
                                  </p:stCondLst>
                                  <p:childTnLst>
                                    <p:set>
                                      <p:cBhvr>
                                        <p:cTn id="9" dur="1" fill="hold">
                                          <p:stCondLst>
                                            <p:cond delay="0"/>
                                          </p:stCondLst>
                                        </p:cTn>
                                        <p:tgtEl>
                                          <p:spTgt spid="564"/>
                                        </p:tgtEl>
                                        <p:attrNameLst>
                                          <p:attrName>style.visibility</p:attrName>
                                        </p:attrNameLst>
                                      </p:cBhvr>
                                      <p:to>
                                        <p:strVal val="visible"/>
                                      </p:to>
                                    </p:set>
                                    <p:animEffect transition="in" filter="fade">
                                      <p:cBhvr>
                                        <p:cTn id="10" dur="500"/>
                                        <p:tgtEl>
                                          <p:spTgt spid="564"/>
                                        </p:tgtEl>
                                      </p:cBhvr>
                                    </p:animEffect>
                                  </p:childTnLst>
                                </p:cTn>
                              </p:par>
                            </p:childTnLst>
                          </p:cTn>
                        </p:par>
                        <p:par>
                          <p:cTn id="11" fill="hold">
                            <p:stCondLst>
                              <p:cond delay="20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p:stCondLst>
                              <p:cond delay="2500"/>
                            </p:stCondLst>
                            <p:childTnLst>
                              <p:par>
                                <p:cTn id="19" presetID="22" presetClass="entr" presetSubtype="1"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3000"/>
                            </p:stCondLst>
                            <p:childTnLst>
                              <p:par>
                                <p:cTn id="23" presetID="10" presetClass="exit" presetSubtype="0" fill="hold" grpId="0" nodeType="afterEffect">
                                  <p:stCondLst>
                                    <p:cond delay="0"/>
                                  </p:stCondLst>
                                  <p:childTnLst>
                                    <p:animEffect transition="out" filter="fade">
                                      <p:cBhvr>
                                        <p:cTn id="24" dur="500"/>
                                        <p:tgtEl>
                                          <p:spTgt spid="1132"/>
                                        </p:tgtEl>
                                      </p:cBhvr>
                                    </p:animEffect>
                                    <p:set>
                                      <p:cBhvr>
                                        <p:cTn id="25" dur="1" fill="hold">
                                          <p:stCondLst>
                                            <p:cond delay="499"/>
                                          </p:stCondLst>
                                        </p:cTn>
                                        <p:tgtEl>
                                          <p:spTgt spid="113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23"/>
                                        </p:tgtEl>
                                      </p:cBhvr>
                                    </p:animEffect>
                                    <p:set>
                                      <p:cBhvr>
                                        <p:cTn id="28" dur="1" fill="hold">
                                          <p:stCondLst>
                                            <p:cond delay="499"/>
                                          </p:stCondLst>
                                        </p:cTn>
                                        <p:tgtEl>
                                          <p:spTgt spid="102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70"/>
                                        </p:tgtEl>
                                        <p:attrNameLst>
                                          <p:attrName>style.visibility</p:attrName>
                                        </p:attrNameLst>
                                      </p:cBhvr>
                                      <p:to>
                                        <p:strVal val="visible"/>
                                      </p:to>
                                    </p:set>
                                    <p:animEffect transition="in" filter="fade">
                                      <p:cBhvr>
                                        <p:cTn id="35" dur="500"/>
                                        <p:tgtEl>
                                          <p:spTgt spid="770"/>
                                        </p:tgtEl>
                                      </p:cBhvr>
                                    </p:animEffect>
                                  </p:childTnLst>
                                </p:cTn>
                              </p:par>
                              <p:par>
                                <p:cTn id="36" presetID="10" presetClass="entr" presetSubtype="0" fill="hold" nodeType="withEffect">
                                  <p:stCondLst>
                                    <p:cond delay="0"/>
                                  </p:stCondLst>
                                  <p:childTnLst>
                                    <p:set>
                                      <p:cBhvr>
                                        <p:cTn id="37" dur="1" fill="hold">
                                          <p:stCondLst>
                                            <p:cond delay="0"/>
                                          </p:stCondLst>
                                        </p:cTn>
                                        <p:tgtEl>
                                          <p:spTgt spid="769"/>
                                        </p:tgtEl>
                                        <p:attrNameLst>
                                          <p:attrName>style.visibility</p:attrName>
                                        </p:attrNameLst>
                                      </p:cBhvr>
                                      <p:to>
                                        <p:strVal val="visible"/>
                                      </p:to>
                                    </p:set>
                                    <p:animEffect transition="in" filter="fade">
                                      <p:cBhvr>
                                        <p:cTn id="38" dur="500"/>
                                        <p:tgtEl>
                                          <p:spTgt spid="76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40"/>
                                        </p:tgtEl>
                                        <p:attrNameLst>
                                          <p:attrName>style.visibility</p:attrName>
                                        </p:attrNameLst>
                                      </p:cBhvr>
                                      <p:to>
                                        <p:strVal val="visible"/>
                                      </p:to>
                                    </p:set>
                                    <p:animEffect transition="in" filter="fade">
                                      <p:cBhvr>
                                        <p:cTn id="41" dur="500"/>
                                        <p:tgtEl>
                                          <p:spTgt spid="940"/>
                                        </p:tgtEl>
                                      </p:cBhvr>
                                    </p:animEffect>
                                  </p:childTnLst>
                                </p:cTn>
                              </p:par>
                            </p:childTnLst>
                          </p:cTn>
                        </p:par>
                        <p:par>
                          <p:cTn id="42" fill="hold">
                            <p:stCondLst>
                              <p:cond delay="4000"/>
                            </p:stCondLst>
                            <p:childTnLst>
                              <p:par>
                                <p:cTn id="43" presetID="10" presetClass="entr" presetSubtype="0" fill="hold" grpId="1" nodeType="afterEffect">
                                  <p:stCondLst>
                                    <p:cond delay="0"/>
                                  </p:stCondLst>
                                  <p:childTnLst>
                                    <p:set>
                                      <p:cBhvr>
                                        <p:cTn id="44" dur="1" fill="hold">
                                          <p:stCondLst>
                                            <p:cond delay="0"/>
                                          </p:stCondLst>
                                        </p:cTn>
                                        <p:tgtEl>
                                          <p:spTgt spid="1132"/>
                                        </p:tgtEl>
                                        <p:attrNameLst>
                                          <p:attrName>style.visibility</p:attrName>
                                        </p:attrNameLst>
                                      </p:cBhvr>
                                      <p:to>
                                        <p:strVal val="visible"/>
                                      </p:to>
                                    </p:set>
                                    <p:animEffect transition="in" filter="fade">
                                      <p:cBhvr>
                                        <p:cTn id="45" dur="500"/>
                                        <p:tgtEl>
                                          <p:spTgt spid="1132"/>
                                        </p:tgtEl>
                                      </p:cBhvr>
                                    </p:animEffect>
                                  </p:childTnLst>
                                </p:cTn>
                              </p:par>
                              <p:par>
                                <p:cTn id="46" presetID="10" presetClass="entr" presetSubtype="0" fill="hold" nodeType="withEffect">
                                  <p:stCondLst>
                                    <p:cond delay="0"/>
                                  </p:stCondLst>
                                  <p:childTnLst>
                                    <p:set>
                                      <p:cBhvr>
                                        <p:cTn id="47" dur="1" fill="hold">
                                          <p:stCondLst>
                                            <p:cond delay="0"/>
                                          </p:stCondLst>
                                        </p:cTn>
                                        <p:tgtEl>
                                          <p:spTgt spid="1023"/>
                                        </p:tgtEl>
                                        <p:attrNameLst>
                                          <p:attrName>style.visibility</p:attrName>
                                        </p:attrNameLst>
                                      </p:cBhvr>
                                      <p:to>
                                        <p:strVal val="visible"/>
                                      </p:to>
                                    </p:set>
                                    <p:animEffect transition="in" filter="fade">
                                      <p:cBhvr>
                                        <p:cTn id="48" dur="500"/>
                                        <p:tgtEl>
                                          <p:spTgt spid="1023"/>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par>
                          <p:cTn id="52" fill="hold">
                            <p:stCondLst>
                              <p:cond delay="4500"/>
                            </p:stCondLst>
                            <p:childTnLst>
                              <p:par>
                                <p:cTn id="53" presetID="22" presetClass="entr" presetSubtype="1"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5500"/>
                            </p:stCondLst>
                            <p:childTnLst>
                              <p:par>
                                <p:cTn id="61" presetID="22" presetClass="entr" presetSubtype="1"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up)">
                                      <p:cBhvr>
                                        <p:cTn id="63" dur="500"/>
                                        <p:tgtEl>
                                          <p:spTgt spid="19"/>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31"/>
                                        </p:tgtEl>
                                        <p:attrNameLst>
                                          <p:attrName>style.visibility</p:attrName>
                                        </p:attrNameLst>
                                      </p:cBhvr>
                                      <p:to>
                                        <p:strVal val="visible"/>
                                      </p:to>
                                    </p:set>
                                    <p:animEffect transition="in" filter="fade">
                                      <p:cBhvr>
                                        <p:cTn id="67" dur="500"/>
                                        <p:tgtEl>
                                          <p:spTgt spid="531"/>
                                        </p:tgtEl>
                                      </p:cBhvr>
                                    </p:animEffect>
                                  </p:childTnLst>
                                </p:cTn>
                              </p:par>
                            </p:childTnLst>
                          </p:cTn>
                        </p:par>
                        <p:par>
                          <p:cTn id="68" fill="hold">
                            <p:stCondLst>
                              <p:cond delay="6500"/>
                            </p:stCondLst>
                            <p:childTnLst>
                              <p:par>
                                <p:cTn id="69" presetID="14" presetClass="entr" presetSubtype="10" fill="hold" nodeType="afterEffect">
                                  <p:stCondLst>
                                    <p:cond delay="0"/>
                                  </p:stCondLst>
                                  <p:childTnLst>
                                    <p:set>
                                      <p:cBhvr>
                                        <p:cTn id="70" dur="1" fill="hold">
                                          <p:stCondLst>
                                            <p:cond delay="0"/>
                                          </p:stCondLst>
                                        </p:cTn>
                                        <p:tgtEl>
                                          <p:spTgt spid="647"/>
                                        </p:tgtEl>
                                        <p:attrNameLst>
                                          <p:attrName>style.visibility</p:attrName>
                                        </p:attrNameLst>
                                      </p:cBhvr>
                                      <p:to>
                                        <p:strVal val="visible"/>
                                      </p:to>
                                    </p:set>
                                    <p:animEffect transition="in" filter="randombar(horizontal)">
                                      <p:cBhvr>
                                        <p:cTn id="71" dur="500"/>
                                        <p:tgtEl>
                                          <p:spTgt spid="647"/>
                                        </p:tgtEl>
                                      </p:cBhvr>
                                    </p:animEffect>
                                  </p:childTnLst>
                                </p:cTn>
                              </p:par>
                              <p:par>
                                <p:cTn id="72" presetID="14" presetClass="entr" presetSubtype="1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randombar(horizontal)">
                                      <p:cBhvr>
                                        <p:cTn id="74" dur="500"/>
                                        <p:tgtEl>
                                          <p:spTgt spid="12"/>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760"/>
                                        </p:tgtEl>
                                        <p:attrNameLst>
                                          <p:attrName>style.visibility</p:attrName>
                                        </p:attrNameLst>
                                      </p:cBhvr>
                                      <p:to>
                                        <p:strVal val="visible"/>
                                      </p:to>
                                    </p:set>
                                    <p:animEffect transition="in" filter="randombar(horizontal)">
                                      <p:cBhvr>
                                        <p:cTn id="77" dur="500"/>
                                        <p:tgtEl>
                                          <p:spTgt spid="760"/>
                                        </p:tgtEl>
                                      </p:cBhvr>
                                    </p:animEffect>
                                  </p:childTnLst>
                                </p:cTn>
                              </p:par>
                            </p:childTnLst>
                          </p:cTn>
                        </p:par>
                        <p:par>
                          <p:cTn id="78" fill="hold">
                            <p:stCondLst>
                              <p:cond delay="7000"/>
                            </p:stCondLst>
                            <p:childTnLst>
                              <p:par>
                                <p:cTn id="79" presetID="35" presetClass="path" presetSubtype="0" accel="50000" decel="50000" fill="hold" nodeType="afterEffect">
                                  <p:stCondLst>
                                    <p:cond delay="0"/>
                                  </p:stCondLst>
                                  <p:childTnLst>
                                    <p:animMotion origin="layout" path="M -3.88889E-6 1.48148E-6 L -0.03402 1.48148E-6 " pathEditMode="relative" rAng="0" ptsTypes="AA">
                                      <p:cBhvr>
                                        <p:cTn id="80" dur="1500" fill="hold"/>
                                        <p:tgtEl>
                                          <p:spTgt spid="12"/>
                                        </p:tgtEl>
                                        <p:attrNameLst>
                                          <p:attrName>ppt_x</p:attrName>
                                          <p:attrName>ppt_y</p:attrName>
                                        </p:attrNameLst>
                                      </p:cBhvr>
                                      <p:rCtr x="-1701" y="0"/>
                                    </p:animMotion>
                                  </p:childTnLst>
                                </p:cTn>
                              </p:par>
                            </p:childTnLst>
                          </p:cTn>
                        </p:par>
                        <p:par>
                          <p:cTn id="81" fill="hold">
                            <p:stCondLst>
                              <p:cond delay="8500"/>
                            </p:stCondLst>
                            <p:childTnLst>
                              <p:par>
                                <p:cTn id="82" presetID="53" presetClass="entr" presetSubtype="16"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 calcmode="lin" valueType="num">
                                      <p:cBhvr>
                                        <p:cTn id="84" dur="500" fill="hold"/>
                                        <p:tgtEl>
                                          <p:spTgt spid="8"/>
                                        </p:tgtEl>
                                        <p:attrNameLst>
                                          <p:attrName>ppt_w</p:attrName>
                                        </p:attrNameLst>
                                      </p:cBhvr>
                                      <p:tavLst>
                                        <p:tav tm="0">
                                          <p:val>
                                            <p:fltVal val="0"/>
                                          </p:val>
                                        </p:tav>
                                        <p:tav tm="100000">
                                          <p:val>
                                            <p:strVal val="#ppt_w"/>
                                          </p:val>
                                        </p:tav>
                                      </p:tavLst>
                                    </p:anim>
                                    <p:anim calcmode="lin" valueType="num">
                                      <p:cBhvr>
                                        <p:cTn id="85" dur="500" fill="hold"/>
                                        <p:tgtEl>
                                          <p:spTgt spid="8"/>
                                        </p:tgtEl>
                                        <p:attrNameLst>
                                          <p:attrName>ppt_h</p:attrName>
                                        </p:attrNameLst>
                                      </p:cBhvr>
                                      <p:tavLst>
                                        <p:tav tm="0">
                                          <p:val>
                                            <p:fltVal val="0"/>
                                          </p:val>
                                        </p:tav>
                                        <p:tav tm="100000">
                                          <p:val>
                                            <p:strVal val="#ppt_h"/>
                                          </p:val>
                                        </p:tav>
                                      </p:tavLst>
                                    </p:anim>
                                    <p:animEffect transition="in" filter="fade">
                                      <p:cBhvr>
                                        <p:cTn id="86" dur="500"/>
                                        <p:tgtEl>
                                          <p:spTgt spid="8"/>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62"/>
                                        </p:tgtEl>
                                        <p:attrNameLst>
                                          <p:attrName>style.visibility</p:attrName>
                                        </p:attrNameLst>
                                      </p:cBhvr>
                                      <p:to>
                                        <p:strVal val="visible"/>
                                      </p:to>
                                    </p:set>
                                    <p:animEffect transition="in" filter="fade">
                                      <p:cBhvr>
                                        <p:cTn id="90" dur="500"/>
                                        <p:tgtEl>
                                          <p:spTgt spid="762"/>
                                        </p:tgtEl>
                                      </p:cBhvr>
                                    </p:animEffect>
                                  </p:childTnLst>
                                </p:cTn>
                              </p:par>
                            </p:childTnLst>
                          </p:cTn>
                        </p:par>
                        <p:par>
                          <p:cTn id="91" fill="hold">
                            <p:stCondLst>
                              <p:cond delay="9500"/>
                            </p:stCondLst>
                            <p:childTnLst>
                              <p:par>
                                <p:cTn id="92" presetID="10" presetClass="entr" presetSubtype="0" fill="hold" grpId="0" nodeType="afterEffect">
                                  <p:stCondLst>
                                    <p:cond delay="0"/>
                                  </p:stCondLst>
                                  <p:childTnLst>
                                    <p:set>
                                      <p:cBhvr>
                                        <p:cTn id="93" dur="1" fill="hold">
                                          <p:stCondLst>
                                            <p:cond delay="0"/>
                                          </p:stCondLst>
                                        </p:cTn>
                                        <p:tgtEl>
                                          <p:spTgt spid="560"/>
                                        </p:tgtEl>
                                        <p:attrNameLst>
                                          <p:attrName>style.visibility</p:attrName>
                                        </p:attrNameLst>
                                      </p:cBhvr>
                                      <p:to>
                                        <p:strVal val="visible"/>
                                      </p:to>
                                    </p:set>
                                    <p:animEffect transition="in" filter="fade">
                                      <p:cBhvr>
                                        <p:cTn id="94" dur="500"/>
                                        <p:tgtEl>
                                          <p:spTgt spid="560"/>
                                        </p:tgtEl>
                                      </p:cBhvr>
                                    </p:animEffect>
                                  </p:childTnLst>
                                </p:cTn>
                              </p:par>
                            </p:childTnLst>
                          </p:cTn>
                        </p:par>
                        <p:par>
                          <p:cTn id="95" fill="hold">
                            <p:stCondLst>
                              <p:cond delay="10000"/>
                            </p:stCondLst>
                            <p:childTnLst>
                              <p:par>
                                <p:cTn id="96" presetID="10" presetClass="entr" presetSubtype="0" fill="hold" nodeType="after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500"/>
                                        <p:tgtEl>
                                          <p:spTgt spid="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38"/>
                                        </p:tgtEl>
                                        <p:attrNameLst>
                                          <p:attrName>style.visibility</p:attrName>
                                        </p:attrNameLst>
                                      </p:cBhvr>
                                      <p:to>
                                        <p:strVal val="visible"/>
                                      </p:to>
                                    </p:set>
                                    <p:animEffect transition="in" filter="fade">
                                      <p:cBhvr>
                                        <p:cTn id="101" dur="500"/>
                                        <p:tgtEl>
                                          <p:spTgt spid="938"/>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5"/>
                                        </p:tgtEl>
                                        <p:attrNameLst>
                                          <p:attrName>style.visibility</p:attrName>
                                        </p:attrNameLst>
                                      </p:cBhvr>
                                      <p:to>
                                        <p:strVal val="visible"/>
                                      </p:to>
                                    </p:set>
                                    <p:animEffect transition="in" filter="wipe(right)">
                                      <p:cBhvr>
                                        <p:cTn id="105" dur="500"/>
                                        <p:tgtEl>
                                          <p:spTgt spid="165"/>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166"/>
                                        </p:tgtEl>
                                        <p:attrNameLst>
                                          <p:attrName>style.visibility</p:attrName>
                                        </p:attrNameLst>
                                      </p:cBhvr>
                                      <p:to>
                                        <p:strVal val="visible"/>
                                      </p:to>
                                    </p:set>
                                    <p:animEffect transition="in" filter="wipe(right)">
                                      <p:cBhvr>
                                        <p:cTn id="108" dur="500"/>
                                        <p:tgtEl>
                                          <p:spTgt spid="166"/>
                                        </p:tgtEl>
                                      </p:cBhvr>
                                    </p:animEffect>
                                  </p:childTnLst>
                                </p:cTn>
                              </p:par>
                            </p:childTnLst>
                          </p:cTn>
                        </p:par>
                        <p:par>
                          <p:cTn id="109" fill="hold">
                            <p:stCondLst>
                              <p:cond delay="11000"/>
                            </p:stCondLst>
                            <p:childTnLst>
                              <p:par>
                                <p:cTn id="110" presetID="10" presetClass="entr" presetSubtype="0" fill="hold" nodeType="afterEffect">
                                  <p:stCondLst>
                                    <p:cond delay="0"/>
                                  </p:stCondLst>
                                  <p:childTnLst>
                                    <p:set>
                                      <p:cBhvr>
                                        <p:cTn id="111" dur="1" fill="hold">
                                          <p:stCondLst>
                                            <p:cond delay="0"/>
                                          </p:stCondLst>
                                        </p:cTn>
                                        <p:tgtEl>
                                          <p:spTgt spid="6"/>
                                        </p:tgtEl>
                                        <p:attrNameLst>
                                          <p:attrName>style.visibility</p:attrName>
                                        </p:attrNameLst>
                                      </p:cBhvr>
                                      <p:to>
                                        <p:strVal val="visible"/>
                                      </p:to>
                                    </p:set>
                                    <p:animEffect transition="in" filter="fade">
                                      <p:cBhvr>
                                        <p:cTn id="112" dur="500"/>
                                        <p:tgtEl>
                                          <p:spTgt spid="6"/>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593"/>
                                        </p:tgtEl>
                                        <p:attrNameLst>
                                          <p:attrName>style.visibility</p:attrName>
                                        </p:attrNameLst>
                                      </p:cBhvr>
                                      <p:to>
                                        <p:strVal val="visible"/>
                                      </p:to>
                                    </p:set>
                                    <p:animEffect transition="in" filter="wipe(left)">
                                      <p:cBhvr>
                                        <p:cTn id="116" dur="500"/>
                                        <p:tgtEl>
                                          <p:spTgt spid="593"/>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594"/>
                                        </p:tgtEl>
                                        <p:attrNameLst>
                                          <p:attrName>style.visibility</p:attrName>
                                        </p:attrNameLst>
                                      </p:cBhvr>
                                      <p:to>
                                        <p:strVal val="visible"/>
                                      </p:to>
                                    </p:set>
                                    <p:animEffect transition="in" filter="wipe(left)">
                                      <p:cBhvr>
                                        <p:cTn id="119" dur="500"/>
                                        <p:tgtEl>
                                          <p:spTgt spid="594"/>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32" fill="hold" grpId="0" nodeType="clickEffect">
                                  <p:stCondLst>
                                    <p:cond delay="0"/>
                                  </p:stCondLst>
                                  <p:childTnLst>
                                    <p:set>
                                      <p:cBhvr>
                                        <p:cTn id="123" dur="1" fill="hold">
                                          <p:stCondLst>
                                            <p:cond delay="0"/>
                                          </p:stCondLst>
                                        </p:cTn>
                                        <p:tgtEl>
                                          <p:spTgt spid="425"/>
                                        </p:tgtEl>
                                        <p:attrNameLst>
                                          <p:attrName>style.visibility</p:attrName>
                                        </p:attrNameLst>
                                      </p:cBhvr>
                                      <p:to>
                                        <p:strVal val="visible"/>
                                      </p:to>
                                    </p:set>
                                    <p:animEffect transition="in" filter="circle(out)">
                                      <p:cBhvr>
                                        <p:cTn id="124" dur="1000"/>
                                        <p:tgtEl>
                                          <p:spTgt spid="425"/>
                                        </p:tgtEl>
                                      </p:cBhvr>
                                    </p:animEffect>
                                  </p:childTnLst>
                                </p:cTn>
                              </p:par>
                              <p:par>
                                <p:cTn id="125" presetID="16" presetClass="entr" presetSubtype="42" fill="hold" grpId="0" nodeType="withEffect">
                                  <p:stCondLst>
                                    <p:cond delay="250"/>
                                  </p:stCondLst>
                                  <p:childTnLst>
                                    <p:set>
                                      <p:cBhvr>
                                        <p:cTn id="126" dur="1" fill="hold">
                                          <p:stCondLst>
                                            <p:cond delay="0"/>
                                          </p:stCondLst>
                                        </p:cTn>
                                        <p:tgtEl>
                                          <p:spTgt spid="677"/>
                                        </p:tgtEl>
                                        <p:attrNameLst>
                                          <p:attrName>style.visibility</p:attrName>
                                        </p:attrNameLst>
                                      </p:cBhvr>
                                      <p:to>
                                        <p:strVal val="visible"/>
                                      </p:to>
                                    </p:set>
                                    <p:animEffect transition="in" filter="barn(outHorizontal)">
                                      <p:cBhvr>
                                        <p:cTn id="127" dur="500"/>
                                        <p:tgtEl>
                                          <p:spTgt spid="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166" grpId="0"/>
      <p:bldP spid="677" grpId="0" animBg="1"/>
      <p:bldP spid="425" grpId="0"/>
      <p:bldP spid="3" grpId="0" animBg="1"/>
      <p:bldP spid="4" grpId="0"/>
      <p:bldP spid="560" grpId="0"/>
      <p:bldP spid="593" grpId="0" animBg="1"/>
      <p:bldP spid="594" grpId="0"/>
      <p:bldP spid="760" grpId="0"/>
      <p:bldP spid="762" grpId="0"/>
      <p:bldP spid="8" grpId="0" animBg="1"/>
      <p:bldP spid="770" grpId="0" animBg="1"/>
      <p:bldP spid="531" grpId="0" animBg="1"/>
      <p:bldP spid="9" grpId="0" animBg="1"/>
      <p:bldP spid="1132" grpId="0" animBg="1"/>
      <p:bldP spid="1132" grpId="1" animBg="1"/>
      <p:bldP spid="5" grpId="0"/>
      <p:bldP spid="5" grpId="1"/>
      <p:bldP spid="940" grpId="0"/>
      <p:bldP spid="9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AutoShape 2"/>
          <p:cNvSpPr>
            <a:spLocks noChangeArrowheads="1"/>
          </p:cNvSpPr>
          <p:nvPr/>
        </p:nvSpPr>
        <p:spPr bwMode="auto">
          <a:xfrm>
            <a:off x="3431704" y="358190"/>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grpSp>
        <p:nvGrpSpPr>
          <p:cNvPr id="4" name="グループ化 3"/>
          <p:cNvGrpSpPr/>
          <p:nvPr/>
        </p:nvGrpSpPr>
        <p:grpSpPr>
          <a:xfrm>
            <a:off x="3915569" y="4365104"/>
            <a:ext cx="1479886" cy="1490514"/>
            <a:chOff x="-2528842" y="4316237"/>
            <a:chExt cx="1479886" cy="1490514"/>
          </a:xfrm>
        </p:grpSpPr>
        <p:sp>
          <p:nvSpPr>
            <p:cNvPr id="705" name="Freeform 851"/>
            <p:cNvSpPr>
              <a:spLocks/>
            </p:cNvSpPr>
            <p:nvPr/>
          </p:nvSpPr>
          <p:spPr bwMode="auto">
            <a:xfrm>
              <a:off x="-2390622" y="5261044"/>
              <a:ext cx="1273392" cy="545707"/>
            </a:xfrm>
            <a:custGeom>
              <a:avLst/>
              <a:gdLst>
                <a:gd name="T0" fmla="*/ 475 w 419"/>
                <a:gd name="T1" fmla="*/ 72 h 233"/>
                <a:gd name="T2" fmla="*/ 289 w 419"/>
                <a:gd name="T3" fmla="*/ 66 h 233"/>
                <a:gd name="T4" fmla="*/ 172 w 419"/>
                <a:gd name="T5" fmla="*/ 37 h 233"/>
                <a:gd name="T6" fmla="*/ 114 w 419"/>
                <a:gd name="T7" fmla="*/ 29 h 233"/>
                <a:gd name="T8" fmla="*/ 113 w 419"/>
                <a:gd name="T9" fmla="*/ 31 h 233"/>
                <a:gd name="T10" fmla="*/ 102 w 419"/>
                <a:gd name="T11" fmla="*/ 44 h 233"/>
                <a:gd name="T12" fmla="*/ 81 w 419"/>
                <a:gd name="T13" fmla="*/ 67 h 233"/>
                <a:gd name="T14" fmla="*/ 65 w 419"/>
                <a:gd name="T15" fmla="*/ 98 h 233"/>
                <a:gd name="T16" fmla="*/ 0 w 419"/>
                <a:gd name="T17" fmla="*/ 95 h 233"/>
                <a:gd name="T18" fmla="*/ 57 w 419"/>
                <a:gd name="T19" fmla="*/ 199 h 233"/>
                <a:gd name="T20" fmla="*/ 140 w 419"/>
                <a:gd name="T21" fmla="*/ 202 h 233"/>
                <a:gd name="T22" fmla="*/ 135 w 419"/>
                <a:gd name="T23" fmla="*/ 285 h 233"/>
                <a:gd name="T24" fmla="*/ 430 w 419"/>
                <a:gd name="T25" fmla="*/ 285 h 233"/>
                <a:gd name="T26" fmla="*/ 503 w 419"/>
                <a:gd name="T27" fmla="*/ 212 h 233"/>
                <a:gd name="T28" fmla="*/ 475 w 419"/>
                <a:gd name="T29" fmla="*/ 72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9" h="233">
                  <a:moveTo>
                    <a:pt x="391" y="60"/>
                  </a:moveTo>
                  <a:cubicBezTo>
                    <a:pt x="347" y="0"/>
                    <a:pt x="276" y="52"/>
                    <a:pt x="238" y="54"/>
                  </a:cubicBezTo>
                  <a:cubicBezTo>
                    <a:pt x="200" y="56"/>
                    <a:pt x="141" y="31"/>
                    <a:pt x="141" y="31"/>
                  </a:cubicBezTo>
                  <a:cubicBezTo>
                    <a:pt x="123" y="22"/>
                    <a:pt x="107" y="21"/>
                    <a:pt x="94" y="23"/>
                  </a:cubicBezTo>
                  <a:cubicBezTo>
                    <a:pt x="94" y="24"/>
                    <a:pt x="93" y="24"/>
                    <a:pt x="93" y="25"/>
                  </a:cubicBezTo>
                  <a:cubicBezTo>
                    <a:pt x="93" y="25"/>
                    <a:pt x="95" y="37"/>
                    <a:pt x="84" y="38"/>
                  </a:cubicBezTo>
                  <a:cubicBezTo>
                    <a:pt x="84" y="38"/>
                    <a:pt x="87" y="56"/>
                    <a:pt x="67" y="55"/>
                  </a:cubicBezTo>
                  <a:cubicBezTo>
                    <a:pt x="67" y="55"/>
                    <a:pt x="81" y="79"/>
                    <a:pt x="53" y="80"/>
                  </a:cubicBezTo>
                  <a:cubicBezTo>
                    <a:pt x="30" y="82"/>
                    <a:pt x="7" y="78"/>
                    <a:pt x="0" y="77"/>
                  </a:cubicBezTo>
                  <a:cubicBezTo>
                    <a:pt x="1" y="138"/>
                    <a:pt x="45" y="162"/>
                    <a:pt x="45" y="162"/>
                  </a:cubicBezTo>
                  <a:cubicBezTo>
                    <a:pt x="71" y="183"/>
                    <a:pt x="115" y="165"/>
                    <a:pt x="115" y="165"/>
                  </a:cubicBezTo>
                  <a:cubicBezTo>
                    <a:pt x="108" y="182"/>
                    <a:pt x="111" y="233"/>
                    <a:pt x="111" y="233"/>
                  </a:cubicBezTo>
                  <a:cubicBezTo>
                    <a:pt x="353" y="233"/>
                    <a:pt x="353" y="233"/>
                    <a:pt x="353" y="233"/>
                  </a:cubicBezTo>
                  <a:cubicBezTo>
                    <a:pt x="353" y="233"/>
                    <a:pt x="407" y="202"/>
                    <a:pt x="413" y="173"/>
                  </a:cubicBezTo>
                  <a:cubicBezTo>
                    <a:pt x="419" y="144"/>
                    <a:pt x="391" y="60"/>
                    <a:pt x="391" y="6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706" name="Line 852"/>
            <p:cNvSpPr>
              <a:spLocks noChangeShapeType="1"/>
            </p:cNvSpPr>
            <p:nvPr/>
          </p:nvSpPr>
          <p:spPr bwMode="auto">
            <a:xfrm>
              <a:off x="-1349556" y="5609754"/>
              <a:ext cx="32349" cy="196997"/>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707" name="Freeform 853"/>
            <p:cNvSpPr>
              <a:spLocks/>
            </p:cNvSpPr>
            <p:nvPr/>
          </p:nvSpPr>
          <p:spPr bwMode="auto">
            <a:xfrm>
              <a:off x="-2040659" y="5589374"/>
              <a:ext cx="55876" cy="58874"/>
            </a:xfrm>
            <a:custGeom>
              <a:avLst/>
              <a:gdLst>
                <a:gd name="T0" fmla="*/ 19 w 19"/>
                <a:gd name="T1" fmla="*/ 0 h 25"/>
                <a:gd name="T2" fmla="*/ 0 w 19"/>
                <a:gd name="T3" fmla="*/ 31 h 25"/>
                <a:gd name="T4" fmla="*/ 0 60000 65536"/>
                <a:gd name="T5" fmla="*/ 0 60000 65536"/>
              </a:gdLst>
              <a:ahLst/>
              <a:cxnLst>
                <a:cxn ang="T4">
                  <a:pos x="T0" y="T1"/>
                </a:cxn>
                <a:cxn ang="T5">
                  <a:pos x="T2" y="T3"/>
                </a:cxn>
              </a:cxnLst>
              <a:rect l="0" t="0" r="r" b="b"/>
              <a:pathLst>
                <a:path w="19" h="25">
                  <a:moveTo>
                    <a:pt x="19" y="0"/>
                  </a:moveTo>
                  <a:cubicBezTo>
                    <a:pt x="19" y="0"/>
                    <a:pt x="8" y="20"/>
                    <a:pt x="0"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08" name="Freeform 854"/>
            <p:cNvSpPr>
              <a:spLocks/>
            </p:cNvSpPr>
            <p:nvPr/>
          </p:nvSpPr>
          <p:spPr bwMode="auto">
            <a:xfrm>
              <a:off x="-1884794" y="5437662"/>
              <a:ext cx="173511" cy="129067"/>
            </a:xfrm>
            <a:custGeom>
              <a:avLst/>
              <a:gdLst>
                <a:gd name="T0" fmla="*/ 15 w 58"/>
                <a:gd name="T1" fmla="*/ 0 h 54"/>
                <a:gd name="T2" fmla="*/ 0 w 58"/>
                <a:gd name="T3" fmla="*/ 45 h 54"/>
                <a:gd name="T4" fmla="*/ 64 w 58"/>
                <a:gd name="T5" fmla="*/ 75 h 54"/>
                <a:gd name="T6" fmla="*/ 0 60000 65536"/>
                <a:gd name="T7" fmla="*/ 0 60000 65536"/>
                <a:gd name="T8" fmla="*/ 0 60000 65536"/>
              </a:gdLst>
              <a:ahLst/>
              <a:cxnLst>
                <a:cxn ang="T6">
                  <a:pos x="T0" y="T1"/>
                </a:cxn>
                <a:cxn ang="T7">
                  <a:pos x="T2" y="T3"/>
                </a:cxn>
                <a:cxn ang="T8">
                  <a:pos x="T4" y="T5"/>
                </a:cxn>
              </a:cxnLst>
              <a:rect l="0" t="0" r="r" b="b"/>
              <a:pathLst>
                <a:path w="58" h="54">
                  <a:moveTo>
                    <a:pt x="15" y="0"/>
                  </a:moveTo>
                  <a:cubicBezTo>
                    <a:pt x="0" y="33"/>
                    <a:pt x="0" y="33"/>
                    <a:pt x="0" y="33"/>
                  </a:cubicBezTo>
                  <a:cubicBezTo>
                    <a:pt x="0" y="33"/>
                    <a:pt x="29" y="31"/>
                    <a:pt x="58" y="5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09" name="Freeform 855"/>
            <p:cNvSpPr>
              <a:spLocks/>
            </p:cNvSpPr>
            <p:nvPr/>
          </p:nvSpPr>
          <p:spPr bwMode="auto">
            <a:xfrm>
              <a:off x="-1599531" y="5412755"/>
              <a:ext cx="176452" cy="156240"/>
            </a:xfrm>
            <a:custGeom>
              <a:avLst/>
              <a:gdLst>
                <a:gd name="T0" fmla="*/ 0 w 58"/>
                <a:gd name="T1" fmla="*/ 79 h 67"/>
                <a:gd name="T2" fmla="*/ 70 w 58"/>
                <a:gd name="T3" fmla="*/ 63 h 67"/>
                <a:gd name="T4" fmla="*/ 48 w 58"/>
                <a:gd name="T5" fmla="*/ 0 h 67"/>
                <a:gd name="T6" fmla="*/ 0 60000 65536"/>
                <a:gd name="T7" fmla="*/ 0 60000 65536"/>
                <a:gd name="T8" fmla="*/ 0 60000 65536"/>
              </a:gdLst>
              <a:ahLst/>
              <a:cxnLst>
                <a:cxn ang="T6">
                  <a:pos x="T0" y="T1"/>
                </a:cxn>
                <a:cxn ang="T7">
                  <a:pos x="T2" y="T3"/>
                </a:cxn>
                <a:cxn ang="T8">
                  <a:pos x="T4" y="T5"/>
                </a:cxn>
              </a:cxnLst>
              <a:rect l="0" t="0" r="r" b="b"/>
              <a:pathLst>
                <a:path w="58" h="67">
                  <a:moveTo>
                    <a:pt x="0" y="67"/>
                  </a:moveTo>
                  <a:cubicBezTo>
                    <a:pt x="0" y="67"/>
                    <a:pt x="38" y="45"/>
                    <a:pt x="58" y="51"/>
                  </a:cubicBezTo>
                  <a:cubicBezTo>
                    <a:pt x="58" y="51"/>
                    <a:pt x="38" y="14"/>
                    <a:pt x="4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10" name="Freeform 857"/>
            <p:cNvSpPr>
              <a:spLocks/>
            </p:cNvSpPr>
            <p:nvPr/>
          </p:nvSpPr>
          <p:spPr bwMode="auto">
            <a:xfrm>
              <a:off x="-1749514" y="5451249"/>
              <a:ext cx="194098" cy="142653"/>
            </a:xfrm>
            <a:custGeom>
              <a:avLst/>
              <a:gdLst>
                <a:gd name="T0" fmla="*/ 34 w 64"/>
                <a:gd name="T1" fmla="*/ 13 h 61"/>
                <a:gd name="T2" fmla="*/ 0 w 64"/>
                <a:gd name="T3" fmla="*/ 9 h 61"/>
                <a:gd name="T4" fmla="*/ 39 w 64"/>
                <a:gd name="T5" fmla="*/ 72 h 61"/>
                <a:gd name="T6" fmla="*/ 76 w 64"/>
                <a:gd name="T7" fmla="*/ 0 h 61"/>
                <a:gd name="T8" fmla="*/ 34 w 64"/>
                <a:gd name="T9" fmla="*/ 13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1">
                  <a:moveTo>
                    <a:pt x="28" y="13"/>
                  </a:moveTo>
                  <a:cubicBezTo>
                    <a:pt x="18" y="13"/>
                    <a:pt x="9" y="12"/>
                    <a:pt x="0" y="9"/>
                  </a:cubicBezTo>
                  <a:cubicBezTo>
                    <a:pt x="4" y="27"/>
                    <a:pt x="13" y="58"/>
                    <a:pt x="33" y="60"/>
                  </a:cubicBezTo>
                  <a:cubicBezTo>
                    <a:pt x="54" y="61"/>
                    <a:pt x="62" y="20"/>
                    <a:pt x="64" y="0"/>
                  </a:cubicBezTo>
                  <a:cubicBezTo>
                    <a:pt x="50" y="7"/>
                    <a:pt x="37" y="12"/>
                    <a:pt x="28" y="13"/>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711" name="Freeform 868"/>
            <p:cNvSpPr>
              <a:spLocks/>
            </p:cNvSpPr>
            <p:nvPr/>
          </p:nvSpPr>
          <p:spPr bwMode="auto">
            <a:xfrm>
              <a:off x="-2528842" y="5073103"/>
              <a:ext cx="488183" cy="380409"/>
            </a:xfrm>
            <a:custGeom>
              <a:avLst/>
              <a:gdLst>
                <a:gd name="T0" fmla="*/ 140 w 160"/>
                <a:gd name="T1" fmla="*/ 168 h 162"/>
                <a:gd name="T2" fmla="*/ 122 w 160"/>
                <a:gd name="T3" fmla="*/ 199 h 162"/>
                <a:gd name="T4" fmla="*/ 55 w 160"/>
                <a:gd name="T5" fmla="*/ 195 h 162"/>
                <a:gd name="T6" fmla="*/ 3 w 160"/>
                <a:gd name="T7" fmla="*/ 117 h 162"/>
                <a:gd name="T8" fmla="*/ 77 w 160"/>
                <a:gd name="T9" fmla="*/ 2 h 162"/>
                <a:gd name="T10" fmla="*/ 168 w 160"/>
                <a:gd name="T11" fmla="*/ 36 h 162"/>
                <a:gd name="T12" fmla="*/ 179 w 160"/>
                <a:gd name="T13" fmla="*/ 112 h 162"/>
                <a:gd name="T14" fmla="*/ 172 w 160"/>
                <a:gd name="T15" fmla="*/ 130 h 162"/>
                <a:gd name="T16" fmla="*/ 161 w 160"/>
                <a:gd name="T17" fmla="*/ 147 h 162"/>
                <a:gd name="T18" fmla="*/ 140 w 160"/>
                <a:gd name="T19" fmla="*/ 168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62">
                  <a:moveTo>
                    <a:pt x="112" y="135"/>
                  </a:moveTo>
                  <a:cubicBezTo>
                    <a:pt x="112" y="135"/>
                    <a:pt x="126" y="159"/>
                    <a:pt x="98" y="160"/>
                  </a:cubicBezTo>
                  <a:cubicBezTo>
                    <a:pt x="71" y="162"/>
                    <a:pt x="43" y="157"/>
                    <a:pt x="43" y="157"/>
                  </a:cubicBezTo>
                  <a:cubicBezTo>
                    <a:pt x="43" y="157"/>
                    <a:pt x="0" y="114"/>
                    <a:pt x="3" y="94"/>
                  </a:cubicBezTo>
                  <a:cubicBezTo>
                    <a:pt x="6" y="74"/>
                    <a:pt x="44" y="3"/>
                    <a:pt x="62" y="2"/>
                  </a:cubicBezTo>
                  <a:cubicBezTo>
                    <a:pt x="80" y="1"/>
                    <a:pt x="111" y="0"/>
                    <a:pt x="135" y="30"/>
                  </a:cubicBezTo>
                  <a:cubicBezTo>
                    <a:pt x="160" y="60"/>
                    <a:pt x="153" y="83"/>
                    <a:pt x="144" y="90"/>
                  </a:cubicBezTo>
                  <a:cubicBezTo>
                    <a:pt x="144" y="90"/>
                    <a:pt x="144" y="100"/>
                    <a:pt x="138" y="105"/>
                  </a:cubicBezTo>
                  <a:cubicBezTo>
                    <a:pt x="138" y="105"/>
                    <a:pt x="140" y="117"/>
                    <a:pt x="129" y="118"/>
                  </a:cubicBezTo>
                  <a:cubicBezTo>
                    <a:pt x="129" y="118"/>
                    <a:pt x="132" y="136"/>
                    <a:pt x="112" y="135"/>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712" name="Freeform 869"/>
            <p:cNvSpPr>
              <a:spLocks/>
            </p:cNvSpPr>
            <p:nvPr/>
          </p:nvSpPr>
          <p:spPr bwMode="auto">
            <a:xfrm>
              <a:off x="-2311218" y="5002908"/>
              <a:ext cx="152926" cy="108688"/>
            </a:xfrm>
            <a:custGeom>
              <a:avLst/>
              <a:gdLst>
                <a:gd name="T0" fmla="*/ 56 w 51"/>
                <a:gd name="T1" fmla="*/ 58 h 46"/>
                <a:gd name="T2" fmla="*/ 46 w 51"/>
                <a:gd name="T3" fmla="*/ 3 h 46"/>
                <a:gd name="T4" fmla="*/ 0 w 51"/>
                <a:gd name="T5" fmla="*/ 39 h 46"/>
                <a:gd name="T6" fmla="*/ 56 w 51"/>
                <a:gd name="T7" fmla="*/ 58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6">
                  <a:moveTo>
                    <a:pt x="50" y="46"/>
                  </a:moveTo>
                  <a:cubicBezTo>
                    <a:pt x="51" y="32"/>
                    <a:pt x="51" y="7"/>
                    <a:pt x="40" y="3"/>
                  </a:cubicBezTo>
                  <a:cubicBezTo>
                    <a:pt x="29" y="0"/>
                    <a:pt x="9" y="20"/>
                    <a:pt x="0" y="31"/>
                  </a:cubicBezTo>
                  <a:cubicBezTo>
                    <a:pt x="14" y="31"/>
                    <a:pt x="32" y="33"/>
                    <a:pt x="50" y="46"/>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713" name="Freeform 870"/>
            <p:cNvSpPr>
              <a:spLocks/>
            </p:cNvSpPr>
            <p:nvPr/>
          </p:nvSpPr>
          <p:spPr bwMode="auto">
            <a:xfrm>
              <a:off x="-2125944" y="5204436"/>
              <a:ext cx="41172" cy="86046"/>
            </a:xfrm>
            <a:custGeom>
              <a:avLst/>
              <a:gdLst>
                <a:gd name="T0" fmla="*/ 0 w 13"/>
                <a:gd name="T1" fmla="*/ 0 h 36"/>
                <a:gd name="T2" fmla="*/ 17 w 13"/>
                <a:gd name="T3" fmla="*/ 49 h 36"/>
                <a:gd name="T4" fmla="*/ 0 60000 65536"/>
                <a:gd name="T5" fmla="*/ 0 60000 65536"/>
              </a:gdLst>
              <a:ahLst/>
              <a:cxnLst>
                <a:cxn ang="T4">
                  <a:pos x="T0" y="T1"/>
                </a:cxn>
                <a:cxn ang="T5">
                  <a:pos x="T2" y="T3"/>
                </a:cxn>
              </a:cxnLst>
              <a:rect l="0" t="0" r="r" b="b"/>
              <a:pathLst>
                <a:path w="13" h="36">
                  <a:moveTo>
                    <a:pt x="0" y="0"/>
                  </a:moveTo>
                  <a:cubicBezTo>
                    <a:pt x="0" y="0"/>
                    <a:pt x="13" y="24"/>
                    <a:pt x="11" y="3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14" name="Freeform 871"/>
            <p:cNvSpPr>
              <a:spLocks/>
            </p:cNvSpPr>
            <p:nvPr/>
          </p:nvSpPr>
          <p:spPr bwMode="auto">
            <a:xfrm>
              <a:off x="-2143589" y="5251986"/>
              <a:ext cx="38232" cy="67931"/>
            </a:xfrm>
            <a:custGeom>
              <a:avLst/>
              <a:gdLst>
                <a:gd name="T0" fmla="*/ 0 w 12"/>
                <a:gd name="T1" fmla="*/ 0 h 29"/>
                <a:gd name="T2" fmla="*/ 17 w 12"/>
                <a:gd name="T3" fmla="*/ 35 h 29"/>
                <a:gd name="T4" fmla="*/ 0 60000 65536"/>
                <a:gd name="T5" fmla="*/ 0 60000 65536"/>
              </a:gdLst>
              <a:ahLst/>
              <a:cxnLst>
                <a:cxn ang="T4">
                  <a:pos x="T0" y="T1"/>
                </a:cxn>
                <a:cxn ang="T5">
                  <a:pos x="T2" y="T3"/>
                </a:cxn>
              </a:cxnLst>
              <a:rect l="0" t="0" r="r" b="b"/>
              <a:pathLst>
                <a:path w="12" h="29">
                  <a:moveTo>
                    <a:pt x="0" y="0"/>
                  </a:moveTo>
                  <a:cubicBezTo>
                    <a:pt x="0" y="0"/>
                    <a:pt x="12" y="18"/>
                    <a:pt x="11" y="2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15" name="Freeform 872"/>
            <p:cNvSpPr>
              <a:spLocks/>
            </p:cNvSpPr>
            <p:nvPr/>
          </p:nvSpPr>
          <p:spPr bwMode="auto">
            <a:xfrm>
              <a:off x="-2158293" y="5283687"/>
              <a:ext cx="26469" cy="65666"/>
            </a:xfrm>
            <a:custGeom>
              <a:avLst/>
              <a:gdLst>
                <a:gd name="T0" fmla="*/ 0 w 8"/>
                <a:gd name="T1" fmla="*/ 0 h 28"/>
                <a:gd name="T2" fmla="*/ 14 w 8"/>
                <a:gd name="T3" fmla="*/ 34 h 28"/>
                <a:gd name="T4" fmla="*/ 0 60000 65536"/>
                <a:gd name="T5" fmla="*/ 0 60000 65536"/>
              </a:gdLst>
              <a:ahLst/>
              <a:cxnLst>
                <a:cxn ang="T4">
                  <a:pos x="T0" y="T1"/>
                </a:cxn>
                <a:cxn ang="T5">
                  <a:pos x="T2" y="T3"/>
                </a:cxn>
              </a:cxnLst>
              <a:rect l="0" t="0" r="r" b="b"/>
              <a:pathLst>
                <a:path w="8" h="28">
                  <a:moveTo>
                    <a:pt x="0" y="0"/>
                  </a:moveTo>
                  <a:cubicBezTo>
                    <a:pt x="0" y="0"/>
                    <a:pt x="8" y="18"/>
                    <a:pt x="7" y="28"/>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16" name="Freeform 873"/>
            <p:cNvSpPr>
              <a:spLocks/>
            </p:cNvSpPr>
            <p:nvPr/>
          </p:nvSpPr>
          <p:spPr bwMode="auto">
            <a:xfrm>
              <a:off x="-2325923" y="5295009"/>
              <a:ext cx="138220" cy="92839"/>
            </a:xfrm>
            <a:custGeom>
              <a:avLst/>
              <a:gdLst>
                <a:gd name="T0" fmla="*/ 25 w 45"/>
                <a:gd name="T1" fmla="*/ 0 h 41"/>
                <a:gd name="T2" fmla="*/ 2 w 45"/>
                <a:gd name="T3" fmla="*/ 12 h 41"/>
                <a:gd name="T4" fmla="*/ 57 w 45"/>
                <a:gd name="T5" fmla="*/ 41 h 41"/>
                <a:gd name="T6" fmla="*/ 0 60000 65536"/>
                <a:gd name="T7" fmla="*/ 0 60000 65536"/>
                <a:gd name="T8" fmla="*/ 0 60000 65536"/>
              </a:gdLst>
              <a:ahLst/>
              <a:cxnLst>
                <a:cxn ang="T6">
                  <a:pos x="T0" y="T1"/>
                </a:cxn>
                <a:cxn ang="T7">
                  <a:pos x="T2" y="T3"/>
                </a:cxn>
                <a:cxn ang="T8">
                  <a:pos x="T4" y="T5"/>
                </a:cxn>
              </a:cxnLst>
              <a:rect l="0" t="0" r="r" b="b"/>
              <a:pathLst>
                <a:path w="45" h="41">
                  <a:moveTo>
                    <a:pt x="19" y="0"/>
                  </a:moveTo>
                  <a:cubicBezTo>
                    <a:pt x="19" y="0"/>
                    <a:pt x="4" y="2"/>
                    <a:pt x="2" y="12"/>
                  </a:cubicBezTo>
                  <a:cubicBezTo>
                    <a:pt x="0" y="22"/>
                    <a:pt x="20" y="37"/>
                    <a:pt x="45" y="4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17" name="Freeform 874"/>
            <p:cNvSpPr>
              <a:spLocks/>
            </p:cNvSpPr>
            <p:nvPr/>
          </p:nvSpPr>
          <p:spPr bwMode="auto">
            <a:xfrm>
              <a:off x="-2278869" y="5134239"/>
              <a:ext cx="102929" cy="110953"/>
            </a:xfrm>
            <a:custGeom>
              <a:avLst/>
              <a:gdLst>
                <a:gd name="T0" fmla="*/ 40 w 34"/>
                <a:gd name="T1" fmla="*/ 0 h 47"/>
                <a:gd name="T2" fmla="*/ 30 w 34"/>
                <a:gd name="T3" fmla="*/ 19 h 47"/>
                <a:gd name="T4" fmla="*/ 13 w 34"/>
                <a:gd name="T5" fmla="*/ 35 h 47"/>
                <a:gd name="T6" fmla="*/ 9 w 34"/>
                <a:gd name="T7" fmla="*/ 59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7">
                  <a:moveTo>
                    <a:pt x="34" y="0"/>
                  </a:moveTo>
                  <a:cubicBezTo>
                    <a:pt x="34" y="0"/>
                    <a:pt x="22" y="4"/>
                    <a:pt x="24" y="13"/>
                  </a:cubicBezTo>
                  <a:cubicBezTo>
                    <a:pt x="24" y="13"/>
                    <a:pt x="10" y="17"/>
                    <a:pt x="13" y="29"/>
                  </a:cubicBezTo>
                  <a:cubicBezTo>
                    <a:pt x="13" y="29"/>
                    <a:pt x="0" y="38"/>
                    <a:pt x="9" y="4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18" name="Freeform 696"/>
            <p:cNvSpPr>
              <a:spLocks/>
            </p:cNvSpPr>
            <p:nvPr/>
          </p:nvSpPr>
          <p:spPr bwMode="auto">
            <a:xfrm>
              <a:off x="-2175940" y="4455133"/>
              <a:ext cx="1121303" cy="953169"/>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719" name="Freeform 697"/>
            <p:cNvSpPr>
              <a:spLocks/>
            </p:cNvSpPr>
            <p:nvPr/>
          </p:nvSpPr>
          <p:spPr bwMode="auto">
            <a:xfrm>
              <a:off x="-2028126" y="4628435"/>
              <a:ext cx="774908" cy="844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720" name="Freeform 698"/>
            <p:cNvSpPr>
              <a:spLocks/>
            </p:cNvSpPr>
            <p:nvPr/>
          </p:nvSpPr>
          <p:spPr bwMode="auto">
            <a:xfrm>
              <a:off x="-1919131" y="5099275"/>
              <a:ext cx="536015" cy="270786"/>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721" name="Freeform 699"/>
            <p:cNvSpPr>
              <a:spLocks/>
            </p:cNvSpPr>
            <p:nvPr/>
          </p:nvSpPr>
          <p:spPr bwMode="auto">
            <a:xfrm>
              <a:off x="-1874338" y="4874055"/>
              <a:ext cx="106009" cy="68600"/>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22" name="Freeform 700"/>
            <p:cNvSpPr>
              <a:spLocks/>
            </p:cNvSpPr>
            <p:nvPr/>
          </p:nvSpPr>
          <p:spPr bwMode="auto">
            <a:xfrm>
              <a:off x="-1656350" y="4872250"/>
              <a:ext cx="117953" cy="7040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23" name="Freeform 701"/>
            <p:cNvSpPr>
              <a:spLocks/>
            </p:cNvSpPr>
            <p:nvPr/>
          </p:nvSpPr>
          <p:spPr bwMode="auto">
            <a:xfrm>
              <a:off x="-1641417" y="4729530"/>
              <a:ext cx="132884" cy="9387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24" name="Freeform 702"/>
            <p:cNvSpPr>
              <a:spLocks/>
            </p:cNvSpPr>
            <p:nvPr/>
          </p:nvSpPr>
          <p:spPr bwMode="auto">
            <a:xfrm>
              <a:off x="-1898225" y="4756611"/>
              <a:ext cx="128404" cy="68600"/>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25" name="Freeform 370"/>
            <p:cNvSpPr>
              <a:spLocks/>
            </p:cNvSpPr>
            <p:nvPr/>
          </p:nvSpPr>
          <p:spPr bwMode="auto">
            <a:xfrm>
              <a:off x="-1162463" y="4501833"/>
              <a:ext cx="113507" cy="467083"/>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6" name="Freeform 371"/>
            <p:cNvSpPr>
              <a:spLocks/>
            </p:cNvSpPr>
            <p:nvPr/>
          </p:nvSpPr>
          <p:spPr bwMode="auto">
            <a:xfrm>
              <a:off x="-2288087" y="4316237"/>
              <a:ext cx="1172917" cy="566067"/>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7" name="Freeform 372"/>
            <p:cNvSpPr>
              <a:spLocks/>
            </p:cNvSpPr>
            <p:nvPr/>
          </p:nvSpPr>
          <p:spPr bwMode="auto">
            <a:xfrm>
              <a:off x="-2325923" y="4684336"/>
              <a:ext cx="1210754" cy="207249"/>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 name="AutoShape 928"/>
          <p:cNvSpPr>
            <a:spLocks noChangeArrowheads="1"/>
          </p:cNvSpPr>
          <p:nvPr/>
        </p:nvSpPr>
        <p:spPr bwMode="auto">
          <a:xfrm>
            <a:off x="3643491"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からくりを使った搬送法を考えてみよう</a:t>
            </a:r>
          </a:p>
        </p:txBody>
      </p:sp>
      <p:sp>
        <p:nvSpPr>
          <p:cNvPr id="289" name="Rectangle 5"/>
          <p:cNvSpPr>
            <a:spLocks noChangeArrowheads="1"/>
          </p:cNvSpPr>
          <p:nvPr/>
        </p:nvSpPr>
        <p:spPr bwMode="auto">
          <a:xfrm>
            <a:off x="3507102" y="132357"/>
            <a:ext cx="375923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２４</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サークル会合３</a:t>
            </a:r>
          </a:p>
        </p:txBody>
      </p:sp>
      <p:sp>
        <p:nvSpPr>
          <p:cNvPr id="131" name="テキスト ボックス 130"/>
          <p:cNvSpPr txBox="1"/>
          <p:nvPr/>
        </p:nvSpPr>
        <p:spPr>
          <a:xfrm>
            <a:off x="4727849" y="637666"/>
            <a:ext cx="4275529" cy="369332"/>
          </a:xfrm>
          <a:prstGeom prst="rect">
            <a:avLst/>
          </a:prstGeom>
          <a:noFill/>
        </p:spPr>
        <p:txBody>
          <a:bodyPr wrap="none" rtlCol="0">
            <a:spAutoFit/>
          </a:bodyPr>
          <a:lstStyle/>
          <a:p>
            <a:r>
              <a:rPr lang="ja-JP" altLang="en-US" b="1" dirty="0"/>
              <a:t>台車位置決めのバラツキを無くす為には</a:t>
            </a:r>
            <a:r>
              <a:rPr lang="en-US" altLang="ja-JP" b="1" i="1" dirty="0"/>
              <a:t>!!</a:t>
            </a:r>
            <a:endParaRPr lang="ja-JP" altLang="en-US" b="1" i="1" dirty="0"/>
          </a:p>
        </p:txBody>
      </p:sp>
      <p:sp>
        <p:nvSpPr>
          <p:cNvPr id="592" name="Rectangle 193"/>
          <p:cNvSpPr>
            <a:spLocks noChangeArrowheads="1"/>
          </p:cNvSpPr>
          <p:nvPr/>
        </p:nvSpPr>
        <p:spPr bwMode="auto">
          <a:xfrm flipH="1">
            <a:off x="4672599" y="969268"/>
            <a:ext cx="4534802" cy="1452710"/>
          </a:xfrm>
          <a:prstGeom prst="rect">
            <a:avLst/>
          </a:prstGeom>
          <a:solidFill>
            <a:srgbClr val="999999"/>
          </a:solidFill>
          <a:ln w="23813" cap="rnd">
            <a:solidFill>
              <a:srgbClr val="000000"/>
            </a:solidFill>
            <a:round/>
            <a:headEnd/>
            <a:tailEnd/>
          </a:ln>
        </p:spPr>
        <p:txBody>
          <a:bodyPr/>
          <a:lstStyle/>
          <a:p>
            <a:endParaRPr lang="ja-JP" altLang="en-US" sz="1600" dirty="0"/>
          </a:p>
        </p:txBody>
      </p:sp>
      <p:sp>
        <p:nvSpPr>
          <p:cNvPr id="593" name="Rectangle 194"/>
          <p:cNvSpPr>
            <a:spLocks noChangeArrowheads="1"/>
          </p:cNvSpPr>
          <p:nvPr/>
        </p:nvSpPr>
        <p:spPr bwMode="auto">
          <a:xfrm flipH="1">
            <a:off x="4994318" y="1021743"/>
            <a:ext cx="3938678" cy="1334703"/>
          </a:xfrm>
          <a:prstGeom prst="rect">
            <a:avLst/>
          </a:prstGeom>
          <a:solidFill>
            <a:srgbClr val="FFFFFF"/>
          </a:solidFill>
          <a:ln w="23813">
            <a:solidFill>
              <a:srgbClr val="000000"/>
            </a:solidFill>
            <a:miter lim="800000"/>
            <a:headEnd/>
            <a:tailEnd/>
          </a:ln>
        </p:spPr>
        <p:txBody>
          <a:bodyPr/>
          <a:lstStyle/>
          <a:p>
            <a:endParaRPr lang="ja-JP" altLang="en-US" sz="1600" dirty="0"/>
          </a:p>
        </p:txBody>
      </p:sp>
      <p:sp>
        <p:nvSpPr>
          <p:cNvPr id="3" name="テキスト ボックス 2"/>
          <p:cNvSpPr txBox="1"/>
          <p:nvPr/>
        </p:nvSpPr>
        <p:spPr>
          <a:xfrm>
            <a:off x="8973058" y="3419709"/>
            <a:ext cx="2805576" cy="461665"/>
          </a:xfrm>
          <a:prstGeom prst="rect">
            <a:avLst/>
          </a:prstGeom>
          <a:noFill/>
        </p:spPr>
        <p:txBody>
          <a:bodyPr wrap="none" rtlCol="0">
            <a:spAutoFit/>
          </a:bodyPr>
          <a:lstStyle/>
          <a:p>
            <a:r>
              <a:rPr lang="ja-JP" altLang="en-US" sz="2400" b="1" dirty="0"/>
              <a:t>ピタゴラスイッチとは</a:t>
            </a:r>
          </a:p>
        </p:txBody>
      </p:sp>
      <p:sp>
        <p:nvSpPr>
          <p:cNvPr id="278" name="角丸四角形吹き出し 277"/>
          <p:cNvSpPr/>
          <p:nvPr/>
        </p:nvSpPr>
        <p:spPr>
          <a:xfrm>
            <a:off x="3491902" y="3212976"/>
            <a:ext cx="1991413" cy="1088762"/>
          </a:xfrm>
          <a:prstGeom prst="wedgeRoundRectCallout">
            <a:avLst>
              <a:gd name="adj1" fmla="val -12377"/>
              <a:gd name="adj2" fmla="val 7380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8" name="グループ化 7"/>
          <p:cNvGrpSpPr/>
          <p:nvPr/>
        </p:nvGrpSpPr>
        <p:grpSpPr>
          <a:xfrm>
            <a:off x="5777276" y="3469651"/>
            <a:ext cx="3174334" cy="2384648"/>
            <a:chOff x="6228184" y="4249802"/>
            <a:chExt cx="1980000" cy="1697704"/>
          </a:xfrm>
        </p:grpSpPr>
        <p:sp>
          <p:nvSpPr>
            <p:cNvPr id="277" name="二等辺三角形 276"/>
            <p:cNvSpPr/>
            <p:nvPr/>
          </p:nvSpPr>
          <p:spPr>
            <a:xfrm>
              <a:off x="6588224" y="5148229"/>
              <a:ext cx="1324329" cy="79927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16" name="グループ化 315"/>
            <p:cNvGrpSpPr/>
            <p:nvPr/>
          </p:nvGrpSpPr>
          <p:grpSpPr>
            <a:xfrm>
              <a:off x="6228184" y="4249802"/>
              <a:ext cx="1980000" cy="1555462"/>
              <a:chOff x="6228184" y="4249802"/>
              <a:chExt cx="1980000" cy="1555462"/>
            </a:xfrm>
          </p:grpSpPr>
          <p:sp>
            <p:nvSpPr>
              <p:cNvPr id="317" name="Rectangle 193"/>
              <p:cNvSpPr>
                <a:spLocks noChangeArrowheads="1"/>
              </p:cNvSpPr>
              <p:nvPr/>
            </p:nvSpPr>
            <p:spPr bwMode="auto">
              <a:xfrm flipH="1">
                <a:off x="6228184" y="4249802"/>
                <a:ext cx="1980000" cy="1555462"/>
              </a:xfrm>
              <a:prstGeom prst="rect">
                <a:avLst/>
              </a:prstGeom>
              <a:solidFill>
                <a:srgbClr val="999999"/>
              </a:solidFill>
              <a:ln w="23813" cap="rnd">
                <a:solidFill>
                  <a:srgbClr val="000000"/>
                </a:solidFill>
                <a:round/>
                <a:headEnd/>
                <a:tailEnd/>
              </a:ln>
            </p:spPr>
            <p:txBody>
              <a:bodyPr/>
              <a:lstStyle/>
              <a:p>
                <a:endParaRPr lang="ja-JP" altLang="en-US" sz="1600" dirty="0"/>
              </a:p>
            </p:txBody>
          </p:sp>
          <p:sp>
            <p:nvSpPr>
              <p:cNvPr id="318" name="Rectangle 194"/>
              <p:cNvSpPr>
                <a:spLocks noChangeArrowheads="1"/>
              </p:cNvSpPr>
              <p:nvPr/>
            </p:nvSpPr>
            <p:spPr bwMode="auto">
              <a:xfrm flipH="1">
                <a:off x="6358324" y="4414136"/>
                <a:ext cx="1684133" cy="1228688"/>
              </a:xfrm>
              <a:prstGeom prst="rect">
                <a:avLst/>
              </a:prstGeom>
              <a:solidFill>
                <a:srgbClr val="FFFFFF"/>
              </a:solidFill>
              <a:ln w="23813">
                <a:solidFill>
                  <a:srgbClr val="000000"/>
                </a:solidFill>
                <a:miter lim="800000"/>
                <a:headEnd/>
                <a:tailEnd/>
              </a:ln>
            </p:spPr>
            <p:txBody>
              <a:bodyPr/>
              <a:lstStyle/>
              <a:p>
                <a:endParaRPr lang="ja-JP" altLang="en-US" sz="1600" dirty="0"/>
              </a:p>
            </p:txBody>
          </p:sp>
        </p:grpSp>
      </p:grpSp>
      <p:sp>
        <p:nvSpPr>
          <p:cNvPr id="10" name="テキスト ボックス 9"/>
          <p:cNvSpPr txBox="1"/>
          <p:nvPr/>
        </p:nvSpPr>
        <p:spPr>
          <a:xfrm>
            <a:off x="8936342" y="3906923"/>
            <a:ext cx="3037019" cy="1846659"/>
          </a:xfrm>
          <a:prstGeom prst="rect">
            <a:avLst/>
          </a:prstGeom>
          <a:noFill/>
        </p:spPr>
        <p:txBody>
          <a:bodyPr wrap="square" rtlCol="0">
            <a:spAutoFit/>
          </a:bodyPr>
          <a:lstStyle/>
          <a:p>
            <a:r>
              <a:rPr lang="en-US" altLang="ja-JP" sz="2400" b="1" dirty="0"/>
              <a:t>NHK</a:t>
            </a:r>
            <a:r>
              <a:rPr lang="ja-JP" altLang="en-US" sz="2400" b="1" dirty="0"/>
              <a:t>教育テレビ</a:t>
            </a:r>
            <a:r>
              <a:rPr lang="ja-JP" altLang="en-US" dirty="0"/>
              <a:t>で放送されている幼児番組で、手の込んだからくり（ピタゴラ装置）を使い、ボールが転がっていく中で様々な仕掛けが作動していくといったコーナーである。</a:t>
            </a:r>
            <a:endParaRPr lang="en-US" altLang="ja-JP" dirty="0"/>
          </a:p>
        </p:txBody>
      </p:sp>
      <p:sp>
        <p:nvSpPr>
          <p:cNvPr id="15" name="角丸四角形 14"/>
          <p:cNvSpPr/>
          <p:nvPr/>
        </p:nvSpPr>
        <p:spPr>
          <a:xfrm>
            <a:off x="5548719" y="3284984"/>
            <a:ext cx="6451441" cy="270117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p:cNvSpPr txBox="1"/>
          <p:nvPr/>
        </p:nvSpPr>
        <p:spPr>
          <a:xfrm>
            <a:off x="3520778" y="3304740"/>
            <a:ext cx="1986441" cy="923330"/>
          </a:xfrm>
          <a:prstGeom prst="rect">
            <a:avLst/>
          </a:prstGeom>
          <a:noFill/>
        </p:spPr>
        <p:txBody>
          <a:bodyPr wrap="none" rtlCol="0">
            <a:spAutoFit/>
          </a:bodyPr>
          <a:lstStyle/>
          <a:p>
            <a:r>
              <a:rPr lang="ja-JP" altLang="en-US" dirty="0"/>
              <a:t>ピタゴラスイッチ</a:t>
            </a:r>
            <a:endParaRPr lang="en-US" altLang="ja-JP" dirty="0"/>
          </a:p>
          <a:p>
            <a:r>
              <a:rPr lang="ja-JP" altLang="en-US" dirty="0"/>
              <a:t>みたいにからくりを</a:t>
            </a:r>
            <a:endParaRPr lang="en-US" altLang="ja-JP" dirty="0"/>
          </a:p>
          <a:p>
            <a:r>
              <a:rPr lang="ja-JP" altLang="en-US" dirty="0"/>
              <a:t>使えないかな</a:t>
            </a:r>
            <a:r>
              <a:rPr lang="en-US" altLang="ja-JP" dirty="0"/>
              <a:t>?</a:t>
            </a:r>
            <a:endParaRPr lang="ja-JP" altLang="en-US" dirty="0"/>
          </a:p>
        </p:txBody>
      </p:sp>
      <p:grpSp>
        <p:nvGrpSpPr>
          <p:cNvPr id="534" name="グループ化 533"/>
          <p:cNvGrpSpPr/>
          <p:nvPr/>
        </p:nvGrpSpPr>
        <p:grpSpPr>
          <a:xfrm>
            <a:off x="9048329" y="1556792"/>
            <a:ext cx="2163387" cy="1074328"/>
            <a:chOff x="5469050" y="4827599"/>
            <a:chExt cx="2163387" cy="1074328"/>
          </a:xfrm>
        </p:grpSpPr>
        <p:sp>
          <p:nvSpPr>
            <p:cNvPr id="535" name="Freeform 219"/>
            <p:cNvSpPr>
              <a:spLocks/>
            </p:cNvSpPr>
            <p:nvPr/>
          </p:nvSpPr>
          <p:spPr bwMode="auto">
            <a:xfrm flipH="1">
              <a:off x="6251508" y="4957683"/>
              <a:ext cx="1096717" cy="375696"/>
            </a:xfrm>
            <a:custGeom>
              <a:avLst/>
              <a:gdLst>
                <a:gd name="T0" fmla="*/ 69397 w 140"/>
                <a:gd name="T1" fmla="*/ 0 h 125"/>
                <a:gd name="T2" fmla="*/ 734 w 140"/>
                <a:gd name="T3" fmla="*/ 25609 h 125"/>
                <a:gd name="T4" fmla="*/ 3891 w 140"/>
                <a:gd name="T5" fmla="*/ 36209 h 125"/>
                <a:gd name="T6" fmla="*/ 24659 w 140"/>
                <a:gd name="T7" fmla="*/ 42562 h 125"/>
                <a:gd name="T8" fmla="*/ 52516 w 140"/>
                <a:gd name="T9" fmla="*/ 48043 h 125"/>
                <a:gd name="T10" fmla="*/ 73821 w 140"/>
                <a:gd name="T11" fmla="*/ 37401 h 125"/>
                <a:gd name="T12" fmla="*/ 72595 w 140"/>
                <a:gd name="T13" fmla="*/ 11429 h 125"/>
                <a:gd name="T14" fmla="*/ 69397 w 140"/>
                <a:gd name="T15" fmla="*/ 0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125">
                  <a:moveTo>
                    <a:pt x="107" y="0"/>
                  </a:moveTo>
                  <a:cubicBezTo>
                    <a:pt x="1" y="65"/>
                    <a:pt x="1" y="65"/>
                    <a:pt x="1" y="65"/>
                  </a:cubicBezTo>
                  <a:cubicBezTo>
                    <a:pt x="0" y="73"/>
                    <a:pt x="1" y="81"/>
                    <a:pt x="6" y="92"/>
                  </a:cubicBezTo>
                  <a:cubicBezTo>
                    <a:pt x="19" y="125"/>
                    <a:pt x="38" y="108"/>
                    <a:pt x="38" y="108"/>
                  </a:cubicBezTo>
                  <a:cubicBezTo>
                    <a:pt x="38" y="108"/>
                    <a:pt x="66" y="122"/>
                    <a:pt x="81" y="122"/>
                  </a:cubicBezTo>
                  <a:cubicBezTo>
                    <a:pt x="96" y="122"/>
                    <a:pt x="114" y="95"/>
                    <a:pt x="114" y="95"/>
                  </a:cubicBezTo>
                  <a:cubicBezTo>
                    <a:pt x="140" y="67"/>
                    <a:pt x="120" y="42"/>
                    <a:pt x="112" y="29"/>
                  </a:cubicBezTo>
                  <a:cubicBezTo>
                    <a:pt x="107" y="21"/>
                    <a:pt x="106" y="8"/>
                    <a:pt x="10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36" name="Freeform 220"/>
            <p:cNvSpPr>
              <a:spLocks/>
            </p:cNvSpPr>
            <p:nvPr/>
          </p:nvSpPr>
          <p:spPr bwMode="auto">
            <a:xfrm flipH="1">
              <a:off x="6323245" y="4827599"/>
              <a:ext cx="1309192" cy="333851"/>
            </a:xfrm>
            <a:custGeom>
              <a:avLst/>
              <a:gdLst>
                <a:gd name="T0" fmla="*/ 19586 w 167"/>
                <a:gd name="T1" fmla="*/ 43848 h 111"/>
                <a:gd name="T2" fmla="*/ 108580 w 167"/>
                <a:gd name="T3" fmla="*/ 10266 h 111"/>
                <a:gd name="T4" fmla="*/ 99518 w 167"/>
                <a:gd name="T5" fmla="*/ 5968 h 111"/>
                <a:gd name="T6" fmla="*/ 75490 w 167"/>
                <a:gd name="T7" fmla="*/ 5498 h 111"/>
                <a:gd name="T8" fmla="*/ 48778 w 167"/>
                <a:gd name="T9" fmla="*/ 3105 h 111"/>
                <a:gd name="T10" fmla="*/ 6579 w 167"/>
                <a:gd name="T11" fmla="*/ 26893 h 111"/>
                <a:gd name="T12" fmla="*/ 19586 w 167"/>
                <a:gd name="T13" fmla="*/ 43848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11">
                  <a:moveTo>
                    <a:pt x="30" y="111"/>
                  </a:moveTo>
                  <a:cubicBezTo>
                    <a:pt x="167" y="26"/>
                    <a:pt x="167" y="26"/>
                    <a:pt x="167" y="26"/>
                  </a:cubicBezTo>
                  <a:cubicBezTo>
                    <a:pt x="167" y="26"/>
                    <a:pt x="167" y="8"/>
                    <a:pt x="153" y="15"/>
                  </a:cubicBezTo>
                  <a:cubicBezTo>
                    <a:pt x="139" y="22"/>
                    <a:pt x="125" y="20"/>
                    <a:pt x="116" y="14"/>
                  </a:cubicBezTo>
                  <a:cubicBezTo>
                    <a:pt x="107" y="9"/>
                    <a:pt x="95" y="0"/>
                    <a:pt x="75" y="8"/>
                  </a:cubicBezTo>
                  <a:cubicBezTo>
                    <a:pt x="55" y="16"/>
                    <a:pt x="0" y="40"/>
                    <a:pt x="10" y="68"/>
                  </a:cubicBezTo>
                  <a:cubicBezTo>
                    <a:pt x="20" y="97"/>
                    <a:pt x="30" y="111"/>
                    <a:pt x="30" y="111"/>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37" name="Freeform 221"/>
            <p:cNvSpPr>
              <a:spLocks/>
            </p:cNvSpPr>
            <p:nvPr/>
          </p:nvSpPr>
          <p:spPr bwMode="auto">
            <a:xfrm flipH="1">
              <a:off x="7082093" y="5105050"/>
              <a:ext cx="141649" cy="60038"/>
            </a:xfrm>
            <a:custGeom>
              <a:avLst/>
              <a:gdLst>
                <a:gd name="T0" fmla="*/ 10648 w 18"/>
                <a:gd name="T1" fmla="*/ 7831 h 20"/>
                <a:gd name="T2" fmla="*/ 7245 w 18"/>
                <a:gd name="T3" fmla="*/ 0 h 20"/>
                <a:gd name="T4" fmla="*/ 0 w 18"/>
                <a:gd name="T5" fmla="*/ 2732 h 20"/>
                <a:gd name="T6" fmla="*/ 10648 w 18"/>
                <a:gd name="T7" fmla="*/ 783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0">
                  <a:moveTo>
                    <a:pt x="16" y="20"/>
                  </a:moveTo>
                  <a:cubicBezTo>
                    <a:pt x="18" y="14"/>
                    <a:pt x="14" y="6"/>
                    <a:pt x="11" y="0"/>
                  </a:cubicBezTo>
                  <a:cubicBezTo>
                    <a:pt x="0" y="7"/>
                    <a:pt x="0" y="7"/>
                    <a:pt x="0" y="7"/>
                  </a:cubicBezTo>
                  <a:cubicBezTo>
                    <a:pt x="9" y="11"/>
                    <a:pt x="16" y="20"/>
                    <a:pt x="16" y="2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38" name="Freeform 222"/>
            <p:cNvSpPr>
              <a:spLocks/>
            </p:cNvSpPr>
            <p:nvPr/>
          </p:nvSpPr>
          <p:spPr bwMode="auto">
            <a:xfrm flipH="1">
              <a:off x="7144334" y="5188741"/>
              <a:ext cx="118042" cy="66407"/>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39" name="Freeform 223"/>
            <p:cNvSpPr>
              <a:spLocks/>
            </p:cNvSpPr>
            <p:nvPr/>
          </p:nvSpPr>
          <p:spPr bwMode="auto">
            <a:xfrm flipH="1">
              <a:off x="6830987" y="5056838"/>
              <a:ext cx="156674" cy="71865"/>
            </a:xfrm>
            <a:custGeom>
              <a:avLst/>
              <a:gdLst>
                <a:gd name="T0" fmla="*/ 0 w 20"/>
                <a:gd name="T1" fmla="*/ 9276 h 24"/>
                <a:gd name="T2" fmla="*/ 12936 w 20"/>
                <a:gd name="T3" fmla="*/ 0 h 24"/>
                <a:gd name="T4" fmla="*/ 0 60000 65536"/>
                <a:gd name="T5" fmla="*/ 0 60000 65536"/>
              </a:gdLst>
              <a:ahLst/>
              <a:cxnLst>
                <a:cxn ang="T4">
                  <a:pos x="T0" y="T1"/>
                </a:cxn>
                <a:cxn ang="T5">
                  <a:pos x="T2" y="T3"/>
                </a:cxn>
              </a:cxnLst>
              <a:rect l="0" t="0" r="r" b="b"/>
              <a:pathLst>
                <a:path w="20" h="24">
                  <a:moveTo>
                    <a:pt x="0" y="24"/>
                  </a:moveTo>
                  <a:cubicBezTo>
                    <a:pt x="0" y="24"/>
                    <a:pt x="7" y="2"/>
                    <a:pt x="20"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0" name="Freeform 224"/>
            <p:cNvSpPr>
              <a:spLocks/>
            </p:cNvSpPr>
            <p:nvPr/>
          </p:nvSpPr>
          <p:spPr bwMode="auto">
            <a:xfrm flipH="1">
              <a:off x="6579879" y="4999528"/>
              <a:ext cx="118042" cy="30020"/>
            </a:xfrm>
            <a:custGeom>
              <a:avLst/>
              <a:gdLst>
                <a:gd name="T0" fmla="*/ 0 w 15"/>
                <a:gd name="T1" fmla="*/ 3920 h 10"/>
                <a:gd name="T2" fmla="*/ 9962 w 15"/>
                <a:gd name="T3" fmla="*/ 1188 h 10"/>
                <a:gd name="T4" fmla="*/ 0 60000 65536"/>
                <a:gd name="T5" fmla="*/ 0 60000 65536"/>
              </a:gdLst>
              <a:ahLst/>
              <a:cxnLst>
                <a:cxn ang="T4">
                  <a:pos x="T0" y="T1"/>
                </a:cxn>
                <a:cxn ang="T5">
                  <a:pos x="T2" y="T3"/>
                </a:cxn>
              </a:cxnLst>
              <a:rect l="0" t="0" r="r" b="b"/>
              <a:pathLst>
                <a:path w="15" h="10">
                  <a:moveTo>
                    <a:pt x="0" y="10"/>
                  </a:moveTo>
                  <a:cubicBezTo>
                    <a:pt x="0" y="10"/>
                    <a:pt x="7" y="0"/>
                    <a:pt x="15"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1" name="Oval 225"/>
            <p:cNvSpPr>
              <a:spLocks noChangeArrowheads="1"/>
            </p:cNvSpPr>
            <p:nvPr/>
          </p:nvSpPr>
          <p:spPr bwMode="auto">
            <a:xfrm flipH="1">
              <a:off x="6697920" y="5086857"/>
              <a:ext cx="55802" cy="3911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42" name="Oval 226"/>
            <p:cNvSpPr>
              <a:spLocks noChangeArrowheads="1"/>
            </p:cNvSpPr>
            <p:nvPr/>
          </p:nvSpPr>
          <p:spPr bwMode="auto">
            <a:xfrm flipH="1">
              <a:off x="6573439" y="5071393"/>
              <a:ext cx="53656" cy="3911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43" name="Freeform 227"/>
            <p:cNvSpPr>
              <a:spLocks/>
            </p:cNvSpPr>
            <p:nvPr/>
          </p:nvSpPr>
          <p:spPr bwMode="auto">
            <a:xfrm flipH="1">
              <a:off x="6964052" y="5188741"/>
              <a:ext cx="47216" cy="30020"/>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4" name="Line 228"/>
            <p:cNvSpPr>
              <a:spLocks noChangeShapeType="1"/>
            </p:cNvSpPr>
            <p:nvPr/>
          </p:nvSpPr>
          <p:spPr bwMode="auto">
            <a:xfrm>
              <a:off x="6886787" y="5183283"/>
              <a:ext cx="23607" cy="17284"/>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45" name="Oval 229"/>
            <p:cNvSpPr>
              <a:spLocks noChangeArrowheads="1"/>
            </p:cNvSpPr>
            <p:nvPr/>
          </p:nvSpPr>
          <p:spPr bwMode="auto">
            <a:xfrm flipH="1">
              <a:off x="6612073" y="5197838"/>
              <a:ext cx="118042" cy="71865"/>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546" name="Freeform 230"/>
            <p:cNvSpPr>
              <a:spLocks/>
            </p:cNvSpPr>
            <p:nvPr/>
          </p:nvSpPr>
          <p:spPr bwMode="auto">
            <a:xfrm flipH="1">
              <a:off x="5767375" y="5225128"/>
              <a:ext cx="1637563" cy="676799"/>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solidFill>
              <a:srgbClr val="CCECFF"/>
            </a:solidFill>
            <a:ln>
              <a:noFill/>
            </a:ln>
          </p:spPr>
          <p:txBody>
            <a:bodyPr/>
            <a:lstStyle/>
            <a:p>
              <a:endParaRPr lang="ja-JP" altLang="en-US" dirty="0"/>
            </a:p>
          </p:txBody>
        </p:sp>
        <p:sp>
          <p:nvSpPr>
            <p:cNvPr id="547" name="Freeform 231"/>
            <p:cNvSpPr>
              <a:spLocks/>
            </p:cNvSpPr>
            <p:nvPr/>
          </p:nvSpPr>
          <p:spPr bwMode="auto">
            <a:xfrm flipH="1">
              <a:off x="5469050" y="5110508"/>
              <a:ext cx="626695" cy="159193"/>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548" name="Freeform 232"/>
            <p:cNvSpPr>
              <a:spLocks/>
            </p:cNvSpPr>
            <p:nvPr/>
          </p:nvSpPr>
          <p:spPr bwMode="auto">
            <a:xfrm flipH="1">
              <a:off x="5767375" y="5225128"/>
              <a:ext cx="1637563" cy="676799"/>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49" name="Freeform 233"/>
            <p:cNvSpPr>
              <a:spLocks/>
            </p:cNvSpPr>
            <p:nvPr/>
          </p:nvSpPr>
          <p:spPr bwMode="auto">
            <a:xfrm flipH="1">
              <a:off x="5469050" y="5110508"/>
              <a:ext cx="626695" cy="159193"/>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50" name="Freeform 234"/>
            <p:cNvSpPr>
              <a:spLocks/>
            </p:cNvSpPr>
            <p:nvPr/>
          </p:nvSpPr>
          <p:spPr bwMode="auto">
            <a:xfrm flipH="1">
              <a:off x="5767375" y="5225128"/>
              <a:ext cx="1637563" cy="676799"/>
            </a:xfrm>
            <a:custGeom>
              <a:avLst/>
              <a:gdLst>
                <a:gd name="T0" fmla="*/ 114191 w 209"/>
                <a:gd name="T1" fmla="*/ 0 h 225"/>
                <a:gd name="T2" fmla="*/ 98573 w 209"/>
                <a:gd name="T3" fmla="*/ 11130 h 225"/>
                <a:gd name="T4" fmla="*/ 75847 w 209"/>
                <a:gd name="T5" fmla="*/ 3105 h 225"/>
                <a:gd name="T6" fmla="*/ 55082 w 209"/>
                <a:gd name="T7" fmla="*/ 13012 h 225"/>
                <a:gd name="T8" fmla="*/ 28614 w 209"/>
                <a:gd name="T9" fmla="*/ 7883 h 225"/>
                <a:gd name="T10" fmla="*/ 10317 w 209"/>
                <a:gd name="T11" fmla="*/ 25346 h 225"/>
                <a:gd name="T12" fmla="*/ 15621 w 209"/>
                <a:gd name="T13" fmla="*/ 88936 h 225"/>
                <a:gd name="T14" fmla="*/ 79060 w 209"/>
                <a:gd name="T15" fmla="*/ 88936 h 225"/>
                <a:gd name="T16" fmla="*/ 93962 w 209"/>
                <a:gd name="T17" fmla="*/ 35613 h 225"/>
                <a:gd name="T18" fmla="*/ 102465 w 209"/>
                <a:gd name="T19" fmla="*/ 37164 h 225"/>
                <a:gd name="T20" fmla="*/ 135504 w 209"/>
                <a:gd name="T21" fmla="*/ 6332 h 225"/>
                <a:gd name="T22" fmla="*/ 135504 w 209"/>
                <a:gd name="T23" fmla="*/ 5969 h 225"/>
                <a:gd name="T24" fmla="*/ 127187 w 209"/>
                <a:gd name="T25" fmla="*/ 2024 h 225"/>
                <a:gd name="T26" fmla="*/ 114191 w 209"/>
                <a:gd name="T27" fmla="*/ 0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25">
                  <a:moveTo>
                    <a:pt x="176" y="0"/>
                  </a:moveTo>
                  <a:cubicBezTo>
                    <a:pt x="152" y="28"/>
                    <a:pt x="152" y="28"/>
                    <a:pt x="152" y="28"/>
                  </a:cubicBezTo>
                  <a:cubicBezTo>
                    <a:pt x="148" y="9"/>
                    <a:pt x="132" y="6"/>
                    <a:pt x="117" y="8"/>
                  </a:cubicBezTo>
                  <a:cubicBezTo>
                    <a:pt x="112" y="14"/>
                    <a:pt x="98" y="33"/>
                    <a:pt x="85" y="33"/>
                  </a:cubicBezTo>
                  <a:cubicBezTo>
                    <a:pt x="72" y="33"/>
                    <a:pt x="51" y="23"/>
                    <a:pt x="44" y="20"/>
                  </a:cubicBezTo>
                  <a:cubicBezTo>
                    <a:pt x="23" y="32"/>
                    <a:pt x="16" y="64"/>
                    <a:pt x="16" y="64"/>
                  </a:cubicBezTo>
                  <a:cubicBezTo>
                    <a:pt x="0" y="132"/>
                    <a:pt x="24" y="225"/>
                    <a:pt x="24" y="225"/>
                  </a:cubicBezTo>
                  <a:cubicBezTo>
                    <a:pt x="122" y="225"/>
                    <a:pt x="122" y="225"/>
                    <a:pt x="122" y="225"/>
                  </a:cubicBezTo>
                  <a:cubicBezTo>
                    <a:pt x="156" y="178"/>
                    <a:pt x="148" y="110"/>
                    <a:pt x="145" y="90"/>
                  </a:cubicBezTo>
                  <a:cubicBezTo>
                    <a:pt x="147" y="92"/>
                    <a:pt x="150" y="95"/>
                    <a:pt x="158" y="94"/>
                  </a:cubicBezTo>
                  <a:cubicBezTo>
                    <a:pt x="173" y="93"/>
                    <a:pt x="209" y="16"/>
                    <a:pt x="209" y="16"/>
                  </a:cubicBezTo>
                  <a:cubicBezTo>
                    <a:pt x="209" y="15"/>
                    <a:pt x="209" y="15"/>
                    <a:pt x="209" y="15"/>
                  </a:cubicBezTo>
                  <a:cubicBezTo>
                    <a:pt x="206" y="13"/>
                    <a:pt x="202" y="9"/>
                    <a:pt x="196" y="5"/>
                  </a:cubicBezTo>
                  <a:cubicBezTo>
                    <a:pt x="188" y="0"/>
                    <a:pt x="181" y="0"/>
                    <a:pt x="176"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1" name="Freeform 235"/>
            <p:cNvSpPr>
              <a:spLocks/>
            </p:cNvSpPr>
            <p:nvPr/>
          </p:nvSpPr>
          <p:spPr bwMode="auto">
            <a:xfrm flipH="1">
              <a:off x="5469050" y="5110508"/>
              <a:ext cx="626695" cy="159193"/>
            </a:xfrm>
            <a:custGeom>
              <a:avLst/>
              <a:gdLst>
                <a:gd name="T0" fmla="*/ 39581 w 80"/>
                <a:gd name="T1" fmla="*/ 10946 h 53"/>
                <a:gd name="T2" fmla="*/ 34241 w 80"/>
                <a:gd name="T3" fmla="*/ 6300 h 53"/>
                <a:gd name="T4" fmla="*/ 17560 w 80"/>
                <a:gd name="T5" fmla="*/ 6660 h 53"/>
                <a:gd name="T6" fmla="*/ 5157 w 80"/>
                <a:gd name="T7" fmla="*/ 1549 h 53"/>
                <a:gd name="T8" fmla="*/ 7099 w 80"/>
                <a:gd name="T9" fmla="*/ 14152 h 53"/>
                <a:gd name="T10" fmla="*/ 5836 w 80"/>
                <a:gd name="T11" fmla="*/ 14872 h 53"/>
                <a:gd name="T12" fmla="*/ 18823 w 80"/>
                <a:gd name="T13" fmla="*/ 16889 h 53"/>
                <a:gd name="T14" fmla="*/ 27138 w 80"/>
                <a:gd name="T15" fmla="*/ 20802 h 53"/>
                <a:gd name="T16" fmla="*/ 42059 w 80"/>
                <a:gd name="T17" fmla="*/ 16529 h 53"/>
                <a:gd name="T18" fmla="*/ 39581 w 80"/>
                <a:gd name="T19" fmla="*/ 10946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53">
                  <a:moveTo>
                    <a:pt x="61" y="28"/>
                  </a:moveTo>
                  <a:cubicBezTo>
                    <a:pt x="68" y="19"/>
                    <a:pt x="53" y="16"/>
                    <a:pt x="53" y="16"/>
                  </a:cubicBezTo>
                  <a:cubicBezTo>
                    <a:pt x="52" y="3"/>
                    <a:pt x="38" y="17"/>
                    <a:pt x="27" y="17"/>
                  </a:cubicBezTo>
                  <a:cubicBezTo>
                    <a:pt x="17" y="17"/>
                    <a:pt x="16" y="0"/>
                    <a:pt x="8" y="4"/>
                  </a:cubicBezTo>
                  <a:cubicBezTo>
                    <a:pt x="0" y="8"/>
                    <a:pt x="11" y="36"/>
                    <a:pt x="11" y="36"/>
                  </a:cubicBezTo>
                  <a:cubicBezTo>
                    <a:pt x="9" y="38"/>
                    <a:pt x="9" y="38"/>
                    <a:pt x="9" y="38"/>
                  </a:cubicBezTo>
                  <a:cubicBezTo>
                    <a:pt x="14" y="38"/>
                    <a:pt x="21" y="38"/>
                    <a:pt x="29" y="43"/>
                  </a:cubicBezTo>
                  <a:cubicBezTo>
                    <a:pt x="35" y="47"/>
                    <a:pt x="39" y="51"/>
                    <a:pt x="42" y="53"/>
                  </a:cubicBezTo>
                  <a:cubicBezTo>
                    <a:pt x="50" y="36"/>
                    <a:pt x="65" y="42"/>
                    <a:pt x="65" y="42"/>
                  </a:cubicBezTo>
                  <a:cubicBezTo>
                    <a:pt x="80" y="36"/>
                    <a:pt x="61" y="28"/>
                    <a:pt x="61" y="28"/>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2" name="Freeform 236"/>
            <p:cNvSpPr>
              <a:spLocks/>
            </p:cNvSpPr>
            <p:nvPr/>
          </p:nvSpPr>
          <p:spPr bwMode="auto">
            <a:xfrm flipH="1">
              <a:off x="7067981" y="5312456"/>
              <a:ext cx="454998" cy="251981"/>
            </a:xfrm>
            <a:custGeom>
              <a:avLst/>
              <a:gdLst>
                <a:gd name="T0" fmla="*/ 31932 w 58"/>
                <a:gd name="T1" fmla="*/ 24956 h 84"/>
                <a:gd name="T2" fmla="*/ 25546 w 58"/>
                <a:gd name="T3" fmla="*/ 8646 h 84"/>
                <a:gd name="T4" fmla="*/ 12303 w 58"/>
                <a:gd name="T5" fmla="*/ 2730 h 84"/>
                <a:gd name="T6" fmla="*/ 15725 w 58"/>
                <a:gd name="T7" fmla="*/ 12874 h 84"/>
                <a:gd name="T8" fmla="*/ 3220 w 58"/>
                <a:gd name="T9" fmla="*/ 20693 h 84"/>
                <a:gd name="T10" fmla="*/ 13722 w 58"/>
                <a:gd name="T11" fmla="*/ 20693 h 84"/>
                <a:gd name="T12" fmla="*/ 7135 w 58"/>
                <a:gd name="T13" fmla="*/ 27327 h 84"/>
                <a:gd name="T14" fmla="*/ 16942 w 58"/>
                <a:gd name="T15" fmla="*/ 24129 h 84"/>
                <a:gd name="T16" fmla="*/ 15725 w 58"/>
                <a:gd name="T17" fmla="*/ 31558 h 84"/>
                <a:gd name="T18" fmla="*/ 22859 w 58"/>
                <a:gd name="T19" fmla="*/ 26968 h 84"/>
                <a:gd name="T20" fmla="*/ 25546 w 58"/>
                <a:gd name="T21" fmla="*/ 32416 h 84"/>
                <a:gd name="T22" fmla="*/ 31932 w 58"/>
                <a:gd name="T23" fmla="*/ 2495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84">
                  <a:moveTo>
                    <a:pt x="49" y="64"/>
                  </a:moveTo>
                  <a:cubicBezTo>
                    <a:pt x="49" y="64"/>
                    <a:pt x="58" y="21"/>
                    <a:pt x="39" y="22"/>
                  </a:cubicBezTo>
                  <a:cubicBezTo>
                    <a:pt x="39" y="22"/>
                    <a:pt x="30" y="0"/>
                    <a:pt x="19" y="7"/>
                  </a:cubicBezTo>
                  <a:cubicBezTo>
                    <a:pt x="8" y="14"/>
                    <a:pt x="24" y="33"/>
                    <a:pt x="24" y="33"/>
                  </a:cubicBezTo>
                  <a:cubicBezTo>
                    <a:pt x="24" y="33"/>
                    <a:pt x="0" y="44"/>
                    <a:pt x="5" y="53"/>
                  </a:cubicBezTo>
                  <a:cubicBezTo>
                    <a:pt x="11" y="61"/>
                    <a:pt x="21" y="53"/>
                    <a:pt x="21" y="53"/>
                  </a:cubicBezTo>
                  <a:cubicBezTo>
                    <a:pt x="21" y="53"/>
                    <a:pt x="3" y="64"/>
                    <a:pt x="11" y="70"/>
                  </a:cubicBezTo>
                  <a:cubicBezTo>
                    <a:pt x="18" y="75"/>
                    <a:pt x="26" y="62"/>
                    <a:pt x="26" y="62"/>
                  </a:cubicBezTo>
                  <a:cubicBezTo>
                    <a:pt x="26" y="62"/>
                    <a:pt x="14" y="79"/>
                    <a:pt x="24" y="81"/>
                  </a:cubicBezTo>
                  <a:cubicBezTo>
                    <a:pt x="34" y="84"/>
                    <a:pt x="35" y="69"/>
                    <a:pt x="35" y="69"/>
                  </a:cubicBezTo>
                  <a:cubicBezTo>
                    <a:pt x="35" y="69"/>
                    <a:pt x="32" y="83"/>
                    <a:pt x="39" y="83"/>
                  </a:cubicBezTo>
                  <a:cubicBezTo>
                    <a:pt x="47" y="83"/>
                    <a:pt x="49" y="64"/>
                    <a:pt x="49" y="64"/>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53" name="Freeform 238"/>
            <p:cNvSpPr>
              <a:spLocks/>
            </p:cNvSpPr>
            <p:nvPr/>
          </p:nvSpPr>
          <p:spPr bwMode="auto">
            <a:xfrm flipH="1">
              <a:off x="6706506" y="5312456"/>
              <a:ext cx="195306" cy="95516"/>
            </a:xfrm>
            <a:custGeom>
              <a:avLst/>
              <a:gdLst>
                <a:gd name="T0" fmla="*/ 728 w 25"/>
                <a:gd name="T1" fmla="*/ 0 h 32"/>
                <a:gd name="T2" fmla="*/ 0 w 25"/>
                <a:gd name="T3" fmla="*/ 12187 h 32"/>
                <a:gd name="T4" fmla="*/ 15965 w 25"/>
                <a:gd name="T5" fmla="*/ 9151 h 32"/>
                <a:gd name="T6" fmla="*/ 0 60000 65536"/>
                <a:gd name="T7" fmla="*/ 0 60000 65536"/>
                <a:gd name="T8" fmla="*/ 0 60000 65536"/>
              </a:gdLst>
              <a:ahLst/>
              <a:cxnLst>
                <a:cxn ang="T6">
                  <a:pos x="T0" y="T1"/>
                </a:cxn>
                <a:cxn ang="T7">
                  <a:pos x="T2" y="T3"/>
                </a:cxn>
                <a:cxn ang="T8">
                  <a:pos x="T4" y="T5"/>
                </a:cxn>
              </a:cxnLst>
              <a:rect l="0" t="0" r="r" b="b"/>
              <a:pathLst>
                <a:path w="25" h="32">
                  <a:moveTo>
                    <a:pt x="1" y="0"/>
                  </a:moveTo>
                  <a:cubicBezTo>
                    <a:pt x="0" y="32"/>
                    <a:pt x="0" y="32"/>
                    <a:pt x="0" y="32"/>
                  </a:cubicBezTo>
                  <a:cubicBezTo>
                    <a:pt x="0" y="32"/>
                    <a:pt x="12" y="20"/>
                    <a:pt x="25" y="2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4" name="Freeform 239"/>
            <p:cNvSpPr>
              <a:spLocks/>
            </p:cNvSpPr>
            <p:nvPr/>
          </p:nvSpPr>
          <p:spPr bwMode="auto">
            <a:xfrm flipH="1">
              <a:off x="6479007" y="5294263"/>
              <a:ext cx="141649" cy="71865"/>
            </a:xfrm>
            <a:custGeom>
              <a:avLst/>
              <a:gdLst>
                <a:gd name="T0" fmla="*/ 0 w 18"/>
                <a:gd name="T1" fmla="*/ 9276 h 24"/>
                <a:gd name="T2" fmla="*/ 11924 w 18"/>
                <a:gd name="T3" fmla="*/ 7380 h 24"/>
                <a:gd name="T4" fmla="*/ 4679 w 18"/>
                <a:gd name="T5" fmla="*/ 0 h 24"/>
                <a:gd name="T6" fmla="*/ 0 60000 65536"/>
                <a:gd name="T7" fmla="*/ 0 60000 65536"/>
                <a:gd name="T8" fmla="*/ 0 60000 65536"/>
              </a:gdLst>
              <a:ahLst/>
              <a:cxnLst>
                <a:cxn ang="T6">
                  <a:pos x="T0" y="T1"/>
                </a:cxn>
                <a:cxn ang="T7">
                  <a:pos x="T2" y="T3"/>
                </a:cxn>
                <a:cxn ang="T8">
                  <a:pos x="T4" y="T5"/>
                </a:cxn>
              </a:cxnLst>
              <a:rect l="0" t="0" r="r" b="b"/>
              <a:pathLst>
                <a:path w="18" h="24">
                  <a:moveTo>
                    <a:pt x="0" y="24"/>
                  </a:moveTo>
                  <a:cubicBezTo>
                    <a:pt x="0" y="24"/>
                    <a:pt x="10" y="16"/>
                    <a:pt x="18" y="19"/>
                  </a:cubicBezTo>
                  <a:cubicBezTo>
                    <a:pt x="7" y="0"/>
                    <a:pt x="7" y="0"/>
                    <a:pt x="7"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5" name="Freeform 240"/>
            <p:cNvSpPr>
              <a:spLocks/>
            </p:cNvSpPr>
            <p:nvPr/>
          </p:nvSpPr>
          <p:spPr bwMode="auto">
            <a:xfrm flipH="1">
              <a:off x="6627097" y="5315186"/>
              <a:ext cx="197452" cy="69135"/>
            </a:xfrm>
            <a:custGeom>
              <a:avLst/>
              <a:gdLst>
                <a:gd name="T0" fmla="*/ 9520 w 25"/>
                <a:gd name="T1" fmla="*/ 1190 h 23"/>
                <a:gd name="T2" fmla="*/ 0 w 25"/>
                <a:gd name="T3" fmla="*/ 0 h 23"/>
                <a:gd name="T4" fmla="*/ 13557 w 25"/>
                <a:gd name="T5" fmla="*/ 8690 h 23"/>
                <a:gd name="T6" fmla="*/ 16144 w 25"/>
                <a:gd name="T7" fmla="*/ 0 h 23"/>
                <a:gd name="T8" fmla="*/ 9520 w 25"/>
                <a:gd name="T9" fmla="*/ 119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3">
                  <a:moveTo>
                    <a:pt x="14" y="3"/>
                  </a:moveTo>
                  <a:cubicBezTo>
                    <a:pt x="10" y="3"/>
                    <a:pt x="5" y="2"/>
                    <a:pt x="0" y="0"/>
                  </a:cubicBezTo>
                  <a:cubicBezTo>
                    <a:pt x="6" y="10"/>
                    <a:pt x="16" y="23"/>
                    <a:pt x="20" y="22"/>
                  </a:cubicBezTo>
                  <a:cubicBezTo>
                    <a:pt x="25" y="22"/>
                    <a:pt x="24" y="8"/>
                    <a:pt x="24" y="0"/>
                  </a:cubicBezTo>
                  <a:cubicBezTo>
                    <a:pt x="21" y="2"/>
                    <a:pt x="17" y="3"/>
                    <a:pt x="14" y="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56" name="Freeform 241"/>
            <p:cNvSpPr>
              <a:spLocks/>
            </p:cNvSpPr>
            <p:nvPr/>
          </p:nvSpPr>
          <p:spPr bwMode="auto">
            <a:xfrm flipH="1">
              <a:off x="5679380" y="5158721"/>
              <a:ext cx="94434" cy="15465"/>
            </a:xfrm>
            <a:custGeom>
              <a:avLst/>
              <a:gdLst>
                <a:gd name="T0" fmla="*/ 0 w 12"/>
                <a:gd name="T1" fmla="*/ 2278 h 5"/>
                <a:gd name="T2" fmla="*/ 7931 w 12"/>
                <a:gd name="T3" fmla="*/ 0 h 5"/>
                <a:gd name="T4" fmla="*/ 0 60000 65536"/>
                <a:gd name="T5" fmla="*/ 0 60000 65536"/>
              </a:gdLst>
              <a:ahLst/>
              <a:cxnLst>
                <a:cxn ang="T4">
                  <a:pos x="T0" y="T1"/>
                </a:cxn>
                <a:cxn ang="T5">
                  <a:pos x="T2" y="T3"/>
                </a:cxn>
              </a:cxnLst>
              <a:rect l="0" t="0" r="r" b="b"/>
              <a:pathLst>
                <a:path w="12" h="5">
                  <a:moveTo>
                    <a:pt x="0" y="5"/>
                  </a:moveTo>
                  <a:cubicBezTo>
                    <a:pt x="0" y="5"/>
                    <a:pt x="5" y="1"/>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7" name="Freeform 242"/>
            <p:cNvSpPr>
              <a:spLocks/>
            </p:cNvSpPr>
            <p:nvPr/>
          </p:nvSpPr>
          <p:spPr bwMode="auto">
            <a:xfrm flipH="1">
              <a:off x="5617138" y="5191469"/>
              <a:ext cx="103018" cy="12735"/>
            </a:xfrm>
            <a:custGeom>
              <a:avLst/>
              <a:gdLst>
                <a:gd name="T0" fmla="*/ 0 w 13"/>
                <a:gd name="T1" fmla="*/ 2107 h 4"/>
                <a:gd name="T2" fmla="*/ 8917 w 13"/>
                <a:gd name="T3" fmla="*/ 602 h 4"/>
                <a:gd name="T4" fmla="*/ 0 60000 65536"/>
                <a:gd name="T5" fmla="*/ 0 60000 65536"/>
              </a:gdLst>
              <a:ahLst/>
              <a:cxnLst>
                <a:cxn ang="T4">
                  <a:pos x="T0" y="T1"/>
                </a:cxn>
                <a:cxn ang="T5">
                  <a:pos x="T2" y="T3"/>
                </a:cxn>
              </a:cxnLst>
              <a:rect l="0" t="0" r="r" b="b"/>
              <a:pathLst>
                <a:path w="13" h="4">
                  <a:moveTo>
                    <a:pt x="0" y="4"/>
                  </a:moveTo>
                  <a:cubicBezTo>
                    <a:pt x="0" y="4"/>
                    <a:pt x="7" y="0"/>
                    <a:pt x="13"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58" name="Freeform 243"/>
            <p:cNvSpPr>
              <a:spLocks/>
            </p:cNvSpPr>
            <p:nvPr/>
          </p:nvSpPr>
          <p:spPr bwMode="auto">
            <a:xfrm flipH="1">
              <a:off x="5758789" y="5179644"/>
              <a:ext cx="118042" cy="39116"/>
            </a:xfrm>
            <a:custGeom>
              <a:avLst/>
              <a:gdLst>
                <a:gd name="T0" fmla="*/ 0 w 15"/>
                <a:gd name="T1" fmla="*/ 0 h 13"/>
                <a:gd name="T2" fmla="*/ 9962 w 15"/>
                <a:gd name="T3" fmla="*/ 5143 h 13"/>
                <a:gd name="T4" fmla="*/ 0 60000 65536"/>
                <a:gd name="T5" fmla="*/ 0 60000 65536"/>
              </a:gdLst>
              <a:ahLst/>
              <a:cxnLst>
                <a:cxn ang="T4">
                  <a:pos x="T0" y="T1"/>
                </a:cxn>
                <a:cxn ang="T5">
                  <a:pos x="T2" y="T3"/>
                </a:cxn>
              </a:cxnLst>
              <a:rect l="0" t="0" r="r" b="b"/>
              <a:pathLst>
                <a:path w="15" h="13">
                  <a:moveTo>
                    <a:pt x="0" y="0"/>
                  </a:moveTo>
                  <a:cubicBezTo>
                    <a:pt x="0" y="0"/>
                    <a:pt x="11" y="6"/>
                    <a:pt x="15"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559" name="グループ化 558"/>
          <p:cNvGrpSpPr/>
          <p:nvPr/>
        </p:nvGrpSpPr>
        <p:grpSpPr>
          <a:xfrm>
            <a:off x="6384032" y="2410596"/>
            <a:ext cx="1755608" cy="661335"/>
            <a:chOff x="4641384" y="4207825"/>
            <a:chExt cx="1755608" cy="661335"/>
          </a:xfrm>
        </p:grpSpPr>
        <p:sp>
          <p:nvSpPr>
            <p:cNvPr id="560" name="Freeform 244"/>
            <p:cNvSpPr>
              <a:spLocks/>
            </p:cNvSpPr>
            <p:nvPr/>
          </p:nvSpPr>
          <p:spPr bwMode="auto">
            <a:xfrm flipH="1">
              <a:off x="5150038" y="4382484"/>
              <a:ext cx="1161103" cy="363870"/>
            </a:xfrm>
            <a:custGeom>
              <a:avLst/>
              <a:gdLst>
                <a:gd name="T0" fmla="*/ 3220 w 148"/>
                <a:gd name="T1" fmla="*/ 12645 h 121"/>
                <a:gd name="T2" fmla="*/ 0 w 148"/>
                <a:gd name="T3" fmla="*/ 22109 h 121"/>
                <a:gd name="T4" fmla="*/ 14991 w 148"/>
                <a:gd name="T5" fmla="*/ 32370 h 121"/>
                <a:gd name="T6" fmla="*/ 68575 w 148"/>
                <a:gd name="T7" fmla="*/ 42631 h 121"/>
                <a:gd name="T8" fmla="*/ 95885 w 148"/>
                <a:gd name="T9" fmla="*/ 24489 h 121"/>
                <a:gd name="T10" fmla="*/ 86801 w 148"/>
                <a:gd name="T11" fmla="*/ 0 h 121"/>
                <a:gd name="T12" fmla="*/ 3220 w 148"/>
                <a:gd name="T13" fmla="*/ 12645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21">
                  <a:moveTo>
                    <a:pt x="5" y="32"/>
                  </a:moveTo>
                  <a:cubicBezTo>
                    <a:pt x="1" y="43"/>
                    <a:pt x="0" y="56"/>
                    <a:pt x="0" y="56"/>
                  </a:cubicBezTo>
                  <a:cubicBezTo>
                    <a:pt x="0" y="88"/>
                    <a:pt x="23" y="82"/>
                    <a:pt x="23" y="82"/>
                  </a:cubicBezTo>
                  <a:cubicBezTo>
                    <a:pt x="28" y="117"/>
                    <a:pt x="62" y="121"/>
                    <a:pt x="105" y="108"/>
                  </a:cubicBezTo>
                  <a:cubicBezTo>
                    <a:pt x="148" y="96"/>
                    <a:pt x="145" y="75"/>
                    <a:pt x="147" y="62"/>
                  </a:cubicBezTo>
                  <a:cubicBezTo>
                    <a:pt x="148" y="51"/>
                    <a:pt x="137" y="14"/>
                    <a:pt x="133" y="0"/>
                  </a:cubicBezTo>
                  <a:cubicBezTo>
                    <a:pt x="94" y="9"/>
                    <a:pt x="24" y="27"/>
                    <a:pt x="5" y="32"/>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61" name="Freeform 245"/>
            <p:cNvSpPr>
              <a:spLocks/>
            </p:cNvSpPr>
            <p:nvPr/>
          </p:nvSpPr>
          <p:spPr bwMode="auto">
            <a:xfrm flipH="1">
              <a:off x="5010535" y="4207825"/>
              <a:ext cx="1386457" cy="273813"/>
            </a:xfrm>
            <a:custGeom>
              <a:avLst/>
              <a:gdLst>
                <a:gd name="T0" fmla="*/ 7832 w 177"/>
                <a:gd name="T1" fmla="*/ 36041 h 91"/>
                <a:gd name="T2" fmla="*/ 110013 w 177"/>
                <a:gd name="T3" fmla="*/ 20590 h 91"/>
                <a:gd name="T4" fmla="*/ 103608 w 177"/>
                <a:gd name="T5" fmla="*/ 13393 h 91"/>
                <a:gd name="T6" fmla="*/ 87462 w 177"/>
                <a:gd name="T7" fmla="*/ 11511 h 91"/>
                <a:gd name="T8" fmla="*/ 57666 w 177"/>
                <a:gd name="T9" fmla="*/ 1194 h 91"/>
                <a:gd name="T10" fmla="*/ 16865 w 177"/>
                <a:gd name="T11" fmla="*/ 7168 h 91"/>
                <a:gd name="T12" fmla="*/ 7832 w 177"/>
                <a:gd name="T13" fmla="*/ 36041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 h="91">
                  <a:moveTo>
                    <a:pt x="12" y="91"/>
                  </a:moveTo>
                  <a:cubicBezTo>
                    <a:pt x="12" y="91"/>
                    <a:pt x="163" y="52"/>
                    <a:pt x="170" y="52"/>
                  </a:cubicBezTo>
                  <a:cubicBezTo>
                    <a:pt x="170" y="52"/>
                    <a:pt x="177" y="33"/>
                    <a:pt x="160" y="34"/>
                  </a:cubicBezTo>
                  <a:cubicBezTo>
                    <a:pt x="160" y="34"/>
                    <a:pt x="141" y="38"/>
                    <a:pt x="135" y="29"/>
                  </a:cubicBezTo>
                  <a:cubicBezTo>
                    <a:pt x="129" y="20"/>
                    <a:pt x="115" y="0"/>
                    <a:pt x="89" y="3"/>
                  </a:cubicBezTo>
                  <a:cubicBezTo>
                    <a:pt x="26" y="18"/>
                    <a:pt x="26" y="18"/>
                    <a:pt x="26" y="18"/>
                  </a:cubicBezTo>
                  <a:cubicBezTo>
                    <a:pt x="26" y="18"/>
                    <a:pt x="0" y="23"/>
                    <a:pt x="12" y="91"/>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62" name="Freeform 246"/>
            <p:cNvSpPr>
              <a:spLocks/>
            </p:cNvSpPr>
            <p:nvPr/>
          </p:nvSpPr>
          <p:spPr bwMode="auto">
            <a:xfrm flipH="1">
              <a:off x="6012818" y="4438882"/>
              <a:ext cx="281156" cy="84600"/>
            </a:xfrm>
            <a:custGeom>
              <a:avLst/>
              <a:gdLst>
                <a:gd name="T0" fmla="*/ 1932 w 36"/>
                <a:gd name="T1" fmla="*/ 5241 h 28"/>
                <a:gd name="T2" fmla="*/ 0 w 36"/>
                <a:gd name="T3" fmla="*/ 10117 h 28"/>
                <a:gd name="T4" fmla="*/ 22987 w 36"/>
                <a:gd name="T5" fmla="*/ 11319 h 28"/>
                <a:gd name="T6" fmla="*/ 22987 w 36"/>
                <a:gd name="T7" fmla="*/ 1578 h 28"/>
                <a:gd name="T8" fmla="*/ 1932 w 36"/>
                <a:gd name="T9" fmla="*/ 52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8">
                  <a:moveTo>
                    <a:pt x="3" y="13"/>
                  </a:moveTo>
                  <a:cubicBezTo>
                    <a:pt x="2" y="17"/>
                    <a:pt x="1" y="21"/>
                    <a:pt x="0" y="25"/>
                  </a:cubicBezTo>
                  <a:cubicBezTo>
                    <a:pt x="17" y="0"/>
                    <a:pt x="36" y="28"/>
                    <a:pt x="36" y="28"/>
                  </a:cubicBezTo>
                  <a:cubicBezTo>
                    <a:pt x="36" y="4"/>
                    <a:pt x="36" y="4"/>
                    <a:pt x="36" y="4"/>
                  </a:cubicBezTo>
                  <a:cubicBezTo>
                    <a:pt x="22" y="8"/>
                    <a:pt x="10" y="11"/>
                    <a:pt x="3" y="13"/>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63" name="Freeform 247"/>
            <p:cNvSpPr>
              <a:spLocks/>
            </p:cNvSpPr>
            <p:nvPr/>
          </p:nvSpPr>
          <p:spPr bwMode="auto">
            <a:xfrm flipH="1">
              <a:off x="6154469" y="4514386"/>
              <a:ext cx="70825" cy="75503"/>
            </a:xfrm>
            <a:custGeom>
              <a:avLst/>
              <a:gdLst>
                <a:gd name="T0" fmla="*/ 2717 w 9"/>
                <a:gd name="T1" fmla="*/ 0 h 25"/>
                <a:gd name="T2" fmla="*/ 5969 w 9"/>
                <a:gd name="T3" fmla="*/ 10096 h 25"/>
                <a:gd name="T4" fmla="*/ 0 60000 65536"/>
                <a:gd name="T5" fmla="*/ 0 60000 65536"/>
              </a:gdLst>
              <a:ahLst/>
              <a:cxnLst>
                <a:cxn ang="T4">
                  <a:pos x="T0" y="T1"/>
                </a:cxn>
                <a:cxn ang="T5">
                  <a:pos x="T2" y="T3"/>
                </a:cxn>
              </a:cxnLst>
              <a:rect l="0" t="0" r="r" b="b"/>
              <a:pathLst>
                <a:path w="9" h="25">
                  <a:moveTo>
                    <a:pt x="4" y="0"/>
                  </a:moveTo>
                  <a:cubicBezTo>
                    <a:pt x="4" y="0"/>
                    <a:pt x="0" y="21"/>
                    <a:pt x="9"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64" name="Line 248"/>
            <p:cNvSpPr>
              <a:spLocks noChangeShapeType="1"/>
            </p:cNvSpPr>
            <p:nvPr/>
          </p:nvSpPr>
          <p:spPr bwMode="auto">
            <a:xfrm>
              <a:off x="6107251" y="4604444"/>
              <a:ext cx="23607" cy="24562"/>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65" name="Freeform 249"/>
            <p:cNvSpPr>
              <a:spLocks/>
            </p:cNvSpPr>
            <p:nvPr/>
          </p:nvSpPr>
          <p:spPr bwMode="auto">
            <a:xfrm flipH="1">
              <a:off x="5448362" y="4580793"/>
              <a:ext cx="218913" cy="50942"/>
            </a:xfrm>
            <a:custGeom>
              <a:avLst/>
              <a:gdLst>
                <a:gd name="T0" fmla="*/ 0 w 28"/>
                <a:gd name="T1" fmla="*/ 0 h 17"/>
                <a:gd name="T2" fmla="*/ 17981 w 28"/>
                <a:gd name="T3" fmla="*/ 5080 h 17"/>
                <a:gd name="T4" fmla="*/ 0 60000 65536"/>
                <a:gd name="T5" fmla="*/ 0 60000 65536"/>
              </a:gdLst>
              <a:ahLst/>
              <a:cxnLst>
                <a:cxn ang="T4">
                  <a:pos x="T0" y="T1"/>
                </a:cxn>
                <a:cxn ang="T5">
                  <a:pos x="T2" y="T3"/>
                </a:cxn>
              </a:cxnLst>
              <a:rect l="0" t="0" r="r" b="b"/>
              <a:pathLst>
                <a:path w="28" h="17">
                  <a:moveTo>
                    <a:pt x="0" y="0"/>
                  </a:moveTo>
                  <a:cubicBezTo>
                    <a:pt x="0" y="0"/>
                    <a:pt x="6" y="17"/>
                    <a:pt x="28" y="1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66" name="Freeform 250"/>
            <p:cNvSpPr>
              <a:spLocks/>
            </p:cNvSpPr>
            <p:nvPr/>
          </p:nvSpPr>
          <p:spPr bwMode="auto">
            <a:xfrm flipH="1">
              <a:off x="5480556" y="4357922"/>
              <a:ext cx="266131" cy="102793"/>
            </a:xfrm>
            <a:custGeom>
              <a:avLst/>
              <a:gdLst>
                <a:gd name="T0" fmla="*/ 1262 w 34"/>
                <a:gd name="T1" fmla="*/ 13806 h 34"/>
                <a:gd name="T2" fmla="*/ 10281 w 34"/>
                <a:gd name="T3" fmla="*/ 0 h 34"/>
                <a:gd name="T4" fmla="*/ 21919 w 34"/>
                <a:gd name="T5" fmla="*/ 9289 h 34"/>
                <a:gd name="T6" fmla="*/ 0 60000 65536"/>
                <a:gd name="T7" fmla="*/ 0 60000 65536"/>
                <a:gd name="T8" fmla="*/ 0 60000 65536"/>
              </a:gdLst>
              <a:ahLst/>
              <a:cxnLst>
                <a:cxn ang="T6">
                  <a:pos x="T0" y="T1"/>
                </a:cxn>
                <a:cxn ang="T7">
                  <a:pos x="T2" y="T3"/>
                </a:cxn>
                <a:cxn ang="T8">
                  <a:pos x="T4" y="T5"/>
                </a:cxn>
              </a:cxnLst>
              <a:rect l="0" t="0" r="r" b="b"/>
              <a:pathLst>
                <a:path w="34" h="34">
                  <a:moveTo>
                    <a:pt x="2" y="34"/>
                  </a:moveTo>
                  <a:cubicBezTo>
                    <a:pt x="2" y="34"/>
                    <a:pt x="0" y="0"/>
                    <a:pt x="16" y="0"/>
                  </a:cubicBezTo>
                  <a:cubicBezTo>
                    <a:pt x="33" y="0"/>
                    <a:pt x="34" y="23"/>
                    <a:pt x="34"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67" name="Freeform 251"/>
            <p:cNvSpPr>
              <a:spLocks/>
            </p:cNvSpPr>
            <p:nvPr/>
          </p:nvSpPr>
          <p:spPr bwMode="auto">
            <a:xfrm flipH="1">
              <a:off x="5315297" y="4346096"/>
              <a:ext cx="47216" cy="69135"/>
            </a:xfrm>
            <a:custGeom>
              <a:avLst/>
              <a:gdLst>
                <a:gd name="T0" fmla="*/ 0 w 6"/>
                <a:gd name="T1" fmla="*/ 9051 h 23"/>
                <a:gd name="T2" fmla="*/ 3993 w 6"/>
                <a:gd name="T3" fmla="*/ 0 h 23"/>
                <a:gd name="T4" fmla="*/ 0 60000 65536"/>
                <a:gd name="T5" fmla="*/ 0 60000 65536"/>
              </a:gdLst>
              <a:ahLst/>
              <a:cxnLst>
                <a:cxn ang="T4">
                  <a:pos x="T0" y="T1"/>
                </a:cxn>
                <a:cxn ang="T5">
                  <a:pos x="T2" y="T3"/>
                </a:cxn>
              </a:cxnLst>
              <a:rect l="0" t="0" r="r" b="b"/>
              <a:pathLst>
                <a:path w="6" h="23">
                  <a:moveTo>
                    <a:pt x="0" y="23"/>
                  </a:moveTo>
                  <a:cubicBezTo>
                    <a:pt x="0" y="23"/>
                    <a:pt x="1" y="1"/>
                    <a:pt x="6"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68" name="Oval 252"/>
            <p:cNvSpPr>
              <a:spLocks noChangeArrowheads="1"/>
            </p:cNvSpPr>
            <p:nvPr/>
          </p:nvSpPr>
          <p:spPr bwMode="auto">
            <a:xfrm flipH="1">
              <a:off x="5424753" y="4451618"/>
              <a:ext cx="38630" cy="3911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69" name="Oval 253"/>
            <p:cNvSpPr>
              <a:spLocks noChangeArrowheads="1"/>
            </p:cNvSpPr>
            <p:nvPr/>
          </p:nvSpPr>
          <p:spPr bwMode="auto">
            <a:xfrm flipH="1">
              <a:off x="5315297" y="4451618"/>
              <a:ext cx="38630" cy="3911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70" name="Freeform 254"/>
            <p:cNvSpPr>
              <a:spLocks/>
            </p:cNvSpPr>
            <p:nvPr/>
          </p:nvSpPr>
          <p:spPr bwMode="auto">
            <a:xfrm flipH="1">
              <a:off x="4907516" y="4703598"/>
              <a:ext cx="1457280" cy="165561"/>
            </a:xfrm>
            <a:custGeom>
              <a:avLst/>
              <a:gdLst>
                <a:gd name="T0" fmla="*/ 98561 w 186"/>
                <a:gd name="T1" fmla="*/ 4785 h 55"/>
                <a:gd name="T2" fmla="*/ 88781 w 186"/>
                <a:gd name="T3" fmla="*/ 11880 h 55"/>
                <a:gd name="T4" fmla="*/ 73894 w 186"/>
                <a:gd name="T5" fmla="*/ 5506 h 55"/>
                <a:gd name="T6" fmla="*/ 79731 w 186"/>
                <a:gd name="T7" fmla="*/ 2386 h 55"/>
                <a:gd name="T8" fmla="*/ 49907 w 186"/>
                <a:gd name="T9" fmla="*/ 361 h 55"/>
                <a:gd name="T10" fmla="*/ 29825 w 186"/>
                <a:gd name="T11" fmla="*/ 7535 h 55"/>
                <a:gd name="T12" fmla="*/ 0 w 186"/>
                <a:gd name="T13" fmla="*/ 21814 h 55"/>
                <a:gd name="T14" fmla="*/ 114035 w 186"/>
                <a:gd name="T15" fmla="*/ 21814 h 55"/>
                <a:gd name="T16" fmla="*/ 119340 w 186"/>
                <a:gd name="T17" fmla="*/ 10688 h 55"/>
                <a:gd name="T18" fmla="*/ 119340 w 186"/>
                <a:gd name="T19" fmla="*/ 10688 h 55"/>
                <a:gd name="T20" fmla="*/ 98561 w 186"/>
                <a:gd name="T21" fmla="*/ 478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 h="55">
                  <a:moveTo>
                    <a:pt x="152" y="12"/>
                  </a:moveTo>
                  <a:cubicBezTo>
                    <a:pt x="145" y="21"/>
                    <a:pt x="137" y="30"/>
                    <a:pt x="137" y="30"/>
                  </a:cubicBezTo>
                  <a:cubicBezTo>
                    <a:pt x="137" y="30"/>
                    <a:pt x="136" y="12"/>
                    <a:pt x="114" y="14"/>
                  </a:cubicBezTo>
                  <a:cubicBezTo>
                    <a:pt x="114" y="14"/>
                    <a:pt x="124" y="11"/>
                    <a:pt x="123" y="6"/>
                  </a:cubicBezTo>
                  <a:cubicBezTo>
                    <a:pt x="122" y="0"/>
                    <a:pt x="102" y="0"/>
                    <a:pt x="77" y="1"/>
                  </a:cubicBezTo>
                  <a:cubicBezTo>
                    <a:pt x="52" y="2"/>
                    <a:pt x="32" y="10"/>
                    <a:pt x="46" y="19"/>
                  </a:cubicBezTo>
                  <a:cubicBezTo>
                    <a:pt x="46" y="19"/>
                    <a:pt x="8" y="12"/>
                    <a:pt x="0" y="55"/>
                  </a:cubicBezTo>
                  <a:cubicBezTo>
                    <a:pt x="176" y="55"/>
                    <a:pt x="176" y="55"/>
                    <a:pt x="176" y="55"/>
                  </a:cubicBezTo>
                  <a:cubicBezTo>
                    <a:pt x="176" y="55"/>
                    <a:pt x="186" y="41"/>
                    <a:pt x="184" y="27"/>
                  </a:cubicBezTo>
                  <a:cubicBezTo>
                    <a:pt x="184" y="27"/>
                    <a:pt x="184" y="27"/>
                    <a:pt x="184" y="27"/>
                  </a:cubicBezTo>
                  <a:cubicBezTo>
                    <a:pt x="174" y="17"/>
                    <a:pt x="161" y="13"/>
                    <a:pt x="152" y="12"/>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71" name="Freeform 255"/>
            <p:cNvSpPr>
              <a:spLocks/>
            </p:cNvSpPr>
            <p:nvPr/>
          </p:nvSpPr>
          <p:spPr bwMode="auto">
            <a:xfrm flipH="1">
              <a:off x="4641384" y="4553502"/>
              <a:ext cx="564456" cy="231967"/>
            </a:xfrm>
            <a:custGeom>
              <a:avLst/>
              <a:gdLst>
                <a:gd name="T0" fmla="*/ 37039 w 72"/>
                <a:gd name="T1" fmla="*/ 15509 h 77"/>
                <a:gd name="T2" fmla="*/ 12288 w 72"/>
                <a:gd name="T3" fmla="*/ 9157 h 77"/>
                <a:gd name="T4" fmla="*/ 2681 w 72"/>
                <a:gd name="T5" fmla="*/ 10352 h 77"/>
                <a:gd name="T6" fmla="*/ 9059 w 72"/>
                <a:gd name="T7" fmla="*/ 18777 h 77"/>
                <a:gd name="T8" fmla="*/ 2681 w 72"/>
                <a:gd name="T9" fmla="*/ 24665 h 77"/>
                <a:gd name="T10" fmla="*/ 23498 w 72"/>
                <a:gd name="T11" fmla="*/ 30653 h 77"/>
                <a:gd name="T12" fmla="*/ 37039 w 72"/>
                <a:gd name="T13" fmla="*/ 15509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7">
                  <a:moveTo>
                    <a:pt x="57" y="39"/>
                  </a:moveTo>
                  <a:cubicBezTo>
                    <a:pt x="57" y="39"/>
                    <a:pt x="41" y="0"/>
                    <a:pt x="19" y="23"/>
                  </a:cubicBezTo>
                  <a:cubicBezTo>
                    <a:pt x="19" y="23"/>
                    <a:pt x="8" y="17"/>
                    <a:pt x="4" y="26"/>
                  </a:cubicBezTo>
                  <a:cubicBezTo>
                    <a:pt x="0" y="35"/>
                    <a:pt x="15" y="37"/>
                    <a:pt x="14" y="47"/>
                  </a:cubicBezTo>
                  <a:cubicBezTo>
                    <a:pt x="13" y="51"/>
                    <a:pt x="9" y="57"/>
                    <a:pt x="4" y="62"/>
                  </a:cubicBezTo>
                  <a:cubicBezTo>
                    <a:pt x="13" y="63"/>
                    <a:pt x="26" y="67"/>
                    <a:pt x="36" y="77"/>
                  </a:cubicBezTo>
                  <a:cubicBezTo>
                    <a:pt x="38" y="76"/>
                    <a:pt x="72" y="62"/>
                    <a:pt x="57" y="39"/>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72" name="Line 256"/>
            <p:cNvSpPr>
              <a:spLocks noChangeShapeType="1"/>
            </p:cNvSpPr>
            <p:nvPr/>
          </p:nvSpPr>
          <p:spPr bwMode="auto">
            <a:xfrm>
              <a:off x="6021404" y="4802753"/>
              <a:ext cx="47216" cy="6640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73" name="Line 257"/>
            <p:cNvSpPr>
              <a:spLocks noChangeShapeType="1"/>
            </p:cNvSpPr>
            <p:nvPr/>
          </p:nvSpPr>
          <p:spPr bwMode="auto">
            <a:xfrm flipH="1" flipV="1">
              <a:off x="5291689" y="4794566"/>
              <a:ext cx="124481" cy="60038"/>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74" name="Line 258"/>
            <p:cNvSpPr>
              <a:spLocks noChangeShapeType="1"/>
            </p:cNvSpPr>
            <p:nvPr/>
          </p:nvSpPr>
          <p:spPr bwMode="auto">
            <a:xfrm flipH="1">
              <a:off x="5001950" y="4622637"/>
              <a:ext cx="53657" cy="20923"/>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575" name="グループ化 574"/>
          <p:cNvGrpSpPr/>
          <p:nvPr/>
        </p:nvGrpSpPr>
        <p:grpSpPr>
          <a:xfrm>
            <a:off x="8123968" y="2359560"/>
            <a:ext cx="1356408" cy="781409"/>
            <a:chOff x="3090402" y="3725244"/>
            <a:chExt cx="1356408" cy="781409"/>
          </a:xfrm>
        </p:grpSpPr>
        <p:sp>
          <p:nvSpPr>
            <p:cNvPr id="576" name="Freeform 259"/>
            <p:cNvSpPr>
              <a:spLocks/>
            </p:cNvSpPr>
            <p:nvPr/>
          </p:nvSpPr>
          <p:spPr bwMode="auto">
            <a:xfrm flipH="1">
              <a:off x="3356532" y="3959941"/>
              <a:ext cx="1090278" cy="384792"/>
            </a:xfrm>
            <a:custGeom>
              <a:avLst/>
              <a:gdLst>
                <a:gd name="T0" fmla="*/ 21570 w 139"/>
                <a:gd name="T1" fmla="*/ 0 h 128"/>
                <a:gd name="T2" fmla="*/ 13716 w 139"/>
                <a:gd name="T3" fmla="*/ 17287 h 128"/>
                <a:gd name="T4" fmla="*/ 33872 w 139"/>
                <a:gd name="T5" fmla="*/ 44144 h 128"/>
                <a:gd name="T6" fmla="*/ 45694 w 139"/>
                <a:gd name="T7" fmla="*/ 50456 h 128"/>
                <a:gd name="T8" fmla="*/ 74398 w 139"/>
                <a:gd name="T9" fmla="*/ 50456 h 128"/>
                <a:gd name="T10" fmla="*/ 90651 w 139"/>
                <a:gd name="T11" fmla="*/ 27171 h 128"/>
                <a:gd name="T12" fmla="*/ 21570 w 13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128">
                  <a:moveTo>
                    <a:pt x="33" y="0"/>
                  </a:moveTo>
                  <a:cubicBezTo>
                    <a:pt x="32" y="10"/>
                    <a:pt x="29" y="30"/>
                    <a:pt x="21" y="44"/>
                  </a:cubicBezTo>
                  <a:cubicBezTo>
                    <a:pt x="10" y="63"/>
                    <a:pt x="0" y="100"/>
                    <a:pt x="52" y="112"/>
                  </a:cubicBezTo>
                  <a:cubicBezTo>
                    <a:pt x="52" y="112"/>
                    <a:pt x="64" y="115"/>
                    <a:pt x="70" y="128"/>
                  </a:cubicBezTo>
                  <a:cubicBezTo>
                    <a:pt x="114" y="128"/>
                    <a:pt x="114" y="128"/>
                    <a:pt x="114" y="128"/>
                  </a:cubicBezTo>
                  <a:cubicBezTo>
                    <a:pt x="114" y="128"/>
                    <a:pt x="135" y="104"/>
                    <a:pt x="139" y="69"/>
                  </a:cubicBezTo>
                  <a:lnTo>
                    <a:pt x="33" y="0"/>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77" name="Freeform 260"/>
            <p:cNvSpPr>
              <a:spLocks/>
            </p:cNvSpPr>
            <p:nvPr/>
          </p:nvSpPr>
          <p:spPr bwMode="auto">
            <a:xfrm flipH="1">
              <a:off x="3090402" y="3725244"/>
              <a:ext cx="1317777" cy="444830"/>
            </a:xfrm>
            <a:custGeom>
              <a:avLst/>
              <a:gdLst>
                <a:gd name="T0" fmla="*/ 3900 w 168"/>
                <a:gd name="T1" fmla="*/ 24780 h 148"/>
                <a:gd name="T2" fmla="*/ 87970 w 168"/>
                <a:gd name="T3" fmla="*/ 58284 h 148"/>
                <a:gd name="T4" fmla="*/ 83482 w 168"/>
                <a:gd name="T5" fmla="*/ 24060 h 148"/>
                <a:gd name="T6" fmla="*/ 22842 w 168"/>
                <a:gd name="T7" fmla="*/ 21681 h 148"/>
                <a:gd name="T8" fmla="*/ 3220 w 168"/>
                <a:gd name="T9" fmla="*/ 20132 h 148"/>
                <a:gd name="T10" fmla="*/ 3900 w 168"/>
                <a:gd name="T11" fmla="*/ 24780 h 1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 h="148">
                  <a:moveTo>
                    <a:pt x="6" y="63"/>
                  </a:moveTo>
                  <a:cubicBezTo>
                    <a:pt x="135" y="148"/>
                    <a:pt x="135" y="148"/>
                    <a:pt x="135" y="148"/>
                  </a:cubicBezTo>
                  <a:cubicBezTo>
                    <a:pt x="135" y="148"/>
                    <a:pt x="168" y="89"/>
                    <a:pt x="128" y="61"/>
                  </a:cubicBezTo>
                  <a:cubicBezTo>
                    <a:pt x="128" y="61"/>
                    <a:pt x="69" y="0"/>
                    <a:pt x="35" y="55"/>
                  </a:cubicBezTo>
                  <a:cubicBezTo>
                    <a:pt x="35" y="55"/>
                    <a:pt x="9" y="41"/>
                    <a:pt x="5" y="51"/>
                  </a:cubicBezTo>
                  <a:cubicBezTo>
                    <a:pt x="0" y="61"/>
                    <a:pt x="6" y="63"/>
                    <a:pt x="6" y="6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78" name="Freeform 261"/>
            <p:cNvSpPr>
              <a:spLocks/>
            </p:cNvSpPr>
            <p:nvPr/>
          </p:nvSpPr>
          <p:spPr bwMode="auto">
            <a:xfrm flipH="1">
              <a:off x="3356532" y="4043629"/>
              <a:ext cx="534410" cy="301102"/>
            </a:xfrm>
            <a:custGeom>
              <a:avLst/>
              <a:gdLst>
                <a:gd name="T0" fmla="*/ 7173 w 68"/>
                <a:gd name="T1" fmla="*/ 19906 h 100"/>
                <a:gd name="T2" fmla="*/ 7173 w 68"/>
                <a:gd name="T3" fmla="*/ 30250 h 100"/>
                <a:gd name="T4" fmla="*/ 17818 w 68"/>
                <a:gd name="T5" fmla="*/ 39750 h 100"/>
                <a:gd name="T6" fmla="*/ 28240 w 68"/>
                <a:gd name="T7" fmla="*/ 39750 h 100"/>
                <a:gd name="T8" fmla="*/ 44783 w 68"/>
                <a:gd name="T9" fmla="*/ 16325 h 100"/>
                <a:gd name="T10" fmla="*/ 3984 w 68"/>
                <a:gd name="T11" fmla="*/ 0 h 100"/>
                <a:gd name="T12" fmla="*/ 7173 w 68"/>
                <a:gd name="T13" fmla="*/ 19906 h 1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00">
                  <a:moveTo>
                    <a:pt x="11" y="50"/>
                  </a:moveTo>
                  <a:cubicBezTo>
                    <a:pt x="11" y="50"/>
                    <a:pt x="0" y="69"/>
                    <a:pt x="11" y="76"/>
                  </a:cubicBezTo>
                  <a:cubicBezTo>
                    <a:pt x="20" y="82"/>
                    <a:pt x="26" y="89"/>
                    <a:pt x="27" y="100"/>
                  </a:cubicBezTo>
                  <a:cubicBezTo>
                    <a:pt x="43" y="100"/>
                    <a:pt x="43" y="100"/>
                    <a:pt x="43" y="100"/>
                  </a:cubicBezTo>
                  <a:cubicBezTo>
                    <a:pt x="43" y="100"/>
                    <a:pt x="64" y="76"/>
                    <a:pt x="68" y="41"/>
                  </a:cubicBezTo>
                  <a:cubicBezTo>
                    <a:pt x="6" y="0"/>
                    <a:pt x="6" y="0"/>
                    <a:pt x="6" y="0"/>
                  </a:cubicBezTo>
                  <a:cubicBezTo>
                    <a:pt x="10" y="17"/>
                    <a:pt x="15" y="43"/>
                    <a:pt x="11" y="5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79" name="Oval 262"/>
            <p:cNvSpPr>
              <a:spLocks noChangeArrowheads="1"/>
            </p:cNvSpPr>
            <p:nvPr/>
          </p:nvSpPr>
          <p:spPr bwMode="auto">
            <a:xfrm flipH="1">
              <a:off x="4142048" y="4052726"/>
              <a:ext cx="30046" cy="4548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580" name="Freeform 263"/>
            <p:cNvSpPr>
              <a:spLocks/>
            </p:cNvSpPr>
            <p:nvPr/>
          </p:nvSpPr>
          <p:spPr bwMode="auto">
            <a:xfrm flipH="1">
              <a:off x="3938158" y="3935379"/>
              <a:ext cx="218913" cy="129174"/>
            </a:xfrm>
            <a:custGeom>
              <a:avLst/>
              <a:gdLst>
                <a:gd name="T0" fmla="*/ 0 w 28"/>
                <a:gd name="T1" fmla="*/ 7493 h 43"/>
                <a:gd name="T2" fmla="*/ 13588 w 28"/>
                <a:gd name="T3" fmla="*/ 2378 h 43"/>
                <a:gd name="T4" fmla="*/ 14065 w 28"/>
                <a:gd name="T5" fmla="*/ 16891 h 43"/>
                <a:gd name="T6" fmla="*/ 0 60000 65536"/>
                <a:gd name="T7" fmla="*/ 0 60000 65536"/>
                <a:gd name="T8" fmla="*/ 0 60000 65536"/>
              </a:gdLst>
              <a:ahLst/>
              <a:cxnLst>
                <a:cxn ang="T6">
                  <a:pos x="T0" y="T1"/>
                </a:cxn>
                <a:cxn ang="T7">
                  <a:pos x="T2" y="T3"/>
                </a:cxn>
                <a:cxn ang="T8">
                  <a:pos x="T4" y="T5"/>
                </a:cxn>
              </a:cxnLst>
              <a:rect l="0" t="0" r="r" b="b"/>
              <a:pathLst>
                <a:path w="28" h="43">
                  <a:moveTo>
                    <a:pt x="0" y="19"/>
                  </a:moveTo>
                  <a:cubicBezTo>
                    <a:pt x="0" y="19"/>
                    <a:pt x="14" y="0"/>
                    <a:pt x="21" y="6"/>
                  </a:cubicBezTo>
                  <a:cubicBezTo>
                    <a:pt x="28" y="12"/>
                    <a:pt x="22" y="43"/>
                    <a:pt x="22" y="4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1" name="Freeform 264"/>
            <p:cNvSpPr>
              <a:spLocks/>
            </p:cNvSpPr>
            <p:nvPr/>
          </p:nvSpPr>
          <p:spPr bwMode="auto">
            <a:xfrm flipH="1">
              <a:off x="4000399" y="4245577"/>
              <a:ext cx="180283" cy="14555"/>
            </a:xfrm>
            <a:custGeom>
              <a:avLst/>
              <a:gdLst>
                <a:gd name="T0" fmla="*/ 0 w 23"/>
                <a:gd name="T1" fmla="*/ 326 h 5"/>
                <a:gd name="T2" fmla="*/ 14952 w 23"/>
                <a:gd name="T3" fmla="*/ 0 h 5"/>
                <a:gd name="T4" fmla="*/ 0 60000 65536"/>
                <a:gd name="T5" fmla="*/ 0 60000 65536"/>
              </a:gdLst>
              <a:ahLst/>
              <a:cxnLst>
                <a:cxn ang="T4">
                  <a:pos x="T0" y="T1"/>
                </a:cxn>
                <a:cxn ang="T5">
                  <a:pos x="T2" y="T3"/>
                </a:cxn>
              </a:cxnLst>
              <a:rect l="0" t="0" r="r" b="b"/>
              <a:pathLst>
                <a:path w="23" h="5">
                  <a:moveTo>
                    <a:pt x="0" y="1"/>
                  </a:moveTo>
                  <a:cubicBezTo>
                    <a:pt x="0" y="1"/>
                    <a:pt x="14" y="5"/>
                    <a:pt x="23"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2" name="Freeform 265"/>
            <p:cNvSpPr>
              <a:spLocks/>
            </p:cNvSpPr>
            <p:nvPr/>
          </p:nvSpPr>
          <p:spPr bwMode="auto">
            <a:xfrm flipH="1">
              <a:off x="3757875" y="4091842"/>
              <a:ext cx="148089" cy="144638"/>
            </a:xfrm>
            <a:custGeom>
              <a:avLst/>
              <a:gdLst>
                <a:gd name="T0" fmla="*/ 4351 w 19"/>
                <a:gd name="T1" fmla="*/ 0 h 48"/>
                <a:gd name="T2" fmla="*/ 2586 w 19"/>
                <a:gd name="T3" fmla="*/ 2041 h 48"/>
                <a:gd name="T4" fmla="*/ 712 w 19"/>
                <a:gd name="T5" fmla="*/ 16394 h 48"/>
                <a:gd name="T6" fmla="*/ 1198 w 19"/>
                <a:gd name="T7" fmla="*/ 18795 h 48"/>
                <a:gd name="T8" fmla="*/ 4351 w 19"/>
                <a:gd name="T9" fmla="*/ 18325 h 48"/>
                <a:gd name="T10" fmla="*/ 7663 w 19"/>
                <a:gd name="T11" fmla="*/ 1196 h 48"/>
                <a:gd name="T12" fmla="*/ 4351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7" y="0"/>
                  </a:moveTo>
                  <a:cubicBezTo>
                    <a:pt x="5" y="1"/>
                    <a:pt x="4" y="3"/>
                    <a:pt x="4" y="5"/>
                  </a:cubicBezTo>
                  <a:cubicBezTo>
                    <a:pt x="4" y="5"/>
                    <a:pt x="10" y="29"/>
                    <a:pt x="1" y="41"/>
                  </a:cubicBezTo>
                  <a:cubicBezTo>
                    <a:pt x="0" y="43"/>
                    <a:pt x="0" y="46"/>
                    <a:pt x="2" y="47"/>
                  </a:cubicBezTo>
                  <a:cubicBezTo>
                    <a:pt x="3" y="48"/>
                    <a:pt x="6" y="48"/>
                    <a:pt x="7" y="46"/>
                  </a:cubicBezTo>
                  <a:cubicBezTo>
                    <a:pt x="19" y="31"/>
                    <a:pt x="12" y="4"/>
                    <a:pt x="12" y="3"/>
                  </a:cubicBezTo>
                  <a:cubicBezTo>
                    <a:pt x="11" y="1"/>
                    <a:pt x="9" y="0"/>
                    <a:pt x="7"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83" name="Freeform 266"/>
            <p:cNvSpPr>
              <a:spLocks/>
            </p:cNvSpPr>
            <p:nvPr/>
          </p:nvSpPr>
          <p:spPr bwMode="auto">
            <a:xfrm flipH="1">
              <a:off x="3169810" y="4314712"/>
              <a:ext cx="1268415" cy="191941"/>
            </a:xfrm>
            <a:custGeom>
              <a:avLst/>
              <a:gdLst>
                <a:gd name="T0" fmla="*/ 0 w 162"/>
                <a:gd name="T1" fmla="*/ 24944 h 64"/>
                <a:gd name="T2" fmla="*/ 104676 w 162"/>
                <a:gd name="T3" fmla="*/ 24944 h 64"/>
                <a:gd name="T4" fmla="*/ 96384 w 162"/>
                <a:gd name="T5" fmla="*/ 11358 h 64"/>
                <a:gd name="T6" fmla="*/ 78804 w 162"/>
                <a:gd name="T7" fmla="*/ 8130 h 64"/>
                <a:gd name="T8" fmla="*/ 72974 w 162"/>
                <a:gd name="T9" fmla="*/ 3904 h 64"/>
                <a:gd name="T10" fmla="*/ 34176 w 162"/>
                <a:gd name="T11" fmla="*/ 3904 h 64"/>
                <a:gd name="T12" fmla="*/ 34176 w 162"/>
                <a:gd name="T13" fmla="*/ 8641 h 64"/>
                <a:gd name="T14" fmla="*/ 0 w 162"/>
                <a:gd name="T15" fmla="*/ 24944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2" h="64">
                  <a:moveTo>
                    <a:pt x="0" y="64"/>
                  </a:moveTo>
                  <a:cubicBezTo>
                    <a:pt x="162" y="64"/>
                    <a:pt x="162" y="64"/>
                    <a:pt x="162" y="64"/>
                  </a:cubicBezTo>
                  <a:cubicBezTo>
                    <a:pt x="149" y="29"/>
                    <a:pt x="149" y="29"/>
                    <a:pt x="149" y="29"/>
                  </a:cubicBezTo>
                  <a:cubicBezTo>
                    <a:pt x="149" y="29"/>
                    <a:pt x="137" y="13"/>
                    <a:pt x="122" y="21"/>
                  </a:cubicBezTo>
                  <a:cubicBezTo>
                    <a:pt x="122" y="21"/>
                    <a:pt x="127" y="11"/>
                    <a:pt x="113" y="10"/>
                  </a:cubicBezTo>
                  <a:cubicBezTo>
                    <a:pt x="53" y="10"/>
                    <a:pt x="53" y="10"/>
                    <a:pt x="53" y="10"/>
                  </a:cubicBezTo>
                  <a:cubicBezTo>
                    <a:pt x="53" y="10"/>
                    <a:pt x="45" y="15"/>
                    <a:pt x="53" y="22"/>
                  </a:cubicBezTo>
                  <a:cubicBezTo>
                    <a:pt x="53" y="22"/>
                    <a:pt x="15" y="0"/>
                    <a:pt x="0" y="6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84" name="Line 267"/>
            <p:cNvSpPr>
              <a:spLocks noChangeShapeType="1"/>
            </p:cNvSpPr>
            <p:nvPr/>
          </p:nvSpPr>
          <p:spPr bwMode="auto">
            <a:xfrm flipH="1">
              <a:off x="3553983" y="4404771"/>
              <a:ext cx="47216" cy="96425"/>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585" name="グループ化 584"/>
          <p:cNvGrpSpPr/>
          <p:nvPr/>
        </p:nvGrpSpPr>
        <p:grpSpPr>
          <a:xfrm>
            <a:off x="9621110" y="2434222"/>
            <a:ext cx="1371434" cy="683166"/>
            <a:chOff x="1173807" y="4669485"/>
            <a:chExt cx="1371434" cy="683166"/>
          </a:xfrm>
        </p:grpSpPr>
        <p:sp>
          <p:nvSpPr>
            <p:cNvPr id="586" name="Freeform 268"/>
            <p:cNvSpPr>
              <a:spLocks/>
            </p:cNvSpPr>
            <p:nvPr/>
          </p:nvSpPr>
          <p:spPr bwMode="auto">
            <a:xfrm flipH="1">
              <a:off x="1173807" y="4811394"/>
              <a:ext cx="1184712" cy="393889"/>
            </a:xfrm>
            <a:custGeom>
              <a:avLst/>
              <a:gdLst>
                <a:gd name="T0" fmla="*/ 18227 w 151"/>
                <a:gd name="T1" fmla="*/ 51676 h 131"/>
                <a:gd name="T2" fmla="*/ 58772 w 151"/>
                <a:gd name="T3" fmla="*/ 50846 h 131"/>
                <a:gd name="T4" fmla="*/ 59989 w 151"/>
                <a:gd name="T5" fmla="*/ 50846 h 131"/>
                <a:gd name="T6" fmla="*/ 62676 w 151"/>
                <a:gd name="T7" fmla="*/ 45723 h 131"/>
                <a:gd name="T8" fmla="*/ 84807 w 151"/>
                <a:gd name="T9" fmla="*/ 17294 h 131"/>
                <a:gd name="T10" fmla="*/ 74451 w 151"/>
                <a:gd name="T11" fmla="*/ 0 h 131"/>
                <a:gd name="T12" fmla="*/ 0 w 151"/>
                <a:gd name="T13" fmla="*/ 36653 h 131"/>
                <a:gd name="T14" fmla="*/ 735 w 151"/>
                <a:gd name="T15" fmla="*/ 37486 h 131"/>
                <a:gd name="T16" fmla="*/ 18227 w 151"/>
                <a:gd name="T17" fmla="*/ 5167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31">
                  <a:moveTo>
                    <a:pt x="28" y="131"/>
                  </a:moveTo>
                  <a:cubicBezTo>
                    <a:pt x="53" y="120"/>
                    <a:pt x="90" y="129"/>
                    <a:pt x="90" y="129"/>
                  </a:cubicBezTo>
                  <a:cubicBezTo>
                    <a:pt x="91" y="129"/>
                    <a:pt x="91" y="129"/>
                    <a:pt x="92" y="129"/>
                  </a:cubicBezTo>
                  <a:cubicBezTo>
                    <a:pt x="96" y="116"/>
                    <a:pt x="96" y="116"/>
                    <a:pt x="96" y="116"/>
                  </a:cubicBezTo>
                  <a:cubicBezTo>
                    <a:pt x="151" y="109"/>
                    <a:pt x="140" y="57"/>
                    <a:pt x="130" y="44"/>
                  </a:cubicBezTo>
                  <a:cubicBezTo>
                    <a:pt x="123" y="34"/>
                    <a:pt x="117" y="11"/>
                    <a:pt x="114" y="0"/>
                  </a:cubicBezTo>
                  <a:cubicBezTo>
                    <a:pt x="0" y="93"/>
                    <a:pt x="0" y="93"/>
                    <a:pt x="0" y="93"/>
                  </a:cubicBezTo>
                  <a:cubicBezTo>
                    <a:pt x="1" y="94"/>
                    <a:pt x="1" y="94"/>
                    <a:pt x="1" y="95"/>
                  </a:cubicBezTo>
                  <a:cubicBezTo>
                    <a:pt x="4" y="109"/>
                    <a:pt x="18" y="123"/>
                    <a:pt x="28" y="131"/>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587" name="Freeform 269"/>
            <p:cNvSpPr>
              <a:spLocks/>
            </p:cNvSpPr>
            <p:nvPr/>
          </p:nvSpPr>
          <p:spPr bwMode="auto">
            <a:xfrm flipH="1">
              <a:off x="1315458" y="4669485"/>
              <a:ext cx="1229783" cy="430277"/>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88" name="Freeform 270"/>
            <p:cNvSpPr>
              <a:spLocks/>
            </p:cNvSpPr>
            <p:nvPr/>
          </p:nvSpPr>
          <p:spPr bwMode="auto">
            <a:xfrm flipH="1">
              <a:off x="1315458" y="4669485"/>
              <a:ext cx="1229783" cy="430277"/>
            </a:xfrm>
            <a:custGeom>
              <a:avLst/>
              <a:gdLst>
                <a:gd name="T0" fmla="*/ 13668 w 157"/>
                <a:gd name="T1" fmla="*/ 56641 h 143"/>
                <a:gd name="T2" fmla="*/ 4620 w 157"/>
                <a:gd name="T3" fmla="*/ 25373 h 143"/>
                <a:gd name="T4" fmla="*/ 52508 w 157"/>
                <a:gd name="T5" fmla="*/ 830 h 143"/>
                <a:gd name="T6" fmla="*/ 79680 w 157"/>
                <a:gd name="T7" fmla="*/ 10274 h 143"/>
                <a:gd name="T8" fmla="*/ 95826 w 157"/>
                <a:gd name="T9" fmla="*/ 7168 h 143"/>
                <a:gd name="T10" fmla="*/ 101647 w 157"/>
                <a:gd name="T11" fmla="*/ 12702 h 143"/>
                <a:gd name="T12" fmla="*/ 13668 w 157"/>
                <a:gd name="T13" fmla="*/ 56641 h 1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3">
                  <a:moveTo>
                    <a:pt x="21" y="143"/>
                  </a:moveTo>
                  <a:cubicBezTo>
                    <a:pt x="21" y="143"/>
                    <a:pt x="0" y="81"/>
                    <a:pt x="7" y="64"/>
                  </a:cubicBezTo>
                  <a:cubicBezTo>
                    <a:pt x="14" y="48"/>
                    <a:pt x="64" y="0"/>
                    <a:pt x="81" y="2"/>
                  </a:cubicBezTo>
                  <a:cubicBezTo>
                    <a:pt x="98" y="5"/>
                    <a:pt x="114" y="28"/>
                    <a:pt x="123" y="26"/>
                  </a:cubicBezTo>
                  <a:cubicBezTo>
                    <a:pt x="133" y="25"/>
                    <a:pt x="140" y="13"/>
                    <a:pt x="148" y="18"/>
                  </a:cubicBezTo>
                  <a:cubicBezTo>
                    <a:pt x="156" y="24"/>
                    <a:pt x="157" y="32"/>
                    <a:pt x="157" y="32"/>
                  </a:cubicBezTo>
                  <a:lnTo>
                    <a:pt x="21" y="143"/>
                  </a:ln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89" name="Freeform 271"/>
            <p:cNvSpPr>
              <a:spLocks/>
            </p:cNvSpPr>
            <p:nvPr/>
          </p:nvSpPr>
          <p:spPr bwMode="auto">
            <a:xfrm flipH="1">
              <a:off x="1212441" y="5129781"/>
              <a:ext cx="1199735" cy="222870"/>
            </a:xfrm>
            <a:custGeom>
              <a:avLst/>
              <a:gdLst>
                <a:gd name="T0" fmla="*/ 8381 w 153"/>
                <a:gd name="T1" fmla="*/ 29433 h 74"/>
                <a:gd name="T2" fmla="*/ 99593 w 153"/>
                <a:gd name="T3" fmla="*/ 29433 h 74"/>
                <a:gd name="T4" fmla="*/ 68958 w 153"/>
                <a:gd name="T5" fmla="*/ 12737 h 74"/>
                <a:gd name="T6" fmla="*/ 63061 w 153"/>
                <a:gd name="T7" fmla="*/ 9141 h 74"/>
                <a:gd name="T8" fmla="*/ 8381 w 153"/>
                <a:gd name="T9" fmla="*/ 2943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74">
                  <a:moveTo>
                    <a:pt x="13" y="74"/>
                  </a:moveTo>
                  <a:cubicBezTo>
                    <a:pt x="153" y="74"/>
                    <a:pt x="153" y="74"/>
                    <a:pt x="153" y="74"/>
                  </a:cubicBezTo>
                  <a:cubicBezTo>
                    <a:pt x="153" y="74"/>
                    <a:pt x="135" y="30"/>
                    <a:pt x="106" y="32"/>
                  </a:cubicBezTo>
                  <a:cubicBezTo>
                    <a:pt x="106" y="32"/>
                    <a:pt x="113" y="23"/>
                    <a:pt x="97" y="23"/>
                  </a:cubicBezTo>
                  <a:cubicBezTo>
                    <a:pt x="97" y="23"/>
                    <a:pt x="0" y="0"/>
                    <a:pt x="13" y="74"/>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590" name="Freeform 272"/>
            <p:cNvSpPr>
              <a:spLocks/>
            </p:cNvSpPr>
            <p:nvPr/>
          </p:nvSpPr>
          <p:spPr bwMode="auto">
            <a:xfrm flipH="1">
              <a:off x="1800502" y="4919647"/>
              <a:ext cx="558015" cy="285638"/>
            </a:xfrm>
            <a:custGeom>
              <a:avLst/>
              <a:gdLst>
                <a:gd name="T0" fmla="*/ 18519 w 71"/>
                <a:gd name="T1" fmla="*/ 37482 h 95"/>
                <a:gd name="T2" fmla="*/ 34181 w 71"/>
                <a:gd name="T3" fmla="*/ 35462 h 95"/>
                <a:gd name="T4" fmla="*/ 38850 w 71"/>
                <a:gd name="T5" fmla="*/ 28776 h 95"/>
                <a:gd name="T6" fmla="*/ 26271 w 71"/>
                <a:gd name="T7" fmla="*/ 10260 h 95"/>
                <a:gd name="T8" fmla="*/ 45474 w 71"/>
                <a:gd name="T9" fmla="*/ 13000 h 95"/>
                <a:gd name="T10" fmla="*/ 46749 w 71"/>
                <a:gd name="T11" fmla="*/ 0 h 95"/>
                <a:gd name="T12" fmla="*/ 0 w 71"/>
                <a:gd name="T13" fmla="*/ 22430 h 95"/>
                <a:gd name="T14" fmla="*/ 736 w 71"/>
                <a:gd name="T15" fmla="*/ 23292 h 95"/>
                <a:gd name="T16" fmla="*/ 18519 w 71"/>
                <a:gd name="T17" fmla="*/ 37482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95">
                  <a:moveTo>
                    <a:pt x="28" y="95"/>
                  </a:moveTo>
                  <a:cubicBezTo>
                    <a:pt x="36" y="92"/>
                    <a:pt x="44" y="90"/>
                    <a:pt x="52" y="90"/>
                  </a:cubicBezTo>
                  <a:cubicBezTo>
                    <a:pt x="59" y="73"/>
                    <a:pt x="59" y="73"/>
                    <a:pt x="59" y="73"/>
                  </a:cubicBezTo>
                  <a:cubicBezTo>
                    <a:pt x="44" y="70"/>
                    <a:pt x="29" y="39"/>
                    <a:pt x="40" y="26"/>
                  </a:cubicBezTo>
                  <a:cubicBezTo>
                    <a:pt x="50" y="13"/>
                    <a:pt x="64" y="36"/>
                    <a:pt x="69" y="33"/>
                  </a:cubicBezTo>
                  <a:cubicBezTo>
                    <a:pt x="71" y="32"/>
                    <a:pt x="71" y="17"/>
                    <a:pt x="71" y="0"/>
                  </a:cubicBezTo>
                  <a:cubicBezTo>
                    <a:pt x="0" y="57"/>
                    <a:pt x="0" y="57"/>
                    <a:pt x="0" y="57"/>
                  </a:cubicBezTo>
                  <a:cubicBezTo>
                    <a:pt x="1" y="58"/>
                    <a:pt x="1" y="58"/>
                    <a:pt x="1" y="59"/>
                  </a:cubicBezTo>
                  <a:cubicBezTo>
                    <a:pt x="4" y="73"/>
                    <a:pt x="18" y="87"/>
                    <a:pt x="28" y="95"/>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591" name="Freeform 273"/>
            <p:cNvSpPr>
              <a:spLocks/>
            </p:cNvSpPr>
            <p:nvPr/>
          </p:nvSpPr>
          <p:spPr bwMode="auto">
            <a:xfrm flipH="1">
              <a:off x="1551543" y="4837776"/>
              <a:ext cx="296179" cy="36387"/>
            </a:xfrm>
            <a:custGeom>
              <a:avLst/>
              <a:gdLst>
                <a:gd name="T0" fmla="*/ 0 w 38"/>
                <a:gd name="T1" fmla="*/ 3333 h 12"/>
                <a:gd name="T2" fmla="*/ 23990 w 38"/>
                <a:gd name="T3" fmla="*/ 4923 h 12"/>
                <a:gd name="T4" fmla="*/ 0 60000 65536"/>
                <a:gd name="T5" fmla="*/ 0 60000 65536"/>
              </a:gdLst>
              <a:ahLst/>
              <a:cxnLst>
                <a:cxn ang="T4">
                  <a:pos x="T0" y="T1"/>
                </a:cxn>
                <a:cxn ang="T5">
                  <a:pos x="T2" y="T3"/>
                </a:cxn>
              </a:cxnLst>
              <a:rect l="0" t="0" r="r" b="b"/>
              <a:pathLst>
                <a:path w="38" h="12">
                  <a:moveTo>
                    <a:pt x="0" y="8"/>
                  </a:moveTo>
                  <a:cubicBezTo>
                    <a:pt x="0" y="8"/>
                    <a:pt x="26" y="0"/>
                    <a:pt x="38"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94" name="Line 274"/>
            <p:cNvSpPr>
              <a:spLocks noChangeShapeType="1"/>
            </p:cNvSpPr>
            <p:nvPr/>
          </p:nvSpPr>
          <p:spPr bwMode="auto">
            <a:xfrm flipH="1">
              <a:off x="1504325" y="4786834"/>
              <a:ext cx="6439" cy="60038"/>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703" name="Freeform 275"/>
            <p:cNvSpPr>
              <a:spLocks/>
            </p:cNvSpPr>
            <p:nvPr/>
          </p:nvSpPr>
          <p:spPr bwMode="auto">
            <a:xfrm flipH="1">
              <a:off x="1879914" y="5033356"/>
              <a:ext cx="124481" cy="69135"/>
            </a:xfrm>
            <a:custGeom>
              <a:avLst/>
              <a:gdLst>
                <a:gd name="T0" fmla="*/ 2577 w 16"/>
                <a:gd name="T1" fmla="*/ 0 h 23"/>
                <a:gd name="T2" fmla="*/ 10001 w 16"/>
                <a:gd name="T3" fmla="*/ 9051 h 23"/>
                <a:gd name="T4" fmla="*/ 0 60000 65536"/>
                <a:gd name="T5" fmla="*/ 0 60000 65536"/>
              </a:gdLst>
              <a:ahLst/>
              <a:cxnLst>
                <a:cxn ang="T4">
                  <a:pos x="T0" y="T1"/>
                </a:cxn>
                <a:cxn ang="T5">
                  <a:pos x="T2" y="T3"/>
                </a:cxn>
              </a:cxnLst>
              <a:rect l="0" t="0" r="r" b="b"/>
              <a:pathLst>
                <a:path w="16" h="23">
                  <a:moveTo>
                    <a:pt x="4" y="0"/>
                  </a:moveTo>
                  <a:cubicBezTo>
                    <a:pt x="4" y="0"/>
                    <a:pt x="0" y="14"/>
                    <a:pt x="16" y="2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29" name="Oval 276"/>
            <p:cNvSpPr>
              <a:spLocks noChangeArrowheads="1"/>
            </p:cNvSpPr>
            <p:nvPr/>
          </p:nvSpPr>
          <p:spPr bwMode="auto">
            <a:xfrm flipH="1">
              <a:off x="1463548" y="5024259"/>
              <a:ext cx="126626" cy="84600"/>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730" name="Oval 277"/>
            <p:cNvSpPr>
              <a:spLocks noChangeArrowheads="1"/>
            </p:cNvSpPr>
            <p:nvPr/>
          </p:nvSpPr>
          <p:spPr bwMode="auto">
            <a:xfrm flipH="1">
              <a:off x="1510764" y="4910550"/>
              <a:ext cx="40778" cy="3547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731" name="Oval 278"/>
            <p:cNvSpPr>
              <a:spLocks noChangeArrowheads="1"/>
            </p:cNvSpPr>
            <p:nvPr/>
          </p:nvSpPr>
          <p:spPr bwMode="auto">
            <a:xfrm flipH="1">
              <a:off x="1448525" y="4883259"/>
              <a:ext cx="47216" cy="363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732" name="Freeform 279"/>
            <p:cNvSpPr>
              <a:spLocks/>
            </p:cNvSpPr>
            <p:nvPr/>
          </p:nvSpPr>
          <p:spPr bwMode="auto">
            <a:xfrm flipH="1">
              <a:off x="2075220" y="5208013"/>
              <a:ext cx="109458" cy="30020"/>
            </a:xfrm>
            <a:custGeom>
              <a:avLst/>
              <a:gdLst>
                <a:gd name="T0" fmla="*/ 0 w 14"/>
                <a:gd name="T1" fmla="*/ 1188 h 10"/>
                <a:gd name="T2" fmla="*/ 8998 w 14"/>
                <a:gd name="T3" fmla="*/ 3920 h 10"/>
                <a:gd name="T4" fmla="*/ 0 60000 65536"/>
                <a:gd name="T5" fmla="*/ 0 60000 65536"/>
              </a:gdLst>
              <a:ahLst/>
              <a:cxnLst>
                <a:cxn ang="T4">
                  <a:pos x="T0" y="T1"/>
                </a:cxn>
                <a:cxn ang="T5">
                  <a:pos x="T2" y="T3"/>
                </a:cxn>
              </a:cxnLst>
              <a:rect l="0" t="0" r="r" b="b"/>
              <a:pathLst>
                <a:path w="14" h="10">
                  <a:moveTo>
                    <a:pt x="0" y="3"/>
                  </a:moveTo>
                  <a:cubicBezTo>
                    <a:pt x="0" y="3"/>
                    <a:pt x="11" y="0"/>
                    <a:pt x="14"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33" name="Freeform 280"/>
            <p:cNvSpPr>
              <a:spLocks/>
            </p:cNvSpPr>
            <p:nvPr/>
          </p:nvSpPr>
          <p:spPr bwMode="auto">
            <a:xfrm flipH="1">
              <a:off x="1581591" y="5226207"/>
              <a:ext cx="94433" cy="11826"/>
            </a:xfrm>
            <a:custGeom>
              <a:avLst/>
              <a:gdLst>
                <a:gd name="T0" fmla="*/ 0 w 12"/>
                <a:gd name="T1" fmla="*/ 1446 h 4"/>
                <a:gd name="T2" fmla="*/ 7931 w 12"/>
                <a:gd name="T3" fmla="*/ 0 h 4"/>
                <a:gd name="T4" fmla="*/ 0 60000 65536"/>
                <a:gd name="T5" fmla="*/ 0 60000 65536"/>
              </a:gdLst>
              <a:ahLst/>
              <a:cxnLst>
                <a:cxn ang="T4">
                  <a:pos x="T0" y="T1"/>
                </a:cxn>
                <a:cxn ang="T5">
                  <a:pos x="T2" y="T3"/>
                </a:cxn>
              </a:cxnLst>
              <a:rect l="0" t="0" r="r" b="b"/>
              <a:pathLst>
                <a:path w="12" h="4">
                  <a:moveTo>
                    <a:pt x="0" y="4"/>
                  </a:moveTo>
                  <a:cubicBezTo>
                    <a:pt x="0" y="4"/>
                    <a:pt x="4" y="0"/>
                    <a:pt x="12"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34" name="Line 281"/>
            <p:cNvSpPr>
              <a:spLocks noChangeShapeType="1"/>
            </p:cNvSpPr>
            <p:nvPr/>
          </p:nvSpPr>
          <p:spPr bwMode="auto">
            <a:xfrm flipH="1">
              <a:off x="2083804" y="5261684"/>
              <a:ext cx="0" cy="90967"/>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735" name="グループ化 734"/>
          <p:cNvGrpSpPr/>
          <p:nvPr/>
        </p:nvGrpSpPr>
        <p:grpSpPr>
          <a:xfrm>
            <a:off x="5015880" y="2391013"/>
            <a:ext cx="1459430" cy="718644"/>
            <a:chOff x="3527565" y="5674989"/>
            <a:chExt cx="1459430" cy="718644"/>
          </a:xfrm>
        </p:grpSpPr>
        <p:sp>
          <p:nvSpPr>
            <p:cNvPr id="736" name="Freeform 196"/>
            <p:cNvSpPr>
              <a:spLocks/>
            </p:cNvSpPr>
            <p:nvPr/>
          </p:nvSpPr>
          <p:spPr bwMode="auto">
            <a:xfrm flipH="1">
              <a:off x="3731457" y="6207155"/>
              <a:ext cx="1255538" cy="117348"/>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737" name="Freeform 198"/>
            <p:cNvSpPr>
              <a:spLocks/>
            </p:cNvSpPr>
            <p:nvPr/>
          </p:nvSpPr>
          <p:spPr bwMode="auto">
            <a:xfrm flipH="1">
              <a:off x="3731457" y="6207155"/>
              <a:ext cx="1255538" cy="117348"/>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738" name="Freeform 200"/>
            <p:cNvSpPr>
              <a:spLocks/>
            </p:cNvSpPr>
            <p:nvPr/>
          </p:nvSpPr>
          <p:spPr bwMode="auto">
            <a:xfrm flipH="1">
              <a:off x="3731457" y="6207155"/>
              <a:ext cx="1255538" cy="117348"/>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39" name="Freeform 282"/>
            <p:cNvSpPr>
              <a:spLocks/>
            </p:cNvSpPr>
            <p:nvPr/>
          </p:nvSpPr>
          <p:spPr bwMode="auto">
            <a:xfrm flipH="1">
              <a:off x="3881693" y="5807803"/>
              <a:ext cx="884244" cy="369329"/>
            </a:xfrm>
            <a:custGeom>
              <a:avLst/>
              <a:gdLst>
                <a:gd name="T0" fmla="*/ 17308 w 113"/>
                <a:gd name="T1" fmla="*/ 41894 h 123"/>
                <a:gd name="T2" fmla="*/ 36745 w 113"/>
                <a:gd name="T3" fmla="*/ 47363 h 123"/>
                <a:gd name="T4" fmla="*/ 36745 w 113"/>
                <a:gd name="T5" fmla="*/ 48189 h 123"/>
                <a:gd name="T6" fmla="*/ 41875 w 113"/>
                <a:gd name="T7" fmla="*/ 48189 h 123"/>
                <a:gd name="T8" fmla="*/ 70135 w 113"/>
                <a:gd name="T9" fmla="*/ 48189 h 123"/>
                <a:gd name="T10" fmla="*/ 72796 w 113"/>
                <a:gd name="T11" fmla="*/ 28948 h 123"/>
                <a:gd name="T12" fmla="*/ 12896 w 113"/>
                <a:gd name="T13" fmla="*/ 0 h 123"/>
                <a:gd name="T14" fmla="*/ 5130 w 113"/>
                <a:gd name="T15" fmla="*/ 24710 h 123"/>
                <a:gd name="T16" fmla="*/ 17308 w 113"/>
                <a:gd name="T17" fmla="*/ 41894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3" h="123">
                  <a:moveTo>
                    <a:pt x="27" y="107"/>
                  </a:moveTo>
                  <a:cubicBezTo>
                    <a:pt x="54" y="117"/>
                    <a:pt x="53" y="105"/>
                    <a:pt x="57" y="121"/>
                  </a:cubicBezTo>
                  <a:cubicBezTo>
                    <a:pt x="57" y="123"/>
                    <a:pt x="57" y="123"/>
                    <a:pt x="57" y="123"/>
                  </a:cubicBezTo>
                  <a:cubicBezTo>
                    <a:pt x="60" y="122"/>
                    <a:pt x="62" y="122"/>
                    <a:pt x="65" y="123"/>
                  </a:cubicBezTo>
                  <a:cubicBezTo>
                    <a:pt x="65" y="123"/>
                    <a:pt x="96" y="123"/>
                    <a:pt x="109" y="123"/>
                  </a:cubicBezTo>
                  <a:cubicBezTo>
                    <a:pt x="109" y="114"/>
                    <a:pt x="111" y="92"/>
                    <a:pt x="113" y="74"/>
                  </a:cubicBezTo>
                  <a:cubicBezTo>
                    <a:pt x="20" y="0"/>
                    <a:pt x="20" y="0"/>
                    <a:pt x="20" y="0"/>
                  </a:cubicBezTo>
                  <a:cubicBezTo>
                    <a:pt x="18" y="15"/>
                    <a:pt x="12" y="54"/>
                    <a:pt x="8" y="63"/>
                  </a:cubicBezTo>
                  <a:cubicBezTo>
                    <a:pt x="8" y="63"/>
                    <a:pt x="0" y="98"/>
                    <a:pt x="27" y="107"/>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740" name="Freeform 283"/>
            <p:cNvSpPr>
              <a:spLocks/>
            </p:cNvSpPr>
            <p:nvPr/>
          </p:nvSpPr>
          <p:spPr bwMode="auto">
            <a:xfrm flipH="1">
              <a:off x="3527565" y="5674989"/>
              <a:ext cx="1285585" cy="363870"/>
            </a:xfrm>
            <a:custGeom>
              <a:avLst/>
              <a:gdLst>
                <a:gd name="T0" fmla="*/ 0 w 164"/>
                <a:gd name="T1" fmla="*/ 9071 h 121"/>
                <a:gd name="T2" fmla="*/ 79375 w 164"/>
                <a:gd name="T3" fmla="*/ 47755 h 121"/>
                <a:gd name="T4" fmla="*/ 88433 w 164"/>
                <a:gd name="T5" fmla="*/ 16939 h 121"/>
                <a:gd name="T6" fmla="*/ 49454 w 164"/>
                <a:gd name="T7" fmla="*/ 3104 h 121"/>
                <a:gd name="T8" fmla="*/ 29190 w 164"/>
                <a:gd name="T9" fmla="*/ 5124 h 121"/>
                <a:gd name="T10" fmla="*/ 13686 w 164"/>
                <a:gd name="T11" fmla="*/ 8711 h 121"/>
                <a:gd name="T12" fmla="*/ 0 w 164"/>
                <a:gd name="T13" fmla="*/ 9071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121">
                  <a:moveTo>
                    <a:pt x="0" y="23"/>
                  </a:moveTo>
                  <a:cubicBezTo>
                    <a:pt x="122" y="121"/>
                    <a:pt x="122" y="121"/>
                    <a:pt x="122" y="121"/>
                  </a:cubicBezTo>
                  <a:cubicBezTo>
                    <a:pt x="122" y="121"/>
                    <a:pt x="164" y="65"/>
                    <a:pt x="136" y="43"/>
                  </a:cubicBezTo>
                  <a:cubicBezTo>
                    <a:pt x="76" y="8"/>
                    <a:pt x="76" y="8"/>
                    <a:pt x="76" y="8"/>
                  </a:cubicBezTo>
                  <a:cubicBezTo>
                    <a:pt x="76" y="8"/>
                    <a:pt x="58" y="0"/>
                    <a:pt x="45" y="13"/>
                  </a:cubicBezTo>
                  <a:cubicBezTo>
                    <a:pt x="45" y="13"/>
                    <a:pt x="34" y="28"/>
                    <a:pt x="21" y="22"/>
                  </a:cubicBezTo>
                  <a:cubicBezTo>
                    <a:pt x="21" y="22"/>
                    <a:pt x="2" y="5"/>
                    <a:pt x="0" y="23"/>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741" name="Freeform 284"/>
            <p:cNvSpPr>
              <a:spLocks/>
            </p:cNvSpPr>
            <p:nvPr/>
          </p:nvSpPr>
          <p:spPr bwMode="auto">
            <a:xfrm flipH="1">
              <a:off x="3881693" y="5912415"/>
              <a:ext cx="390612" cy="259258"/>
            </a:xfrm>
            <a:custGeom>
              <a:avLst/>
              <a:gdLst>
                <a:gd name="T0" fmla="*/ 2650 w 50"/>
                <a:gd name="T1" fmla="*/ 6764 h 86"/>
                <a:gd name="T2" fmla="*/ 6319 w 50"/>
                <a:gd name="T3" fmla="*/ 24348 h 86"/>
                <a:gd name="T4" fmla="*/ 15965 w 50"/>
                <a:gd name="T5" fmla="*/ 26422 h 86"/>
                <a:gd name="T6" fmla="*/ 29320 w 50"/>
                <a:gd name="T7" fmla="*/ 34352 h 86"/>
                <a:gd name="T8" fmla="*/ 31930 w 50"/>
                <a:gd name="T9" fmla="*/ 15572 h 86"/>
                <a:gd name="T10" fmla="*/ 728 w 50"/>
                <a:gd name="T11" fmla="*/ 0 h 86"/>
                <a:gd name="T12" fmla="*/ 2650 w 50"/>
                <a:gd name="T13" fmla="*/ 6764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86">
                  <a:moveTo>
                    <a:pt x="4" y="17"/>
                  </a:moveTo>
                  <a:cubicBezTo>
                    <a:pt x="4" y="17"/>
                    <a:pt x="17" y="45"/>
                    <a:pt x="10" y="61"/>
                  </a:cubicBezTo>
                  <a:cubicBezTo>
                    <a:pt x="10" y="61"/>
                    <a:pt x="17" y="58"/>
                    <a:pt x="25" y="66"/>
                  </a:cubicBezTo>
                  <a:cubicBezTo>
                    <a:pt x="32" y="74"/>
                    <a:pt x="31" y="84"/>
                    <a:pt x="46" y="86"/>
                  </a:cubicBezTo>
                  <a:cubicBezTo>
                    <a:pt x="47" y="77"/>
                    <a:pt x="48" y="56"/>
                    <a:pt x="50" y="39"/>
                  </a:cubicBezTo>
                  <a:cubicBezTo>
                    <a:pt x="1" y="0"/>
                    <a:pt x="1" y="0"/>
                    <a:pt x="1" y="0"/>
                  </a:cubicBezTo>
                  <a:cubicBezTo>
                    <a:pt x="0" y="6"/>
                    <a:pt x="0" y="13"/>
                    <a:pt x="4" y="17"/>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742" name="Freeform 285"/>
            <p:cNvSpPr>
              <a:spLocks/>
            </p:cNvSpPr>
            <p:nvPr/>
          </p:nvSpPr>
          <p:spPr bwMode="auto">
            <a:xfrm flipH="1">
              <a:off x="3654194" y="6165304"/>
              <a:ext cx="1096718" cy="228329"/>
            </a:xfrm>
            <a:custGeom>
              <a:avLst/>
              <a:gdLst>
                <a:gd name="T0" fmla="*/ 90688 w 140"/>
                <a:gd name="T1" fmla="*/ 29866 h 76"/>
                <a:gd name="T2" fmla="*/ 6566 w 140"/>
                <a:gd name="T3" fmla="*/ 29866 h 76"/>
                <a:gd name="T4" fmla="*/ 28590 w 140"/>
                <a:gd name="T5" fmla="*/ 5476 h 76"/>
                <a:gd name="T6" fmla="*/ 40847 w 140"/>
                <a:gd name="T7" fmla="*/ 1549 h 76"/>
                <a:gd name="T8" fmla="*/ 70649 w 140"/>
                <a:gd name="T9" fmla="*/ 1549 h 76"/>
                <a:gd name="T10" fmla="*/ 75084 w 140"/>
                <a:gd name="T11" fmla="*/ 6305 h 76"/>
                <a:gd name="T12" fmla="*/ 83585 w 140"/>
                <a:gd name="T13" fmla="*/ 7854 h 76"/>
                <a:gd name="T14" fmla="*/ 90688 w 140"/>
                <a:gd name="T15" fmla="*/ 29866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76">
                  <a:moveTo>
                    <a:pt x="140" y="76"/>
                  </a:moveTo>
                  <a:cubicBezTo>
                    <a:pt x="10" y="76"/>
                    <a:pt x="10" y="76"/>
                    <a:pt x="10" y="76"/>
                  </a:cubicBezTo>
                  <a:cubicBezTo>
                    <a:pt x="10" y="76"/>
                    <a:pt x="0" y="9"/>
                    <a:pt x="44" y="14"/>
                  </a:cubicBezTo>
                  <a:cubicBezTo>
                    <a:pt x="44" y="14"/>
                    <a:pt x="52" y="0"/>
                    <a:pt x="63" y="4"/>
                  </a:cubicBezTo>
                  <a:cubicBezTo>
                    <a:pt x="63" y="4"/>
                    <a:pt x="98" y="4"/>
                    <a:pt x="109" y="4"/>
                  </a:cubicBezTo>
                  <a:cubicBezTo>
                    <a:pt x="109" y="4"/>
                    <a:pt x="120" y="8"/>
                    <a:pt x="116" y="16"/>
                  </a:cubicBezTo>
                  <a:cubicBezTo>
                    <a:pt x="116" y="16"/>
                    <a:pt x="126" y="11"/>
                    <a:pt x="129" y="20"/>
                  </a:cubicBezTo>
                  <a:cubicBezTo>
                    <a:pt x="132" y="30"/>
                    <a:pt x="140" y="76"/>
                    <a:pt x="140" y="76"/>
                  </a:cubicBezTo>
                  <a:close/>
                </a:path>
              </a:pathLst>
            </a:custGeom>
            <a:solidFill>
              <a:srgbClr val="CCECFF"/>
            </a:solidFill>
            <a:ln w="23813" cap="rnd">
              <a:solidFill>
                <a:srgbClr val="000000"/>
              </a:solidFill>
              <a:prstDash val="solid"/>
              <a:round/>
              <a:headEnd/>
              <a:tailEnd/>
            </a:ln>
          </p:spPr>
          <p:txBody>
            <a:bodyPr/>
            <a:lstStyle/>
            <a:p>
              <a:endParaRPr lang="ja-JP" altLang="en-US" dirty="0"/>
            </a:p>
          </p:txBody>
        </p:sp>
        <p:sp>
          <p:nvSpPr>
            <p:cNvPr id="743" name="Line 286"/>
            <p:cNvSpPr>
              <a:spLocks noChangeShapeType="1"/>
            </p:cNvSpPr>
            <p:nvPr/>
          </p:nvSpPr>
          <p:spPr bwMode="auto">
            <a:xfrm flipH="1">
              <a:off x="3999734" y="6259002"/>
              <a:ext cx="62241" cy="134631"/>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744" name="Line 287"/>
            <p:cNvSpPr>
              <a:spLocks noChangeShapeType="1"/>
            </p:cNvSpPr>
            <p:nvPr/>
          </p:nvSpPr>
          <p:spPr bwMode="auto">
            <a:xfrm flipH="1">
              <a:off x="3843061" y="6213516"/>
              <a:ext cx="62241" cy="0"/>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745" name="Freeform 288"/>
            <p:cNvSpPr>
              <a:spLocks/>
            </p:cNvSpPr>
            <p:nvPr/>
          </p:nvSpPr>
          <p:spPr bwMode="auto">
            <a:xfrm flipH="1">
              <a:off x="4319520" y="6207150"/>
              <a:ext cx="85849" cy="24562"/>
            </a:xfrm>
            <a:custGeom>
              <a:avLst/>
              <a:gdLst>
                <a:gd name="T0" fmla="*/ 0 w 11"/>
                <a:gd name="T1" fmla="*/ 0 h 8"/>
                <a:gd name="T2" fmla="*/ 6967 w 11"/>
                <a:gd name="T3" fmla="*/ 3497 h 8"/>
                <a:gd name="T4" fmla="*/ 0 60000 65536"/>
                <a:gd name="T5" fmla="*/ 0 60000 65536"/>
              </a:gdLst>
              <a:ahLst/>
              <a:cxnLst>
                <a:cxn ang="T4">
                  <a:pos x="T0" y="T1"/>
                </a:cxn>
                <a:cxn ang="T5">
                  <a:pos x="T2" y="T3"/>
                </a:cxn>
              </a:cxnLst>
              <a:rect l="0" t="0" r="r" b="b"/>
              <a:pathLst>
                <a:path w="11" h="8">
                  <a:moveTo>
                    <a:pt x="0" y="0"/>
                  </a:moveTo>
                  <a:cubicBezTo>
                    <a:pt x="0" y="0"/>
                    <a:pt x="8" y="4"/>
                    <a:pt x="11" y="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46" name="Freeform 289"/>
            <p:cNvSpPr>
              <a:spLocks/>
            </p:cNvSpPr>
            <p:nvPr/>
          </p:nvSpPr>
          <p:spPr bwMode="auto">
            <a:xfrm flipH="1">
              <a:off x="4092023" y="5951530"/>
              <a:ext cx="150237" cy="144638"/>
            </a:xfrm>
            <a:custGeom>
              <a:avLst/>
              <a:gdLst>
                <a:gd name="T0" fmla="*/ 3297 w 19"/>
                <a:gd name="T1" fmla="*/ 0 h 48"/>
                <a:gd name="T2" fmla="*/ 1304 w 19"/>
                <a:gd name="T3" fmla="*/ 2402 h 48"/>
                <a:gd name="T4" fmla="*/ 1304 w 19"/>
                <a:gd name="T5" fmla="*/ 15155 h 48"/>
                <a:gd name="T6" fmla="*/ 748 w 19"/>
                <a:gd name="T7" fmla="*/ 17950 h 48"/>
                <a:gd name="T8" fmla="*/ 5349 w 19"/>
                <a:gd name="T9" fmla="*/ 18325 h 48"/>
                <a:gd name="T10" fmla="*/ 8102 w 19"/>
                <a:gd name="T11" fmla="*/ 1557 h 48"/>
                <a:gd name="T12" fmla="*/ 3297 w 19"/>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48">
                  <a:moveTo>
                    <a:pt x="5" y="0"/>
                  </a:moveTo>
                  <a:cubicBezTo>
                    <a:pt x="3" y="1"/>
                    <a:pt x="1" y="4"/>
                    <a:pt x="2" y="6"/>
                  </a:cubicBezTo>
                  <a:cubicBezTo>
                    <a:pt x="5" y="19"/>
                    <a:pt x="6" y="35"/>
                    <a:pt x="2" y="38"/>
                  </a:cubicBezTo>
                  <a:cubicBezTo>
                    <a:pt x="0" y="40"/>
                    <a:pt x="0" y="43"/>
                    <a:pt x="1" y="45"/>
                  </a:cubicBezTo>
                  <a:cubicBezTo>
                    <a:pt x="3" y="47"/>
                    <a:pt x="6" y="48"/>
                    <a:pt x="8" y="46"/>
                  </a:cubicBezTo>
                  <a:cubicBezTo>
                    <a:pt x="19" y="38"/>
                    <a:pt x="13" y="12"/>
                    <a:pt x="12" y="4"/>
                  </a:cubicBezTo>
                  <a:cubicBezTo>
                    <a:pt x="11" y="1"/>
                    <a:pt x="8" y="0"/>
                    <a:pt x="5" y="0"/>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747" name="Freeform 290"/>
            <p:cNvSpPr>
              <a:spLocks/>
            </p:cNvSpPr>
            <p:nvPr/>
          </p:nvSpPr>
          <p:spPr bwMode="auto">
            <a:xfrm flipH="1">
              <a:off x="4366739" y="5804163"/>
              <a:ext cx="203890" cy="132813"/>
            </a:xfrm>
            <a:custGeom>
              <a:avLst/>
              <a:gdLst>
                <a:gd name="T0" fmla="*/ 0 w 26"/>
                <a:gd name="T1" fmla="*/ 4018 h 44"/>
                <a:gd name="T2" fmla="*/ 13713 w 26"/>
                <a:gd name="T3" fmla="*/ 3292 h 44"/>
                <a:gd name="T4" fmla="*/ 14981 w 26"/>
                <a:gd name="T5" fmla="*/ 17683 h 44"/>
                <a:gd name="T6" fmla="*/ 0 60000 65536"/>
                <a:gd name="T7" fmla="*/ 0 60000 65536"/>
                <a:gd name="T8" fmla="*/ 0 60000 65536"/>
              </a:gdLst>
              <a:ahLst/>
              <a:cxnLst>
                <a:cxn ang="T6">
                  <a:pos x="T0" y="T1"/>
                </a:cxn>
                <a:cxn ang="T7">
                  <a:pos x="T2" y="T3"/>
                </a:cxn>
                <a:cxn ang="T8">
                  <a:pos x="T4" y="T5"/>
                </a:cxn>
              </a:cxnLst>
              <a:rect l="0" t="0" r="r" b="b"/>
              <a:pathLst>
                <a:path w="26" h="44">
                  <a:moveTo>
                    <a:pt x="0" y="10"/>
                  </a:moveTo>
                  <a:cubicBezTo>
                    <a:pt x="0" y="10"/>
                    <a:pt x="15" y="0"/>
                    <a:pt x="21" y="8"/>
                  </a:cubicBezTo>
                  <a:cubicBezTo>
                    <a:pt x="26" y="15"/>
                    <a:pt x="23" y="44"/>
                    <a:pt x="23" y="44"/>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48" name="Oval 291"/>
            <p:cNvSpPr>
              <a:spLocks noChangeArrowheads="1"/>
            </p:cNvSpPr>
            <p:nvPr/>
          </p:nvSpPr>
          <p:spPr bwMode="auto">
            <a:xfrm flipH="1">
              <a:off x="4547022" y="5876937"/>
              <a:ext cx="47216" cy="3547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749" name="Oval 292"/>
            <p:cNvSpPr>
              <a:spLocks noChangeArrowheads="1"/>
            </p:cNvSpPr>
            <p:nvPr/>
          </p:nvSpPr>
          <p:spPr bwMode="auto">
            <a:xfrm flipH="1">
              <a:off x="4437565" y="6020665"/>
              <a:ext cx="124481" cy="78232"/>
            </a:xfrm>
            <a:prstGeom prst="ellipse">
              <a:avLst/>
            </a:prstGeom>
            <a:solidFill>
              <a:srgbClr val="CC0000"/>
            </a:solidFill>
            <a:ln w="23813" cap="rnd">
              <a:solidFill>
                <a:srgbClr val="000000"/>
              </a:solidFill>
              <a:round/>
              <a:headEnd/>
              <a:tailEnd/>
            </a:ln>
          </p:spPr>
          <p:txBody>
            <a:bodyPr/>
            <a:lstStyle/>
            <a:p>
              <a:endParaRPr lang="ja-JP" altLang="en-US" sz="1600" dirty="0"/>
            </a:p>
          </p:txBody>
        </p:sp>
      </p:grpSp>
      <p:sp>
        <p:nvSpPr>
          <p:cNvPr id="137" name="テキスト ボックス 136"/>
          <p:cNvSpPr txBox="1"/>
          <p:nvPr/>
        </p:nvSpPr>
        <p:spPr>
          <a:xfrm>
            <a:off x="9326480" y="692697"/>
            <a:ext cx="2774164" cy="646331"/>
          </a:xfrm>
          <a:prstGeom prst="rect">
            <a:avLst/>
          </a:prstGeom>
          <a:noFill/>
        </p:spPr>
        <p:txBody>
          <a:bodyPr wrap="square" rtlCol="0">
            <a:spAutoFit/>
          </a:bodyPr>
          <a:lstStyle/>
          <a:p>
            <a:r>
              <a:rPr lang="ja-JP" altLang="en-US" dirty="0"/>
              <a:t>誰がやっても同じスピードで位置決めしたい</a:t>
            </a:r>
            <a:endParaRPr lang="en-US" altLang="ja-JP" dirty="0"/>
          </a:p>
        </p:txBody>
      </p:sp>
      <p:sp>
        <p:nvSpPr>
          <p:cNvPr id="5" name="角丸四角形吹き出し 4"/>
          <p:cNvSpPr/>
          <p:nvPr/>
        </p:nvSpPr>
        <p:spPr>
          <a:xfrm>
            <a:off x="9281650" y="702855"/>
            <a:ext cx="2691710" cy="636965"/>
          </a:xfrm>
          <a:prstGeom prst="wedgeRoundRectCallout">
            <a:avLst>
              <a:gd name="adj1" fmla="val -24539"/>
              <a:gd name="adj2" fmla="val 8442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3" name="図 12"/>
          <p:cNvPicPr>
            <a:picLocks/>
          </p:cNvPicPr>
          <p:nvPr/>
        </p:nvPicPr>
        <p:blipFill>
          <a:blip r:embed="rId3"/>
          <a:stretch>
            <a:fillRect/>
          </a:stretch>
        </p:blipFill>
        <p:spPr>
          <a:xfrm>
            <a:off x="5013463" y="1088872"/>
            <a:ext cx="3888000" cy="1188000"/>
          </a:xfrm>
          <a:prstGeom prst="rect">
            <a:avLst/>
          </a:prstGeom>
        </p:spPr>
      </p:pic>
      <p:grpSp>
        <p:nvGrpSpPr>
          <p:cNvPr id="750" name="グループ化 749"/>
          <p:cNvGrpSpPr/>
          <p:nvPr/>
        </p:nvGrpSpPr>
        <p:grpSpPr>
          <a:xfrm>
            <a:off x="3503713" y="1809037"/>
            <a:ext cx="2257821" cy="1301747"/>
            <a:chOff x="5964685" y="2534138"/>
            <a:chExt cx="2257821" cy="1301747"/>
          </a:xfrm>
        </p:grpSpPr>
        <p:cxnSp>
          <p:nvCxnSpPr>
            <p:cNvPr id="751" name="直線コネクタ 750"/>
            <p:cNvCxnSpPr/>
            <p:nvPr/>
          </p:nvCxnSpPr>
          <p:spPr>
            <a:xfrm>
              <a:off x="7956131" y="2935238"/>
              <a:ext cx="1305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直線コネクタ 751"/>
            <p:cNvCxnSpPr/>
            <p:nvPr/>
          </p:nvCxnSpPr>
          <p:spPr>
            <a:xfrm>
              <a:off x="7273576" y="2739104"/>
              <a:ext cx="1305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3" name="Freeform 195"/>
            <p:cNvSpPr>
              <a:spLocks/>
            </p:cNvSpPr>
            <p:nvPr/>
          </p:nvSpPr>
          <p:spPr bwMode="auto">
            <a:xfrm flipH="1">
              <a:off x="6091313" y="2937125"/>
              <a:ext cx="1826430" cy="781412"/>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solidFill>
              <a:srgbClr val="CCECFF"/>
            </a:solidFill>
            <a:ln>
              <a:noFill/>
            </a:ln>
          </p:spPr>
          <p:txBody>
            <a:bodyPr/>
            <a:lstStyle/>
            <a:p>
              <a:endParaRPr lang="ja-JP" altLang="en-US" dirty="0"/>
            </a:p>
          </p:txBody>
        </p:sp>
        <p:sp>
          <p:nvSpPr>
            <p:cNvPr id="754" name="Freeform 196"/>
            <p:cNvSpPr>
              <a:spLocks/>
            </p:cNvSpPr>
            <p:nvPr/>
          </p:nvSpPr>
          <p:spPr bwMode="auto">
            <a:xfrm flipH="1">
              <a:off x="5964685" y="3718537"/>
              <a:ext cx="1255538" cy="117348"/>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79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755" name="Freeform 197"/>
            <p:cNvSpPr>
              <a:spLocks/>
            </p:cNvSpPr>
            <p:nvPr/>
          </p:nvSpPr>
          <p:spPr bwMode="auto">
            <a:xfrm flipH="1">
              <a:off x="6091313" y="2937125"/>
              <a:ext cx="1826430" cy="781412"/>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56" name="Freeform 198"/>
            <p:cNvSpPr>
              <a:spLocks/>
            </p:cNvSpPr>
            <p:nvPr/>
          </p:nvSpPr>
          <p:spPr bwMode="auto">
            <a:xfrm flipH="1">
              <a:off x="5964685" y="3718537"/>
              <a:ext cx="1255538" cy="117348"/>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757" name="Freeform 199"/>
            <p:cNvSpPr>
              <a:spLocks/>
            </p:cNvSpPr>
            <p:nvPr/>
          </p:nvSpPr>
          <p:spPr bwMode="auto">
            <a:xfrm flipH="1">
              <a:off x="6091313" y="2937125"/>
              <a:ext cx="1826430" cy="781412"/>
            </a:xfrm>
            <a:custGeom>
              <a:avLst/>
              <a:gdLst>
                <a:gd name="T0" fmla="*/ 135784 w 233"/>
                <a:gd name="T1" fmla="*/ 102343 h 260"/>
                <a:gd name="T2" fmla="*/ 113176 w 233"/>
                <a:gd name="T3" fmla="*/ 20487 h 260"/>
                <a:gd name="T4" fmla="*/ 92379 w 233"/>
                <a:gd name="T5" fmla="*/ 13338 h 260"/>
                <a:gd name="T6" fmla="*/ 42192 w 233"/>
                <a:gd name="T7" fmla="*/ 7500 h 260"/>
                <a:gd name="T8" fmla="*/ 13006 w 233"/>
                <a:gd name="T9" fmla="*/ 0 h 260"/>
                <a:gd name="T10" fmla="*/ 0 w 233"/>
                <a:gd name="T11" fmla="*/ 14527 h 260"/>
                <a:gd name="T12" fmla="*/ 44822 w 233"/>
                <a:gd name="T13" fmla="*/ 40135 h 260"/>
                <a:gd name="T14" fmla="*/ 56560 w 233"/>
                <a:gd name="T15" fmla="*/ 66136 h 260"/>
                <a:gd name="T16" fmla="*/ 77956 w 233"/>
                <a:gd name="T17" fmla="*/ 102343 h 260"/>
                <a:gd name="T18" fmla="*/ 136467 w 233"/>
                <a:gd name="T19" fmla="*/ 102343 h 260"/>
                <a:gd name="T20" fmla="*/ 135784 w 233"/>
                <a:gd name="T21" fmla="*/ 102343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09" y="260"/>
                  </a:moveTo>
                  <a:cubicBezTo>
                    <a:pt x="202" y="256"/>
                    <a:pt x="233" y="123"/>
                    <a:pt x="174" y="52"/>
                  </a:cubicBezTo>
                  <a:cubicBezTo>
                    <a:pt x="174" y="52"/>
                    <a:pt x="167" y="38"/>
                    <a:pt x="142" y="34"/>
                  </a:cubicBezTo>
                  <a:cubicBezTo>
                    <a:pt x="117" y="30"/>
                    <a:pt x="65" y="19"/>
                    <a:pt x="65" y="19"/>
                  </a:cubicBezTo>
                  <a:cubicBezTo>
                    <a:pt x="20" y="0"/>
                    <a:pt x="20" y="0"/>
                    <a:pt x="20" y="0"/>
                  </a:cubicBezTo>
                  <a:cubicBezTo>
                    <a:pt x="0" y="37"/>
                    <a:pt x="0" y="37"/>
                    <a:pt x="0" y="37"/>
                  </a:cubicBezTo>
                  <a:cubicBezTo>
                    <a:pt x="0" y="37"/>
                    <a:pt x="45" y="62"/>
                    <a:pt x="69" y="102"/>
                  </a:cubicBezTo>
                  <a:cubicBezTo>
                    <a:pt x="69" y="102"/>
                    <a:pt x="78" y="151"/>
                    <a:pt x="87" y="168"/>
                  </a:cubicBezTo>
                  <a:cubicBezTo>
                    <a:pt x="95" y="186"/>
                    <a:pt x="120" y="260"/>
                    <a:pt x="120" y="260"/>
                  </a:cubicBezTo>
                  <a:cubicBezTo>
                    <a:pt x="210" y="260"/>
                    <a:pt x="210" y="260"/>
                    <a:pt x="210" y="260"/>
                  </a:cubicBezTo>
                  <a:cubicBezTo>
                    <a:pt x="209" y="260"/>
                    <a:pt x="209" y="260"/>
                    <a:pt x="209" y="26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58" name="Freeform 200"/>
            <p:cNvSpPr>
              <a:spLocks/>
            </p:cNvSpPr>
            <p:nvPr/>
          </p:nvSpPr>
          <p:spPr bwMode="auto">
            <a:xfrm flipH="1">
              <a:off x="5964685" y="3718537"/>
              <a:ext cx="1255538" cy="117348"/>
            </a:xfrm>
            <a:custGeom>
              <a:avLst/>
              <a:gdLst>
                <a:gd name="T0" fmla="*/ 78993 w 160"/>
                <a:gd name="T1" fmla="*/ 0 h 39"/>
                <a:gd name="T2" fmla="*/ 20186 w 160"/>
                <a:gd name="T3" fmla="*/ 0 h 39"/>
                <a:gd name="T4" fmla="*/ 23608 w 160"/>
                <a:gd name="T5" fmla="*/ 12702 h 39"/>
                <a:gd name="T6" fmla="*/ 52350 w 160"/>
                <a:gd name="T7" fmla="*/ 7168 h 39"/>
                <a:gd name="T8" fmla="*/ 82401 w 160"/>
                <a:gd name="T9" fmla="*/ 14617 h 39"/>
                <a:gd name="T10" fmla="*/ 78993 w 16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39">
                  <a:moveTo>
                    <a:pt x="121" y="0"/>
                  </a:moveTo>
                  <a:cubicBezTo>
                    <a:pt x="31" y="0"/>
                    <a:pt x="31" y="0"/>
                    <a:pt x="31" y="0"/>
                  </a:cubicBezTo>
                  <a:cubicBezTo>
                    <a:pt x="31" y="0"/>
                    <a:pt x="0" y="25"/>
                    <a:pt x="36" y="32"/>
                  </a:cubicBezTo>
                  <a:cubicBezTo>
                    <a:pt x="36" y="32"/>
                    <a:pt x="75" y="37"/>
                    <a:pt x="80" y="18"/>
                  </a:cubicBezTo>
                  <a:cubicBezTo>
                    <a:pt x="80" y="18"/>
                    <a:pt x="90" y="39"/>
                    <a:pt x="126" y="37"/>
                  </a:cubicBezTo>
                  <a:cubicBezTo>
                    <a:pt x="160" y="35"/>
                    <a:pt x="129" y="6"/>
                    <a:pt x="121" y="0"/>
                  </a:cubicBezTo>
                  <a:close/>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59" name="Freeform 201"/>
            <p:cNvSpPr>
              <a:spLocks/>
            </p:cNvSpPr>
            <p:nvPr/>
          </p:nvSpPr>
          <p:spPr bwMode="auto">
            <a:xfrm flipH="1">
              <a:off x="6389636" y="2630563"/>
              <a:ext cx="1135350" cy="483948"/>
            </a:xfrm>
            <a:custGeom>
              <a:avLst/>
              <a:gdLst>
                <a:gd name="T0" fmla="*/ 13641 w 145"/>
                <a:gd name="T1" fmla="*/ 9051 h 161"/>
                <a:gd name="T2" fmla="*/ 0 w 145"/>
                <a:gd name="T3" fmla="*/ 34712 h 161"/>
                <a:gd name="T4" fmla="*/ 15585 w 145"/>
                <a:gd name="T5" fmla="*/ 58305 h 161"/>
                <a:gd name="T6" fmla="*/ 67161 w 145"/>
                <a:gd name="T7" fmla="*/ 52823 h 161"/>
                <a:gd name="T8" fmla="*/ 87354 w 145"/>
                <a:gd name="T9" fmla="*/ 43261 h 161"/>
                <a:gd name="T10" fmla="*/ 71769 w 145"/>
                <a:gd name="T11" fmla="*/ 35399 h 161"/>
                <a:gd name="T12" fmla="*/ 66618 w 145"/>
                <a:gd name="T13" fmla="*/ 34210 h 161"/>
                <a:gd name="T14" fmla="*/ 76866 w 145"/>
                <a:gd name="T15" fmla="*/ 12633 h 161"/>
                <a:gd name="T16" fmla="*/ 40740 w 145"/>
                <a:gd name="T17" fmla="*/ 9880 h 161"/>
                <a:gd name="T18" fmla="*/ 27818 w 145"/>
                <a:gd name="T19" fmla="*/ 360 h 161"/>
                <a:gd name="T20" fmla="*/ 13641 w 145"/>
                <a:gd name="T21" fmla="*/ 9051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 h="161">
                  <a:moveTo>
                    <a:pt x="21" y="23"/>
                  </a:moveTo>
                  <a:cubicBezTo>
                    <a:pt x="21" y="23"/>
                    <a:pt x="0" y="80"/>
                    <a:pt x="0" y="88"/>
                  </a:cubicBezTo>
                  <a:cubicBezTo>
                    <a:pt x="0" y="95"/>
                    <a:pt x="11" y="142"/>
                    <a:pt x="24" y="148"/>
                  </a:cubicBezTo>
                  <a:cubicBezTo>
                    <a:pt x="37" y="154"/>
                    <a:pt x="80" y="161"/>
                    <a:pt x="104" y="134"/>
                  </a:cubicBezTo>
                  <a:cubicBezTo>
                    <a:pt x="104" y="134"/>
                    <a:pt x="125" y="133"/>
                    <a:pt x="135" y="110"/>
                  </a:cubicBezTo>
                  <a:cubicBezTo>
                    <a:pt x="145" y="86"/>
                    <a:pt x="125" y="68"/>
                    <a:pt x="111" y="90"/>
                  </a:cubicBezTo>
                  <a:cubicBezTo>
                    <a:pt x="103" y="87"/>
                    <a:pt x="103" y="87"/>
                    <a:pt x="103" y="87"/>
                  </a:cubicBezTo>
                  <a:cubicBezTo>
                    <a:pt x="103" y="87"/>
                    <a:pt x="128" y="36"/>
                    <a:pt x="119" y="32"/>
                  </a:cubicBezTo>
                  <a:cubicBezTo>
                    <a:pt x="109" y="27"/>
                    <a:pt x="75" y="31"/>
                    <a:pt x="63" y="25"/>
                  </a:cubicBezTo>
                  <a:cubicBezTo>
                    <a:pt x="51" y="19"/>
                    <a:pt x="49" y="2"/>
                    <a:pt x="43" y="1"/>
                  </a:cubicBezTo>
                  <a:cubicBezTo>
                    <a:pt x="36" y="0"/>
                    <a:pt x="21" y="23"/>
                    <a:pt x="21" y="23"/>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760" name="Freeform 202"/>
            <p:cNvSpPr>
              <a:spLocks/>
            </p:cNvSpPr>
            <p:nvPr/>
          </p:nvSpPr>
          <p:spPr bwMode="auto">
            <a:xfrm flipH="1">
              <a:off x="6215792" y="2534138"/>
              <a:ext cx="1143934" cy="366599"/>
            </a:xfrm>
            <a:custGeom>
              <a:avLst/>
              <a:gdLst>
                <a:gd name="T0" fmla="*/ 734 w 146"/>
                <a:gd name="T1" fmla="*/ 20830 h 122"/>
                <a:gd name="T2" fmla="*/ 14208 w 146"/>
                <a:gd name="T3" fmla="*/ 12975 h 122"/>
                <a:gd name="T4" fmla="*/ 27201 w 146"/>
                <a:gd name="T5" fmla="*/ 22380 h 122"/>
                <a:gd name="T6" fmla="*/ 63584 w 146"/>
                <a:gd name="T7" fmla="*/ 25118 h 122"/>
                <a:gd name="T8" fmla="*/ 53136 w 146"/>
                <a:gd name="T9" fmla="*/ 46788 h 122"/>
                <a:gd name="T10" fmla="*/ 58429 w 146"/>
                <a:gd name="T11" fmla="*/ 47980 h 122"/>
                <a:gd name="T12" fmla="*/ 72634 w 146"/>
                <a:gd name="T13" fmla="*/ 45959 h 122"/>
                <a:gd name="T14" fmla="*/ 77073 w 146"/>
                <a:gd name="T15" fmla="*/ 22380 h 122"/>
                <a:gd name="T16" fmla="*/ 44035 w 146"/>
                <a:gd name="T17" fmla="*/ 9044 h 122"/>
                <a:gd name="T18" fmla="*/ 12263 w 146"/>
                <a:gd name="T19" fmla="*/ 829 h 122"/>
                <a:gd name="T20" fmla="*/ 10317 w 146"/>
                <a:gd name="T21" fmla="*/ 3928 h 122"/>
                <a:gd name="T22" fmla="*/ 0 w 146"/>
                <a:gd name="T23" fmla="*/ 1189 h 122"/>
                <a:gd name="T24" fmla="*/ 734 w 146"/>
                <a:gd name="T25" fmla="*/ 2083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22">
                  <a:moveTo>
                    <a:pt x="1" y="53"/>
                  </a:moveTo>
                  <a:cubicBezTo>
                    <a:pt x="5" y="47"/>
                    <a:pt x="16" y="32"/>
                    <a:pt x="22" y="33"/>
                  </a:cubicBezTo>
                  <a:cubicBezTo>
                    <a:pt x="28" y="34"/>
                    <a:pt x="30" y="51"/>
                    <a:pt x="42" y="57"/>
                  </a:cubicBezTo>
                  <a:cubicBezTo>
                    <a:pt x="54" y="63"/>
                    <a:pt x="88" y="59"/>
                    <a:pt x="98" y="64"/>
                  </a:cubicBezTo>
                  <a:cubicBezTo>
                    <a:pt x="107" y="68"/>
                    <a:pt x="82" y="119"/>
                    <a:pt x="82" y="119"/>
                  </a:cubicBezTo>
                  <a:cubicBezTo>
                    <a:pt x="90" y="122"/>
                    <a:pt x="90" y="122"/>
                    <a:pt x="90" y="122"/>
                  </a:cubicBezTo>
                  <a:cubicBezTo>
                    <a:pt x="98" y="110"/>
                    <a:pt x="107" y="110"/>
                    <a:pt x="112" y="117"/>
                  </a:cubicBezTo>
                  <a:cubicBezTo>
                    <a:pt x="146" y="72"/>
                    <a:pt x="119" y="57"/>
                    <a:pt x="119" y="57"/>
                  </a:cubicBezTo>
                  <a:cubicBezTo>
                    <a:pt x="125" y="40"/>
                    <a:pt x="87" y="29"/>
                    <a:pt x="68" y="23"/>
                  </a:cubicBezTo>
                  <a:cubicBezTo>
                    <a:pt x="48" y="17"/>
                    <a:pt x="24" y="0"/>
                    <a:pt x="19" y="2"/>
                  </a:cubicBezTo>
                  <a:cubicBezTo>
                    <a:pt x="14" y="3"/>
                    <a:pt x="20" y="9"/>
                    <a:pt x="16" y="10"/>
                  </a:cubicBezTo>
                  <a:cubicBezTo>
                    <a:pt x="12" y="12"/>
                    <a:pt x="0" y="3"/>
                    <a:pt x="0" y="3"/>
                  </a:cubicBezTo>
                  <a:cubicBezTo>
                    <a:pt x="6" y="10"/>
                    <a:pt x="4" y="34"/>
                    <a:pt x="1" y="53"/>
                  </a:cubicBezTo>
                  <a:close/>
                </a:path>
              </a:pathLst>
            </a:custGeom>
            <a:solidFill>
              <a:srgbClr val="000000"/>
            </a:solidFill>
            <a:ln w="23813" cap="rnd">
              <a:solidFill>
                <a:srgbClr val="000000"/>
              </a:solidFill>
              <a:prstDash val="solid"/>
              <a:round/>
              <a:headEnd/>
              <a:tailEnd/>
            </a:ln>
          </p:spPr>
          <p:txBody>
            <a:bodyPr/>
            <a:lstStyle/>
            <a:p>
              <a:endParaRPr lang="ja-JP" altLang="en-US" dirty="0"/>
            </a:p>
          </p:txBody>
        </p:sp>
        <p:sp>
          <p:nvSpPr>
            <p:cNvPr id="761" name="Freeform 203"/>
            <p:cNvSpPr>
              <a:spLocks/>
            </p:cNvSpPr>
            <p:nvPr/>
          </p:nvSpPr>
          <p:spPr bwMode="auto">
            <a:xfrm flipH="1">
              <a:off x="6546310" y="2918931"/>
              <a:ext cx="62241" cy="50942"/>
            </a:xfrm>
            <a:custGeom>
              <a:avLst/>
              <a:gdLst>
                <a:gd name="T0" fmla="*/ 2577 w 8"/>
                <a:gd name="T1" fmla="*/ 0 h 17"/>
                <a:gd name="T2" fmla="*/ 0 w 8"/>
                <a:gd name="T3" fmla="*/ 6575 h 17"/>
                <a:gd name="T4" fmla="*/ 0 60000 65536"/>
                <a:gd name="T5" fmla="*/ 0 60000 65536"/>
              </a:gdLst>
              <a:ahLst/>
              <a:cxnLst>
                <a:cxn ang="T4">
                  <a:pos x="T0" y="T1"/>
                </a:cxn>
                <a:cxn ang="T5">
                  <a:pos x="T2" y="T3"/>
                </a:cxn>
              </a:cxnLst>
              <a:rect l="0" t="0" r="r" b="b"/>
              <a:pathLst>
                <a:path w="8" h="17">
                  <a:moveTo>
                    <a:pt x="4" y="0"/>
                  </a:moveTo>
                  <a:cubicBezTo>
                    <a:pt x="4" y="0"/>
                    <a:pt x="8" y="10"/>
                    <a:pt x="0" y="17"/>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62" name="Freeform 204"/>
            <p:cNvSpPr>
              <a:spLocks/>
            </p:cNvSpPr>
            <p:nvPr/>
          </p:nvSpPr>
          <p:spPr bwMode="auto">
            <a:xfrm flipH="1">
              <a:off x="6685813" y="3010832"/>
              <a:ext cx="23607" cy="36387"/>
            </a:xfrm>
            <a:custGeom>
              <a:avLst/>
              <a:gdLst>
                <a:gd name="T0" fmla="*/ 1276 w 3"/>
                <a:gd name="T1" fmla="*/ 0 h 12"/>
                <a:gd name="T2" fmla="*/ 0 w 3"/>
                <a:gd name="T3" fmla="*/ 4923 h 12"/>
                <a:gd name="T4" fmla="*/ 0 60000 65536"/>
                <a:gd name="T5" fmla="*/ 0 60000 65536"/>
              </a:gdLst>
              <a:ahLst/>
              <a:cxnLst>
                <a:cxn ang="T4">
                  <a:pos x="T0" y="T1"/>
                </a:cxn>
                <a:cxn ang="T5">
                  <a:pos x="T2" y="T3"/>
                </a:cxn>
              </a:cxnLst>
              <a:rect l="0" t="0" r="r" b="b"/>
              <a:pathLst>
                <a:path w="3" h="12">
                  <a:moveTo>
                    <a:pt x="2" y="0"/>
                  </a:moveTo>
                  <a:cubicBezTo>
                    <a:pt x="2" y="0"/>
                    <a:pt x="3" y="8"/>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63" name="Freeform 205"/>
            <p:cNvSpPr>
              <a:spLocks/>
            </p:cNvSpPr>
            <p:nvPr/>
          </p:nvSpPr>
          <p:spPr bwMode="auto">
            <a:xfrm flipH="1">
              <a:off x="6726592" y="2708797"/>
              <a:ext cx="343395" cy="65496"/>
            </a:xfrm>
            <a:custGeom>
              <a:avLst/>
              <a:gdLst>
                <a:gd name="T0" fmla="*/ 0 w 44"/>
                <a:gd name="T1" fmla="*/ 8270 h 22"/>
                <a:gd name="T2" fmla="*/ 27982 w 44"/>
                <a:gd name="T3" fmla="*/ 7112 h 22"/>
                <a:gd name="T4" fmla="*/ 0 60000 65536"/>
                <a:gd name="T5" fmla="*/ 0 60000 65536"/>
              </a:gdLst>
              <a:ahLst/>
              <a:cxnLst>
                <a:cxn ang="T4">
                  <a:pos x="T0" y="T1"/>
                </a:cxn>
                <a:cxn ang="T5">
                  <a:pos x="T2" y="T3"/>
                </a:cxn>
              </a:cxnLst>
              <a:rect l="0" t="0" r="r" b="b"/>
              <a:pathLst>
                <a:path w="44" h="22">
                  <a:moveTo>
                    <a:pt x="0" y="22"/>
                  </a:moveTo>
                  <a:cubicBezTo>
                    <a:pt x="0" y="22"/>
                    <a:pt x="35" y="0"/>
                    <a:pt x="44" y="19"/>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64" name="Freeform 206"/>
            <p:cNvSpPr>
              <a:spLocks/>
            </p:cNvSpPr>
            <p:nvPr/>
          </p:nvSpPr>
          <p:spPr bwMode="auto">
            <a:xfrm flipH="1">
              <a:off x="7149397" y="2693331"/>
              <a:ext cx="118042" cy="75503"/>
            </a:xfrm>
            <a:custGeom>
              <a:avLst/>
              <a:gdLst>
                <a:gd name="T0" fmla="*/ 0 w 15"/>
                <a:gd name="T1" fmla="*/ 0 h 25"/>
                <a:gd name="T2" fmla="*/ 7931 w 15"/>
                <a:gd name="T3" fmla="*/ 10096 h 25"/>
                <a:gd name="T4" fmla="*/ 0 60000 65536"/>
                <a:gd name="T5" fmla="*/ 0 60000 65536"/>
              </a:gdLst>
              <a:ahLst/>
              <a:cxnLst>
                <a:cxn ang="T4">
                  <a:pos x="T0" y="T1"/>
                </a:cxn>
                <a:cxn ang="T5">
                  <a:pos x="T2" y="T3"/>
                </a:cxn>
              </a:cxnLst>
              <a:rect l="0" t="0" r="r" b="b"/>
              <a:pathLst>
                <a:path w="15" h="25">
                  <a:moveTo>
                    <a:pt x="0" y="0"/>
                  </a:moveTo>
                  <a:cubicBezTo>
                    <a:pt x="0" y="0"/>
                    <a:pt x="15" y="1"/>
                    <a:pt x="12"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65" name="Oval 207"/>
            <p:cNvSpPr>
              <a:spLocks noChangeArrowheads="1"/>
            </p:cNvSpPr>
            <p:nvPr/>
          </p:nvSpPr>
          <p:spPr bwMode="auto">
            <a:xfrm flipH="1">
              <a:off x="7291048" y="2798854"/>
              <a:ext cx="68678" cy="3911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766" name="Oval 208"/>
            <p:cNvSpPr>
              <a:spLocks noChangeArrowheads="1"/>
            </p:cNvSpPr>
            <p:nvPr/>
          </p:nvSpPr>
          <p:spPr bwMode="auto">
            <a:xfrm flipH="1">
              <a:off x="6975553" y="2826145"/>
              <a:ext cx="70825" cy="3911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767" name="Oval 209"/>
            <p:cNvSpPr>
              <a:spLocks noChangeArrowheads="1"/>
            </p:cNvSpPr>
            <p:nvPr/>
          </p:nvSpPr>
          <p:spPr bwMode="auto">
            <a:xfrm flipH="1">
              <a:off x="7046378" y="2973511"/>
              <a:ext cx="227499" cy="69135"/>
            </a:xfrm>
            <a:prstGeom prst="ellipse">
              <a:avLst/>
            </a:prstGeom>
            <a:solidFill>
              <a:srgbClr val="CC0000"/>
            </a:solidFill>
            <a:ln w="23813" cap="rnd">
              <a:solidFill>
                <a:srgbClr val="000000"/>
              </a:solidFill>
              <a:round/>
              <a:headEnd/>
              <a:tailEnd/>
            </a:ln>
          </p:spPr>
          <p:txBody>
            <a:bodyPr/>
            <a:lstStyle/>
            <a:p>
              <a:endParaRPr lang="ja-JP" altLang="en-US" sz="1600" dirty="0"/>
            </a:p>
          </p:txBody>
        </p:sp>
        <p:sp>
          <p:nvSpPr>
            <p:cNvPr id="768" name="Freeform 210"/>
            <p:cNvSpPr>
              <a:spLocks/>
            </p:cNvSpPr>
            <p:nvPr/>
          </p:nvSpPr>
          <p:spPr bwMode="auto">
            <a:xfrm flipH="1">
              <a:off x="6866095" y="3075396"/>
              <a:ext cx="251108" cy="80961"/>
            </a:xfrm>
            <a:custGeom>
              <a:avLst/>
              <a:gdLst>
                <a:gd name="T0" fmla="*/ 1952 w 32"/>
                <a:gd name="T1" fmla="*/ 2370 h 27"/>
                <a:gd name="T2" fmla="*/ 4640 w 32"/>
                <a:gd name="T3" fmla="*/ 10495 h 27"/>
                <a:gd name="T4" fmla="*/ 20921 w 32"/>
                <a:gd name="T5" fmla="*/ 0 h 27"/>
                <a:gd name="T6" fmla="*/ 1952 w 32"/>
                <a:gd name="T7" fmla="*/ 237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7">
                  <a:moveTo>
                    <a:pt x="3" y="6"/>
                  </a:moveTo>
                  <a:cubicBezTo>
                    <a:pt x="1" y="13"/>
                    <a:pt x="0" y="26"/>
                    <a:pt x="7" y="27"/>
                  </a:cubicBezTo>
                  <a:cubicBezTo>
                    <a:pt x="13" y="27"/>
                    <a:pt x="25" y="10"/>
                    <a:pt x="32" y="0"/>
                  </a:cubicBezTo>
                  <a:cubicBezTo>
                    <a:pt x="23" y="4"/>
                    <a:pt x="12" y="6"/>
                    <a:pt x="3" y="6"/>
                  </a:cubicBez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769" name="Freeform 211"/>
            <p:cNvSpPr>
              <a:spLocks/>
            </p:cNvSpPr>
            <p:nvPr/>
          </p:nvSpPr>
          <p:spPr bwMode="auto">
            <a:xfrm flipH="1">
              <a:off x="6883267" y="3423802"/>
              <a:ext cx="351980" cy="12735"/>
            </a:xfrm>
            <a:custGeom>
              <a:avLst/>
              <a:gdLst>
                <a:gd name="T0" fmla="*/ 0 w 45"/>
                <a:gd name="T1" fmla="*/ 0 h 4"/>
                <a:gd name="T2" fmla="*/ 28941 w 45"/>
                <a:gd name="T3" fmla="*/ 602 h 4"/>
                <a:gd name="T4" fmla="*/ 0 60000 65536"/>
                <a:gd name="T5" fmla="*/ 0 60000 65536"/>
              </a:gdLst>
              <a:ahLst/>
              <a:cxnLst>
                <a:cxn ang="T4">
                  <a:pos x="T0" y="T1"/>
                </a:cxn>
                <a:cxn ang="T5">
                  <a:pos x="T2" y="T3"/>
                </a:cxn>
              </a:cxnLst>
              <a:rect l="0" t="0" r="r" b="b"/>
              <a:pathLst>
                <a:path w="45" h="4">
                  <a:moveTo>
                    <a:pt x="0" y="0"/>
                  </a:moveTo>
                  <a:cubicBezTo>
                    <a:pt x="0" y="0"/>
                    <a:pt x="22" y="4"/>
                    <a:pt x="45" y="1"/>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70" name="Freeform 213"/>
            <p:cNvSpPr>
              <a:spLocks/>
            </p:cNvSpPr>
            <p:nvPr/>
          </p:nvSpPr>
          <p:spPr bwMode="auto">
            <a:xfrm flipH="1">
              <a:off x="7110766" y="3096318"/>
              <a:ext cx="156674" cy="57310"/>
            </a:xfrm>
            <a:custGeom>
              <a:avLst/>
              <a:gdLst>
                <a:gd name="T0" fmla="*/ 44 w 73"/>
                <a:gd name="T1" fmla="*/ 0 h 63"/>
                <a:gd name="T2" fmla="*/ 0 w 73"/>
                <a:gd name="T3" fmla="*/ 63 h 63"/>
                <a:gd name="T4" fmla="*/ 73 w 73"/>
                <a:gd name="T5" fmla="*/ 56 h 63"/>
                <a:gd name="T6" fmla="*/ 0 60000 65536"/>
                <a:gd name="T7" fmla="*/ 0 60000 65536"/>
                <a:gd name="T8" fmla="*/ 0 60000 65536"/>
              </a:gdLst>
              <a:ahLst/>
              <a:cxnLst>
                <a:cxn ang="T6">
                  <a:pos x="T0" y="T1"/>
                </a:cxn>
                <a:cxn ang="T7">
                  <a:pos x="T2" y="T3"/>
                </a:cxn>
                <a:cxn ang="T8">
                  <a:pos x="T4" y="T5"/>
                </a:cxn>
              </a:cxnLst>
              <a:rect l="0" t="0" r="r" b="b"/>
              <a:pathLst>
                <a:path w="73" h="63">
                  <a:moveTo>
                    <a:pt x="44" y="0"/>
                  </a:moveTo>
                  <a:lnTo>
                    <a:pt x="0" y="63"/>
                  </a:lnTo>
                  <a:lnTo>
                    <a:pt x="73" y="56"/>
                  </a:ln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71" name="Freeform 214"/>
            <p:cNvSpPr>
              <a:spLocks/>
            </p:cNvSpPr>
            <p:nvPr/>
          </p:nvSpPr>
          <p:spPr bwMode="auto">
            <a:xfrm flipH="1">
              <a:off x="6788832" y="3082697"/>
              <a:ext cx="227499" cy="123716"/>
            </a:xfrm>
            <a:custGeom>
              <a:avLst/>
              <a:gdLst>
                <a:gd name="T0" fmla="*/ 0 w 29"/>
                <a:gd name="T1" fmla="*/ 10399 h 41"/>
                <a:gd name="T2" fmla="*/ 16942 w 29"/>
                <a:gd name="T3" fmla="*/ 14887 h 41"/>
                <a:gd name="T4" fmla="*/ 16258 w 29"/>
                <a:gd name="T5" fmla="*/ 0 h 41"/>
                <a:gd name="T6" fmla="*/ 0 60000 65536"/>
                <a:gd name="T7" fmla="*/ 0 60000 65536"/>
                <a:gd name="T8" fmla="*/ 0 60000 65536"/>
              </a:gdLst>
              <a:ahLst/>
              <a:cxnLst>
                <a:cxn ang="T6">
                  <a:pos x="T0" y="T1"/>
                </a:cxn>
                <a:cxn ang="T7">
                  <a:pos x="T2" y="T3"/>
                </a:cxn>
                <a:cxn ang="T8">
                  <a:pos x="T4" y="T5"/>
                </a:cxn>
              </a:cxnLst>
              <a:rect l="0" t="0" r="r" b="b"/>
              <a:pathLst>
                <a:path w="29" h="41">
                  <a:moveTo>
                    <a:pt x="0" y="26"/>
                  </a:moveTo>
                  <a:cubicBezTo>
                    <a:pt x="0" y="26"/>
                    <a:pt x="22" y="41"/>
                    <a:pt x="26" y="37"/>
                  </a:cubicBezTo>
                  <a:cubicBezTo>
                    <a:pt x="29" y="33"/>
                    <a:pt x="25" y="0"/>
                    <a:pt x="25" y="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72" name="Freeform 215"/>
            <p:cNvSpPr>
              <a:spLocks/>
            </p:cNvSpPr>
            <p:nvPr/>
          </p:nvSpPr>
          <p:spPr bwMode="auto">
            <a:xfrm flipH="1">
              <a:off x="7752485" y="2870718"/>
              <a:ext cx="470021" cy="162832"/>
            </a:xfrm>
            <a:custGeom>
              <a:avLst/>
              <a:gdLst>
                <a:gd name="T0" fmla="*/ 36223 w 60"/>
                <a:gd name="T1" fmla="*/ 10856 h 54"/>
                <a:gd name="T2" fmla="*/ 31748 w 60"/>
                <a:gd name="T3" fmla="*/ 3968 h 54"/>
                <a:gd name="T4" fmla="*/ 24659 w 60"/>
                <a:gd name="T5" fmla="*/ 4846 h 54"/>
                <a:gd name="T6" fmla="*/ 2679 w 60"/>
                <a:gd name="T7" fmla="*/ 3603 h 54"/>
                <a:gd name="T8" fmla="*/ 9045 w 60"/>
                <a:gd name="T9" fmla="*/ 9646 h 54"/>
                <a:gd name="T10" fmla="*/ 12936 w 60"/>
                <a:gd name="T11" fmla="*/ 16064 h 54"/>
                <a:gd name="T12" fmla="*/ 16148 w 60"/>
                <a:gd name="T13" fmla="*/ 21603 h 54"/>
                <a:gd name="T14" fmla="*/ 27138 w 60"/>
                <a:gd name="T15" fmla="*/ 21603 h 54"/>
                <a:gd name="T16" fmla="*/ 36223 w 60"/>
                <a:gd name="T17" fmla="*/ 10856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54">
                  <a:moveTo>
                    <a:pt x="56" y="27"/>
                  </a:moveTo>
                  <a:cubicBezTo>
                    <a:pt x="56" y="27"/>
                    <a:pt x="60" y="13"/>
                    <a:pt x="49" y="10"/>
                  </a:cubicBezTo>
                  <a:cubicBezTo>
                    <a:pt x="38" y="7"/>
                    <a:pt x="38" y="12"/>
                    <a:pt x="38" y="12"/>
                  </a:cubicBezTo>
                  <a:cubicBezTo>
                    <a:pt x="38" y="12"/>
                    <a:pt x="8" y="0"/>
                    <a:pt x="4" y="9"/>
                  </a:cubicBezTo>
                  <a:cubicBezTo>
                    <a:pt x="0" y="18"/>
                    <a:pt x="14" y="24"/>
                    <a:pt x="14" y="24"/>
                  </a:cubicBezTo>
                  <a:cubicBezTo>
                    <a:pt x="14" y="24"/>
                    <a:pt x="10" y="34"/>
                    <a:pt x="20" y="40"/>
                  </a:cubicBezTo>
                  <a:cubicBezTo>
                    <a:pt x="20" y="40"/>
                    <a:pt x="13" y="49"/>
                    <a:pt x="25" y="54"/>
                  </a:cubicBezTo>
                  <a:cubicBezTo>
                    <a:pt x="42" y="54"/>
                    <a:pt x="42" y="54"/>
                    <a:pt x="42" y="54"/>
                  </a:cubicBezTo>
                  <a:lnTo>
                    <a:pt x="56" y="27"/>
                  </a:lnTo>
                  <a:close/>
                </a:path>
              </a:pathLst>
            </a:custGeom>
            <a:solidFill>
              <a:srgbClr val="FFDD9F"/>
            </a:solidFill>
            <a:ln w="23813" cap="rnd">
              <a:solidFill>
                <a:srgbClr val="000000"/>
              </a:solidFill>
              <a:prstDash val="solid"/>
              <a:round/>
              <a:headEnd/>
              <a:tailEnd/>
            </a:ln>
          </p:spPr>
          <p:txBody>
            <a:bodyPr/>
            <a:lstStyle/>
            <a:p>
              <a:endParaRPr lang="ja-JP" altLang="en-US" dirty="0"/>
            </a:p>
          </p:txBody>
        </p:sp>
        <p:sp>
          <p:nvSpPr>
            <p:cNvPr id="773" name="Freeform 216"/>
            <p:cNvSpPr>
              <a:spLocks/>
            </p:cNvSpPr>
            <p:nvPr/>
          </p:nvSpPr>
          <p:spPr bwMode="auto">
            <a:xfrm flipH="1">
              <a:off x="7876964" y="2907106"/>
              <a:ext cx="212476" cy="131903"/>
            </a:xfrm>
            <a:custGeom>
              <a:avLst/>
              <a:gdLst>
                <a:gd name="T0" fmla="*/ 13900 w 27"/>
                <a:gd name="T1" fmla="*/ 0 h 44"/>
                <a:gd name="T2" fmla="*/ 4679 w 27"/>
                <a:gd name="T3" fmla="*/ 7797 h 44"/>
                <a:gd name="T4" fmla="*/ 15917 w 27"/>
                <a:gd name="T5" fmla="*/ 6624 h 44"/>
                <a:gd name="T6" fmla="*/ 1976 w 27"/>
                <a:gd name="T7" fmla="*/ 10849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44">
                  <a:moveTo>
                    <a:pt x="21" y="0"/>
                  </a:moveTo>
                  <a:cubicBezTo>
                    <a:pt x="21" y="0"/>
                    <a:pt x="0" y="16"/>
                    <a:pt x="7" y="20"/>
                  </a:cubicBezTo>
                  <a:cubicBezTo>
                    <a:pt x="15" y="25"/>
                    <a:pt x="24" y="17"/>
                    <a:pt x="24" y="17"/>
                  </a:cubicBezTo>
                  <a:cubicBezTo>
                    <a:pt x="24" y="17"/>
                    <a:pt x="27" y="44"/>
                    <a:pt x="3" y="28"/>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74" name="Freeform 217"/>
            <p:cNvSpPr>
              <a:spLocks/>
            </p:cNvSpPr>
            <p:nvPr/>
          </p:nvSpPr>
          <p:spPr bwMode="auto">
            <a:xfrm flipH="1">
              <a:off x="8012176" y="2925299"/>
              <a:ext cx="100873" cy="18193"/>
            </a:xfrm>
            <a:custGeom>
              <a:avLst/>
              <a:gdLst>
                <a:gd name="T0" fmla="*/ 0 w 13"/>
                <a:gd name="T1" fmla="*/ 2477 h 6"/>
                <a:gd name="T2" fmla="*/ 8037 w 13"/>
                <a:gd name="T3" fmla="*/ 1223 h 6"/>
                <a:gd name="T4" fmla="*/ 0 60000 65536"/>
                <a:gd name="T5" fmla="*/ 0 60000 65536"/>
              </a:gdLst>
              <a:ahLst/>
              <a:cxnLst>
                <a:cxn ang="T4">
                  <a:pos x="T0" y="T1"/>
                </a:cxn>
                <a:cxn ang="T5">
                  <a:pos x="T2" y="T3"/>
                </a:cxn>
              </a:cxnLst>
              <a:rect l="0" t="0" r="r" b="b"/>
              <a:pathLst>
                <a:path w="13" h="6">
                  <a:moveTo>
                    <a:pt x="0" y="6"/>
                  </a:moveTo>
                  <a:cubicBezTo>
                    <a:pt x="0" y="6"/>
                    <a:pt x="7" y="0"/>
                    <a:pt x="13" y="3"/>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75" name="Freeform 218"/>
            <p:cNvSpPr>
              <a:spLocks/>
            </p:cNvSpPr>
            <p:nvPr/>
          </p:nvSpPr>
          <p:spPr bwMode="auto">
            <a:xfrm flipH="1">
              <a:off x="7909159" y="2997163"/>
              <a:ext cx="47216" cy="36387"/>
            </a:xfrm>
            <a:custGeom>
              <a:avLst/>
              <a:gdLst>
                <a:gd name="T0" fmla="*/ 2717 w 6"/>
                <a:gd name="T1" fmla="*/ 0 h 12"/>
                <a:gd name="T2" fmla="*/ 0 w 6"/>
                <a:gd name="T3" fmla="*/ 4923 h 12"/>
                <a:gd name="T4" fmla="*/ 0 60000 65536"/>
                <a:gd name="T5" fmla="*/ 0 60000 65536"/>
              </a:gdLst>
              <a:ahLst/>
              <a:cxnLst>
                <a:cxn ang="T4">
                  <a:pos x="T0" y="T1"/>
                </a:cxn>
                <a:cxn ang="T5">
                  <a:pos x="T2" y="T3"/>
                </a:cxn>
              </a:cxnLst>
              <a:rect l="0" t="0" r="r" b="b"/>
              <a:pathLst>
                <a:path w="6" h="12">
                  <a:moveTo>
                    <a:pt x="4" y="0"/>
                  </a:moveTo>
                  <a:cubicBezTo>
                    <a:pt x="4" y="0"/>
                    <a:pt x="6" y="11"/>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191" name="Freeform 1376"/>
          <p:cNvSpPr>
            <a:spLocks/>
          </p:cNvSpPr>
          <p:nvPr/>
        </p:nvSpPr>
        <p:spPr bwMode="auto">
          <a:xfrm>
            <a:off x="6368430" y="4803703"/>
            <a:ext cx="385517" cy="190045"/>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92" name="Freeform 1377"/>
          <p:cNvSpPr>
            <a:spLocks/>
          </p:cNvSpPr>
          <p:nvPr/>
        </p:nvSpPr>
        <p:spPr bwMode="auto">
          <a:xfrm>
            <a:off x="6436588" y="4907523"/>
            <a:ext cx="53249" cy="299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3" name="Freeform 1378"/>
          <p:cNvSpPr>
            <a:spLocks/>
          </p:cNvSpPr>
          <p:nvPr/>
        </p:nvSpPr>
        <p:spPr bwMode="auto">
          <a:xfrm>
            <a:off x="6534564" y="4886407"/>
            <a:ext cx="70288" cy="45752"/>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94" name="Line 1379"/>
          <p:cNvSpPr>
            <a:spLocks noChangeShapeType="1"/>
          </p:cNvSpPr>
          <p:nvPr/>
        </p:nvSpPr>
        <p:spPr bwMode="auto">
          <a:xfrm flipH="1">
            <a:off x="6494096" y="4928641"/>
            <a:ext cx="46858" cy="3343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5" name="Line 1468"/>
          <p:cNvSpPr>
            <a:spLocks noChangeShapeType="1"/>
          </p:cNvSpPr>
          <p:nvPr/>
        </p:nvSpPr>
        <p:spPr bwMode="auto">
          <a:xfrm>
            <a:off x="6195906" y="5014863"/>
            <a:ext cx="68159"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6" name="Line 1469"/>
          <p:cNvSpPr>
            <a:spLocks noChangeShapeType="1"/>
          </p:cNvSpPr>
          <p:nvPr/>
        </p:nvSpPr>
        <p:spPr bwMode="auto">
          <a:xfrm>
            <a:off x="6168217" y="4995507"/>
            <a:ext cx="74549"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97" name="直方体 196"/>
          <p:cNvSpPr/>
          <p:nvPr/>
        </p:nvSpPr>
        <p:spPr>
          <a:xfrm>
            <a:off x="7008449" y="4094945"/>
            <a:ext cx="546803" cy="289010"/>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8" name="直方体 197"/>
          <p:cNvSpPr/>
          <p:nvPr/>
        </p:nvSpPr>
        <p:spPr>
          <a:xfrm rot="19879281">
            <a:off x="6814979" y="4283417"/>
            <a:ext cx="77715" cy="184674"/>
          </a:xfrm>
          <a:prstGeom prst="cube">
            <a:avLst>
              <a:gd name="adj" fmla="val 10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9" name="直方体 198"/>
          <p:cNvSpPr/>
          <p:nvPr/>
        </p:nvSpPr>
        <p:spPr>
          <a:xfrm rot="517382">
            <a:off x="6319382" y="4022703"/>
            <a:ext cx="607156" cy="311887"/>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0" name="円/楕円 296"/>
          <p:cNvSpPr/>
          <p:nvPr/>
        </p:nvSpPr>
        <p:spPr>
          <a:xfrm>
            <a:off x="6247907" y="3942219"/>
            <a:ext cx="527336" cy="4829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1" name="直方体 200"/>
          <p:cNvSpPr/>
          <p:nvPr/>
        </p:nvSpPr>
        <p:spPr>
          <a:xfrm rot="517382">
            <a:off x="6210597" y="4093999"/>
            <a:ext cx="681849" cy="343282"/>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2" name="正方形/長方形 201"/>
          <p:cNvSpPr/>
          <p:nvPr/>
        </p:nvSpPr>
        <p:spPr>
          <a:xfrm rot="2318994">
            <a:off x="6665512" y="4939316"/>
            <a:ext cx="147791" cy="19510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3" name="直方体 202"/>
          <p:cNvSpPr/>
          <p:nvPr/>
        </p:nvSpPr>
        <p:spPr>
          <a:xfrm>
            <a:off x="6239392" y="4734363"/>
            <a:ext cx="609162" cy="302546"/>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4" name="円柱 203"/>
          <p:cNvSpPr/>
          <p:nvPr/>
        </p:nvSpPr>
        <p:spPr>
          <a:xfrm>
            <a:off x="7100315" y="4508681"/>
            <a:ext cx="128273" cy="262925"/>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5" name="円柱 204"/>
          <p:cNvSpPr/>
          <p:nvPr/>
        </p:nvSpPr>
        <p:spPr>
          <a:xfrm>
            <a:off x="7057265" y="4495538"/>
            <a:ext cx="214375" cy="145231"/>
          </a:xfrm>
          <a:prstGeom prst="can">
            <a:avLst>
              <a:gd name="adj" fmla="val 4278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6" name="円柱 205"/>
          <p:cNvSpPr/>
          <p:nvPr/>
        </p:nvSpPr>
        <p:spPr>
          <a:xfrm rot="12151091">
            <a:off x="7031388" y="4546190"/>
            <a:ext cx="113178" cy="340335"/>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7" name="直方体 206"/>
          <p:cNvSpPr/>
          <p:nvPr/>
        </p:nvSpPr>
        <p:spPr>
          <a:xfrm>
            <a:off x="6849806" y="4753479"/>
            <a:ext cx="536893" cy="291159"/>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8" name="円/楕円 304"/>
          <p:cNvSpPr/>
          <p:nvPr/>
        </p:nvSpPr>
        <p:spPr>
          <a:xfrm>
            <a:off x="6823679" y="4621421"/>
            <a:ext cx="517779" cy="4865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9" name="直方体 208"/>
          <p:cNvSpPr/>
          <p:nvPr/>
        </p:nvSpPr>
        <p:spPr>
          <a:xfrm>
            <a:off x="6789953" y="4839566"/>
            <a:ext cx="485858" cy="317490"/>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0" name="直方体 209"/>
          <p:cNvSpPr/>
          <p:nvPr/>
        </p:nvSpPr>
        <p:spPr>
          <a:xfrm>
            <a:off x="7276647" y="4761926"/>
            <a:ext cx="102284" cy="387987"/>
          </a:xfrm>
          <a:prstGeom prst="cube">
            <a:avLst>
              <a:gd name="adj" fmla="val 10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1" name="直方体 210"/>
          <p:cNvSpPr/>
          <p:nvPr/>
        </p:nvSpPr>
        <p:spPr>
          <a:xfrm>
            <a:off x="6946678" y="4183708"/>
            <a:ext cx="494825" cy="315146"/>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2" name="フローチャート: 処理 211"/>
          <p:cNvSpPr/>
          <p:nvPr/>
        </p:nvSpPr>
        <p:spPr>
          <a:xfrm rot="17184671">
            <a:off x="7136183" y="4380592"/>
            <a:ext cx="152107" cy="102138"/>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3" name="円柱 212"/>
          <p:cNvSpPr/>
          <p:nvPr/>
        </p:nvSpPr>
        <p:spPr>
          <a:xfrm>
            <a:off x="7096501" y="4317169"/>
            <a:ext cx="132086" cy="211930"/>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4" name="直方体 213"/>
          <p:cNvSpPr/>
          <p:nvPr/>
        </p:nvSpPr>
        <p:spPr>
          <a:xfrm>
            <a:off x="6169969" y="4819144"/>
            <a:ext cx="569438" cy="337912"/>
          </a:xfrm>
          <a:prstGeom prst="cube">
            <a:avLst>
              <a:gd name="adj" fmla="val 535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5" name="左カーブ矢印 214"/>
          <p:cNvSpPr/>
          <p:nvPr/>
        </p:nvSpPr>
        <p:spPr>
          <a:xfrm rot="456949">
            <a:off x="7578700" y="4251408"/>
            <a:ext cx="461516" cy="862126"/>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16" name="直方体 215"/>
          <p:cNvSpPr/>
          <p:nvPr/>
        </p:nvSpPr>
        <p:spPr>
          <a:xfrm>
            <a:off x="7440397" y="4093198"/>
            <a:ext cx="104171" cy="385123"/>
          </a:xfrm>
          <a:prstGeom prst="cube">
            <a:avLst>
              <a:gd name="adj" fmla="val 10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7" name="テキスト ボックス 216"/>
          <p:cNvSpPr txBox="1"/>
          <p:nvPr/>
        </p:nvSpPr>
        <p:spPr>
          <a:xfrm>
            <a:off x="7555252" y="5020606"/>
            <a:ext cx="867545" cy="369332"/>
          </a:xfrm>
          <a:prstGeom prst="rect">
            <a:avLst/>
          </a:prstGeom>
          <a:noFill/>
        </p:spPr>
        <p:txBody>
          <a:bodyPr wrap="none" rtlCol="0">
            <a:spAutoFit/>
          </a:bodyPr>
          <a:lstStyle/>
          <a:p>
            <a:r>
              <a:rPr lang="ja-JP" altLang="en-US" b="1" dirty="0">
                <a:solidFill>
                  <a:srgbClr val="0070C0"/>
                </a:solidFill>
              </a:rPr>
              <a:t>クルｯ</a:t>
            </a:r>
            <a:r>
              <a:rPr lang="en-US" altLang="ja-JP" b="1" i="1" dirty="0">
                <a:solidFill>
                  <a:srgbClr val="0070C0"/>
                </a:solidFill>
              </a:rPr>
              <a:t>!!</a:t>
            </a:r>
            <a:endParaRPr lang="ja-JP" altLang="en-US" b="1" i="1" dirty="0">
              <a:solidFill>
                <a:srgbClr val="0070C0"/>
              </a:solidFill>
            </a:endParaRPr>
          </a:p>
        </p:txBody>
      </p:sp>
      <p:sp>
        <p:nvSpPr>
          <p:cNvPr id="218" name="テキスト ボックス 217"/>
          <p:cNvSpPr txBox="1"/>
          <p:nvPr/>
        </p:nvSpPr>
        <p:spPr>
          <a:xfrm>
            <a:off x="7735289" y="3879268"/>
            <a:ext cx="867545" cy="369332"/>
          </a:xfrm>
          <a:prstGeom prst="rect">
            <a:avLst/>
          </a:prstGeom>
          <a:noFill/>
        </p:spPr>
        <p:txBody>
          <a:bodyPr wrap="none" rtlCol="0">
            <a:spAutoFit/>
          </a:bodyPr>
          <a:lstStyle/>
          <a:p>
            <a:r>
              <a:rPr lang="ja-JP" altLang="en-US" b="1" dirty="0">
                <a:solidFill>
                  <a:srgbClr val="0070C0"/>
                </a:solidFill>
              </a:rPr>
              <a:t>クルｯ</a:t>
            </a:r>
            <a:r>
              <a:rPr lang="en-US" altLang="ja-JP" b="1" i="1" dirty="0">
                <a:solidFill>
                  <a:srgbClr val="0070C0"/>
                </a:solidFill>
              </a:rPr>
              <a:t>!!</a:t>
            </a:r>
            <a:endParaRPr lang="ja-JP" altLang="en-US" b="1" i="1" dirty="0">
              <a:solidFill>
                <a:srgbClr val="0070C0"/>
              </a:solidFill>
            </a:endParaRPr>
          </a:p>
        </p:txBody>
      </p:sp>
      <p:sp>
        <p:nvSpPr>
          <p:cNvPr id="183" name="テキスト ボックス 182"/>
          <p:cNvSpPr txBox="1"/>
          <p:nvPr/>
        </p:nvSpPr>
        <p:spPr>
          <a:xfrm>
            <a:off x="11122272" y="42083"/>
            <a:ext cx="1094408" cy="369332"/>
          </a:xfrm>
          <a:prstGeom prst="rect">
            <a:avLst/>
          </a:prstGeom>
          <a:noFill/>
        </p:spPr>
        <p:txBody>
          <a:bodyPr wrap="square" rtlCol="0">
            <a:spAutoFit/>
          </a:bodyPr>
          <a:lstStyle/>
          <a:p>
            <a:r>
              <a:rPr lang="ja-JP" altLang="en-US" b="1" dirty="0"/>
              <a:t>２３</a:t>
            </a:r>
            <a:r>
              <a:rPr lang="en-US" altLang="ja-JP" b="1" dirty="0"/>
              <a:t>/</a:t>
            </a:r>
            <a:r>
              <a:rPr lang="ja-JP" altLang="en-US" b="1" dirty="0"/>
              <a:t>３０</a:t>
            </a:r>
          </a:p>
        </p:txBody>
      </p:sp>
      <p:sp>
        <p:nvSpPr>
          <p:cNvPr id="182" name="Text Box 880"/>
          <p:cNvSpPr txBox="1">
            <a:spLocks noChangeArrowheads="1"/>
          </p:cNvSpPr>
          <p:nvPr/>
        </p:nvSpPr>
        <p:spPr bwMode="auto">
          <a:xfrm>
            <a:off x="4473862" y="5823731"/>
            <a:ext cx="5978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solidFill>
                  <a:srgbClr val="FF0000"/>
                </a:solidFill>
              </a:rPr>
              <a:t>白井</a:t>
            </a:r>
          </a:p>
        </p:txBody>
      </p:sp>
    </p:spTree>
    <p:extLst>
      <p:ext uri="{BB962C8B-B14F-4D97-AF65-F5344CB8AC3E}">
        <p14:creationId xmlns:p14="http://schemas.microsoft.com/office/powerpoint/2010/main" val="203660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fade">
                                      <p:cBhvr>
                                        <p:cTn id="18" dur="500"/>
                                        <p:tgtEl>
                                          <p:spTgt spid="182"/>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78"/>
                                        </p:tgtEl>
                                        <p:attrNameLst>
                                          <p:attrName>style.visibility</p:attrName>
                                        </p:attrNameLst>
                                      </p:cBhvr>
                                      <p:to>
                                        <p:strVal val="visible"/>
                                      </p:to>
                                    </p:set>
                                    <p:animEffect transition="in" filter="wipe(down)">
                                      <p:cBhvr>
                                        <p:cTn id="25" dur="500"/>
                                        <p:tgtEl>
                                          <p:spTgt spid="278"/>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par>
                                <p:cTn id="30" presetID="14" presetClass="entr" presetSubtype="1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par>
                                <p:cTn id="39" presetID="14" presetClass="entr" presetSubtype="10" fill="hold" grpId="2" nodeType="withEffect">
                                  <p:stCondLst>
                                    <p:cond delay="0"/>
                                  </p:stCondLst>
                                  <p:childTnLst>
                                    <p:set>
                                      <p:cBhvr>
                                        <p:cTn id="40" dur="1" fill="hold">
                                          <p:stCondLst>
                                            <p:cond delay="0"/>
                                          </p:stCondLst>
                                        </p:cTn>
                                        <p:tgtEl>
                                          <p:spTgt spid="200"/>
                                        </p:tgtEl>
                                        <p:attrNameLst>
                                          <p:attrName>style.visibility</p:attrName>
                                        </p:attrNameLst>
                                      </p:cBhvr>
                                      <p:to>
                                        <p:strVal val="visible"/>
                                      </p:to>
                                    </p:set>
                                    <p:animEffect transition="in" filter="randombar(horizontal)">
                                      <p:cBhvr>
                                        <p:cTn id="41" dur="500"/>
                                        <p:tgtEl>
                                          <p:spTgt spid="200"/>
                                        </p:tgtEl>
                                      </p:cBhvr>
                                    </p:animEffect>
                                  </p:childTnLst>
                                </p:cTn>
                              </p:par>
                              <p:par>
                                <p:cTn id="42" presetID="14" presetClass="entr" presetSubtype="10" fill="hold" grpId="1" nodeType="withEffect">
                                  <p:stCondLst>
                                    <p:cond delay="0"/>
                                  </p:stCondLst>
                                  <p:childTnLst>
                                    <p:set>
                                      <p:cBhvr>
                                        <p:cTn id="43" dur="1" fill="hold">
                                          <p:stCondLst>
                                            <p:cond delay="0"/>
                                          </p:stCondLst>
                                        </p:cTn>
                                        <p:tgtEl>
                                          <p:spTgt spid="197"/>
                                        </p:tgtEl>
                                        <p:attrNameLst>
                                          <p:attrName>style.visibility</p:attrName>
                                        </p:attrNameLst>
                                      </p:cBhvr>
                                      <p:to>
                                        <p:strVal val="visible"/>
                                      </p:to>
                                    </p:set>
                                    <p:animEffect transition="in" filter="randombar(horizontal)">
                                      <p:cBhvr>
                                        <p:cTn id="44" dur="500"/>
                                        <p:tgtEl>
                                          <p:spTgt spid="197"/>
                                        </p:tgtEl>
                                      </p:cBhvr>
                                    </p:animEffect>
                                  </p:childTnLst>
                                </p:cTn>
                              </p:par>
                              <p:par>
                                <p:cTn id="45" presetID="14" presetClass="entr" presetSubtype="10" fill="hold" grpId="1" nodeType="withEffect">
                                  <p:stCondLst>
                                    <p:cond delay="0"/>
                                  </p:stCondLst>
                                  <p:childTnLst>
                                    <p:set>
                                      <p:cBhvr>
                                        <p:cTn id="46" dur="1" fill="hold">
                                          <p:stCondLst>
                                            <p:cond delay="0"/>
                                          </p:stCondLst>
                                        </p:cTn>
                                        <p:tgtEl>
                                          <p:spTgt spid="211"/>
                                        </p:tgtEl>
                                        <p:attrNameLst>
                                          <p:attrName>style.visibility</p:attrName>
                                        </p:attrNameLst>
                                      </p:cBhvr>
                                      <p:to>
                                        <p:strVal val="visible"/>
                                      </p:to>
                                    </p:set>
                                    <p:animEffect transition="in" filter="randombar(horizontal)">
                                      <p:cBhvr>
                                        <p:cTn id="47" dur="500"/>
                                        <p:tgtEl>
                                          <p:spTgt spid="211"/>
                                        </p:tgtEl>
                                      </p:cBhvr>
                                    </p:animEffect>
                                  </p:childTnLst>
                                </p:cTn>
                              </p:par>
                              <p:par>
                                <p:cTn id="48" presetID="14" presetClass="entr" presetSubtype="10" fill="hold" grpId="1" nodeType="withEffect">
                                  <p:stCondLst>
                                    <p:cond delay="0"/>
                                  </p:stCondLst>
                                  <p:childTnLst>
                                    <p:set>
                                      <p:cBhvr>
                                        <p:cTn id="49" dur="1" fill="hold">
                                          <p:stCondLst>
                                            <p:cond delay="0"/>
                                          </p:stCondLst>
                                        </p:cTn>
                                        <p:tgtEl>
                                          <p:spTgt spid="216"/>
                                        </p:tgtEl>
                                        <p:attrNameLst>
                                          <p:attrName>style.visibility</p:attrName>
                                        </p:attrNameLst>
                                      </p:cBhvr>
                                      <p:to>
                                        <p:strVal val="visible"/>
                                      </p:to>
                                    </p:set>
                                    <p:animEffect transition="in" filter="randombar(horizontal)">
                                      <p:cBhvr>
                                        <p:cTn id="50" dur="500"/>
                                        <p:tgtEl>
                                          <p:spTgt spid="216"/>
                                        </p:tgtEl>
                                      </p:cBhvr>
                                    </p:animEffect>
                                  </p:childTnLst>
                                </p:cTn>
                              </p:par>
                              <p:par>
                                <p:cTn id="51" presetID="14" presetClass="entr" presetSubtype="10" fill="hold" grpId="1"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randombar(horizontal)">
                                      <p:cBhvr>
                                        <p:cTn id="53" dur="500"/>
                                        <p:tgtEl>
                                          <p:spTgt spid="212"/>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91"/>
                                        </p:tgtEl>
                                        <p:attrNameLst>
                                          <p:attrName>style.visibility</p:attrName>
                                        </p:attrNameLst>
                                      </p:cBhvr>
                                      <p:to>
                                        <p:strVal val="visible"/>
                                      </p:to>
                                    </p:set>
                                    <p:animEffect transition="in" filter="randombar(horizontal)">
                                      <p:cBhvr>
                                        <p:cTn id="56" dur="500"/>
                                        <p:tgtEl>
                                          <p:spTgt spid="19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92"/>
                                        </p:tgtEl>
                                        <p:attrNameLst>
                                          <p:attrName>style.visibility</p:attrName>
                                        </p:attrNameLst>
                                      </p:cBhvr>
                                      <p:to>
                                        <p:strVal val="visible"/>
                                      </p:to>
                                    </p:set>
                                    <p:animEffect transition="in" filter="randombar(horizontal)">
                                      <p:cBhvr>
                                        <p:cTn id="59" dur="500"/>
                                        <p:tgtEl>
                                          <p:spTgt spid="19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93"/>
                                        </p:tgtEl>
                                        <p:attrNameLst>
                                          <p:attrName>style.visibility</p:attrName>
                                        </p:attrNameLst>
                                      </p:cBhvr>
                                      <p:to>
                                        <p:strVal val="visible"/>
                                      </p:to>
                                    </p:set>
                                    <p:animEffect transition="in" filter="randombar(horizontal)">
                                      <p:cBhvr>
                                        <p:cTn id="62" dur="500"/>
                                        <p:tgtEl>
                                          <p:spTgt spid="19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94"/>
                                        </p:tgtEl>
                                        <p:attrNameLst>
                                          <p:attrName>style.visibility</p:attrName>
                                        </p:attrNameLst>
                                      </p:cBhvr>
                                      <p:to>
                                        <p:strVal val="visible"/>
                                      </p:to>
                                    </p:set>
                                    <p:animEffect transition="in" filter="randombar(horizontal)">
                                      <p:cBhvr>
                                        <p:cTn id="65" dur="500"/>
                                        <p:tgtEl>
                                          <p:spTgt spid="19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95"/>
                                        </p:tgtEl>
                                        <p:attrNameLst>
                                          <p:attrName>style.visibility</p:attrName>
                                        </p:attrNameLst>
                                      </p:cBhvr>
                                      <p:to>
                                        <p:strVal val="visible"/>
                                      </p:to>
                                    </p:set>
                                    <p:animEffect transition="in" filter="randombar(horizontal)">
                                      <p:cBhvr>
                                        <p:cTn id="68" dur="500"/>
                                        <p:tgtEl>
                                          <p:spTgt spid="19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196"/>
                                        </p:tgtEl>
                                        <p:attrNameLst>
                                          <p:attrName>style.visibility</p:attrName>
                                        </p:attrNameLst>
                                      </p:cBhvr>
                                      <p:to>
                                        <p:strVal val="visible"/>
                                      </p:to>
                                    </p:set>
                                    <p:animEffect transition="in" filter="randombar(horizontal)">
                                      <p:cBhvr>
                                        <p:cTn id="71" dur="500"/>
                                        <p:tgtEl>
                                          <p:spTgt spid="196"/>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198"/>
                                        </p:tgtEl>
                                        <p:attrNameLst>
                                          <p:attrName>style.visibility</p:attrName>
                                        </p:attrNameLst>
                                      </p:cBhvr>
                                      <p:to>
                                        <p:strVal val="visible"/>
                                      </p:to>
                                    </p:set>
                                    <p:animEffect transition="in" filter="randombar(horizontal)">
                                      <p:cBhvr>
                                        <p:cTn id="74" dur="500"/>
                                        <p:tgtEl>
                                          <p:spTgt spid="198"/>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99"/>
                                        </p:tgtEl>
                                        <p:attrNameLst>
                                          <p:attrName>style.visibility</p:attrName>
                                        </p:attrNameLst>
                                      </p:cBhvr>
                                      <p:to>
                                        <p:strVal val="visible"/>
                                      </p:to>
                                    </p:set>
                                    <p:animEffect transition="in" filter="randombar(horizontal)">
                                      <p:cBhvr>
                                        <p:cTn id="77" dur="500"/>
                                        <p:tgtEl>
                                          <p:spTgt spid="199"/>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201"/>
                                        </p:tgtEl>
                                        <p:attrNameLst>
                                          <p:attrName>style.visibility</p:attrName>
                                        </p:attrNameLst>
                                      </p:cBhvr>
                                      <p:to>
                                        <p:strVal val="visible"/>
                                      </p:to>
                                    </p:set>
                                    <p:animEffect transition="in" filter="randombar(horizontal)">
                                      <p:cBhvr>
                                        <p:cTn id="80" dur="500"/>
                                        <p:tgtEl>
                                          <p:spTgt spid="201"/>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202"/>
                                        </p:tgtEl>
                                        <p:attrNameLst>
                                          <p:attrName>style.visibility</p:attrName>
                                        </p:attrNameLst>
                                      </p:cBhvr>
                                      <p:to>
                                        <p:strVal val="visible"/>
                                      </p:to>
                                    </p:set>
                                    <p:animEffect transition="in" filter="randombar(horizontal)">
                                      <p:cBhvr>
                                        <p:cTn id="83" dur="500"/>
                                        <p:tgtEl>
                                          <p:spTgt spid="202"/>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203"/>
                                        </p:tgtEl>
                                        <p:attrNameLst>
                                          <p:attrName>style.visibility</p:attrName>
                                        </p:attrNameLst>
                                      </p:cBhvr>
                                      <p:to>
                                        <p:strVal val="visible"/>
                                      </p:to>
                                    </p:set>
                                    <p:animEffect transition="in" filter="randombar(horizontal)">
                                      <p:cBhvr>
                                        <p:cTn id="86" dur="500"/>
                                        <p:tgtEl>
                                          <p:spTgt spid="203"/>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204"/>
                                        </p:tgtEl>
                                        <p:attrNameLst>
                                          <p:attrName>style.visibility</p:attrName>
                                        </p:attrNameLst>
                                      </p:cBhvr>
                                      <p:to>
                                        <p:strVal val="visible"/>
                                      </p:to>
                                    </p:set>
                                    <p:animEffect transition="in" filter="randombar(horizontal)">
                                      <p:cBhvr>
                                        <p:cTn id="89" dur="500"/>
                                        <p:tgtEl>
                                          <p:spTgt spid="204"/>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205"/>
                                        </p:tgtEl>
                                        <p:attrNameLst>
                                          <p:attrName>style.visibility</p:attrName>
                                        </p:attrNameLst>
                                      </p:cBhvr>
                                      <p:to>
                                        <p:strVal val="visible"/>
                                      </p:to>
                                    </p:set>
                                    <p:animEffect transition="in" filter="randombar(horizontal)">
                                      <p:cBhvr>
                                        <p:cTn id="92" dur="500"/>
                                        <p:tgtEl>
                                          <p:spTgt spid="205"/>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213"/>
                                        </p:tgtEl>
                                        <p:attrNameLst>
                                          <p:attrName>style.visibility</p:attrName>
                                        </p:attrNameLst>
                                      </p:cBhvr>
                                      <p:to>
                                        <p:strVal val="visible"/>
                                      </p:to>
                                    </p:set>
                                    <p:animEffect transition="in" filter="randombar(horizontal)">
                                      <p:cBhvr>
                                        <p:cTn id="95" dur="500"/>
                                        <p:tgtEl>
                                          <p:spTgt spid="213"/>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214"/>
                                        </p:tgtEl>
                                        <p:attrNameLst>
                                          <p:attrName>style.visibility</p:attrName>
                                        </p:attrNameLst>
                                      </p:cBhvr>
                                      <p:to>
                                        <p:strVal val="visible"/>
                                      </p:to>
                                    </p:set>
                                    <p:animEffect transition="in" filter="randombar(horizontal)">
                                      <p:cBhvr>
                                        <p:cTn id="98" dur="500"/>
                                        <p:tgtEl>
                                          <p:spTgt spid="214"/>
                                        </p:tgtEl>
                                      </p:cBhvr>
                                    </p:animEffect>
                                  </p:childTnLst>
                                </p:cTn>
                              </p:par>
                            </p:childTnLst>
                          </p:cTn>
                        </p:par>
                        <p:par>
                          <p:cTn id="99" fill="hold">
                            <p:stCondLst>
                              <p:cond delay="1500"/>
                            </p:stCondLst>
                            <p:childTnLst>
                              <p:par>
                                <p:cTn id="100" presetID="63" presetClass="path" presetSubtype="0" accel="50000" decel="50000" fill="hold" grpId="0" nodeType="afterEffect">
                                  <p:stCondLst>
                                    <p:cond delay="0"/>
                                  </p:stCondLst>
                                  <p:childTnLst>
                                    <p:animMotion origin="layout" path="M 3.88889E-6 -3.7037E-6 L 0.07812 0.01042 " pathEditMode="relative" rAng="0" ptsTypes="AA">
                                      <p:cBhvr>
                                        <p:cTn id="101" dur="2000" fill="hold"/>
                                        <p:tgtEl>
                                          <p:spTgt spid="200"/>
                                        </p:tgtEl>
                                        <p:attrNameLst>
                                          <p:attrName>ppt_x</p:attrName>
                                          <p:attrName>ppt_y</p:attrName>
                                        </p:attrNameLst>
                                      </p:cBhvr>
                                      <p:rCtr x="3906" y="509"/>
                                    </p:animMotion>
                                  </p:childTnLst>
                                </p:cTn>
                              </p:par>
                            </p:childTnLst>
                          </p:cTn>
                        </p:par>
                        <p:par>
                          <p:cTn id="102" fill="hold">
                            <p:stCondLst>
                              <p:cond delay="3500"/>
                            </p:stCondLst>
                            <p:childTnLst>
                              <p:par>
                                <p:cTn id="103" presetID="22" presetClass="entr" presetSubtype="1" fill="hold" grpId="0" nodeType="afterEffect">
                                  <p:stCondLst>
                                    <p:cond delay="0"/>
                                  </p:stCondLst>
                                  <p:childTnLst>
                                    <p:set>
                                      <p:cBhvr>
                                        <p:cTn id="104" dur="1" fill="hold">
                                          <p:stCondLst>
                                            <p:cond delay="0"/>
                                          </p:stCondLst>
                                        </p:cTn>
                                        <p:tgtEl>
                                          <p:spTgt spid="215"/>
                                        </p:tgtEl>
                                        <p:attrNameLst>
                                          <p:attrName>style.visibility</p:attrName>
                                        </p:attrNameLst>
                                      </p:cBhvr>
                                      <p:to>
                                        <p:strVal val="visible"/>
                                      </p:to>
                                    </p:set>
                                    <p:animEffect transition="in" filter="wipe(up)">
                                      <p:cBhvr>
                                        <p:cTn id="105" dur="500"/>
                                        <p:tgtEl>
                                          <p:spTgt spid="215"/>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218"/>
                                        </p:tgtEl>
                                        <p:attrNameLst>
                                          <p:attrName>style.visibility</p:attrName>
                                        </p:attrNameLst>
                                      </p:cBhvr>
                                      <p:to>
                                        <p:strVal val="visible"/>
                                      </p:to>
                                    </p:set>
                                    <p:animEffect transition="in" filter="randombar(horizontal)">
                                      <p:cBhvr>
                                        <p:cTn id="108" dur="500"/>
                                        <p:tgtEl>
                                          <p:spTgt spid="218"/>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217"/>
                                        </p:tgtEl>
                                        <p:attrNameLst>
                                          <p:attrName>style.visibility</p:attrName>
                                        </p:attrNameLst>
                                      </p:cBhvr>
                                      <p:to>
                                        <p:strVal val="visible"/>
                                      </p:to>
                                    </p:set>
                                    <p:animEffect transition="in" filter="randombar(horizontal)">
                                      <p:cBhvr>
                                        <p:cTn id="111" dur="500"/>
                                        <p:tgtEl>
                                          <p:spTgt spid="217"/>
                                        </p:tgtEl>
                                      </p:cBhvr>
                                    </p:animEffect>
                                  </p:childTnLst>
                                </p:cTn>
                              </p:par>
                            </p:childTnLst>
                          </p:cTn>
                        </p:par>
                        <p:par>
                          <p:cTn id="112" fill="hold">
                            <p:stCondLst>
                              <p:cond delay="4000"/>
                            </p:stCondLst>
                            <p:childTnLst>
                              <p:par>
                                <p:cTn id="113" presetID="10" presetClass="exit" presetSubtype="0" fill="hold" grpId="0" nodeType="afterEffect">
                                  <p:stCondLst>
                                    <p:cond delay="0"/>
                                  </p:stCondLst>
                                  <p:childTnLst>
                                    <p:animEffect transition="out" filter="fade">
                                      <p:cBhvr>
                                        <p:cTn id="114" dur="500"/>
                                        <p:tgtEl>
                                          <p:spTgt spid="197"/>
                                        </p:tgtEl>
                                      </p:cBhvr>
                                    </p:animEffect>
                                    <p:set>
                                      <p:cBhvr>
                                        <p:cTn id="115" dur="1" fill="hold">
                                          <p:stCondLst>
                                            <p:cond delay="499"/>
                                          </p:stCondLst>
                                        </p:cTn>
                                        <p:tgtEl>
                                          <p:spTgt spid="197"/>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500"/>
                                        <p:tgtEl>
                                          <p:spTgt spid="211"/>
                                        </p:tgtEl>
                                      </p:cBhvr>
                                    </p:animEffect>
                                    <p:set>
                                      <p:cBhvr>
                                        <p:cTn id="118" dur="1" fill="hold">
                                          <p:stCondLst>
                                            <p:cond delay="499"/>
                                          </p:stCondLst>
                                        </p:cTn>
                                        <p:tgtEl>
                                          <p:spTgt spid="211"/>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500"/>
                                        <p:tgtEl>
                                          <p:spTgt spid="216"/>
                                        </p:tgtEl>
                                      </p:cBhvr>
                                    </p:animEffect>
                                    <p:set>
                                      <p:cBhvr>
                                        <p:cTn id="121" dur="1" fill="hold">
                                          <p:stCondLst>
                                            <p:cond delay="499"/>
                                          </p:stCondLst>
                                        </p:cTn>
                                        <p:tgtEl>
                                          <p:spTgt spid="216"/>
                                        </p:tgtEl>
                                        <p:attrNameLst>
                                          <p:attrName>style.visibility</p:attrName>
                                        </p:attrNameLst>
                                      </p:cBhvr>
                                      <p:to>
                                        <p:strVal val="hidden"/>
                                      </p:to>
                                    </p:set>
                                  </p:childTnLst>
                                </p:cTn>
                              </p:par>
                              <p:par>
                                <p:cTn id="122" presetID="10" presetClass="exit" presetSubtype="0" fill="hold" grpId="0" nodeType="withEffect">
                                  <p:stCondLst>
                                    <p:cond delay="0"/>
                                  </p:stCondLst>
                                  <p:childTnLst>
                                    <p:animEffect transition="out" filter="fade">
                                      <p:cBhvr>
                                        <p:cTn id="123" dur="500"/>
                                        <p:tgtEl>
                                          <p:spTgt spid="212"/>
                                        </p:tgtEl>
                                      </p:cBhvr>
                                    </p:animEffect>
                                    <p:set>
                                      <p:cBhvr>
                                        <p:cTn id="124" dur="1" fill="hold">
                                          <p:stCondLst>
                                            <p:cond delay="499"/>
                                          </p:stCondLst>
                                        </p:cTn>
                                        <p:tgtEl>
                                          <p:spTgt spid="212"/>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200"/>
                                        </p:tgtEl>
                                      </p:cBhvr>
                                    </p:animEffect>
                                    <p:set>
                                      <p:cBhvr>
                                        <p:cTn id="127" dur="1" fill="hold">
                                          <p:stCondLst>
                                            <p:cond delay="499"/>
                                          </p:stCondLst>
                                        </p:cTn>
                                        <p:tgtEl>
                                          <p:spTgt spid="200"/>
                                        </p:tgtEl>
                                        <p:attrNameLst>
                                          <p:attrName>style.visibility</p:attrName>
                                        </p:attrNameLst>
                                      </p:cBhvr>
                                      <p:to>
                                        <p:strVal val="hidden"/>
                                      </p:to>
                                    </p:set>
                                  </p:childTnLst>
                                </p:cTn>
                              </p:par>
                              <p:par>
                                <p:cTn id="128" presetID="10" presetClass="entr" presetSubtype="0" fill="hold" grpId="0" nodeType="withEffect">
                                  <p:stCondLst>
                                    <p:cond delay="0"/>
                                  </p:stCondLst>
                                  <p:childTnLst>
                                    <p:set>
                                      <p:cBhvr>
                                        <p:cTn id="129" dur="1" fill="hold">
                                          <p:stCondLst>
                                            <p:cond delay="0"/>
                                          </p:stCondLst>
                                        </p:cTn>
                                        <p:tgtEl>
                                          <p:spTgt spid="206"/>
                                        </p:tgtEl>
                                        <p:attrNameLst>
                                          <p:attrName>style.visibility</p:attrName>
                                        </p:attrNameLst>
                                      </p:cBhvr>
                                      <p:to>
                                        <p:strVal val="visible"/>
                                      </p:to>
                                    </p:set>
                                    <p:animEffect transition="in" filter="fade">
                                      <p:cBhvr>
                                        <p:cTn id="130" dur="500"/>
                                        <p:tgtEl>
                                          <p:spTgt spid="20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07"/>
                                        </p:tgtEl>
                                        <p:attrNameLst>
                                          <p:attrName>style.visibility</p:attrName>
                                        </p:attrNameLst>
                                      </p:cBhvr>
                                      <p:to>
                                        <p:strVal val="visible"/>
                                      </p:to>
                                    </p:set>
                                    <p:animEffect transition="in" filter="fade">
                                      <p:cBhvr>
                                        <p:cTn id="133" dur="500"/>
                                        <p:tgtEl>
                                          <p:spTgt spid="20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08"/>
                                        </p:tgtEl>
                                        <p:attrNameLst>
                                          <p:attrName>style.visibility</p:attrName>
                                        </p:attrNameLst>
                                      </p:cBhvr>
                                      <p:to>
                                        <p:strVal val="visible"/>
                                      </p:to>
                                    </p:set>
                                    <p:animEffect transition="in" filter="fade">
                                      <p:cBhvr>
                                        <p:cTn id="136" dur="500"/>
                                        <p:tgtEl>
                                          <p:spTgt spid="20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09"/>
                                        </p:tgtEl>
                                        <p:attrNameLst>
                                          <p:attrName>style.visibility</p:attrName>
                                        </p:attrNameLst>
                                      </p:cBhvr>
                                      <p:to>
                                        <p:strVal val="visible"/>
                                      </p:to>
                                    </p:set>
                                    <p:animEffect transition="in" filter="fade">
                                      <p:cBhvr>
                                        <p:cTn id="139" dur="500"/>
                                        <p:tgtEl>
                                          <p:spTgt spid="20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10"/>
                                        </p:tgtEl>
                                        <p:attrNameLst>
                                          <p:attrName>style.visibility</p:attrName>
                                        </p:attrNameLst>
                                      </p:cBhvr>
                                      <p:to>
                                        <p:strVal val="visible"/>
                                      </p:to>
                                    </p:set>
                                    <p:animEffect transition="in" filter="fade">
                                      <p:cBhvr>
                                        <p:cTn id="142" dur="500"/>
                                        <p:tgtEl>
                                          <p:spTgt spid="210"/>
                                        </p:tgtEl>
                                      </p:cBhvr>
                                    </p:animEffect>
                                  </p:childTnLst>
                                </p:cTn>
                              </p:par>
                            </p:childTnLst>
                          </p:cTn>
                        </p:par>
                        <p:par>
                          <p:cTn id="143" fill="hold">
                            <p:stCondLst>
                              <p:cond delay="4500"/>
                            </p:stCondLst>
                            <p:childTnLst>
                              <p:par>
                                <p:cTn id="144" presetID="35" presetClass="path" presetSubtype="0" accel="50000" decel="50000" fill="hold" grpId="1" nodeType="afterEffect">
                                  <p:stCondLst>
                                    <p:cond delay="0"/>
                                  </p:stCondLst>
                                  <p:childTnLst>
                                    <p:animMotion origin="layout" path="M 3.88889E-6 7.40741E-7 L -0.07066 0.00301 " pathEditMode="relative" rAng="0" ptsTypes="AA">
                                      <p:cBhvr>
                                        <p:cTn id="145" dur="2000" fill="hold"/>
                                        <p:tgtEl>
                                          <p:spTgt spid="208"/>
                                        </p:tgtEl>
                                        <p:attrNameLst>
                                          <p:attrName>ppt_x</p:attrName>
                                          <p:attrName>ppt_y</p:attrName>
                                        </p:attrNameLst>
                                      </p:cBhvr>
                                      <p:rCtr x="-3542" y="139"/>
                                    </p:animMotion>
                                  </p:childTnLst>
                                </p:cTn>
                              </p:par>
                            </p:childTnLst>
                          </p:cTn>
                        </p:par>
                        <p:par>
                          <p:cTn id="146" fill="hold">
                            <p:stCondLst>
                              <p:cond delay="6500"/>
                            </p:stCondLst>
                            <p:childTnLst>
                              <p:par>
                                <p:cTn id="147" presetID="16" presetClass="entr" presetSubtype="42" fill="hold" grpId="0" nodeType="afterEffect">
                                  <p:stCondLst>
                                    <p:cond delay="0"/>
                                  </p:stCondLst>
                                  <p:childTnLst>
                                    <p:set>
                                      <p:cBhvr>
                                        <p:cTn id="148" dur="1" fill="hold">
                                          <p:stCondLst>
                                            <p:cond delay="0"/>
                                          </p:stCondLst>
                                        </p:cTn>
                                        <p:tgtEl>
                                          <p:spTgt spid="6"/>
                                        </p:tgtEl>
                                        <p:attrNameLst>
                                          <p:attrName>style.visibility</p:attrName>
                                        </p:attrNameLst>
                                      </p:cBhvr>
                                      <p:to>
                                        <p:strVal val="visible"/>
                                      </p:to>
                                    </p:set>
                                    <p:animEffect transition="in" filter="barn(outHorizontal)">
                                      <p:cBhvr>
                                        <p:cTn id="1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278" grpId="0" animBg="1"/>
      <p:bldP spid="10" grpId="0"/>
      <p:bldP spid="15" grpId="0" animBg="1"/>
      <p:bldP spid="16" grpId="0"/>
      <p:bldP spid="137" grpId="0"/>
      <p:bldP spid="5" grpId="0" animBg="1"/>
      <p:bldP spid="191" grpId="0" animBg="1"/>
      <p:bldP spid="192" grpId="0" animBg="1"/>
      <p:bldP spid="193" grpId="0" animBg="1"/>
      <p:bldP spid="194" grpId="0" animBg="1"/>
      <p:bldP spid="195" grpId="0" animBg="1"/>
      <p:bldP spid="196" grpId="0" animBg="1"/>
      <p:bldP spid="197" grpId="0" animBg="1"/>
      <p:bldP spid="197" grpId="1" animBg="1"/>
      <p:bldP spid="198" grpId="0" animBg="1"/>
      <p:bldP spid="199" grpId="0" animBg="1"/>
      <p:bldP spid="200" grpId="0" animBg="1"/>
      <p:bldP spid="200" grpId="1" animBg="1"/>
      <p:bldP spid="200" grpId="2" animBg="1"/>
      <p:bldP spid="201" grpId="0" animBg="1"/>
      <p:bldP spid="202" grpId="0" animBg="1"/>
      <p:bldP spid="203" grpId="0" animBg="1"/>
      <p:bldP spid="204" grpId="0" animBg="1"/>
      <p:bldP spid="205" grpId="0" animBg="1"/>
      <p:bldP spid="206" grpId="0" animBg="1"/>
      <p:bldP spid="207" grpId="0" animBg="1"/>
      <p:bldP spid="208" grpId="0" animBg="1"/>
      <p:bldP spid="208" grpId="1" animBg="1"/>
      <p:bldP spid="209" grpId="0" animBg="1"/>
      <p:bldP spid="210" grpId="0" animBg="1"/>
      <p:bldP spid="211" grpId="0" animBg="1"/>
      <p:bldP spid="211" grpId="1" animBg="1"/>
      <p:bldP spid="212" grpId="0" animBg="1"/>
      <p:bldP spid="212" grpId="1" animBg="1"/>
      <p:bldP spid="213" grpId="0" animBg="1"/>
      <p:bldP spid="214" grpId="0" animBg="1"/>
      <p:bldP spid="215" grpId="0" animBg="1"/>
      <p:bldP spid="216" grpId="0" animBg="1"/>
      <p:bldP spid="216" grpId="1" animBg="1"/>
      <p:bldP spid="217" grpId="0"/>
      <p:bldP spid="218" grpId="0"/>
      <p:bldP spid="18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2"/>
          <p:cNvSpPr>
            <a:spLocks noChangeArrowheads="1"/>
          </p:cNvSpPr>
          <p:nvPr/>
        </p:nvSpPr>
        <p:spPr bwMode="auto">
          <a:xfrm>
            <a:off x="3503712" y="358190"/>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cxnSp>
        <p:nvCxnSpPr>
          <p:cNvPr id="75" name="直線コネクタ 74"/>
          <p:cNvCxnSpPr/>
          <p:nvPr/>
        </p:nvCxnSpPr>
        <p:spPr>
          <a:xfrm>
            <a:off x="6917603" y="5445224"/>
            <a:ext cx="258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6917603" y="3982586"/>
            <a:ext cx="258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V="1">
            <a:off x="6656488" y="4722534"/>
            <a:ext cx="447624"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6917706" y="2572304"/>
            <a:ext cx="258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6917706" y="3295641"/>
            <a:ext cx="258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998244" y="3825044"/>
            <a:ext cx="258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5607368" y="5445224"/>
            <a:ext cx="258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607368" y="3982586"/>
            <a:ext cx="258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361062" y="4722534"/>
            <a:ext cx="447624"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5289054" y="2913499"/>
            <a:ext cx="318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4256659" y="4749800"/>
            <a:ext cx="258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256659" y="2908519"/>
            <a:ext cx="258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4377700" y="2642670"/>
            <a:ext cx="1082447" cy="5232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9" name="Rectangle 5"/>
          <p:cNvSpPr>
            <a:spLocks noChangeArrowheads="1"/>
          </p:cNvSpPr>
          <p:nvPr/>
        </p:nvSpPr>
        <p:spPr bwMode="auto">
          <a:xfrm>
            <a:off x="3579109" y="132156"/>
            <a:ext cx="339051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２５</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対策の立案２</a:t>
            </a:r>
          </a:p>
        </p:txBody>
      </p:sp>
      <p:sp>
        <p:nvSpPr>
          <p:cNvPr id="11" name="テキスト ボックス 10"/>
          <p:cNvSpPr txBox="1"/>
          <p:nvPr/>
        </p:nvSpPr>
        <p:spPr>
          <a:xfrm>
            <a:off x="4348758" y="2689016"/>
            <a:ext cx="1130438" cy="461665"/>
          </a:xfrm>
          <a:prstGeom prst="rect">
            <a:avLst/>
          </a:prstGeom>
          <a:noFill/>
        </p:spPr>
        <p:txBody>
          <a:bodyPr wrap="none" rtlCol="0">
            <a:spAutoFit/>
          </a:bodyPr>
          <a:lstStyle/>
          <a:p>
            <a:r>
              <a:rPr lang="ja-JP" altLang="en-US" sz="1200" b="1" dirty="0"/>
              <a:t>位置決めを</a:t>
            </a:r>
            <a:endParaRPr lang="en-US" altLang="ja-JP" sz="1200" b="1" dirty="0"/>
          </a:p>
          <a:p>
            <a:r>
              <a:rPr lang="ja-JP" altLang="en-US" sz="1200" b="1" dirty="0"/>
              <a:t>やりやすくする</a:t>
            </a:r>
            <a:endParaRPr lang="en-US" altLang="ja-JP" sz="1200" b="1" dirty="0"/>
          </a:p>
        </p:txBody>
      </p:sp>
      <p:graphicFrame>
        <p:nvGraphicFramePr>
          <p:cNvPr id="23" name="表 22"/>
          <p:cNvGraphicFramePr>
            <a:graphicFrameLocks noGrp="1"/>
          </p:cNvGraphicFramePr>
          <p:nvPr>
            <p:extLst>
              <p:ext uri="{D42A27DB-BD31-4B8C-83A1-F6EECF244321}">
                <p14:modId xmlns:p14="http://schemas.microsoft.com/office/powerpoint/2010/main" val="1934090315"/>
              </p:ext>
            </p:extLst>
          </p:nvPr>
        </p:nvGraphicFramePr>
        <p:xfrm>
          <a:off x="7120612" y="1500197"/>
          <a:ext cx="4736028" cy="4305067"/>
        </p:xfrm>
        <a:graphic>
          <a:graphicData uri="http://schemas.openxmlformats.org/drawingml/2006/table">
            <a:tbl>
              <a:tblPr firstRow="1" bandRow="1">
                <a:tableStyleId>{5C22544A-7EE6-4342-B048-85BDC9FD1C3A}</a:tableStyleId>
              </a:tblPr>
              <a:tblGrid>
                <a:gridCol w="1897380">
                  <a:extLst>
                    <a:ext uri="{9D8B030D-6E8A-4147-A177-3AD203B41FA5}">
                      <a16:colId xmlns:a16="http://schemas.microsoft.com/office/drawing/2014/main" val="20007"/>
                    </a:ext>
                  </a:extLst>
                </a:gridCol>
                <a:gridCol w="353297">
                  <a:extLst>
                    <a:ext uri="{9D8B030D-6E8A-4147-A177-3AD203B41FA5}">
                      <a16:colId xmlns:a16="http://schemas.microsoft.com/office/drawing/2014/main" val="20000"/>
                    </a:ext>
                  </a:extLst>
                </a:gridCol>
                <a:gridCol w="353297">
                  <a:extLst>
                    <a:ext uri="{9D8B030D-6E8A-4147-A177-3AD203B41FA5}">
                      <a16:colId xmlns:a16="http://schemas.microsoft.com/office/drawing/2014/main" val="20001"/>
                    </a:ext>
                  </a:extLst>
                </a:gridCol>
                <a:gridCol w="353297">
                  <a:extLst>
                    <a:ext uri="{9D8B030D-6E8A-4147-A177-3AD203B41FA5}">
                      <a16:colId xmlns:a16="http://schemas.microsoft.com/office/drawing/2014/main" val="20002"/>
                    </a:ext>
                  </a:extLst>
                </a:gridCol>
                <a:gridCol w="353297">
                  <a:extLst>
                    <a:ext uri="{9D8B030D-6E8A-4147-A177-3AD203B41FA5}">
                      <a16:colId xmlns:a16="http://schemas.microsoft.com/office/drawing/2014/main" val="20003"/>
                    </a:ext>
                  </a:extLst>
                </a:gridCol>
                <a:gridCol w="353297">
                  <a:extLst>
                    <a:ext uri="{9D8B030D-6E8A-4147-A177-3AD203B41FA5}">
                      <a16:colId xmlns:a16="http://schemas.microsoft.com/office/drawing/2014/main" val="20004"/>
                    </a:ext>
                  </a:extLst>
                </a:gridCol>
                <a:gridCol w="601059">
                  <a:extLst>
                    <a:ext uri="{9D8B030D-6E8A-4147-A177-3AD203B41FA5}">
                      <a16:colId xmlns:a16="http://schemas.microsoft.com/office/drawing/2014/main" val="20005"/>
                    </a:ext>
                  </a:extLst>
                </a:gridCol>
                <a:gridCol w="471104">
                  <a:extLst>
                    <a:ext uri="{9D8B030D-6E8A-4147-A177-3AD203B41FA5}">
                      <a16:colId xmlns:a16="http://schemas.microsoft.com/office/drawing/2014/main" val="20006"/>
                    </a:ext>
                  </a:extLst>
                </a:gridCol>
              </a:tblGrid>
              <a:tr h="824807">
                <a:tc>
                  <a:txBody>
                    <a:bodyPr/>
                    <a:lstStyle/>
                    <a:p>
                      <a:pPr algn="ctr"/>
                      <a:endParaRPr kumimoji="1" lang="ja-JP" altLang="en-US" b="0" dirty="0">
                        <a:solidFill>
                          <a:schemeClr val="tx1"/>
                        </a:solidFill>
                        <a:latin typeface="HGP創英角ﾎﾟｯﾌﾟ体" pitchFamily="50" charset="-128"/>
                        <a:ea typeface="HGP創英角ﾎﾟｯﾌﾟ体"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kumimoji="1" lang="en-US" altLang="ja-JP" b="0" dirty="0">
                        <a:solidFill>
                          <a:schemeClr val="tx1"/>
                        </a:solidFill>
                        <a:latin typeface="HGP創英角ﾎﾟｯﾌﾟ体" pitchFamily="50" charset="-128"/>
                        <a:ea typeface="HGP創英角ﾎﾟｯﾌﾟ体" pitchFamily="50" charset="-128"/>
                      </a:endParaRPr>
                    </a:p>
                    <a:p>
                      <a:pPr algn="ctr"/>
                      <a:r>
                        <a:rPr kumimoji="1" lang="ja-JP" altLang="en-US" b="0" dirty="0">
                          <a:solidFill>
                            <a:schemeClr val="tx1"/>
                          </a:solidFill>
                          <a:latin typeface="HGP創英角ﾎﾟｯﾌﾟ体" pitchFamily="50" charset="-128"/>
                          <a:ea typeface="HGP創英角ﾎﾟｯﾌﾟ体" pitchFamily="50" charset="-128"/>
                        </a:rPr>
                        <a:t>実現性</a:t>
                      </a:r>
                      <a:endParaRPr kumimoji="1" lang="en-US" altLang="ja-JP" b="0" dirty="0">
                        <a:solidFill>
                          <a:schemeClr val="tx1"/>
                        </a:solidFill>
                        <a:latin typeface="HGP創英角ﾎﾟｯﾌﾟ体" pitchFamily="50" charset="-128"/>
                        <a:ea typeface="HGP創英角ﾎﾟｯﾌﾟ体" pitchFamily="50" charset="-128"/>
                      </a:endParaRPr>
                    </a:p>
                    <a:p>
                      <a:pPr algn="ctr"/>
                      <a:endParaRPr kumimoji="1" lang="ja-JP" altLang="en-US" b="0" dirty="0">
                        <a:solidFill>
                          <a:schemeClr val="tx1"/>
                        </a:solidFill>
                        <a:latin typeface="HGP創英角ﾎﾟｯﾌﾟ体" pitchFamily="50" charset="-128"/>
                        <a:ea typeface="HGP創英角ﾎﾟｯﾌﾟ体"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b="0" dirty="0">
                          <a:solidFill>
                            <a:schemeClr val="tx1"/>
                          </a:solidFill>
                          <a:latin typeface="HGP創英角ﾎﾟｯﾌﾟ体" pitchFamily="50" charset="-128"/>
                          <a:ea typeface="HGP創英角ﾎﾟｯﾌﾟ体" pitchFamily="50" charset="-128"/>
                        </a:rPr>
                        <a:t>コスト</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b="0" dirty="0">
                          <a:solidFill>
                            <a:schemeClr val="tx1"/>
                          </a:solidFill>
                          <a:latin typeface="HGP創英角ﾎﾟｯﾌﾟ体" pitchFamily="50" charset="-128"/>
                          <a:ea typeface="HGP創英角ﾎﾟｯﾌﾟ体" pitchFamily="50" charset="-128"/>
                        </a:rPr>
                        <a:t>作業性</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b="0" dirty="0">
                          <a:solidFill>
                            <a:schemeClr val="tx1"/>
                          </a:solidFill>
                          <a:latin typeface="HGP創英角ﾎﾟｯﾌﾟ体" pitchFamily="50" charset="-128"/>
                          <a:ea typeface="HGP創英角ﾎﾟｯﾌﾟ体" pitchFamily="50" charset="-128"/>
                        </a:rPr>
                        <a:t>面積</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b="0" dirty="0">
                          <a:solidFill>
                            <a:schemeClr val="tx1"/>
                          </a:solidFill>
                          <a:latin typeface="HGP創英角ﾎﾟｯﾌﾟ体" pitchFamily="50" charset="-128"/>
                          <a:ea typeface="HGP創英角ﾎﾟｯﾌﾟ体" pitchFamily="50" charset="-128"/>
                        </a:rPr>
                        <a:t>安全性</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b="0" dirty="0">
                          <a:solidFill>
                            <a:schemeClr val="tx1"/>
                          </a:solidFill>
                          <a:latin typeface="HGP創英角ﾎﾟｯﾌﾟ体" pitchFamily="50" charset="-128"/>
                          <a:ea typeface="HGP創英角ﾎﾟｯﾌﾟ体" pitchFamily="50" charset="-128"/>
                        </a:rPr>
                        <a:t>評価</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b="0" dirty="0">
                          <a:solidFill>
                            <a:schemeClr val="tx1"/>
                          </a:solidFill>
                          <a:latin typeface="HGP創英角ﾎﾟｯﾌﾟ体" pitchFamily="50" charset="-128"/>
                          <a:ea typeface="HGP創英角ﾎﾟｯﾌﾟ体" pitchFamily="50" charset="-128"/>
                        </a:rPr>
                        <a:t>採用</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619189">
                <a:tc>
                  <a:txBody>
                    <a:bodyPr/>
                    <a:lstStyle/>
                    <a:p>
                      <a:pPr algn="ctr"/>
                      <a:r>
                        <a:rPr kumimoji="1" lang="ja-JP" altLang="en-US" sz="1800" b="1" dirty="0">
                          <a:solidFill>
                            <a:schemeClr val="tx1"/>
                          </a:solidFill>
                          <a:latin typeface="+mn-ea"/>
                          <a:ea typeface="+mn-ea"/>
                        </a:rPr>
                        <a:t>アイマーク設置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DFKai-SB" pitchFamily="65" charset="-120"/>
                          <a:ea typeface="DFKai-SB"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endParaRPr kumimoji="1" lang="en-US" altLang="ja-JP" dirty="0">
                        <a:solidFill>
                          <a:schemeClr val="tx1"/>
                        </a:solidFill>
                        <a:latin typeface="HGP創英角ﾎﾟｯﾌﾟ体" pitchFamily="50" charset="-128"/>
                        <a:ea typeface="HGP創英角ﾎﾟｯﾌﾟ体"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9189">
                <a:tc>
                  <a:txBody>
                    <a:bodyPr/>
                    <a:lstStyle/>
                    <a:p>
                      <a:pPr algn="ctr"/>
                      <a:r>
                        <a:rPr kumimoji="1" lang="ja-JP" altLang="en-US" sz="1800" b="1" dirty="0">
                          <a:solidFill>
                            <a:schemeClr val="tx1"/>
                          </a:solidFill>
                          <a:latin typeface="+mn-ea"/>
                          <a:ea typeface="+mn-ea"/>
                        </a:rPr>
                        <a:t>案内ガイド設置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DFKai-SB" pitchFamily="65" charset="-120"/>
                          <a:ea typeface="DFKai-SB"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71392">
                <a:tc>
                  <a:txBody>
                    <a:bodyPr/>
                    <a:lstStyle/>
                    <a:p>
                      <a:pPr algn="ctr"/>
                      <a:r>
                        <a:rPr kumimoji="1" lang="ja-JP" altLang="en-US" sz="1800" b="1" dirty="0">
                          <a:solidFill>
                            <a:schemeClr val="tx1"/>
                          </a:solidFill>
                          <a:latin typeface="+mn-ea"/>
                          <a:ea typeface="+mn-ea"/>
                        </a:rPr>
                        <a:t>搬送コンベアを</a:t>
                      </a:r>
                      <a:endParaRPr kumimoji="1" lang="en-US" altLang="ja-JP" sz="1800" b="1" dirty="0">
                        <a:solidFill>
                          <a:schemeClr val="tx1"/>
                        </a:solidFill>
                        <a:latin typeface="+mn-ea"/>
                        <a:ea typeface="+mn-ea"/>
                      </a:endParaRPr>
                    </a:p>
                    <a:p>
                      <a:pPr algn="ctr"/>
                      <a:r>
                        <a:rPr kumimoji="1" lang="ja-JP" altLang="en-US" sz="1800" b="1" dirty="0">
                          <a:solidFill>
                            <a:schemeClr val="tx1"/>
                          </a:solidFill>
                          <a:latin typeface="+mn-ea"/>
                          <a:ea typeface="+mn-ea"/>
                        </a:rPr>
                        <a:t>作製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3600" dirty="0">
                          <a:solidFill>
                            <a:schemeClr val="tx1"/>
                          </a:solidFill>
                          <a:latin typeface="DFKai-SB" pitchFamily="65" charset="-120"/>
                          <a:ea typeface="DFKai-SB" pitchFamily="65" charset="-120"/>
                        </a:rPr>
                        <a:t>×</a:t>
                      </a:r>
                      <a:endParaRPr kumimoji="1" lang="ja-JP" altLang="en-US" sz="3600" dirty="0">
                        <a:solidFill>
                          <a:schemeClr val="tx1"/>
                        </a:solidFill>
                        <a:latin typeface="DFKai-SB" pitchFamily="65" charset="-120"/>
                        <a:ea typeface="DFKai-SB"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3600" dirty="0">
                          <a:solidFill>
                            <a:schemeClr val="tx1"/>
                          </a:solidFill>
                          <a:latin typeface="DFKai-SB" pitchFamily="65" charset="-120"/>
                          <a:ea typeface="DFKai-SB" pitchFamily="65" charset="-120"/>
                        </a:rPr>
                        <a:t>×</a:t>
                      </a:r>
                      <a:endParaRPr kumimoji="1" lang="ja-JP" altLang="en-US" sz="3600" dirty="0">
                        <a:solidFill>
                          <a:schemeClr val="tx1"/>
                        </a:solidFill>
                        <a:latin typeface="DFKai-SB" pitchFamily="65" charset="-120"/>
                        <a:ea typeface="DFKai-SB"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a:solidFill>
                            <a:schemeClr val="tx1"/>
                          </a:solidFill>
                          <a:latin typeface="DFKai-SB" pitchFamily="65" charset="-120"/>
                          <a:ea typeface="DFKai-SB" pitchFamily="65" charset="-120"/>
                        </a:rPr>
                        <a:t>◎</a:t>
                      </a:r>
                      <a:endParaRPr kumimoji="1" lang="ja-JP" altLang="en-US" sz="2400" dirty="0">
                        <a:solidFill>
                          <a:schemeClr val="tx1"/>
                        </a:solidFill>
                        <a:latin typeface="DFKai-SB" pitchFamily="65" charset="-120"/>
                        <a:ea typeface="DFKai-SB"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a:solidFill>
                            <a:schemeClr val="tx1"/>
                          </a:solidFill>
                          <a:latin typeface="DFKai-SB" pitchFamily="65" charset="-120"/>
                          <a:ea typeface="DFKai-SB" pitchFamily="65" charset="-120"/>
                        </a:rPr>
                        <a:t>◎</a:t>
                      </a:r>
                      <a:endParaRPr kumimoji="1" lang="ja-JP" altLang="en-US" sz="2400" dirty="0">
                        <a:solidFill>
                          <a:schemeClr val="tx1"/>
                        </a:solidFill>
                        <a:latin typeface="DFKai-SB" pitchFamily="65" charset="-120"/>
                        <a:ea typeface="DFKai-SB"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63832">
                <a:tc>
                  <a:txBody>
                    <a:bodyPr/>
                    <a:lstStyle/>
                    <a:p>
                      <a:pPr algn="ctr"/>
                      <a:r>
                        <a:rPr kumimoji="1" lang="ja-JP" altLang="en-US" sz="1800" b="1" dirty="0">
                          <a:solidFill>
                            <a:schemeClr val="tx1"/>
                          </a:solidFill>
                          <a:latin typeface="+mn-ea"/>
                          <a:ea typeface="+mn-ea"/>
                        </a:rPr>
                        <a:t>コロコン設置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dirty="0">
                          <a:solidFill>
                            <a:schemeClr val="tx1"/>
                          </a:solidFill>
                          <a:latin typeface="DFKai-SB" pitchFamily="65" charset="-120"/>
                          <a:ea typeface="DFKai-SB"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DFKai-SB" pitchFamily="65" charset="-120"/>
                          <a:ea typeface="DFKai-SB" pitchFamily="65" charset="-120"/>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400">
                          <a:solidFill>
                            <a:schemeClr val="tx1"/>
                          </a:solidFill>
                          <a:latin typeface="HGP創英角ﾎﾟｯﾌﾟ体" pitchFamily="50" charset="-128"/>
                          <a:ea typeface="HGP創英角ﾎﾟｯﾌﾟ体" pitchFamily="50" charset="-128"/>
                        </a:rPr>
                        <a:t>○</a:t>
                      </a:r>
                      <a:endParaRPr kumimoji="1" lang="ja-JP" altLang="en-US" sz="2400" dirty="0">
                        <a:solidFill>
                          <a:schemeClr val="tx1"/>
                        </a:solidFill>
                        <a:latin typeface="HGP創英角ﾎﾟｯﾌﾟ体" pitchFamily="50" charset="-128"/>
                        <a:ea typeface="HGP創英角ﾎﾟｯﾌﾟ体"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06658">
                <a:tc>
                  <a:txBody>
                    <a:bodyPr/>
                    <a:lstStyle/>
                    <a:p>
                      <a:pPr algn="ctr"/>
                      <a:r>
                        <a:rPr kumimoji="1" lang="ja-JP" altLang="en-US" sz="1800" b="1" dirty="0">
                          <a:solidFill>
                            <a:schemeClr val="tx1"/>
                          </a:solidFill>
                          <a:latin typeface="+mn-ea"/>
                          <a:ea typeface="+mn-ea"/>
                        </a:rPr>
                        <a:t>からくり専用</a:t>
                      </a:r>
                      <a:endParaRPr kumimoji="1" lang="en-US" altLang="ja-JP" sz="1800" b="1" dirty="0">
                        <a:solidFill>
                          <a:schemeClr val="tx1"/>
                        </a:solidFill>
                        <a:latin typeface="+mn-ea"/>
                        <a:ea typeface="+mn-ea"/>
                      </a:endParaRPr>
                    </a:p>
                    <a:p>
                      <a:pPr algn="ctr"/>
                      <a:r>
                        <a:rPr kumimoji="1" lang="ja-JP" altLang="en-US" sz="1800" b="1" dirty="0">
                          <a:solidFill>
                            <a:schemeClr val="tx1"/>
                          </a:solidFill>
                          <a:latin typeface="+mn-ea"/>
                          <a:ea typeface="+mn-ea"/>
                        </a:rPr>
                        <a:t>台車作製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sz="2400" dirty="0">
                          <a:solidFill>
                            <a:schemeClr val="tx1"/>
                          </a:solidFill>
                          <a:latin typeface="DFKai-SB" pitchFamily="65" charset="-120"/>
                          <a:ea typeface="DFKai-SB"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DFKai-SB" pitchFamily="65" charset="-120"/>
                          <a:ea typeface="DFKai-SB" pitchFamily="65" charset="-120"/>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sz="2400" dirty="0">
                          <a:solidFill>
                            <a:schemeClr val="tx1"/>
                          </a:solidFill>
                          <a:latin typeface="HGP創英角ﾎﾟｯﾌﾟ体" pitchFamily="50" charset="-128"/>
                          <a:ea typeface="HGP創英角ﾎﾟｯﾌﾟ体"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DFKai-SB" pitchFamily="65" charset="-120"/>
                          <a:ea typeface="DFKai-SB" pitchFamily="65" charset="-120"/>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dirty="0">
                          <a:solidFill>
                            <a:schemeClr val="tx1"/>
                          </a:solidFill>
                          <a:latin typeface="HGP創英角ﾎﾟｯﾌﾟ体" pitchFamily="50" charset="-128"/>
                          <a:ea typeface="HGP創英角ﾎﾟｯﾌﾟ体" pitchFamily="50" charset="-128"/>
                        </a:rPr>
                        <a:t>１３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j-ea"/>
                          <a:ea typeface="+mn-ea"/>
                          <a:cs typeface="+mn-cs"/>
                        </a:rPr>
                        <a:t>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bl>
          </a:graphicData>
        </a:graphic>
      </p:graphicFrame>
      <p:sp>
        <p:nvSpPr>
          <p:cNvPr id="7" name="テキスト ボックス 6"/>
          <p:cNvSpPr txBox="1"/>
          <p:nvPr/>
        </p:nvSpPr>
        <p:spPr>
          <a:xfrm>
            <a:off x="4405114" y="1556792"/>
            <a:ext cx="1042815" cy="338554"/>
          </a:xfrm>
          <a:prstGeom prst="rect">
            <a:avLst/>
          </a:prstGeom>
          <a:solidFill>
            <a:schemeClr val="accent1">
              <a:lumMod val="40000"/>
              <a:lumOff val="60000"/>
            </a:schemeClr>
          </a:solidFill>
          <a:ln w="19050">
            <a:solidFill>
              <a:schemeClr val="tx1"/>
            </a:solidFill>
          </a:ln>
        </p:spPr>
        <p:txBody>
          <a:bodyPr wrap="square" rtlCol="0" anchor="ctr">
            <a:spAutoFit/>
          </a:bodyPr>
          <a:lstStyle/>
          <a:p>
            <a:pPr algn="ctr"/>
            <a:r>
              <a:rPr lang="ja-JP" altLang="en-US" sz="1600" dirty="0">
                <a:latin typeface="HG創英角ｺﾞｼｯｸUB" pitchFamily="49" charset="-128"/>
                <a:ea typeface="HG創英角ｺﾞｼｯｸUB" pitchFamily="49" charset="-128"/>
              </a:rPr>
              <a:t>１次手段</a:t>
            </a:r>
            <a:endParaRPr lang="en-US" altLang="ja-JP" sz="1600" dirty="0">
              <a:latin typeface="HG創英角ｺﾞｼｯｸUB" pitchFamily="49" charset="-128"/>
              <a:ea typeface="HG創英角ｺﾞｼｯｸUB" pitchFamily="49" charset="-128"/>
            </a:endParaRPr>
          </a:p>
        </p:txBody>
      </p:sp>
      <p:sp>
        <p:nvSpPr>
          <p:cNvPr id="9" name="テキスト ボックス 8"/>
          <p:cNvSpPr txBox="1"/>
          <p:nvPr/>
        </p:nvSpPr>
        <p:spPr>
          <a:xfrm>
            <a:off x="4871865" y="844550"/>
            <a:ext cx="6624737" cy="338554"/>
          </a:xfrm>
          <a:prstGeom prst="rect">
            <a:avLst/>
          </a:prstGeom>
          <a:noFill/>
        </p:spPr>
        <p:txBody>
          <a:bodyPr wrap="square" rtlCol="0">
            <a:spAutoFit/>
          </a:bodyPr>
          <a:lstStyle/>
          <a:p>
            <a:r>
              <a:rPr lang="ja-JP" altLang="en-US" sz="1600" dirty="0"/>
              <a:t>評価基準　◎＝３点　○＝２点　△＝１点　</a:t>
            </a:r>
            <a:r>
              <a:rPr lang="en-US" altLang="ja-JP" sz="1600" dirty="0"/>
              <a:t>×</a:t>
            </a:r>
            <a:r>
              <a:rPr lang="ja-JP" altLang="en-US" sz="1600" dirty="0"/>
              <a:t>＝０点　　評価者：全員</a:t>
            </a:r>
          </a:p>
        </p:txBody>
      </p:sp>
      <p:cxnSp>
        <p:nvCxnSpPr>
          <p:cNvPr id="29" name="直線コネクタ 28"/>
          <p:cNvCxnSpPr/>
          <p:nvPr/>
        </p:nvCxnSpPr>
        <p:spPr>
          <a:xfrm>
            <a:off x="4256658" y="2902706"/>
            <a:ext cx="0" cy="18470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647729" y="1988840"/>
            <a:ext cx="461665" cy="3636198"/>
          </a:xfrm>
          <a:prstGeom prst="rect">
            <a:avLst/>
          </a:prstGeom>
          <a:solidFill>
            <a:schemeClr val="accent1">
              <a:lumMod val="40000"/>
              <a:lumOff val="60000"/>
            </a:schemeClr>
          </a:solidFill>
          <a:ln w="44450" cmpd="dbl">
            <a:solidFill>
              <a:schemeClr val="tx1"/>
            </a:solidFill>
          </a:ln>
        </p:spPr>
        <p:txBody>
          <a:bodyPr vert="eaVert" wrap="square" rtlCol="0" anchor="ctr" anchorCtr="0">
            <a:spAutoFit/>
          </a:bodyPr>
          <a:lstStyle/>
          <a:p>
            <a:pPr algn="ctr"/>
            <a:r>
              <a:rPr lang="ja-JP" altLang="en-US" b="1" dirty="0"/>
              <a:t>台車位置決めのバラツキをなくす</a:t>
            </a:r>
          </a:p>
        </p:txBody>
      </p:sp>
      <p:cxnSp>
        <p:nvCxnSpPr>
          <p:cNvPr id="42" name="直線コネクタ 41"/>
          <p:cNvCxnSpPr/>
          <p:nvPr/>
        </p:nvCxnSpPr>
        <p:spPr>
          <a:xfrm>
            <a:off x="5607471" y="2572304"/>
            <a:ext cx="258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607471" y="3295641"/>
            <a:ext cx="258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607470" y="2564904"/>
            <a:ext cx="0" cy="7406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607367" y="3974636"/>
            <a:ext cx="0" cy="14705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AutoShape 928"/>
          <p:cNvSpPr>
            <a:spLocks noChangeArrowheads="1"/>
          </p:cNvSpPr>
          <p:nvPr/>
        </p:nvSpPr>
        <p:spPr bwMode="auto">
          <a:xfrm>
            <a:off x="3671623"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自職場独自のからくり専用台車を採用！！</a:t>
            </a:r>
          </a:p>
        </p:txBody>
      </p:sp>
      <p:sp>
        <p:nvSpPr>
          <p:cNvPr id="58" name="正方形/長方形 57"/>
          <p:cNvSpPr/>
          <p:nvPr/>
        </p:nvSpPr>
        <p:spPr>
          <a:xfrm>
            <a:off x="4377700" y="4489956"/>
            <a:ext cx="1082447" cy="5232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p:cNvSpPr txBox="1"/>
          <p:nvPr/>
        </p:nvSpPr>
        <p:spPr>
          <a:xfrm>
            <a:off x="4367809" y="4541987"/>
            <a:ext cx="931665" cy="461665"/>
          </a:xfrm>
          <a:prstGeom prst="rect">
            <a:avLst/>
          </a:prstGeom>
          <a:noFill/>
        </p:spPr>
        <p:txBody>
          <a:bodyPr wrap="none" rtlCol="0">
            <a:spAutoFit/>
          </a:bodyPr>
          <a:lstStyle/>
          <a:p>
            <a:r>
              <a:rPr lang="ja-JP" altLang="en-US" sz="1200" b="1" dirty="0"/>
              <a:t>位置決めを</a:t>
            </a:r>
            <a:endParaRPr lang="en-US" altLang="ja-JP" sz="1200" b="1" dirty="0"/>
          </a:p>
          <a:p>
            <a:r>
              <a:rPr lang="ja-JP" altLang="en-US" sz="1200" b="1" dirty="0"/>
              <a:t>なくす</a:t>
            </a:r>
            <a:endParaRPr lang="en-US" altLang="ja-JP" sz="1200" b="1" dirty="0"/>
          </a:p>
        </p:txBody>
      </p:sp>
      <p:sp>
        <p:nvSpPr>
          <p:cNvPr id="59" name="テキスト ボックス 58"/>
          <p:cNvSpPr txBox="1"/>
          <p:nvPr/>
        </p:nvSpPr>
        <p:spPr>
          <a:xfrm>
            <a:off x="5773266" y="1556663"/>
            <a:ext cx="1042815" cy="338554"/>
          </a:xfrm>
          <a:prstGeom prst="rect">
            <a:avLst/>
          </a:prstGeom>
          <a:solidFill>
            <a:schemeClr val="accent1">
              <a:lumMod val="40000"/>
              <a:lumOff val="60000"/>
            </a:schemeClr>
          </a:solidFill>
          <a:ln w="19050">
            <a:solidFill>
              <a:schemeClr val="tx1"/>
            </a:solidFill>
          </a:ln>
        </p:spPr>
        <p:txBody>
          <a:bodyPr wrap="square" rtlCol="0" anchor="ctr">
            <a:spAutoFit/>
          </a:bodyPr>
          <a:lstStyle/>
          <a:p>
            <a:pPr algn="ctr"/>
            <a:r>
              <a:rPr lang="ja-JP" altLang="en-US" sz="1600" dirty="0">
                <a:latin typeface="HG創英角ｺﾞｼｯｸUB" pitchFamily="49" charset="-128"/>
                <a:ea typeface="HG創英角ｺﾞｼｯｸUB" pitchFamily="49" charset="-128"/>
              </a:rPr>
              <a:t>２次手段</a:t>
            </a:r>
            <a:endParaRPr lang="en-US" altLang="ja-JP" sz="1600" dirty="0">
              <a:latin typeface="HG創英角ｺﾞｼｯｸUB" pitchFamily="49" charset="-128"/>
              <a:ea typeface="HG創英角ｺﾞｼｯｸUB" pitchFamily="49" charset="-128"/>
            </a:endParaRPr>
          </a:p>
        </p:txBody>
      </p:sp>
      <p:sp>
        <p:nvSpPr>
          <p:cNvPr id="88" name="正方形/長方形 87"/>
          <p:cNvSpPr/>
          <p:nvPr/>
        </p:nvSpPr>
        <p:spPr>
          <a:xfrm>
            <a:off x="5710733" y="2404059"/>
            <a:ext cx="1207984" cy="3448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p:cNvSpPr txBox="1"/>
          <p:nvPr/>
        </p:nvSpPr>
        <p:spPr>
          <a:xfrm>
            <a:off x="5664920" y="2445639"/>
            <a:ext cx="1401093" cy="276999"/>
          </a:xfrm>
          <a:prstGeom prst="rect">
            <a:avLst/>
          </a:prstGeom>
          <a:noFill/>
        </p:spPr>
        <p:txBody>
          <a:bodyPr wrap="square" rtlCol="0">
            <a:spAutoFit/>
          </a:bodyPr>
          <a:lstStyle/>
          <a:p>
            <a:r>
              <a:rPr lang="ja-JP" altLang="en-US" sz="1200" b="1" dirty="0"/>
              <a:t>目視しやすくする</a:t>
            </a:r>
          </a:p>
        </p:txBody>
      </p:sp>
      <p:sp>
        <p:nvSpPr>
          <p:cNvPr id="89" name="正方形/長方形 88"/>
          <p:cNvSpPr/>
          <p:nvPr/>
        </p:nvSpPr>
        <p:spPr>
          <a:xfrm>
            <a:off x="5715649" y="5280154"/>
            <a:ext cx="1207984" cy="3448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0" name="正方形/長方形 89"/>
          <p:cNvSpPr/>
          <p:nvPr/>
        </p:nvSpPr>
        <p:spPr>
          <a:xfrm>
            <a:off x="5712544" y="3122225"/>
            <a:ext cx="1207984" cy="3448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テキスト ボックス 79"/>
          <p:cNvSpPr txBox="1"/>
          <p:nvPr/>
        </p:nvSpPr>
        <p:spPr>
          <a:xfrm>
            <a:off x="5904973" y="3160019"/>
            <a:ext cx="1026548" cy="276999"/>
          </a:xfrm>
          <a:prstGeom prst="rect">
            <a:avLst/>
          </a:prstGeom>
          <a:noFill/>
        </p:spPr>
        <p:txBody>
          <a:bodyPr wrap="square" rtlCol="0">
            <a:spAutoFit/>
          </a:bodyPr>
          <a:lstStyle/>
          <a:p>
            <a:r>
              <a:rPr lang="ja-JP" altLang="en-US" sz="1200" b="1" dirty="0"/>
              <a:t>誘導する</a:t>
            </a:r>
          </a:p>
        </p:txBody>
      </p:sp>
      <p:sp>
        <p:nvSpPr>
          <p:cNvPr id="91" name="正方形/長方形 90"/>
          <p:cNvSpPr/>
          <p:nvPr/>
        </p:nvSpPr>
        <p:spPr>
          <a:xfrm>
            <a:off x="5709730" y="3811718"/>
            <a:ext cx="1207984" cy="3448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1" name="テキスト ボックス 80"/>
          <p:cNvSpPr txBox="1"/>
          <p:nvPr/>
        </p:nvSpPr>
        <p:spPr>
          <a:xfrm>
            <a:off x="5703019" y="3862557"/>
            <a:ext cx="1266602" cy="276999"/>
          </a:xfrm>
          <a:prstGeom prst="rect">
            <a:avLst/>
          </a:prstGeom>
          <a:noFill/>
        </p:spPr>
        <p:txBody>
          <a:bodyPr wrap="square" rtlCol="0">
            <a:spAutoFit/>
          </a:bodyPr>
          <a:lstStyle/>
          <a:p>
            <a:r>
              <a:rPr lang="ja-JP" altLang="en-US" sz="1200" b="1" dirty="0"/>
              <a:t>機械で運搬する</a:t>
            </a:r>
          </a:p>
        </p:txBody>
      </p:sp>
      <p:sp>
        <p:nvSpPr>
          <p:cNvPr id="92" name="正方形/長方形 91"/>
          <p:cNvSpPr/>
          <p:nvPr/>
        </p:nvSpPr>
        <p:spPr>
          <a:xfrm>
            <a:off x="5712544" y="4552851"/>
            <a:ext cx="1207984" cy="3448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 name="テキスト ボックス 81"/>
          <p:cNvSpPr txBox="1"/>
          <p:nvPr/>
        </p:nvSpPr>
        <p:spPr>
          <a:xfrm>
            <a:off x="5701209" y="4601687"/>
            <a:ext cx="1230313" cy="276999"/>
          </a:xfrm>
          <a:prstGeom prst="rect">
            <a:avLst/>
          </a:prstGeom>
          <a:noFill/>
        </p:spPr>
        <p:txBody>
          <a:bodyPr wrap="square" rtlCol="0">
            <a:spAutoFit/>
          </a:bodyPr>
          <a:lstStyle/>
          <a:p>
            <a:r>
              <a:rPr lang="ja-JP" altLang="en-US" sz="1200" b="1" dirty="0"/>
              <a:t>台車を廃止する</a:t>
            </a:r>
          </a:p>
        </p:txBody>
      </p:sp>
      <p:sp>
        <p:nvSpPr>
          <p:cNvPr id="83" name="テキスト ボックス 82"/>
          <p:cNvSpPr txBox="1"/>
          <p:nvPr/>
        </p:nvSpPr>
        <p:spPr>
          <a:xfrm>
            <a:off x="5726435" y="5321767"/>
            <a:ext cx="1235298" cy="276999"/>
          </a:xfrm>
          <a:prstGeom prst="rect">
            <a:avLst/>
          </a:prstGeom>
          <a:noFill/>
        </p:spPr>
        <p:txBody>
          <a:bodyPr wrap="square" rtlCol="0">
            <a:spAutoFit/>
          </a:bodyPr>
          <a:lstStyle/>
          <a:p>
            <a:r>
              <a:rPr lang="ja-JP" altLang="en-US" sz="1200" b="1" dirty="0"/>
              <a:t>同じ軌道にする</a:t>
            </a:r>
          </a:p>
        </p:txBody>
      </p:sp>
      <p:sp>
        <p:nvSpPr>
          <p:cNvPr id="5" name="テキスト ボックス 4"/>
          <p:cNvSpPr txBox="1"/>
          <p:nvPr/>
        </p:nvSpPr>
        <p:spPr>
          <a:xfrm>
            <a:off x="7608169" y="1691516"/>
            <a:ext cx="877163" cy="369332"/>
          </a:xfrm>
          <a:prstGeom prst="rect">
            <a:avLst/>
          </a:prstGeom>
          <a:noFill/>
        </p:spPr>
        <p:txBody>
          <a:bodyPr wrap="none" rtlCol="0">
            <a:spAutoFit/>
          </a:bodyPr>
          <a:lstStyle/>
          <a:p>
            <a:r>
              <a:rPr lang="ja-JP" altLang="en-US" dirty="0">
                <a:latin typeface="HGP創英角ﾎﾟｯﾌﾟ体" pitchFamily="50" charset="-128"/>
                <a:ea typeface="HGP創英角ﾎﾟｯﾌﾟ体" pitchFamily="50" charset="-128"/>
              </a:rPr>
              <a:t>対策案</a:t>
            </a:r>
          </a:p>
        </p:txBody>
      </p:sp>
      <p:sp>
        <p:nvSpPr>
          <p:cNvPr id="44" name="テキスト ボックス 43"/>
          <p:cNvSpPr txBox="1"/>
          <p:nvPr/>
        </p:nvSpPr>
        <p:spPr>
          <a:xfrm>
            <a:off x="11194280" y="42083"/>
            <a:ext cx="1094408" cy="369332"/>
          </a:xfrm>
          <a:prstGeom prst="rect">
            <a:avLst/>
          </a:prstGeom>
          <a:noFill/>
        </p:spPr>
        <p:txBody>
          <a:bodyPr wrap="square" rtlCol="0">
            <a:spAutoFit/>
          </a:bodyPr>
          <a:lstStyle/>
          <a:p>
            <a:r>
              <a:rPr lang="ja-JP" altLang="en-US" b="1" dirty="0"/>
              <a:t>２４</a:t>
            </a:r>
            <a:r>
              <a:rPr lang="en-US" altLang="ja-JP" b="1" dirty="0"/>
              <a:t>/</a:t>
            </a:r>
            <a:r>
              <a:rPr lang="ja-JP" altLang="en-US" b="1" dirty="0"/>
              <a:t>３０</a:t>
            </a:r>
          </a:p>
        </p:txBody>
      </p:sp>
    </p:spTree>
    <p:extLst>
      <p:ext uri="{BB962C8B-B14F-4D97-AF65-F5344CB8AC3E}">
        <p14:creationId xmlns:p14="http://schemas.microsoft.com/office/powerpoint/2010/main" val="188055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outHorizont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AutoShape 2"/>
          <p:cNvSpPr>
            <a:spLocks noChangeArrowheads="1"/>
          </p:cNvSpPr>
          <p:nvPr/>
        </p:nvSpPr>
        <p:spPr bwMode="auto">
          <a:xfrm>
            <a:off x="3431704" y="358190"/>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grpSp>
        <p:nvGrpSpPr>
          <p:cNvPr id="20" name="グループ化 19"/>
          <p:cNvGrpSpPr/>
          <p:nvPr/>
        </p:nvGrpSpPr>
        <p:grpSpPr>
          <a:xfrm>
            <a:off x="6776873" y="3682534"/>
            <a:ext cx="1008112" cy="1016624"/>
            <a:chOff x="3596689" y="3682534"/>
            <a:chExt cx="1008112" cy="1016624"/>
          </a:xfrm>
        </p:grpSpPr>
        <p:sp>
          <p:nvSpPr>
            <p:cNvPr id="674" name="左カーブ矢印 673"/>
            <p:cNvSpPr/>
            <p:nvPr/>
          </p:nvSpPr>
          <p:spPr>
            <a:xfrm>
              <a:off x="3766804" y="3682534"/>
              <a:ext cx="733188" cy="1016624"/>
            </a:xfrm>
            <a:prstGeom prst="curved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テキスト ボックス 17"/>
            <p:cNvSpPr txBox="1"/>
            <p:nvPr/>
          </p:nvSpPr>
          <p:spPr>
            <a:xfrm>
              <a:off x="3596689" y="4015881"/>
              <a:ext cx="1008112" cy="369332"/>
            </a:xfrm>
            <a:prstGeom prst="rect">
              <a:avLst/>
            </a:prstGeom>
            <a:noFill/>
          </p:spPr>
          <p:txBody>
            <a:bodyPr wrap="square" rtlCol="0">
              <a:spAutoFit/>
            </a:bodyPr>
            <a:lstStyle/>
            <a:p>
              <a:r>
                <a:rPr lang="ja-JP" altLang="en-US" dirty="0">
                  <a:solidFill>
                    <a:srgbClr val="0070C0"/>
                  </a:solidFill>
                  <a:latin typeface="HGP創英角ﾎﾟｯﾌﾟ体" panose="040B0A00000000000000" pitchFamily="50" charset="-128"/>
                  <a:ea typeface="HGP創英角ﾎﾟｯﾌﾟ体" panose="040B0A00000000000000" pitchFamily="50" charset="-128"/>
                </a:rPr>
                <a:t>クルッ</a:t>
              </a:r>
            </a:p>
          </p:txBody>
        </p:sp>
      </p:grpSp>
      <p:sp>
        <p:nvSpPr>
          <p:cNvPr id="1254" name="テキスト ボックス 1253"/>
          <p:cNvSpPr txBox="1"/>
          <p:nvPr/>
        </p:nvSpPr>
        <p:spPr>
          <a:xfrm>
            <a:off x="8600648" y="2060848"/>
            <a:ext cx="1383785" cy="369332"/>
          </a:xfrm>
          <a:prstGeom prst="rect">
            <a:avLst/>
          </a:prstGeom>
          <a:noFill/>
        </p:spPr>
        <p:txBody>
          <a:bodyPr wrap="square" rtlCol="0">
            <a:spAutoFit/>
          </a:bodyPr>
          <a:lstStyle/>
          <a:p>
            <a:r>
              <a:rPr lang="en-US" altLang="ja-JP" dirty="0">
                <a:latin typeface="HGS創英角ｺﾞｼｯｸUB" pitchFamily="50" charset="-128"/>
                <a:ea typeface="HGS創英角ｺﾞｼｯｸUB" pitchFamily="50" charset="-128"/>
              </a:rPr>
              <a:t>&lt; </a:t>
            </a:r>
            <a:r>
              <a:rPr lang="ja-JP" altLang="en-US" dirty="0">
                <a:latin typeface="HGS創英角ｺﾞｼｯｸUB" pitchFamily="50" charset="-128"/>
                <a:ea typeface="HGS創英角ｺﾞｼｯｸUB" pitchFamily="50" charset="-128"/>
              </a:rPr>
              <a:t>平面図 </a:t>
            </a:r>
            <a:r>
              <a:rPr lang="en-US" altLang="ja-JP" dirty="0">
                <a:latin typeface="HGS創英角ｺﾞｼｯｸUB" pitchFamily="50" charset="-128"/>
                <a:ea typeface="HGS創英角ｺﾞｼｯｸUB" pitchFamily="50" charset="-128"/>
              </a:rPr>
              <a:t>&gt;</a:t>
            </a:r>
            <a:endParaRPr lang="ja-JP" altLang="en-US" dirty="0">
              <a:latin typeface="HGS創英角ｺﾞｼｯｸUB" pitchFamily="50" charset="-128"/>
              <a:ea typeface="HGS創英角ｺﾞｼｯｸUB" pitchFamily="50" charset="-128"/>
            </a:endParaRPr>
          </a:p>
        </p:txBody>
      </p:sp>
      <p:sp>
        <p:nvSpPr>
          <p:cNvPr id="644" name="角丸四角形吹き出し 643"/>
          <p:cNvSpPr/>
          <p:nvPr/>
        </p:nvSpPr>
        <p:spPr>
          <a:xfrm>
            <a:off x="5084673" y="1424143"/>
            <a:ext cx="1954630" cy="696254"/>
          </a:xfrm>
          <a:prstGeom prst="wedgeRoundRectCallout">
            <a:avLst>
              <a:gd name="adj1" fmla="val -74472"/>
              <a:gd name="adj2" fmla="val 173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AutoShape 928"/>
          <p:cNvSpPr>
            <a:spLocks noChangeArrowheads="1"/>
          </p:cNvSpPr>
          <p:nvPr/>
        </p:nvSpPr>
        <p:spPr bwMode="auto">
          <a:xfrm>
            <a:off x="3613263"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重量物の持ち上げ作業を廃止！！</a:t>
            </a:r>
          </a:p>
        </p:txBody>
      </p:sp>
      <p:sp>
        <p:nvSpPr>
          <p:cNvPr id="1206" name="テキスト ボックス 1205"/>
          <p:cNvSpPr txBox="1"/>
          <p:nvPr/>
        </p:nvSpPr>
        <p:spPr>
          <a:xfrm>
            <a:off x="11177505" y="309762"/>
            <a:ext cx="795411" cy="276999"/>
          </a:xfrm>
          <a:prstGeom prst="rect">
            <a:avLst/>
          </a:prstGeom>
          <a:noFill/>
        </p:spPr>
        <p:txBody>
          <a:bodyPr wrap="none" rtlCol="0">
            <a:spAutoFit/>
          </a:bodyPr>
          <a:lstStyle/>
          <a:p>
            <a:r>
              <a:rPr lang="ja-JP" altLang="en-US" sz="1200" dirty="0"/>
              <a:t>　</a:t>
            </a:r>
            <a:r>
              <a:rPr lang="en-US" altLang="ja-JP" sz="1200" dirty="0"/>
              <a:t>‘18.6.15</a:t>
            </a:r>
            <a:endParaRPr lang="ja-JP" altLang="en-US" sz="1200" dirty="0"/>
          </a:p>
        </p:txBody>
      </p:sp>
      <p:sp>
        <p:nvSpPr>
          <p:cNvPr id="1210" name="Rectangle 219"/>
          <p:cNvSpPr>
            <a:spLocks noChangeArrowheads="1"/>
          </p:cNvSpPr>
          <p:nvPr/>
        </p:nvSpPr>
        <p:spPr bwMode="auto">
          <a:xfrm>
            <a:off x="11514020" y="431960"/>
            <a:ext cx="589709"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全員</a:t>
            </a:r>
          </a:p>
        </p:txBody>
      </p:sp>
      <p:sp>
        <p:nvSpPr>
          <p:cNvPr id="1249" name="Rectangle 5"/>
          <p:cNvSpPr>
            <a:spLocks noChangeArrowheads="1"/>
          </p:cNvSpPr>
          <p:nvPr/>
        </p:nvSpPr>
        <p:spPr bwMode="auto">
          <a:xfrm>
            <a:off x="3507103" y="132156"/>
            <a:ext cx="3364939"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２６</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対策の実施２</a:t>
            </a:r>
          </a:p>
        </p:txBody>
      </p:sp>
      <p:sp>
        <p:nvSpPr>
          <p:cNvPr id="1722" name="テキスト ボックス 1721"/>
          <p:cNvSpPr txBox="1"/>
          <p:nvPr/>
        </p:nvSpPr>
        <p:spPr>
          <a:xfrm>
            <a:off x="3815492" y="739300"/>
            <a:ext cx="3111749" cy="369332"/>
          </a:xfrm>
          <a:prstGeom prst="rect">
            <a:avLst/>
          </a:prstGeom>
          <a:noFill/>
        </p:spPr>
        <p:txBody>
          <a:bodyPr wrap="none" rtlCol="0">
            <a:spAutoFit/>
          </a:bodyPr>
          <a:lstStyle/>
          <a:p>
            <a:r>
              <a:rPr lang="ja-JP" altLang="en-US" b="1" dirty="0"/>
              <a:t>軸固定型回転式２段台車製作</a:t>
            </a:r>
          </a:p>
        </p:txBody>
      </p:sp>
      <p:sp>
        <p:nvSpPr>
          <p:cNvPr id="682" name="角丸四角形吹き出し 681"/>
          <p:cNvSpPr/>
          <p:nvPr/>
        </p:nvSpPr>
        <p:spPr>
          <a:xfrm>
            <a:off x="4665244" y="4653136"/>
            <a:ext cx="1718788" cy="425522"/>
          </a:xfrm>
          <a:prstGeom prst="wedgeRoundRectCallout">
            <a:avLst>
              <a:gd name="adj1" fmla="val 18021"/>
              <a:gd name="adj2" fmla="val -10362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正方形/長方形 2"/>
          <p:cNvSpPr/>
          <p:nvPr/>
        </p:nvSpPr>
        <p:spPr>
          <a:xfrm>
            <a:off x="4640105" y="4686829"/>
            <a:ext cx="1832553" cy="369332"/>
          </a:xfrm>
          <a:prstGeom prst="rect">
            <a:avLst/>
          </a:prstGeom>
        </p:spPr>
        <p:txBody>
          <a:bodyPr wrap="none">
            <a:spAutoFit/>
          </a:bodyPr>
          <a:lstStyle/>
          <a:p>
            <a:r>
              <a:rPr lang="ja-JP" altLang="en-US" dirty="0"/>
              <a:t>からくり専用台車</a:t>
            </a:r>
          </a:p>
        </p:txBody>
      </p:sp>
      <p:sp>
        <p:nvSpPr>
          <p:cNvPr id="11" name="正方形/長方形 10"/>
          <p:cNvSpPr/>
          <p:nvPr/>
        </p:nvSpPr>
        <p:spPr>
          <a:xfrm rot="283900">
            <a:off x="7908693" y="398630"/>
            <a:ext cx="4006226" cy="1754326"/>
          </a:xfrm>
          <a:prstGeom prst="rect">
            <a:avLst/>
          </a:prstGeom>
          <a:noFill/>
        </p:spPr>
        <p:txBody>
          <a:bodyPr wrap="none" lIns="91440" tIns="45720" rIns="91440" bIns="45720">
            <a:spAutoFit/>
          </a:bodyPr>
          <a:lstStyle/>
          <a:p>
            <a:pPr algn="ctr"/>
            <a:r>
              <a:rPr lang="ja-JP" altLang="en-US" sz="5400" b="1" dirty="0">
                <a:ln w="12700">
                  <a:solidFill>
                    <a:schemeClr val="tx2">
                      <a:satMod val="155000"/>
                    </a:schemeClr>
                  </a:solidFill>
                  <a:prstDash val="solid"/>
                </a:ln>
                <a:solidFill>
                  <a:srgbClr val="002060"/>
                </a:solidFill>
              </a:rPr>
              <a:t>これなら</a:t>
            </a:r>
            <a:endParaRPr lang="en-US" altLang="ja-JP" sz="5400" b="1" dirty="0">
              <a:ln w="12700">
                <a:solidFill>
                  <a:schemeClr val="tx2">
                    <a:satMod val="155000"/>
                  </a:schemeClr>
                </a:solidFill>
                <a:prstDash val="solid"/>
              </a:ln>
              <a:solidFill>
                <a:srgbClr val="002060"/>
              </a:solidFill>
            </a:endParaRPr>
          </a:p>
          <a:p>
            <a:pPr algn="ctr"/>
            <a:r>
              <a:rPr lang="ja-JP" altLang="en-US" sz="5400" b="1" dirty="0">
                <a:ln w="12700">
                  <a:solidFill>
                    <a:schemeClr val="tx2">
                      <a:satMod val="155000"/>
                    </a:schemeClr>
                  </a:solidFill>
                  <a:prstDash val="solid"/>
                </a:ln>
                <a:solidFill>
                  <a:srgbClr val="002060"/>
                </a:solidFill>
              </a:rPr>
              <a:t>安全で楽に</a:t>
            </a:r>
            <a:r>
              <a:rPr lang="en-US" altLang="ja-JP" sz="5400" b="1" dirty="0">
                <a:ln w="12700">
                  <a:solidFill>
                    <a:schemeClr val="tx2">
                      <a:satMod val="155000"/>
                    </a:schemeClr>
                  </a:solidFill>
                  <a:prstDash val="solid"/>
                </a:ln>
                <a:solidFill>
                  <a:srgbClr val="002060"/>
                </a:solidFill>
              </a:rPr>
              <a:t>!!</a:t>
            </a:r>
            <a:endParaRPr lang="ja-JP" altLang="en-US" sz="5400" b="1" dirty="0">
              <a:ln w="12700">
                <a:solidFill>
                  <a:schemeClr val="tx2">
                    <a:satMod val="155000"/>
                  </a:schemeClr>
                </a:solidFill>
                <a:prstDash val="solid"/>
              </a:ln>
              <a:solidFill>
                <a:srgbClr val="002060"/>
              </a:solidFill>
            </a:endParaRPr>
          </a:p>
        </p:txBody>
      </p:sp>
      <p:sp>
        <p:nvSpPr>
          <p:cNvPr id="6" name="テキスト ボックス 5"/>
          <p:cNvSpPr txBox="1"/>
          <p:nvPr/>
        </p:nvSpPr>
        <p:spPr>
          <a:xfrm>
            <a:off x="5345009" y="1446771"/>
            <a:ext cx="1457450" cy="646331"/>
          </a:xfrm>
          <a:prstGeom prst="rect">
            <a:avLst/>
          </a:prstGeom>
          <a:noFill/>
        </p:spPr>
        <p:txBody>
          <a:bodyPr wrap="none" rtlCol="0">
            <a:spAutoFit/>
          </a:bodyPr>
          <a:lstStyle/>
          <a:p>
            <a:r>
              <a:rPr lang="ja-JP" altLang="en-US" dirty="0"/>
              <a:t>誰がやっても</a:t>
            </a:r>
            <a:endParaRPr lang="en-US" altLang="ja-JP" dirty="0"/>
          </a:p>
          <a:p>
            <a:r>
              <a:rPr lang="ja-JP" altLang="en-US" dirty="0"/>
              <a:t>同じ軌道</a:t>
            </a:r>
          </a:p>
        </p:txBody>
      </p:sp>
      <p:sp>
        <p:nvSpPr>
          <p:cNvPr id="678" name="正方形/長方形 677"/>
          <p:cNvSpPr/>
          <p:nvPr/>
        </p:nvSpPr>
        <p:spPr>
          <a:xfrm rot="8040868">
            <a:off x="6560595" y="3938822"/>
            <a:ext cx="190206" cy="1723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9" name="直方体 233"/>
          <p:cNvSpPr>
            <a:spLocks noChangeArrowheads="1"/>
          </p:cNvSpPr>
          <p:nvPr/>
        </p:nvSpPr>
        <p:spPr bwMode="auto">
          <a:xfrm>
            <a:off x="5696859" y="3376554"/>
            <a:ext cx="1056303" cy="433507"/>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680" name="正方形/長方形 21"/>
          <p:cNvSpPr>
            <a:spLocks noChangeArrowheads="1"/>
          </p:cNvSpPr>
          <p:nvPr/>
        </p:nvSpPr>
        <p:spPr bwMode="auto">
          <a:xfrm>
            <a:off x="3899158" y="3944952"/>
            <a:ext cx="2651732" cy="338554"/>
          </a:xfrm>
          <a:prstGeom prst="rect">
            <a:avLst/>
          </a:prstGeom>
          <a:solidFill>
            <a:srgbClr val="FFFFCC"/>
          </a:solidFill>
          <a:ln w="19050" algn="ctr">
            <a:solidFill>
              <a:schemeClr val="tx1"/>
            </a:solidFill>
            <a:round/>
            <a:headEnd/>
            <a:tailEnd/>
          </a:ln>
        </p:spPr>
        <p:txBody>
          <a:bodyPr wrap="square" anchor="ctr">
            <a:spAutoFit/>
          </a:bodyPr>
          <a:lstStyle/>
          <a:p>
            <a:endParaRPr lang="ja-JP" altLang="en-US" sz="1600"/>
          </a:p>
        </p:txBody>
      </p:sp>
      <p:sp>
        <p:nvSpPr>
          <p:cNvPr id="681" name="平行四辺形 288"/>
          <p:cNvSpPr>
            <a:spLocks noChangeArrowheads="1"/>
          </p:cNvSpPr>
          <p:nvPr/>
        </p:nvSpPr>
        <p:spPr bwMode="auto">
          <a:xfrm rot="5400000" flipH="1">
            <a:off x="6248290" y="2594355"/>
            <a:ext cx="811437" cy="2011680"/>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683" name="直方体 7"/>
          <p:cNvSpPr>
            <a:spLocks noChangeArrowheads="1"/>
          </p:cNvSpPr>
          <p:nvPr/>
        </p:nvSpPr>
        <p:spPr bwMode="auto">
          <a:xfrm>
            <a:off x="3899158" y="2706931"/>
            <a:ext cx="2850036" cy="433507"/>
          </a:xfrm>
          <a:prstGeom prst="cube">
            <a:avLst>
              <a:gd name="adj" fmla="val 22227"/>
            </a:avLst>
          </a:prstGeom>
          <a:solidFill>
            <a:srgbClr val="F8F8F8"/>
          </a:solidFill>
          <a:ln w="19050" algn="ctr">
            <a:solidFill>
              <a:schemeClr val="tx1"/>
            </a:solidFill>
            <a:round/>
            <a:headEnd/>
            <a:tailEnd/>
          </a:ln>
        </p:spPr>
        <p:txBody>
          <a:bodyPr wrap="square" anchor="ctr">
            <a:spAutoFit/>
          </a:bodyPr>
          <a:lstStyle/>
          <a:p>
            <a:endParaRPr lang="ja-JP" altLang="en-US" sz="1600"/>
          </a:p>
        </p:txBody>
      </p:sp>
      <p:sp>
        <p:nvSpPr>
          <p:cNvPr id="684" name="平行四辺形 8"/>
          <p:cNvSpPr>
            <a:spLocks noChangeArrowheads="1"/>
          </p:cNvSpPr>
          <p:nvPr/>
        </p:nvSpPr>
        <p:spPr bwMode="auto">
          <a:xfrm rot="5400000" flipH="1">
            <a:off x="6246307" y="1918783"/>
            <a:ext cx="811437" cy="2011680"/>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685" name="グループ化 12"/>
          <p:cNvGrpSpPr>
            <a:grpSpLocks/>
          </p:cNvGrpSpPr>
          <p:nvPr/>
        </p:nvGrpSpPr>
        <p:grpSpPr bwMode="auto">
          <a:xfrm>
            <a:off x="6558823" y="3847507"/>
            <a:ext cx="169881" cy="53220"/>
            <a:chOff x="6584462" y="3663520"/>
            <a:chExt cx="407290" cy="134758"/>
          </a:xfrm>
        </p:grpSpPr>
        <p:sp>
          <p:nvSpPr>
            <p:cNvPr id="771" name="直方体 770"/>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2" name="フローチャート : 直接アクセス記憶 771"/>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3" name="フローチャート : 直接アクセス記憶 772"/>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4" name="フローチャート : 直接アクセス記憶 773"/>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5" name="フローチャート : 直接アクセス記憶 774"/>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6" name="正方形/長方形 775"/>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688" name="平行四辺形 358"/>
          <p:cNvSpPr>
            <a:spLocks noChangeArrowheads="1"/>
          </p:cNvSpPr>
          <p:nvPr/>
        </p:nvSpPr>
        <p:spPr bwMode="auto">
          <a:xfrm rot="5400000" flipH="1">
            <a:off x="6469254" y="3008525"/>
            <a:ext cx="367526" cy="2011680"/>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grpSp>
        <p:nvGrpSpPr>
          <p:cNvPr id="691" name="グループ化 365"/>
          <p:cNvGrpSpPr>
            <a:grpSpLocks/>
          </p:cNvGrpSpPr>
          <p:nvPr/>
        </p:nvGrpSpPr>
        <p:grpSpPr bwMode="auto">
          <a:xfrm>
            <a:off x="6553533" y="3168805"/>
            <a:ext cx="169220" cy="53220"/>
            <a:chOff x="6584462" y="3663520"/>
            <a:chExt cx="407290" cy="134758"/>
          </a:xfrm>
        </p:grpSpPr>
        <p:sp>
          <p:nvSpPr>
            <p:cNvPr id="757" name="直方体 756"/>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8" name="フローチャート : 直接アクセス記憶 757"/>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9" name="フローチャート : 直接アクセス記憶 758"/>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0" name="フローチャート : 直接アクセス記憶 759"/>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1" name="フローチャート : 直接アクセス記憶 760"/>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2" name="正方形/長方形 761"/>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692" name="グループ化 88"/>
          <p:cNvGrpSpPr>
            <a:grpSpLocks/>
          </p:cNvGrpSpPr>
          <p:nvPr/>
        </p:nvGrpSpPr>
        <p:grpSpPr bwMode="auto">
          <a:xfrm>
            <a:off x="6412077" y="3248322"/>
            <a:ext cx="228711" cy="54471"/>
            <a:chOff x="6890401" y="5072404"/>
            <a:chExt cx="552609" cy="142496"/>
          </a:xfrm>
        </p:grpSpPr>
        <p:sp>
          <p:nvSpPr>
            <p:cNvPr id="749" name="直方体 748"/>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0" name="フローチャート : 直接アクセス記憶 749"/>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1" name="フローチャート : 直接アクセス記憶 750"/>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2" name="フローチャート : 直接アクセス記憶 751"/>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3" name="フローチャート : 直接アクセス記憶 752"/>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4" name="フローチャート : 直接アクセス記憶 753"/>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5" name="フローチャート : 直接アクセス記憶 754"/>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56" name="正方形/長方形 755"/>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693" name="正方形/長方形 32"/>
          <p:cNvSpPr>
            <a:spLocks noChangeArrowheads="1"/>
          </p:cNvSpPr>
          <p:nvPr/>
        </p:nvSpPr>
        <p:spPr bwMode="auto">
          <a:xfrm>
            <a:off x="6409434" y="3062766"/>
            <a:ext cx="184731" cy="338554"/>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694" name="直線コネクタ 385"/>
          <p:cNvCxnSpPr>
            <a:cxnSpLocks noChangeShapeType="1"/>
          </p:cNvCxnSpPr>
          <p:nvPr/>
        </p:nvCxnSpPr>
        <p:spPr bwMode="auto">
          <a:xfrm flipH="1">
            <a:off x="6548247" y="3016034"/>
            <a:ext cx="661" cy="33371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5" name="直線コネクタ 386"/>
          <p:cNvCxnSpPr>
            <a:cxnSpLocks noChangeShapeType="1"/>
          </p:cNvCxnSpPr>
          <p:nvPr/>
        </p:nvCxnSpPr>
        <p:spPr bwMode="auto">
          <a:xfrm flipH="1">
            <a:off x="6568077" y="2989738"/>
            <a:ext cx="661" cy="33371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 name="直線コネクタ 34"/>
          <p:cNvCxnSpPr>
            <a:cxnSpLocks noChangeShapeType="1"/>
          </p:cNvCxnSpPr>
          <p:nvPr/>
        </p:nvCxnSpPr>
        <p:spPr bwMode="auto">
          <a:xfrm>
            <a:off x="5695537" y="2686161"/>
            <a:ext cx="1983" cy="87584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7" name="直線コネクタ 391"/>
          <p:cNvCxnSpPr>
            <a:cxnSpLocks noChangeShapeType="1"/>
          </p:cNvCxnSpPr>
          <p:nvPr/>
        </p:nvCxnSpPr>
        <p:spPr bwMode="auto">
          <a:xfrm flipH="1">
            <a:off x="5696776" y="2497618"/>
            <a:ext cx="200230" cy="18854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8" name="正方形/長方形 697"/>
          <p:cNvSpPr/>
          <p:nvPr/>
        </p:nvSpPr>
        <p:spPr bwMode="auto">
          <a:xfrm>
            <a:off x="3899159" y="3358990"/>
            <a:ext cx="2649809" cy="670444"/>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699" name="グループ化 1"/>
          <p:cNvGrpSpPr>
            <a:grpSpLocks/>
          </p:cNvGrpSpPr>
          <p:nvPr/>
        </p:nvGrpSpPr>
        <p:grpSpPr bwMode="auto">
          <a:xfrm>
            <a:off x="5642487" y="2503947"/>
            <a:ext cx="2013652" cy="1778933"/>
            <a:chOff x="3151584" y="260350"/>
            <a:chExt cx="4864895" cy="4506507"/>
          </a:xfrm>
        </p:grpSpPr>
        <p:sp>
          <p:nvSpPr>
            <p:cNvPr id="703" name="直方体 233"/>
            <p:cNvSpPr>
              <a:spLocks noChangeArrowheads="1"/>
            </p:cNvSpPr>
            <p:nvPr/>
          </p:nvSpPr>
          <p:spPr bwMode="auto">
            <a:xfrm>
              <a:off x="3287713" y="2489381"/>
              <a:ext cx="2536824" cy="1098187"/>
            </a:xfrm>
            <a:prstGeom prst="cube">
              <a:avLst>
                <a:gd name="adj" fmla="val 22227"/>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704" name="正方形/長方形 21"/>
            <p:cNvSpPr>
              <a:spLocks noChangeArrowheads="1"/>
            </p:cNvSpPr>
            <p:nvPr/>
          </p:nvSpPr>
          <p:spPr bwMode="auto">
            <a:xfrm>
              <a:off x="3287713" y="3909210"/>
              <a:ext cx="2051048" cy="857647"/>
            </a:xfrm>
            <a:prstGeom prst="rect">
              <a:avLst/>
            </a:prstGeom>
            <a:solidFill>
              <a:srgbClr val="FFFFCC"/>
            </a:solidFill>
            <a:ln w="19050" algn="ctr">
              <a:solidFill>
                <a:schemeClr val="tx1"/>
              </a:solidFill>
              <a:round/>
              <a:headEnd/>
              <a:tailEnd/>
            </a:ln>
          </p:spPr>
          <p:txBody>
            <a:bodyPr anchor="ctr">
              <a:spAutoFit/>
            </a:bodyPr>
            <a:lstStyle/>
            <a:p>
              <a:endParaRPr lang="ja-JP" altLang="en-US" sz="1600"/>
            </a:p>
          </p:txBody>
        </p:sp>
        <p:sp>
          <p:nvSpPr>
            <p:cNvPr id="705" name="平行四辺形 288"/>
            <p:cNvSpPr>
              <a:spLocks noChangeArrowheads="1"/>
            </p:cNvSpPr>
            <p:nvPr/>
          </p:nvSpPr>
          <p:spPr bwMode="auto">
            <a:xfrm rot="5400000" flipH="1">
              <a:off x="4557713" y="625873"/>
              <a:ext cx="2057401" cy="486013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sp>
          <p:nvSpPr>
            <p:cNvPr id="706" name="直方体 7"/>
            <p:cNvSpPr>
              <a:spLocks noChangeArrowheads="1"/>
            </p:cNvSpPr>
            <p:nvPr/>
          </p:nvSpPr>
          <p:spPr bwMode="auto">
            <a:xfrm>
              <a:off x="3287713" y="791550"/>
              <a:ext cx="2527298" cy="1098188"/>
            </a:xfrm>
            <a:prstGeom prst="cube">
              <a:avLst>
                <a:gd name="adj" fmla="val 22227"/>
              </a:avLst>
            </a:prstGeom>
            <a:solidFill>
              <a:srgbClr val="F8F8F8"/>
            </a:solidFill>
            <a:ln w="19050" algn="ctr">
              <a:solidFill>
                <a:schemeClr val="tx1"/>
              </a:solidFill>
              <a:round/>
              <a:headEnd/>
              <a:tailEnd/>
            </a:ln>
          </p:spPr>
          <p:txBody>
            <a:bodyPr anchor="ctr">
              <a:spAutoFit/>
            </a:bodyPr>
            <a:lstStyle/>
            <a:p>
              <a:endParaRPr lang="ja-JP" altLang="en-US" sz="1600"/>
            </a:p>
          </p:txBody>
        </p:sp>
        <p:sp>
          <p:nvSpPr>
            <p:cNvPr id="707" name="平行四辺形 8"/>
            <p:cNvSpPr>
              <a:spLocks noChangeArrowheads="1"/>
            </p:cNvSpPr>
            <p:nvPr/>
          </p:nvSpPr>
          <p:spPr bwMode="auto">
            <a:xfrm rot="5400000" flipH="1">
              <a:off x="4552949" y="-1087042"/>
              <a:ext cx="2057401" cy="4860131"/>
            </a:xfrm>
            <a:prstGeom prst="parallelogram">
              <a:avLst>
                <a:gd name="adj" fmla="val 100691"/>
              </a:avLst>
            </a:prstGeom>
            <a:solidFill>
              <a:srgbClr val="F8F8F8"/>
            </a:solidFill>
            <a:ln w="12700" algn="ctr">
              <a:solidFill>
                <a:schemeClr val="tx1"/>
              </a:solidFill>
              <a:round/>
              <a:headEnd/>
              <a:tailEnd/>
            </a:ln>
          </p:spPr>
          <p:txBody>
            <a:bodyPr anchor="ctr">
              <a:spAutoFit/>
            </a:bodyPr>
            <a:lstStyle/>
            <a:p>
              <a:endParaRPr lang="ja-JP" altLang="en-US" sz="1600"/>
            </a:p>
          </p:txBody>
        </p:sp>
        <p:grpSp>
          <p:nvGrpSpPr>
            <p:cNvPr id="708" name="グループ化 12"/>
            <p:cNvGrpSpPr>
              <a:grpSpLocks/>
            </p:cNvGrpSpPr>
            <p:nvPr/>
          </p:nvGrpSpPr>
          <p:grpSpPr bwMode="auto">
            <a:xfrm>
              <a:off x="5357812" y="3683000"/>
              <a:ext cx="407987" cy="134938"/>
              <a:chOff x="6584462" y="3663520"/>
              <a:chExt cx="407290" cy="134758"/>
            </a:xfrm>
          </p:grpSpPr>
          <p:sp>
            <p:nvSpPr>
              <p:cNvPr id="743" name="直方体 742"/>
              <p:cNvSpPr/>
              <p:nvPr/>
            </p:nvSpPr>
            <p:spPr bwMode="auto">
              <a:xfrm>
                <a:off x="6584610" y="3662919"/>
                <a:ext cx="407320"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4" name="フローチャート : 直接アクセス記憶 743"/>
              <p:cNvSpPr/>
              <p:nvPr/>
            </p:nvSpPr>
            <p:spPr bwMode="auto">
              <a:xfrm rot="18969044" flipH="1">
                <a:off x="6592535" y="3669259"/>
                <a:ext cx="14264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5" name="フローチャート : 直接アクセス記憶 744"/>
              <p:cNvSpPr/>
              <p:nvPr/>
            </p:nvSpPr>
            <p:spPr bwMode="auto">
              <a:xfrm rot="18969044" flipH="1">
                <a:off x="6674950" y="3666089"/>
                <a:ext cx="142641"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6" name="フローチャート : 直接アクセス記憶 745"/>
              <p:cNvSpPr/>
              <p:nvPr/>
            </p:nvSpPr>
            <p:spPr bwMode="auto">
              <a:xfrm rot="18969044" flipH="1">
                <a:off x="6754195"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7" name="フローチャート : 直接アクセス記憶 746"/>
              <p:cNvSpPr/>
              <p:nvPr/>
            </p:nvSpPr>
            <p:spPr bwMode="auto">
              <a:xfrm rot="18969044" flipH="1">
                <a:off x="6827100" y="3666089"/>
                <a:ext cx="139471"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8" name="正方形/長方形 747"/>
              <p:cNvSpPr/>
              <p:nvPr/>
            </p:nvSpPr>
            <p:spPr bwMode="auto">
              <a:xfrm>
                <a:off x="6608384" y="3745344"/>
                <a:ext cx="293206"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09" name="グループ化 88"/>
            <p:cNvGrpSpPr>
              <a:grpSpLocks/>
            </p:cNvGrpSpPr>
            <p:nvPr/>
          </p:nvGrpSpPr>
          <p:grpSpPr bwMode="auto">
            <a:xfrm>
              <a:off x="5019674" y="3884614"/>
              <a:ext cx="547688" cy="138112"/>
              <a:chOff x="6890401" y="5072404"/>
              <a:chExt cx="552609" cy="142496"/>
            </a:xfrm>
          </p:grpSpPr>
          <p:sp>
            <p:nvSpPr>
              <p:cNvPr id="735" name="直方体 734"/>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36" name="フローチャート : 直接アクセス記憶 735"/>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37" name="フローチャート : 直接アクセス記憶 736"/>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38" name="フローチャート : 直接アクセス記憶 737"/>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39" name="フローチャート : 直接アクセス記憶 738"/>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0" name="フローチャート : 直接アクセス記憶 739"/>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1" name="フローチャート : 直接アクセス記憶 740"/>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42" name="正方形/長方形 741"/>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710" name="正方形/長方形 18"/>
            <p:cNvSpPr>
              <a:spLocks noChangeArrowheads="1"/>
            </p:cNvSpPr>
            <p:nvPr/>
          </p:nvSpPr>
          <p:spPr bwMode="auto">
            <a:xfrm>
              <a:off x="4946649" y="3366096"/>
              <a:ext cx="384176" cy="857647"/>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sp>
          <p:nvSpPr>
            <p:cNvPr id="711" name="平行四辺形 358"/>
            <p:cNvSpPr>
              <a:spLocks noChangeArrowheads="1"/>
            </p:cNvSpPr>
            <p:nvPr/>
          </p:nvSpPr>
          <p:spPr bwMode="auto">
            <a:xfrm rot="5400000" flipH="1">
              <a:off x="5118101" y="1676002"/>
              <a:ext cx="931861" cy="4860131"/>
            </a:xfrm>
            <a:prstGeom prst="parallelogram">
              <a:avLst>
                <a:gd name="adj" fmla="val 100498"/>
              </a:avLst>
            </a:prstGeom>
            <a:solidFill>
              <a:srgbClr val="FFFFCC"/>
            </a:solidFill>
            <a:ln w="19050" algn="ctr">
              <a:solidFill>
                <a:schemeClr val="tx1"/>
              </a:solidFill>
              <a:round/>
              <a:headEnd/>
              <a:tailEnd/>
            </a:ln>
          </p:spPr>
          <p:txBody>
            <a:bodyPr anchor="ctr">
              <a:spAutoFit/>
            </a:bodyPr>
            <a:lstStyle/>
            <a:p>
              <a:endParaRPr lang="ja-JP" altLang="en-US" sz="1600"/>
            </a:p>
          </p:txBody>
        </p:sp>
        <p:cxnSp>
          <p:nvCxnSpPr>
            <p:cNvPr id="712" name="直線コネクタ 20"/>
            <p:cNvCxnSpPr>
              <a:cxnSpLocks noChangeShapeType="1"/>
            </p:cNvCxnSpPr>
            <p:nvPr/>
          </p:nvCxnSpPr>
          <p:spPr bwMode="auto">
            <a:xfrm flipH="1">
              <a:off x="5380037" y="3246439"/>
              <a:ext cx="1587" cy="84613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3" name="直線コネクタ 363"/>
            <p:cNvCxnSpPr>
              <a:cxnSpLocks noChangeShapeType="1"/>
            </p:cNvCxnSpPr>
            <p:nvPr/>
          </p:nvCxnSpPr>
          <p:spPr bwMode="auto">
            <a:xfrm flipH="1">
              <a:off x="5340349" y="3276600"/>
              <a:ext cx="1588"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14" name="グループ化 365"/>
            <p:cNvGrpSpPr>
              <a:grpSpLocks/>
            </p:cNvGrpSpPr>
            <p:nvPr/>
          </p:nvGrpSpPr>
          <p:grpSpPr bwMode="auto">
            <a:xfrm>
              <a:off x="5345112" y="1962150"/>
              <a:ext cx="406400" cy="134938"/>
              <a:chOff x="6584462" y="3663520"/>
              <a:chExt cx="407290" cy="134758"/>
            </a:xfrm>
          </p:grpSpPr>
          <p:sp>
            <p:nvSpPr>
              <p:cNvPr id="729" name="直方体 728"/>
              <p:cNvSpPr/>
              <p:nvPr/>
            </p:nvSpPr>
            <p:spPr bwMode="auto">
              <a:xfrm>
                <a:off x="6584609" y="3663221"/>
                <a:ext cx="407319" cy="134733"/>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30" name="フローチャート : 直接アクセス記憶 729"/>
              <p:cNvSpPr/>
              <p:nvPr/>
            </p:nvSpPr>
            <p:spPr bwMode="auto">
              <a:xfrm rot="18969044" flipH="1">
                <a:off x="6592565" y="3669562"/>
                <a:ext cx="14319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31" name="フローチャート : 直接アクセス記憶 730"/>
              <p:cNvSpPr/>
              <p:nvPr/>
            </p:nvSpPr>
            <p:spPr bwMode="auto">
              <a:xfrm rot="18969044" flipH="1">
                <a:off x="6675302" y="3666392"/>
                <a:ext cx="141607" cy="7608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32" name="フローチャート : 直接アクセス記憶 731"/>
              <p:cNvSpPr/>
              <p:nvPr/>
            </p:nvSpPr>
            <p:spPr bwMode="auto">
              <a:xfrm rot="18969044" flipH="1">
                <a:off x="6753265" y="3666392"/>
                <a:ext cx="141608"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33" name="フローチャート : 直接アクセス記憶 732"/>
              <p:cNvSpPr/>
              <p:nvPr/>
            </p:nvSpPr>
            <p:spPr bwMode="auto">
              <a:xfrm rot="18969044" flipH="1">
                <a:off x="6826455" y="3666392"/>
                <a:ext cx="140016" cy="7449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34" name="正方形/長方形 733"/>
              <p:cNvSpPr/>
              <p:nvPr/>
            </p:nvSpPr>
            <p:spPr bwMode="auto">
              <a:xfrm>
                <a:off x="6608476" y="3745647"/>
                <a:ext cx="294351" cy="45967"/>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715" name="グループ化 88"/>
            <p:cNvGrpSpPr>
              <a:grpSpLocks/>
            </p:cNvGrpSpPr>
            <p:nvPr/>
          </p:nvGrpSpPr>
          <p:grpSpPr bwMode="auto">
            <a:xfrm>
              <a:off x="5005387" y="2163763"/>
              <a:ext cx="549275" cy="138112"/>
              <a:chOff x="6890401" y="5072404"/>
              <a:chExt cx="552609" cy="142496"/>
            </a:xfrm>
          </p:grpSpPr>
          <p:sp>
            <p:nvSpPr>
              <p:cNvPr id="721" name="直方体 720"/>
              <p:cNvSpPr/>
              <p:nvPr/>
            </p:nvSpPr>
            <p:spPr>
              <a:xfrm>
                <a:off x="6911289" y="5072057"/>
                <a:ext cx="53188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2" name="フローチャート : 直接アクセス記憶 721"/>
              <p:cNvSpPr/>
              <p:nvPr/>
            </p:nvSpPr>
            <p:spPr>
              <a:xfrm rot="18969044" flipH="1">
                <a:off x="6890525" y="5078608"/>
                <a:ext cx="142156"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3" name="フローチャート : 直接アクセス記憶 722"/>
              <p:cNvSpPr/>
              <p:nvPr/>
            </p:nvSpPr>
            <p:spPr>
              <a:xfrm rot="18969044" flipH="1">
                <a:off x="6968790" y="5078608"/>
                <a:ext cx="14215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4" name="フローチャート : 直接アクセス記憶 723"/>
              <p:cNvSpPr/>
              <p:nvPr/>
            </p:nvSpPr>
            <p:spPr>
              <a:xfrm rot="18969044" flipH="1">
                <a:off x="7040666" y="5078608"/>
                <a:ext cx="143752"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5" name="フローチャート : 直接アクセス記憶 724"/>
              <p:cNvSpPr/>
              <p:nvPr/>
            </p:nvSpPr>
            <p:spPr>
              <a:xfrm rot="18969044" flipH="1">
                <a:off x="7123723" y="5075333"/>
                <a:ext cx="143752"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6" name="フローチャート : 直接アクセス記憶 725"/>
              <p:cNvSpPr/>
              <p:nvPr/>
            </p:nvSpPr>
            <p:spPr>
              <a:xfrm rot="18969044" flipH="1">
                <a:off x="7203586"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7" name="フローチャート : 直接アクセス記憶 726"/>
              <p:cNvSpPr/>
              <p:nvPr/>
            </p:nvSpPr>
            <p:spPr>
              <a:xfrm rot="18969044" flipH="1">
                <a:off x="7277059" y="5075333"/>
                <a:ext cx="14055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28" name="正方形/長方形 727"/>
              <p:cNvSpPr/>
              <p:nvPr/>
            </p:nvSpPr>
            <p:spPr>
              <a:xfrm>
                <a:off x="6919275" y="5157213"/>
                <a:ext cx="432855"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716" name="正方形/長方形 32"/>
            <p:cNvSpPr>
              <a:spLocks noChangeArrowheads="1"/>
            </p:cNvSpPr>
            <p:nvPr/>
          </p:nvSpPr>
          <p:spPr bwMode="auto">
            <a:xfrm>
              <a:off x="4999039" y="1693666"/>
              <a:ext cx="446302" cy="857647"/>
            </a:xfrm>
            <a:prstGeom prst="rect">
              <a:avLst/>
            </a:prstGeom>
            <a:solidFill>
              <a:srgbClr val="F8F8F8"/>
            </a:solidFill>
            <a:ln w="28575" algn="ctr">
              <a:solidFill>
                <a:srgbClr val="F8F8F8"/>
              </a:solidFill>
              <a:round/>
              <a:headEnd/>
              <a:tailEnd/>
            </a:ln>
          </p:spPr>
          <p:txBody>
            <a:bodyPr wrap="none" anchor="ctr">
              <a:spAutoFit/>
            </a:bodyPr>
            <a:lstStyle/>
            <a:p>
              <a:endParaRPr lang="ja-JP" altLang="en-US" sz="1600"/>
            </a:p>
          </p:txBody>
        </p:sp>
        <p:cxnSp>
          <p:nvCxnSpPr>
            <p:cNvPr id="717" name="直線コネクタ 385"/>
            <p:cNvCxnSpPr>
              <a:cxnSpLocks noChangeShapeType="1"/>
            </p:cNvCxnSpPr>
            <p:nvPr/>
          </p:nvCxnSpPr>
          <p:spPr bwMode="auto">
            <a:xfrm flipH="1">
              <a:off x="5332413" y="1574800"/>
              <a:ext cx="1587" cy="846138"/>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 name="直線コネクタ 386"/>
            <p:cNvCxnSpPr>
              <a:cxnSpLocks noChangeShapeType="1"/>
            </p:cNvCxnSpPr>
            <p:nvPr/>
          </p:nvCxnSpPr>
          <p:spPr bwMode="auto">
            <a:xfrm flipH="1">
              <a:off x="5380037" y="1508125"/>
              <a:ext cx="1587" cy="84613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 name="直線コネクタ 34"/>
            <p:cNvCxnSpPr>
              <a:cxnSpLocks noChangeShapeType="1"/>
            </p:cNvCxnSpPr>
            <p:nvPr/>
          </p:nvCxnSpPr>
          <p:spPr bwMode="auto">
            <a:xfrm>
              <a:off x="3284538" y="738406"/>
              <a:ext cx="4762" cy="2220695"/>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0" name="直線コネクタ 391"/>
            <p:cNvCxnSpPr>
              <a:cxnSpLocks noChangeShapeType="1"/>
            </p:cNvCxnSpPr>
            <p:nvPr/>
          </p:nvCxnSpPr>
          <p:spPr bwMode="auto">
            <a:xfrm flipH="1">
              <a:off x="3287516" y="260350"/>
              <a:ext cx="480874" cy="47805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77" name="グループ化 776"/>
          <p:cNvGrpSpPr/>
          <p:nvPr/>
        </p:nvGrpSpPr>
        <p:grpSpPr>
          <a:xfrm>
            <a:off x="3650442" y="3045144"/>
            <a:ext cx="1112867" cy="1463846"/>
            <a:chOff x="5028518" y="2191336"/>
            <a:chExt cx="2870991" cy="3846473"/>
          </a:xfrm>
        </p:grpSpPr>
        <p:sp>
          <p:nvSpPr>
            <p:cNvPr id="778" name="直方体 777"/>
            <p:cNvSpPr/>
            <p:nvPr/>
          </p:nvSpPr>
          <p:spPr>
            <a:xfrm rot="561136" flipH="1">
              <a:off x="5028518" y="3444851"/>
              <a:ext cx="341865" cy="357608"/>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79" name="正方形/長方形 778"/>
            <p:cNvSpPr/>
            <p:nvPr/>
          </p:nvSpPr>
          <p:spPr>
            <a:xfrm rot="5400000">
              <a:off x="7578735"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780" name="グループ化 779"/>
            <p:cNvGrpSpPr/>
            <p:nvPr/>
          </p:nvGrpSpPr>
          <p:grpSpPr>
            <a:xfrm>
              <a:off x="5059850" y="2201134"/>
              <a:ext cx="2839659" cy="3836675"/>
              <a:chOff x="5059850" y="2201134"/>
              <a:chExt cx="2839659" cy="3836675"/>
            </a:xfrm>
          </p:grpSpPr>
          <p:sp>
            <p:nvSpPr>
              <p:cNvPr id="793" name="正方形/長方形 792"/>
              <p:cNvSpPr/>
              <p:nvPr/>
            </p:nvSpPr>
            <p:spPr>
              <a:xfrm rot="5400000">
                <a:off x="4141064" y="504621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4" name="正方形/長方形 793"/>
              <p:cNvSpPr/>
              <p:nvPr/>
            </p:nvSpPr>
            <p:spPr>
              <a:xfrm rot="5400000">
                <a:off x="6835372" y="4532278"/>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5" name="正方形/長方形 794"/>
              <p:cNvSpPr/>
              <p:nvPr/>
            </p:nvSpPr>
            <p:spPr>
              <a:xfrm rot="5400000">
                <a:off x="4623348" y="4543164"/>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6" name="平行四辺形 795"/>
              <p:cNvSpPr/>
              <p:nvPr/>
            </p:nvSpPr>
            <p:spPr>
              <a:xfrm>
                <a:off x="5059850" y="3573016"/>
                <a:ext cx="2759202" cy="515686"/>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7" name="正方形/長方形 796"/>
              <p:cNvSpPr/>
              <p:nvPr/>
            </p:nvSpPr>
            <p:spPr>
              <a:xfrm>
                <a:off x="5096930" y="4097120"/>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8" name="正方形/長方形 797"/>
              <p:cNvSpPr/>
              <p:nvPr/>
            </p:nvSpPr>
            <p:spPr>
              <a:xfrm rot="18950422" flipV="1">
                <a:off x="7172006" y="3854323"/>
                <a:ext cx="72750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9" name="正方形/長方形 798"/>
              <p:cNvSpPr/>
              <p:nvPr/>
            </p:nvSpPr>
            <p:spPr>
              <a:xfrm rot="5400000">
                <a:off x="6318654" y="5034580"/>
                <a:ext cx="1937477"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0" name="正方形/長方形 799"/>
              <p:cNvSpPr/>
              <p:nvPr/>
            </p:nvSpPr>
            <p:spPr>
              <a:xfrm>
                <a:off x="5608756" y="2201134"/>
                <a:ext cx="2167602"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781" name="正方形/長方形 780"/>
            <p:cNvSpPr/>
            <p:nvPr/>
          </p:nvSpPr>
          <p:spPr>
            <a:xfrm rot="5400000">
              <a:off x="5228876"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2" name="正方形/長方形 781"/>
            <p:cNvSpPr/>
            <p:nvPr/>
          </p:nvSpPr>
          <p:spPr>
            <a:xfrm rot="5400000">
              <a:off x="5382451" y="3376038"/>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3" name="平行四辺形 782"/>
            <p:cNvSpPr/>
            <p:nvPr/>
          </p:nvSpPr>
          <p:spPr>
            <a:xfrm>
              <a:off x="5403500" y="3145078"/>
              <a:ext cx="2423472" cy="155773"/>
            </a:xfrm>
            <a:prstGeom prst="parallelogram">
              <a:avLst>
                <a:gd name="adj" fmla="val 10099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4" name="正方形/長方形 783"/>
            <p:cNvSpPr/>
            <p:nvPr/>
          </p:nvSpPr>
          <p:spPr>
            <a:xfrm>
              <a:off x="5471121" y="3290673"/>
              <a:ext cx="2164126"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5" name="正方形/長方形 784"/>
            <p:cNvSpPr/>
            <p:nvPr/>
          </p:nvSpPr>
          <p:spPr>
            <a:xfrm rot="18950422" flipV="1">
              <a:off x="7624462" y="3217875"/>
              <a:ext cx="22753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6" name="正方形/長方形 785"/>
            <p:cNvSpPr/>
            <p:nvPr/>
          </p:nvSpPr>
          <p:spPr>
            <a:xfrm rot="5400000">
              <a:off x="7428027" y="3485842"/>
              <a:ext cx="451730" cy="3729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7" name="正方形/長方形 786"/>
            <p:cNvSpPr/>
            <p:nvPr/>
          </p:nvSpPr>
          <p:spPr>
            <a:xfrm rot="5400000">
              <a:off x="5122333" y="2674280"/>
              <a:ext cx="943357"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8" name="正方形/長方形 787"/>
            <p:cNvSpPr/>
            <p:nvPr/>
          </p:nvSpPr>
          <p:spPr>
            <a:xfrm rot="5400000">
              <a:off x="7314394" y="2652846"/>
              <a:ext cx="96873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9" name="平行四辺形 788"/>
            <p:cNvSpPr/>
            <p:nvPr/>
          </p:nvSpPr>
          <p:spPr>
            <a:xfrm>
              <a:off x="7090725" y="2635576"/>
              <a:ext cx="576895" cy="639631"/>
            </a:xfrm>
            <a:prstGeom prst="parallelogram">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0" name="直方体 789"/>
            <p:cNvSpPr/>
            <p:nvPr/>
          </p:nvSpPr>
          <p:spPr>
            <a:xfrm>
              <a:off x="5243394" y="3730352"/>
              <a:ext cx="242466" cy="146830"/>
            </a:xfrm>
            <a:prstGeom prst="cube">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1" name="直方体 790"/>
            <p:cNvSpPr/>
            <p:nvPr/>
          </p:nvSpPr>
          <p:spPr>
            <a:xfrm rot="21421185" flipH="1" flipV="1">
              <a:off x="5069833" y="3014084"/>
              <a:ext cx="416459" cy="417760"/>
            </a:xfrm>
            <a:prstGeom prst="cube">
              <a:avLst>
                <a:gd name="adj" fmla="val 92236"/>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2" name="フローチャート : 直接アクセス記憶 791"/>
            <p:cNvSpPr/>
            <p:nvPr/>
          </p:nvSpPr>
          <p:spPr>
            <a:xfrm rot="18476787">
              <a:off x="5513260" y="2936297"/>
              <a:ext cx="183857" cy="421499"/>
            </a:xfrm>
            <a:prstGeom prst="flowChartMagneticDrum">
              <a:avLst/>
            </a:prstGeom>
            <a:solidFill>
              <a:srgbClr val="FFFFCC"/>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802" name="正方形/長方形 801"/>
          <p:cNvSpPr/>
          <p:nvPr/>
        </p:nvSpPr>
        <p:spPr bwMode="auto">
          <a:xfrm rot="5400000">
            <a:off x="6483120" y="3560729"/>
            <a:ext cx="586299"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03" name="正方形/長方形 802"/>
          <p:cNvSpPr/>
          <p:nvPr/>
        </p:nvSpPr>
        <p:spPr>
          <a:xfrm rot="8040868">
            <a:off x="6591351" y="3907399"/>
            <a:ext cx="187126" cy="190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5" name="正方形/長方形 804"/>
          <p:cNvSpPr/>
          <p:nvPr/>
        </p:nvSpPr>
        <p:spPr bwMode="auto">
          <a:xfrm rot="5400000">
            <a:off x="6403565" y="3463116"/>
            <a:ext cx="771672"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06" name="正方形/長方形 805"/>
          <p:cNvSpPr/>
          <p:nvPr/>
        </p:nvSpPr>
        <p:spPr bwMode="auto">
          <a:xfrm rot="8040868">
            <a:off x="6595741" y="3917311"/>
            <a:ext cx="202002"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07" name="正方形/長方形 806"/>
          <p:cNvSpPr/>
          <p:nvPr/>
        </p:nvSpPr>
        <p:spPr bwMode="auto">
          <a:xfrm rot="8040868">
            <a:off x="6762650" y="3246949"/>
            <a:ext cx="85604"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808" name="グループ化 54"/>
          <p:cNvGrpSpPr>
            <a:grpSpLocks/>
          </p:cNvGrpSpPr>
          <p:nvPr/>
        </p:nvGrpSpPr>
        <p:grpSpPr bwMode="auto">
          <a:xfrm>
            <a:off x="7439114" y="3896481"/>
            <a:ext cx="138625" cy="121940"/>
            <a:chOff x="3910231" y="5138394"/>
            <a:chExt cx="301729" cy="315214"/>
          </a:xfrm>
        </p:grpSpPr>
        <p:sp>
          <p:nvSpPr>
            <p:cNvPr id="975" name="フローチャート : 結合子 974"/>
            <p:cNvSpPr/>
            <p:nvPr/>
          </p:nvSpPr>
          <p:spPr>
            <a:xfrm>
              <a:off x="3910231" y="5139986"/>
              <a:ext cx="301729" cy="31362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6" name="フローチャート : 結合子 975"/>
            <p:cNvSpPr/>
            <p:nvPr/>
          </p:nvSpPr>
          <p:spPr>
            <a:xfrm>
              <a:off x="3978517" y="5227545"/>
              <a:ext cx="165157" cy="144872"/>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7" name="フローチャート : 結合子 976"/>
            <p:cNvSpPr/>
            <p:nvPr/>
          </p:nvSpPr>
          <p:spPr>
            <a:xfrm>
              <a:off x="4040451" y="5251426"/>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8" name="フローチャート: 手作業 977"/>
            <p:cNvSpPr/>
            <p:nvPr/>
          </p:nvSpPr>
          <p:spPr>
            <a:xfrm>
              <a:off x="4022982" y="5138394"/>
              <a:ext cx="88931" cy="163975"/>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809" name="グループ化 56"/>
          <p:cNvGrpSpPr>
            <a:grpSpLocks/>
          </p:cNvGrpSpPr>
          <p:nvPr/>
        </p:nvGrpSpPr>
        <p:grpSpPr bwMode="auto">
          <a:xfrm>
            <a:off x="6651872" y="4003641"/>
            <a:ext cx="138625" cy="123788"/>
            <a:chOff x="999802" y="4983409"/>
            <a:chExt cx="301729" cy="319103"/>
          </a:xfrm>
        </p:grpSpPr>
        <p:grpSp>
          <p:nvGrpSpPr>
            <p:cNvPr id="970" name="グループ化 149"/>
            <p:cNvGrpSpPr>
              <a:grpSpLocks/>
            </p:cNvGrpSpPr>
            <p:nvPr/>
          </p:nvGrpSpPr>
          <p:grpSpPr bwMode="auto">
            <a:xfrm>
              <a:off x="999802" y="4988192"/>
              <a:ext cx="301729" cy="314320"/>
              <a:chOff x="2792769" y="4986888"/>
              <a:chExt cx="301729" cy="314320"/>
            </a:xfrm>
          </p:grpSpPr>
          <p:sp>
            <p:nvSpPr>
              <p:cNvPr id="972" name="フローチャート : 結合子 971"/>
              <p:cNvSpPr/>
              <p:nvPr/>
            </p:nvSpPr>
            <p:spPr>
              <a:xfrm>
                <a:off x="2792769" y="4986868"/>
                <a:ext cx="301729" cy="3143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3" name="フローチャート : 結合子 972"/>
              <p:cNvSpPr/>
              <p:nvPr/>
            </p:nvSpPr>
            <p:spPr>
              <a:xfrm>
                <a:off x="2861056" y="5075772"/>
                <a:ext cx="165157" cy="144469"/>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74" name="フローチャート : 結合子 973"/>
              <p:cNvSpPr/>
              <p:nvPr/>
            </p:nvSpPr>
            <p:spPr>
              <a:xfrm>
                <a:off x="2930930" y="5099585"/>
                <a:ext cx="46053" cy="8414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971" name="フローチャート: 手作業 970"/>
            <p:cNvSpPr/>
            <p:nvPr/>
          </p:nvSpPr>
          <p:spPr>
            <a:xfrm>
              <a:off x="1114141" y="4983409"/>
              <a:ext cx="87343" cy="163521"/>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810" name="正方形/長方形 809"/>
          <p:cNvSpPr/>
          <p:nvPr/>
        </p:nvSpPr>
        <p:spPr bwMode="auto">
          <a:xfrm>
            <a:off x="6673030" y="3944519"/>
            <a:ext cx="801105"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11" name="正方形/長方形 810"/>
          <p:cNvSpPr/>
          <p:nvPr/>
        </p:nvSpPr>
        <p:spPr bwMode="auto">
          <a:xfrm>
            <a:off x="6627064" y="3991324"/>
            <a:ext cx="824452"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13" name="平行四辺形 812"/>
          <p:cNvSpPr/>
          <p:nvPr/>
        </p:nvSpPr>
        <p:spPr bwMode="auto">
          <a:xfrm>
            <a:off x="7326024" y="3943288"/>
            <a:ext cx="176564" cy="59739"/>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14" name="平行四辺形 813"/>
          <p:cNvSpPr/>
          <p:nvPr/>
        </p:nvSpPr>
        <p:spPr bwMode="auto">
          <a:xfrm>
            <a:off x="6646764" y="3946366"/>
            <a:ext cx="176564"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15" name="平行四辺形 814"/>
          <p:cNvSpPr/>
          <p:nvPr/>
        </p:nvSpPr>
        <p:spPr bwMode="auto">
          <a:xfrm>
            <a:off x="7428170" y="3850292"/>
            <a:ext cx="175835"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16" name="正方形/長方形 815"/>
          <p:cNvSpPr/>
          <p:nvPr/>
        </p:nvSpPr>
        <p:spPr bwMode="auto">
          <a:xfrm rot="8040868" flipV="1">
            <a:off x="7405749" y="3905918"/>
            <a:ext cx="207545"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17" name="正方形/長方形 816"/>
          <p:cNvSpPr/>
          <p:nvPr/>
        </p:nvSpPr>
        <p:spPr bwMode="auto">
          <a:xfrm>
            <a:off x="6770797" y="3738821"/>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18" name="正方形/長方形 817"/>
          <p:cNvSpPr/>
          <p:nvPr/>
        </p:nvSpPr>
        <p:spPr bwMode="auto">
          <a:xfrm>
            <a:off x="6770797" y="3156834"/>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819" name="グループ化 72"/>
          <p:cNvGrpSpPr>
            <a:grpSpLocks/>
          </p:cNvGrpSpPr>
          <p:nvPr/>
        </p:nvGrpSpPr>
        <p:grpSpPr bwMode="auto">
          <a:xfrm>
            <a:off x="7326025" y="4005489"/>
            <a:ext cx="138625" cy="121940"/>
            <a:chOff x="2792769" y="4985994"/>
            <a:chExt cx="301729" cy="315214"/>
          </a:xfrm>
        </p:grpSpPr>
        <p:grpSp>
          <p:nvGrpSpPr>
            <p:cNvPr id="965" name="グループ化 140"/>
            <p:cNvGrpSpPr>
              <a:grpSpLocks/>
            </p:cNvGrpSpPr>
            <p:nvPr/>
          </p:nvGrpSpPr>
          <p:grpSpPr bwMode="auto">
            <a:xfrm>
              <a:off x="2792769" y="4986888"/>
              <a:ext cx="301729" cy="314320"/>
              <a:chOff x="2792769" y="4986888"/>
              <a:chExt cx="301729" cy="314320"/>
            </a:xfrm>
          </p:grpSpPr>
          <p:sp>
            <p:nvSpPr>
              <p:cNvPr id="967" name="フローチャート : 結合子 966"/>
              <p:cNvSpPr/>
              <p:nvPr/>
            </p:nvSpPr>
            <p:spPr>
              <a:xfrm>
                <a:off x="2792769" y="4989178"/>
                <a:ext cx="301729" cy="31203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8" name="フローチャート : 結合子 967"/>
              <p:cNvSpPr/>
              <p:nvPr/>
            </p:nvSpPr>
            <p:spPr>
              <a:xfrm>
                <a:off x="2861056" y="5078330"/>
                <a:ext cx="165157" cy="14168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9" name="フローチャート : 結合子 968"/>
              <p:cNvSpPr/>
              <p:nvPr/>
            </p:nvSpPr>
            <p:spPr>
              <a:xfrm>
                <a:off x="2930930" y="5100618"/>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966" name="フローチャート: 手作業 965"/>
            <p:cNvSpPr/>
            <p:nvPr/>
          </p:nvSpPr>
          <p:spPr>
            <a:xfrm>
              <a:off x="2905521" y="4985994"/>
              <a:ext cx="88931" cy="163974"/>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820" name="グループ化 73"/>
          <p:cNvGrpSpPr>
            <a:grpSpLocks/>
          </p:cNvGrpSpPr>
          <p:nvPr/>
        </p:nvGrpSpPr>
        <p:grpSpPr bwMode="auto">
          <a:xfrm>
            <a:off x="6635090" y="3865689"/>
            <a:ext cx="922948" cy="125635"/>
            <a:chOff x="962635" y="4616735"/>
            <a:chExt cx="2008365" cy="324433"/>
          </a:xfrm>
        </p:grpSpPr>
        <p:grpSp>
          <p:nvGrpSpPr>
            <p:cNvPr id="913" name="グループ化 88"/>
            <p:cNvGrpSpPr>
              <a:grpSpLocks/>
            </p:cNvGrpSpPr>
            <p:nvPr/>
          </p:nvGrpSpPr>
          <p:grpSpPr bwMode="auto">
            <a:xfrm>
              <a:off x="962635" y="4787750"/>
              <a:ext cx="1866457" cy="153418"/>
              <a:chOff x="5575944" y="5070012"/>
              <a:chExt cx="1866457" cy="153418"/>
            </a:xfrm>
          </p:grpSpPr>
          <p:sp>
            <p:nvSpPr>
              <p:cNvPr id="940" name="直方体 939"/>
              <p:cNvSpPr/>
              <p:nvPr/>
            </p:nvSpPr>
            <p:spPr>
              <a:xfrm>
                <a:off x="5575944" y="5072346"/>
                <a:ext cx="1867065"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1" name="フローチャート : 直接アクセス記憶 940"/>
              <p:cNvSpPr/>
              <p:nvPr/>
            </p:nvSpPr>
            <p:spPr>
              <a:xfrm rot="18969044" flipH="1">
                <a:off x="5582295" y="5075527"/>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2" name="フローチャート : 直接アクセス記憶 941"/>
              <p:cNvSpPr/>
              <p:nvPr/>
            </p:nvSpPr>
            <p:spPr>
              <a:xfrm rot="18969044" flipH="1">
                <a:off x="566008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3" name="フローチャート : 直接アクセス記憶 942"/>
              <p:cNvSpPr/>
              <p:nvPr/>
            </p:nvSpPr>
            <p:spPr>
              <a:xfrm rot="18969044" flipH="1">
                <a:off x="573312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4" name="フローチャート : 直接アクセス記憶 943"/>
              <p:cNvSpPr/>
              <p:nvPr/>
            </p:nvSpPr>
            <p:spPr>
              <a:xfrm rot="18969044" flipH="1">
                <a:off x="581567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5" name="フローチャート : 直接アクセス記憶 944"/>
              <p:cNvSpPr/>
              <p:nvPr/>
            </p:nvSpPr>
            <p:spPr>
              <a:xfrm rot="18969044" flipH="1">
                <a:off x="589347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6" name="フローチャート : 直接アクセス記憶 945"/>
              <p:cNvSpPr/>
              <p:nvPr/>
            </p:nvSpPr>
            <p:spPr>
              <a:xfrm rot="18969044" flipH="1">
                <a:off x="5966504"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7" name="フローチャート : 直接アクセス記憶 946"/>
              <p:cNvSpPr/>
              <p:nvPr/>
            </p:nvSpPr>
            <p:spPr>
              <a:xfrm rot="18969044" flipH="1">
                <a:off x="6053823"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8" name="フローチャート : 直接アクセス記憶 947"/>
              <p:cNvSpPr/>
              <p:nvPr/>
            </p:nvSpPr>
            <p:spPr>
              <a:xfrm rot="18969044" flipH="1">
                <a:off x="613161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49" name="フローチャート : 直接アクセス記憶 948"/>
              <p:cNvSpPr/>
              <p:nvPr/>
            </p:nvSpPr>
            <p:spPr>
              <a:xfrm rot="18969044" flipH="1">
                <a:off x="620465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0" name="フローチャート : 直接アクセス記憶 949"/>
              <p:cNvSpPr/>
              <p:nvPr/>
            </p:nvSpPr>
            <p:spPr>
              <a:xfrm rot="18969044" flipH="1">
                <a:off x="628720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1" name="フローチャート : 直接アクセス記憶 950"/>
              <p:cNvSpPr/>
              <p:nvPr/>
            </p:nvSpPr>
            <p:spPr>
              <a:xfrm rot="18969044" flipH="1">
                <a:off x="6365001"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2" name="フローチャート : 直接アクセス記憶 951"/>
              <p:cNvSpPr/>
              <p:nvPr/>
            </p:nvSpPr>
            <p:spPr>
              <a:xfrm rot="18969044" flipH="1">
                <a:off x="643803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3" name="フローチャート : 直接アクセス記憶 952"/>
              <p:cNvSpPr/>
              <p:nvPr/>
            </p:nvSpPr>
            <p:spPr>
              <a:xfrm rot="18969044" flipH="1">
                <a:off x="6506301"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4" name="フローチャート : 直接アクセス記憶 953"/>
              <p:cNvSpPr/>
              <p:nvPr/>
            </p:nvSpPr>
            <p:spPr>
              <a:xfrm rot="18969044" flipH="1">
                <a:off x="6571394" y="5078708"/>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5" name="フローチャート : 直接アクセス記憶 954"/>
              <p:cNvSpPr/>
              <p:nvPr/>
            </p:nvSpPr>
            <p:spPr>
              <a:xfrm rot="18969044" flipH="1">
                <a:off x="6652364"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6" name="フローチャート : 直接アクセス記憶 955"/>
              <p:cNvSpPr/>
              <p:nvPr/>
            </p:nvSpPr>
            <p:spPr>
              <a:xfrm rot="18969044" flipH="1">
                <a:off x="6731746"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7" name="フローチャート : 直接アクセス記憶 956"/>
              <p:cNvSpPr/>
              <p:nvPr/>
            </p:nvSpPr>
            <p:spPr>
              <a:xfrm rot="18969044" flipH="1">
                <a:off x="6804778"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8" name="フローチャート : 直接アクセス記憶 957"/>
              <p:cNvSpPr/>
              <p:nvPr/>
            </p:nvSpPr>
            <p:spPr>
              <a:xfrm rot="18969044" flipH="1">
                <a:off x="6890510" y="5078708"/>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59" name="フローチャート : 直接アクセス記憶 958"/>
              <p:cNvSpPr/>
              <p:nvPr/>
            </p:nvSpPr>
            <p:spPr>
              <a:xfrm rot="18969044" flipH="1">
                <a:off x="6968304"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0" name="フローチャート : 直接アクセス記憶 959"/>
              <p:cNvSpPr/>
              <p:nvPr/>
            </p:nvSpPr>
            <p:spPr>
              <a:xfrm rot="18969044" flipH="1">
                <a:off x="7041336"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1" name="フローチャート : 直接アクセス記憶 960"/>
              <p:cNvSpPr/>
              <p:nvPr/>
            </p:nvSpPr>
            <p:spPr>
              <a:xfrm rot="18969044" flipH="1">
                <a:off x="7123893"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2" name="フローチャート : 直接アクセス記憶 961"/>
              <p:cNvSpPr/>
              <p:nvPr/>
            </p:nvSpPr>
            <p:spPr>
              <a:xfrm rot="18969044" flipH="1">
                <a:off x="7203275"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3" name="フローチャート : 直接アクセス記憶 962"/>
              <p:cNvSpPr/>
              <p:nvPr/>
            </p:nvSpPr>
            <p:spPr>
              <a:xfrm rot="18969044" flipH="1">
                <a:off x="7276306"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64" name="正方形/長方形 963"/>
              <p:cNvSpPr/>
              <p:nvPr/>
            </p:nvSpPr>
            <p:spPr>
              <a:xfrm>
                <a:off x="5575944" y="5148684"/>
                <a:ext cx="1776569"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914" name="グループ化 89"/>
            <p:cNvGrpSpPr>
              <a:grpSpLocks/>
            </p:cNvGrpSpPr>
            <p:nvPr/>
          </p:nvGrpSpPr>
          <p:grpSpPr bwMode="auto">
            <a:xfrm>
              <a:off x="1104543" y="4616735"/>
              <a:ext cx="1866457" cy="153418"/>
              <a:chOff x="5575944" y="5070012"/>
              <a:chExt cx="1866457" cy="153418"/>
            </a:xfrm>
          </p:grpSpPr>
          <p:sp>
            <p:nvSpPr>
              <p:cNvPr id="915" name="直方体 914"/>
              <p:cNvSpPr/>
              <p:nvPr/>
            </p:nvSpPr>
            <p:spPr>
              <a:xfrm>
                <a:off x="5573749" y="5071603"/>
                <a:ext cx="1868652"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16" name="フローチャート : 直接アクセス記憶 915"/>
              <p:cNvSpPr/>
              <p:nvPr/>
            </p:nvSpPr>
            <p:spPr>
              <a:xfrm rot="18969044" flipH="1">
                <a:off x="55800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17" name="フローチャート : 直接アクセス記憶 916"/>
              <p:cNvSpPr/>
              <p:nvPr/>
            </p:nvSpPr>
            <p:spPr>
              <a:xfrm rot="18969044" flipH="1">
                <a:off x="5657893"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18" name="フローチャート : 直接アクセス記憶 917"/>
              <p:cNvSpPr/>
              <p:nvPr/>
            </p:nvSpPr>
            <p:spPr>
              <a:xfrm rot="18969044" flipH="1">
                <a:off x="5730925"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19" name="フローチャート : 直接アクセス記憶 918"/>
              <p:cNvSpPr/>
              <p:nvPr/>
            </p:nvSpPr>
            <p:spPr>
              <a:xfrm rot="18969044" flipH="1">
                <a:off x="5813482" y="5071603"/>
                <a:ext cx="144476"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0" name="フローチャート : 直接アクセス記憶 919"/>
              <p:cNvSpPr/>
              <p:nvPr/>
            </p:nvSpPr>
            <p:spPr>
              <a:xfrm rot="18969044" flipH="1">
                <a:off x="589286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1" name="フローチャート : 直接アクセス記憶 920"/>
              <p:cNvSpPr/>
              <p:nvPr/>
            </p:nvSpPr>
            <p:spPr>
              <a:xfrm rot="18969044" flipH="1">
                <a:off x="596589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2" name="フローチャート : 直接アクセス記憶 921"/>
              <p:cNvSpPr/>
              <p:nvPr/>
            </p:nvSpPr>
            <p:spPr>
              <a:xfrm rot="18969044" flipH="1">
                <a:off x="6053216"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3" name="フローチャート : 直接アクセス記憶 922"/>
              <p:cNvSpPr/>
              <p:nvPr/>
            </p:nvSpPr>
            <p:spPr>
              <a:xfrm rot="18969044" flipH="1">
                <a:off x="6131010"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4" name="フローチャート : 直接アクセス記憶 923"/>
              <p:cNvSpPr/>
              <p:nvPr/>
            </p:nvSpPr>
            <p:spPr>
              <a:xfrm rot="18969044" flipH="1">
                <a:off x="6204042"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5" name="フローチャート : 直接アクセス記憶 924"/>
              <p:cNvSpPr/>
              <p:nvPr/>
            </p:nvSpPr>
            <p:spPr>
              <a:xfrm rot="18969044" flipH="1">
                <a:off x="6286599" y="5071603"/>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6" name="フローチャート : 直接アクセス記憶 925"/>
              <p:cNvSpPr/>
              <p:nvPr/>
            </p:nvSpPr>
            <p:spPr>
              <a:xfrm rot="18969044" flipH="1">
                <a:off x="636439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7" name="フローチャート : 直接アクセス記憶 926"/>
              <p:cNvSpPr/>
              <p:nvPr/>
            </p:nvSpPr>
            <p:spPr>
              <a:xfrm rot="18969044" flipH="1">
                <a:off x="643742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8" name="フローチャート : 直接アクセス記憶 927"/>
              <p:cNvSpPr/>
              <p:nvPr/>
            </p:nvSpPr>
            <p:spPr>
              <a:xfrm rot="18969044" flipH="1">
                <a:off x="6505693"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29" name="フローチャート : 直接アクセス記憶 928"/>
              <p:cNvSpPr/>
              <p:nvPr/>
            </p:nvSpPr>
            <p:spPr>
              <a:xfrm rot="18969044" flipH="1">
                <a:off x="6570787" y="507796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0" name="フローチャート : 直接アクセス記憶 929"/>
              <p:cNvSpPr/>
              <p:nvPr/>
            </p:nvSpPr>
            <p:spPr>
              <a:xfrm rot="18969044" flipH="1">
                <a:off x="665175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1" name="フローチャート : 直接アクセス記憶 930"/>
              <p:cNvSpPr/>
              <p:nvPr/>
            </p:nvSpPr>
            <p:spPr>
              <a:xfrm rot="18969044" flipH="1">
                <a:off x="6731138"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2" name="フローチャート : 直接アクセス記憶 931"/>
              <p:cNvSpPr/>
              <p:nvPr/>
            </p:nvSpPr>
            <p:spPr>
              <a:xfrm rot="18969044" flipH="1">
                <a:off x="6804170"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3" name="フローチャート : 直接アクセス記憶 932"/>
              <p:cNvSpPr/>
              <p:nvPr/>
            </p:nvSpPr>
            <p:spPr>
              <a:xfrm rot="18969044" flipH="1">
                <a:off x="6889902" y="507796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4" name="フローチャート : 直接アクセス記憶 933"/>
              <p:cNvSpPr/>
              <p:nvPr/>
            </p:nvSpPr>
            <p:spPr>
              <a:xfrm rot="18969044" flipH="1">
                <a:off x="6967697"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5" name="フローチャート : 直接アクセス記憶 934"/>
              <p:cNvSpPr/>
              <p:nvPr/>
            </p:nvSpPr>
            <p:spPr>
              <a:xfrm rot="18969044" flipH="1">
                <a:off x="7040728"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6" name="フローチャート : 直接アクセス記憶 935"/>
              <p:cNvSpPr/>
              <p:nvPr/>
            </p:nvSpPr>
            <p:spPr>
              <a:xfrm rot="18969044" flipH="1">
                <a:off x="712328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7" name="フローチャート : 直接アクセス記憶 936"/>
              <p:cNvSpPr/>
              <p:nvPr/>
            </p:nvSpPr>
            <p:spPr>
              <a:xfrm rot="18969044" flipH="1">
                <a:off x="7202668"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8" name="フローチャート : 直接アクセス記憶 937"/>
              <p:cNvSpPr/>
              <p:nvPr/>
            </p:nvSpPr>
            <p:spPr>
              <a:xfrm rot="18969044" flipH="1">
                <a:off x="72756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39" name="正方形/長方形 938"/>
              <p:cNvSpPr/>
              <p:nvPr/>
            </p:nvSpPr>
            <p:spPr>
              <a:xfrm>
                <a:off x="5573749" y="5147940"/>
                <a:ext cx="1778157"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821" name="正方形/長方形 820"/>
          <p:cNvSpPr/>
          <p:nvPr/>
        </p:nvSpPr>
        <p:spPr bwMode="auto">
          <a:xfrm rot="5400000">
            <a:off x="7380285" y="3933074"/>
            <a:ext cx="129331"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2" name="正方形/長方形 821"/>
          <p:cNvSpPr/>
          <p:nvPr/>
        </p:nvSpPr>
        <p:spPr bwMode="auto">
          <a:xfrm>
            <a:off x="6617581" y="3294787"/>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823" name="グループ化 73"/>
          <p:cNvGrpSpPr>
            <a:grpSpLocks/>
          </p:cNvGrpSpPr>
          <p:nvPr/>
        </p:nvGrpSpPr>
        <p:grpSpPr bwMode="auto">
          <a:xfrm>
            <a:off x="6652602" y="3169151"/>
            <a:ext cx="925137" cy="121940"/>
            <a:chOff x="920040" y="4616735"/>
            <a:chExt cx="2050960" cy="324269"/>
          </a:xfrm>
        </p:grpSpPr>
        <p:grpSp>
          <p:nvGrpSpPr>
            <p:cNvPr id="861" name="グループ化 88"/>
            <p:cNvGrpSpPr>
              <a:grpSpLocks/>
            </p:cNvGrpSpPr>
            <p:nvPr/>
          </p:nvGrpSpPr>
          <p:grpSpPr bwMode="auto">
            <a:xfrm>
              <a:off x="920040" y="4788554"/>
              <a:ext cx="1909661" cy="152450"/>
              <a:chOff x="5533349" y="5070816"/>
              <a:chExt cx="1909661" cy="152450"/>
            </a:xfrm>
          </p:grpSpPr>
          <p:sp>
            <p:nvSpPr>
              <p:cNvPr id="888" name="直方体 887"/>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89" name="フローチャート : 直接アクセス記憶 888"/>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90" name="フローチャート : 直接アクセス記憶 889"/>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91" name="フローチャート : 直接アクセス記憶 890"/>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92" name="フローチャート : 直接アクセス記憶 891"/>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93" name="フローチャート : 直接アクセス記憶 892"/>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94" name="フローチャート : 直接アクセス記憶 893"/>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95" name="フローチャート : 直接アクセス記憶 894"/>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96" name="フローチャート : 直接アクセス記憶 895"/>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97" name="フローチャート : 直接アクセス記憶 896"/>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98" name="フローチャート : 直接アクセス記憶 897"/>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99" name="フローチャート : 直接アクセス記憶 898"/>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00" name="フローチャート : 直接アクセス記憶 899"/>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01" name="フローチャート : 直接アクセス記憶 900"/>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02" name="フローチャート : 直接アクセス記憶 901"/>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03" name="フローチャート : 直接アクセス記憶 902"/>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04" name="フローチャート : 直接アクセス記憶 903"/>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05" name="フローチャート : 直接アクセス記憶 904"/>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06" name="フローチャート : 直接アクセス記憶 905"/>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07" name="フローチャート : 直接アクセス記憶 906"/>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08" name="フローチャート : 直接アクセス記憶 907"/>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09" name="フローチャート : 直接アクセス記憶 908"/>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10" name="フローチャート : 直接アクセス記憶 909"/>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11" name="フローチャート : 直接アクセス記憶 910"/>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12" name="正方形/長方形 911"/>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862" name="グループ化 89"/>
            <p:cNvGrpSpPr>
              <a:grpSpLocks/>
            </p:cNvGrpSpPr>
            <p:nvPr/>
          </p:nvGrpSpPr>
          <p:grpSpPr bwMode="auto">
            <a:xfrm>
              <a:off x="1104543" y="4616735"/>
              <a:ext cx="1866457" cy="153418"/>
              <a:chOff x="5575944" y="5070012"/>
              <a:chExt cx="1866457" cy="153418"/>
            </a:xfrm>
          </p:grpSpPr>
          <p:sp>
            <p:nvSpPr>
              <p:cNvPr id="863" name="直方体 862"/>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4" name="フローチャート : 直接アクセス記憶 863"/>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5" name="フローチャート : 直接アクセス記憶 864"/>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6" name="フローチャート : 直接アクセス記憶 865"/>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7" name="フローチャート : 直接アクセス記憶 866"/>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8" name="フローチャート : 直接アクセス記憶 867"/>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69" name="フローチャート : 直接アクセス記憶 868"/>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0" name="フローチャート : 直接アクセス記憶 869"/>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1" name="フローチャート : 直接アクセス記憶 870"/>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2" name="フローチャート : 直接アクセス記憶 871"/>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3" name="フローチャート : 直接アクセス記憶 872"/>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4" name="フローチャート : 直接アクセス記憶 873"/>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5" name="フローチャート : 直接アクセス記憶 874"/>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6" name="フローチャート : 直接アクセス記憶 875"/>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7" name="フローチャート : 直接アクセス記憶 876"/>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8" name="フローチャート : 直接アクセス記憶 877"/>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79" name="フローチャート : 直接アクセス記憶 878"/>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80" name="フローチャート : 直接アクセス記憶 879"/>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81" name="フローチャート : 直接アクセス記憶 880"/>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82" name="フローチャート : 直接アクセス記憶 881"/>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83" name="フローチャート : 直接アクセス記憶 882"/>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84" name="フローチャート : 直接アクセス記憶 883"/>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85" name="フローチャート : 直接アクセス記憶 884"/>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86" name="フローチャート : 直接アクセス記憶 885"/>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87" name="正方形/長方形 886"/>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824" name="正方形/長方形 823"/>
          <p:cNvSpPr/>
          <p:nvPr/>
        </p:nvSpPr>
        <p:spPr bwMode="auto">
          <a:xfrm rot="8040868">
            <a:off x="7412930" y="3224162"/>
            <a:ext cx="206313"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5" name="正方形/長方形 824"/>
          <p:cNvSpPr/>
          <p:nvPr/>
        </p:nvSpPr>
        <p:spPr bwMode="auto">
          <a:xfrm rot="8040868">
            <a:off x="6596505" y="3222313"/>
            <a:ext cx="206313"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6" name="正方形/長方形 825"/>
          <p:cNvSpPr/>
          <p:nvPr/>
        </p:nvSpPr>
        <p:spPr bwMode="auto">
          <a:xfrm rot="5400000">
            <a:off x="7211180" y="3465636"/>
            <a:ext cx="771057"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7" name="正方形/長方形 826"/>
          <p:cNvSpPr/>
          <p:nvPr/>
        </p:nvSpPr>
        <p:spPr bwMode="auto">
          <a:xfrm>
            <a:off x="6786119" y="3086010"/>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8" name="正方形/長方形 827"/>
          <p:cNvSpPr/>
          <p:nvPr/>
        </p:nvSpPr>
        <p:spPr bwMode="auto">
          <a:xfrm>
            <a:off x="6619040" y="3246133"/>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0" name="正方形/長方形 829"/>
          <p:cNvSpPr/>
          <p:nvPr/>
        </p:nvSpPr>
        <p:spPr bwMode="auto">
          <a:xfrm rot="8040868">
            <a:off x="6465364" y="3313510"/>
            <a:ext cx="166898"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837" name="グループ化 836"/>
          <p:cNvGrpSpPr/>
          <p:nvPr/>
        </p:nvGrpSpPr>
        <p:grpSpPr>
          <a:xfrm>
            <a:off x="6741172" y="2658066"/>
            <a:ext cx="720510" cy="599461"/>
            <a:chOff x="5286749" y="2465713"/>
            <a:chExt cx="1742367" cy="1939159"/>
          </a:xfrm>
        </p:grpSpPr>
        <p:sp>
          <p:nvSpPr>
            <p:cNvPr id="852" name="直方体 851"/>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3" name="直方体 852"/>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4" name="直方体 853"/>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5" name="直方体 854"/>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6" name="直方体 855"/>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57" name="直方体 856"/>
            <p:cNvSpPr/>
            <p:nvPr/>
          </p:nvSpPr>
          <p:spPr>
            <a:xfrm>
              <a:off x="5292081" y="2465713"/>
              <a:ext cx="1720697"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840" name="正方形/長方形 839"/>
          <p:cNvSpPr/>
          <p:nvPr/>
        </p:nvSpPr>
        <p:spPr bwMode="auto">
          <a:xfrm rot="5400000">
            <a:off x="7062387" y="3613943"/>
            <a:ext cx="763666" cy="2188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41" name="正方形/長方形 840"/>
          <p:cNvSpPr/>
          <p:nvPr/>
        </p:nvSpPr>
        <p:spPr bwMode="auto">
          <a:xfrm>
            <a:off x="6627065" y="3876158"/>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838" name="グループ化 837"/>
          <p:cNvGrpSpPr/>
          <p:nvPr/>
        </p:nvGrpSpPr>
        <p:grpSpPr>
          <a:xfrm>
            <a:off x="5951984" y="3351385"/>
            <a:ext cx="720510" cy="599462"/>
            <a:chOff x="5286749" y="2465713"/>
            <a:chExt cx="1742367" cy="1939159"/>
          </a:xfrm>
        </p:grpSpPr>
        <p:sp>
          <p:nvSpPr>
            <p:cNvPr id="846" name="直方体 845"/>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7" name="直方体 846"/>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8" name="直方体 847"/>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49" name="直方体 848"/>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50" name="直方体 849"/>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51" name="直方体 850"/>
            <p:cNvSpPr/>
            <p:nvPr/>
          </p:nvSpPr>
          <p:spPr>
            <a:xfrm>
              <a:off x="5292080" y="24657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845" name="正方形/長方形 844"/>
          <p:cNvSpPr/>
          <p:nvPr/>
        </p:nvSpPr>
        <p:spPr bwMode="auto">
          <a:xfrm>
            <a:off x="6609756" y="3871980"/>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83" name="正方形/長方形 982"/>
          <p:cNvSpPr/>
          <p:nvPr/>
        </p:nvSpPr>
        <p:spPr bwMode="auto">
          <a:xfrm rot="5400000">
            <a:off x="4684865" y="4188852"/>
            <a:ext cx="69595" cy="199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1" name="正方形/長方形 990"/>
          <p:cNvSpPr/>
          <p:nvPr/>
        </p:nvSpPr>
        <p:spPr bwMode="auto">
          <a:xfrm rot="5400000">
            <a:off x="5452064" y="4196835"/>
            <a:ext cx="84042" cy="199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992" name="正方形/長方形 991"/>
          <p:cNvSpPr/>
          <p:nvPr/>
        </p:nvSpPr>
        <p:spPr>
          <a:xfrm rot="19123846" flipV="1">
            <a:off x="5331215" y="4265277"/>
            <a:ext cx="190264" cy="2359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3" name="正方形/長方形 992"/>
          <p:cNvSpPr/>
          <p:nvPr/>
        </p:nvSpPr>
        <p:spPr bwMode="auto">
          <a:xfrm rot="5400000">
            <a:off x="5323663" y="4312508"/>
            <a:ext cx="72995" cy="2079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pic>
        <p:nvPicPr>
          <p:cNvPr id="1060" name="Picture 2" descr="C:\Users\a047976\Desktop\１．外観検査要領書叩き台\写真\1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2793" y="3075815"/>
            <a:ext cx="342699" cy="273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25" name="正方形/長方形 1224"/>
          <p:cNvSpPr/>
          <p:nvPr/>
        </p:nvSpPr>
        <p:spPr bwMode="auto">
          <a:xfrm rot="5400000">
            <a:off x="4990071" y="3998870"/>
            <a:ext cx="763050"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26" name="正方形/長方形 1225"/>
          <p:cNvSpPr/>
          <p:nvPr/>
        </p:nvSpPr>
        <p:spPr bwMode="auto">
          <a:xfrm>
            <a:off x="5361948" y="4256850"/>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33" name="正方形/長方形 1232"/>
          <p:cNvSpPr/>
          <p:nvPr/>
        </p:nvSpPr>
        <p:spPr>
          <a:xfrm>
            <a:off x="8339860" y="2564904"/>
            <a:ext cx="1642567" cy="93703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5" name="テキスト ボックス 1234"/>
          <p:cNvSpPr txBox="1"/>
          <p:nvPr/>
        </p:nvSpPr>
        <p:spPr>
          <a:xfrm>
            <a:off x="8678715" y="2848770"/>
            <a:ext cx="1012363" cy="369332"/>
          </a:xfrm>
          <a:prstGeom prst="rect">
            <a:avLst/>
          </a:prstGeom>
          <a:noFill/>
        </p:spPr>
        <p:txBody>
          <a:bodyPr wrap="square" rtlCol="0">
            <a:spAutoFit/>
          </a:bodyPr>
          <a:lstStyle/>
          <a:p>
            <a:r>
              <a:rPr lang="ja-JP" altLang="en-US" b="1" dirty="0"/>
              <a:t>ストッカ</a:t>
            </a:r>
          </a:p>
        </p:txBody>
      </p:sp>
      <p:sp>
        <p:nvSpPr>
          <p:cNvPr id="12" name="環状矢印 11"/>
          <p:cNvSpPr/>
          <p:nvPr/>
        </p:nvSpPr>
        <p:spPr>
          <a:xfrm rot="5400000">
            <a:off x="10453916" y="2890451"/>
            <a:ext cx="1599873" cy="1458773"/>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テキスト ボックス 16"/>
          <p:cNvSpPr txBox="1"/>
          <p:nvPr/>
        </p:nvSpPr>
        <p:spPr>
          <a:xfrm>
            <a:off x="11571890" y="3317844"/>
            <a:ext cx="430887" cy="715449"/>
          </a:xfrm>
          <a:prstGeom prst="rect">
            <a:avLst/>
          </a:prstGeom>
          <a:noFill/>
        </p:spPr>
        <p:txBody>
          <a:bodyPr vert="eaVert" wrap="square" rtlCol="0">
            <a:spAutoFit/>
          </a:bodyPr>
          <a:lstStyle/>
          <a:p>
            <a:r>
              <a:rPr lang="ja-JP" altLang="en-US" sz="1600" b="1" dirty="0">
                <a:solidFill>
                  <a:schemeClr val="bg1"/>
                </a:solidFill>
              </a:rPr>
              <a:t>回転</a:t>
            </a:r>
          </a:p>
        </p:txBody>
      </p:sp>
      <p:sp>
        <p:nvSpPr>
          <p:cNvPr id="1256" name="正方形/長方形 1255"/>
          <p:cNvSpPr/>
          <p:nvPr/>
        </p:nvSpPr>
        <p:spPr>
          <a:xfrm>
            <a:off x="6465632" y="4686177"/>
            <a:ext cx="4514377" cy="1446550"/>
          </a:xfrm>
          <a:prstGeom prst="rect">
            <a:avLst/>
          </a:prstGeom>
          <a:noFill/>
        </p:spPr>
        <p:txBody>
          <a:bodyPr wrap="none" lIns="91440" tIns="45720" rIns="91440" bIns="45720">
            <a:spAutoFit/>
          </a:bodyPr>
          <a:lstStyle/>
          <a:p>
            <a:pPr algn="ctr"/>
            <a:r>
              <a:rPr lang="ja-JP" altLang="en-US" sz="4400" b="1" dirty="0">
                <a:ln w="12700">
                  <a:solidFill>
                    <a:schemeClr val="tx2">
                      <a:satMod val="155000"/>
                    </a:schemeClr>
                  </a:solidFill>
                  <a:prstDash val="solid"/>
                </a:ln>
                <a:solidFill>
                  <a:srgbClr val="002060"/>
                </a:solidFill>
              </a:rPr>
              <a:t>独自のからくり</a:t>
            </a:r>
            <a:endParaRPr lang="en-US" altLang="ja-JP" sz="4400" b="1" dirty="0">
              <a:ln w="12700">
                <a:solidFill>
                  <a:schemeClr val="tx2">
                    <a:satMod val="155000"/>
                  </a:schemeClr>
                </a:solidFill>
                <a:prstDash val="solid"/>
              </a:ln>
              <a:solidFill>
                <a:srgbClr val="002060"/>
              </a:solidFill>
            </a:endParaRPr>
          </a:p>
          <a:p>
            <a:pPr algn="ctr"/>
            <a:r>
              <a:rPr lang="ja-JP" altLang="en-US" sz="4400" b="1" dirty="0">
                <a:ln w="12700">
                  <a:solidFill>
                    <a:schemeClr val="tx2">
                      <a:satMod val="155000"/>
                    </a:schemeClr>
                  </a:solidFill>
                  <a:prstDash val="solid"/>
                </a:ln>
                <a:solidFill>
                  <a:srgbClr val="002060"/>
                </a:solidFill>
              </a:rPr>
              <a:t>専用台車が完成</a:t>
            </a:r>
            <a:r>
              <a:rPr lang="en-US" altLang="ja-JP" sz="4400" b="1" dirty="0">
                <a:ln w="12700">
                  <a:solidFill>
                    <a:schemeClr val="tx2">
                      <a:satMod val="155000"/>
                    </a:schemeClr>
                  </a:solidFill>
                  <a:prstDash val="solid"/>
                </a:ln>
                <a:solidFill>
                  <a:srgbClr val="002060"/>
                </a:solidFill>
              </a:rPr>
              <a:t>!!</a:t>
            </a:r>
            <a:endParaRPr lang="ja-JP" altLang="en-US" sz="4400" b="1" dirty="0">
              <a:ln w="12700">
                <a:solidFill>
                  <a:schemeClr val="tx2">
                    <a:satMod val="155000"/>
                  </a:schemeClr>
                </a:solidFill>
                <a:prstDash val="solid"/>
              </a:ln>
              <a:solidFill>
                <a:srgbClr val="002060"/>
              </a:solidFill>
            </a:endParaRPr>
          </a:p>
        </p:txBody>
      </p:sp>
      <p:grpSp>
        <p:nvGrpSpPr>
          <p:cNvPr id="16" name="グループ化 15"/>
          <p:cNvGrpSpPr>
            <a:grpSpLocks noChangeAspect="1"/>
          </p:cNvGrpSpPr>
          <p:nvPr/>
        </p:nvGrpSpPr>
        <p:grpSpPr>
          <a:xfrm>
            <a:off x="10704514" y="4446407"/>
            <a:ext cx="1219331" cy="1404000"/>
            <a:chOff x="7436274" y="4432850"/>
            <a:chExt cx="1358652" cy="1564421"/>
          </a:xfrm>
        </p:grpSpPr>
        <p:grpSp>
          <p:nvGrpSpPr>
            <p:cNvPr id="1257" name="グループ化 1256"/>
            <p:cNvGrpSpPr/>
            <p:nvPr/>
          </p:nvGrpSpPr>
          <p:grpSpPr>
            <a:xfrm>
              <a:off x="7436274" y="4432850"/>
              <a:ext cx="1356449" cy="1564421"/>
              <a:chOff x="3116575" y="4509120"/>
              <a:chExt cx="807349" cy="1177611"/>
            </a:xfrm>
          </p:grpSpPr>
          <p:sp>
            <p:nvSpPr>
              <p:cNvPr id="1258" name="Freeform 742"/>
              <p:cNvSpPr>
                <a:spLocks/>
              </p:cNvSpPr>
              <p:nvPr/>
            </p:nvSpPr>
            <p:spPr bwMode="auto">
              <a:xfrm>
                <a:off x="3212709" y="4900901"/>
                <a:ext cx="662573" cy="785830"/>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a:p>
            </p:txBody>
          </p:sp>
          <p:sp>
            <p:nvSpPr>
              <p:cNvPr id="1259" name="Freeform 743"/>
              <p:cNvSpPr>
                <a:spLocks/>
              </p:cNvSpPr>
              <p:nvPr/>
            </p:nvSpPr>
            <p:spPr bwMode="auto">
              <a:xfrm>
                <a:off x="3484147" y="5385534"/>
                <a:ext cx="98019" cy="118893"/>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1260" name="Freeform 744"/>
              <p:cNvSpPr>
                <a:spLocks/>
              </p:cNvSpPr>
              <p:nvPr/>
            </p:nvSpPr>
            <p:spPr bwMode="auto">
              <a:xfrm>
                <a:off x="3415345" y="5382138"/>
                <a:ext cx="90480" cy="99644"/>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61" name="Freeform 745"/>
              <p:cNvSpPr>
                <a:spLocks/>
              </p:cNvSpPr>
              <p:nvPr/>
            </p:nvSpPr>
            <p:spPr bwMode="auto">
              <a:xfrm>
                <a:off x="3541639" y="5420636"/>
                <a:ext cx="103674" cy="96248"/>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62" name="Freeform 746"/>
              <p:cNvSpPr>
                <a:spLocks/>
              </p:cNvSpPr>
              <p:nvPr/>
            </p:nvSpPr>
            <p:spPr bwMode="auto">
              <a:xfrm>
                <a:off x="3355026" y="5404784"/>
                <a:ext cx="51837" cy="32836"/>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63" name="Freeform 747"/>
              <p:cNvSpPr>
                <a:spLocks/>
              </p:cNvSpPr>
              <p:nvPr/>
            </p:nvSpPr>
            <p:spPr bwMode="auto">
              <a:xfrm>
                <a:off x="3116575" y="4509120"/>
                <a:ext cx="292173" cy="455192"/>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1264" name="Freeform 750"/>
              <p:cNvSpPr>
                <a:spLocks/>
              </p:cNvSpPr>
              <p:nvPr/>
            </p:nvSpPr>
            <p:spPr bwMode="auto">
              <a:xfrm>
                <a:off x="3315440" y="4560074"/>
                <a:ext cx="69744" cy="105305"/>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65" name="Freeform 751"/>
              <p:cNvSpPr>
                <a:spLocks/>
              </p:cNvSpPr>
              <p:nvPr/>
            </p:nvSpPr>
            <p:spPr bwMode="auto">
              <a:xfrm>
                <a:off x="3285281" y="4595176"/>
                <a:ext cx="90480" cy="195892"/>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266" name="グループ化 1265"/>
              <p:cNvGrpSpPr/>
              <p:nvPr/>
            </p:nvGrpSpPr>
            <p:grpSpPr>
              <a:xfrm>
                <a:off x="3272898" y="4732612"/>
                <a:ext cx="651026" cy="737629"/>
                <a:chOff x="10397964" y="1691419"/>
                <a:chExt cx="715318" cy="622062"/>
              </a:xfrm>
            </p:grpSpPr>
            <p:sp>
              <p:nvSpPr>
                <p:cNvPr id="1267" name="Freeform 222"/>
                <p:cNvSpPr>
                  <a:spLocks/>
                </p:cNvSpPr>
                <p:nvPr/>
              </p:nvSpPr>
              <p:spPr bwMode="auto">
                <a:xfrm flipH="1">
                  <a:off x="10935677" y="2187067"/>
                  <a:ext cx="68607" cy="76758"/>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68" name="Oval 226"/>
                <p:cNvSpPr>
                  <a:spLocks noChangeArrowheads="1"/>
                </p:cNvSpPr>
                <p:nvPr/>
              </p:nvSpPr>
              <p:spPr bwMode="auto">
                <a:xfrm flipH="1">
                  <a:off x="10603868" y="2051427"/>
                  <a:ext cx="31185" cy="45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a:p>
              </p:txBody>
            </p:sp>
            <p:sp>
              <p:nvSpPr>
                <p:cNvPr id="1269" name="Freeform 227"/>
                <p:cNvSpPr>
                  <a:spLocks/>
                </p:cNvSpPr>
                <p:nvPr/>
              </p:nvSpPr>
              <p:spPr bwMode="auto">
                <a:xfrm flipH="1">
                  <a:off x="10830895" y="2187067"/>
                  <a:ext cx="27442" cy="34699"/>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70" name="Line 228"/>
                <p:cNvSpPr>
                  <a:spLocks noChangeShapeType="1"/>
                </p:cNvSpPr>
                <p:nvPr/>
              </p:nvSpPr>
              <p:spPr bwMode="auto">
                <a:xfrm>
                  <a:off x="10785988" y="2180758"/>
                  <a:ext cx="13721" cy="19978"/>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71" name="Oval 229"/>
                <p:cNvSpPr>
                  <a:spLocks noChangeArrowheads="1"/>
                </p:cNvSpPr>
                <p:nvPr/>
              </p:nvSpPr>
              <p:spPr bwMode="auto">
                <a:xfrm flipH="1">
                  <a:off x="10626322" y="2197582"/>
                  <a:ext cx="68607" cy="83067"/>
                </a:xfrm>
                <a:prstGeom prst="ellipse">
                  <a:avLst/>
                </a:prstGeom>
                <a:solidFill>
                  <a:srgbClr val="CC0000"/>
                </a:solidFill>
                <a:ln w="23813" cap="rnd">
                  <a:solidFill>
                    <a:srgbClr val="000000"/>
                  </a:solidFill>
                  <a:round/>
                  <a:headEnd/>
                  <a:tailEnd/>
                </a:ln>
              </p:spPr>
              <p:txBody>
                <a:bodyPr/>
                <a:lstStyle/>
                <a:p>
                  <a:endParaRPr lang="ja-JP" altLang="en-US" sz="1600"/>
                </a:p>
              </p:txBody>
            </p:sp>
            <p:grpSp>
              <p:nvGrpSpPr>
                <p:cNvPr id="1272" name="グループ化 1271"/>
                <p:cNvGrpSpPr/>
                <p:nvPr/>
              </p:nvGrpSpPr>
              <p:grpSpPr>
                <a:xfrm>
                  <a:off x="10397964" y="1691419"/>
                  <a:ext cx="715318" cy="622062"/>
                  <a:chOff x="10225882" y="1682483"/>
                  <a:chExt cx="715318" cy="622062"/>
                </a:xfrm>
              </p:grpSpPr>
              <p:sp>
                <p:nvSpPr>
                  <p:cNvPr id="1274" name="Freeform 696"/>
                  <p:cNvSpPr>
                    <a:spLocks/>
                  </p:cNvSpPr>
                  <p:nvPr/>
                </p:nvSpPr>
                <p:spPr bwMode="auto">
                  <a:xfrm>
                    <a:off x="10225882" y="1682483"/>
                    <a:ext cx="715318" cy="58235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1275" name="Freeform 697"/>
                  <p:cNvSpPr>
                    <a:spLocks/>
                  </p:cNvSpPr>
                  <p:nvPr/>
                </p:nvSpPr>
                <p:spPr bwMode="auto">
                  <a:xfrm>
                    <a:off x="10320178" y="1788365"/>
                    <a:ext cx="494341" cy="51618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276" name="Freeform 698"/>
                  <p:cNvSpPr>
                    <a:spLocks/>
                  </p:cNvSpPr>
                  <p:nvPr/>
                </p:nvSpPr>
                <p:spPr bwMode="auto">
                  <a:xfrm>
                    <a:off x="10389710" y="2069965"/>
                    <a:ext cx="341943" cy="165442"/>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1277" name="Freeform 699"/>
                  <p:cNvSpPr>
                    <a:spLocks/>
                  </p:cNvSpPr>
                  <p:nvPr/>
                </p:nvSpPr>
                <p:spPr bwMode="auto">
                  <a:xfrm>
                    <a:off x="10418285" y="1915204"/>
                    <a:ext cx="67627" cy="41912"/>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78" name="Freeform 700"/>
                  <p:cNvSpPr>
                    <a:spLocks/>
                  </p:cNvSpPr>
                  <p:nvPr/>
                </p:nvSpPr>
                <p:spPr bwMode="auto">
                  <a:xfrm>
                    <a:off x="10557348" y="1905278"/>
                    <a:ext cx="75247" cy="4301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79" name="Freeform 701"/>
                  <p:cNvSpPr>
                    <a:spLocks/>
                  </p:cNvSpPr>
                  <p:nvPr/>
                </p:nvSpPr>
                <p:spPr bwMode="auto">
                  <a:xfrm>
                    <a:off x="10566873" y="1850131"/>
                    <a:ext cx="84771" cy="5735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80" name="Freeform 702"/>
                  <p:cNvSpPr>
                    <a:spLocks/>
                  </p:cNvSpPr>
                  <p:nvPr/>
                </p:nvSpPr>
                <p:spPr bwMode="auto">
                  <a:xfrm>
                    <a:off x="10403045" y="1866675"/>
                    <a:ext cx="81914" cy="41912"/>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grpSp>
        <p:grpSp>
          <p:nvGrpSpPr>
            <p:cNvPr id="19" name="グループ化 18"/>
            <p:cNvGrpSpPr/>
            <p:nvPr/>
          </p:nvGrpSpPr>
          <p:grpSpPr>
            <a:xfrm>
              <a:off x="7691860" y="4466968"/>
              <a:ext cx="1103066" cy="558540"/>
              <a:chOff x="11680008" y="3753314"/>
              <a:chExt cx="1074433" cy="617703"/>
            </a:xfrm>
          </p:grpSpPr>
          <p:sp>
            <p:nvSpPr>
              <p:cNvPr id="668" name="Freeform 370"/>
              <p:cNvSpPr>
                <a:spLocks/>
              </p:cNvSpPr>
              <p:nvPr/>
            </p:nvSpPr>
            <p:spPr bwMode="auto">
              <a:xfrm rot="21497438">
                <a:off x="12659204" y="3909839"/>
                <a:ext cx="95237" cy="461178"/>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9" name="Freeform 371"/>
              <p:cNvSpPr>
                <a:spLocks/>
              </p:cNvSpPr>
              <p:nvPr/>
            </p:nvSpPr>
            <p:spPr bwMode="auto">
              <a:xfrm rot="21497438">
                <a:off x="11710087" y="3753314"/>
                <a:ext cx="984125" cy="558910"/>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0" name="Freeform 372"/>
              <p:cNvSpPr>
                <a:spLocks/>
              </p:cNvSpPr>
              <p:nvPr/>
            </p:nvSpPr>
            <p:spPr bwMode="auto">
              <a:xfrm rot="21497438">
                <a:off x="11680008" y="4116231"/>
                <a:ext cx="1015873" cy="204629"/>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1328" name="角丸四角形吹き出し 1327"/>
          <p:cNvSpPr/>
          <p:nvPr/>
        </p:nvSpPr>
        <p:spPr>
          <a:xfrm>
            <a:off x="4724256" y="5276165"/>
            <a:ext cx="1758964" cy="773063"/>
          </a:xfrm>
          <a:prstGeom prst="wedgeRoundRectCallout">
            <a:avLst>
              <a:gd name="adj1" fmla="val -61591"/>
              <a:gd name="adj2" fmla="val -2792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29" name="テキスト ボックス 1328"/>
          <p:cNvSpPr txBox="1"/>
          <p:nvPr/>
        </p:nvSpPr>
        <p:spPr>
          <a:xfrm>
            <a:off x="4712113" y="5359222"/>
            <a:ext cx="1846747" cy="646331"/>
          </a:xfrm>
          <a:prstGeom prst="rect">
            <a:avLst/>
          </a:prstGeom>
          <a:noFill/>
        </p:spPr>
        <p:txBody>
          <a:bodyPr wrap="square" rtlCol="0">
            <a:spAutoFit/>
          </a:bodyPr>
          <a:lstStyle/>
          <a:p>
            <a:r>
              <a:rPr lang="ja-JP" altLang="en-US" dirty="0"/>
              <a:t>位置決めの心配も無くなったわ</a:t>
            </a:r>
            <a:r>
              <a:rPr lang="en-US" altLang="ja-JP" dirty="0"/>
              <a:t>!!</a:t>
            </a:r>
          </a:p>
        </p:txBody>
      </p:sp>
      <p:sp>
        <p:nvSpPr>
          <p:cNvPr id="1282" name="テキスト ボックス 1281"/>
          <p:cNvSpPr txBox="1"/>
          <p:nvPr/>
        </p:nvSpPr>
        <p:spPr>
          <a:xfrm>
            <a:off x="9257483" y="3524775"/>
            <a:ext cx="646331" cy="369332"/>
          </a:xfrm>
          <a:prstGeom prst="rect">
            <a:avLst/>
          </a:prstGeom>
          <a:noFill/>
        </p:spPr>
        <p:txBody>
          <a:bodyPr wrap="none" rtlCol="0">
            <a:spAutoFit/>
          </a:bodyPr>
          <a:lstStyle/>
          <a:p>
            <a:r>
              <a:rPr lang="ja-JP" altLang="en-US" b="1" dirty="0">
                <a:solidFill>
                  <a:srgbClr val="FF0000"/>
                </a:solidFill>
              </a:rPr>
              <a:t>支柱</a:t>
            </a:r>
          </a:p>
        </p:txBody>
      </p:sp>
      <p:sp>
        <p:nvSpPr>
          <p:cNvPr id="1283" name="テキスト ボックス 1282"/>
          <p:cNvSpPr txBox="1"/>
          <p:nvPr/>
        </p:nvSpPr>
        <p:spPr>
          <a:xfrm>
            <a:off x="5839269" y="2999265"/>
            <a:ext cx="646331" cy="369332"/>
          </a:xfrm>
          <a:prstGeom prst="rect">
            <a:avLst/>
          </a:prstGeom>
          <a:noFill/>
        </p:spPr>
        <p:txBody>
          <a:bodyPr wrap="none" rtlCol="0">
            <a:spAutoFit/>
          </a:bodyPr>
          <a:lstStyle/>
          <a:p>
            <a:r>
              <a:rPr lang="ja-JP" altLang="en-US" dirty="0">
                <a:solidFill>
                  <a:srgbClr val="FF0000"/>
                </a:solidFill>
              </a:rPr>
              <a:t>支柱</a:t>
            </a:r>
          </a:p>
        </p:txBody>
      </p:sp>
      <p:grpSp>
        <p:nvGrpSpPr>
          <p:cNvPr id="10" name="グループ化 9"/>
          <p:cNvGrpSpPr/>
          <p:nvPr/>
        </p:nvGrpSpPr>
        <p:grpSpPr>
          <a:xfrm>
            <a:off x="10004510" y="2823573"/>
            <a:ext cx="714766" cy="742531"/>
            <a:chOff x="6824326" y="2823572"/>
            <a:chExt cx="714766" cy="742531"/>
          </a:xfrm>
        </p:grpSpPr>
        <p:cxnSp>
          <p:nvCxnSpPr>
            <p:cNvPr id="1250" name="直線コネクタ 1249"/>
            <p:cNvCxnSpPr/>
            <p:nvPr/>
          </p:nvCxnSpPr>
          <p:spPr>
            <a:xfrm>
              <a:off x="6824326" y="3314103"/>
              <a:ext cx="0" cy="252000"/>
            </a:xfrm>
            <a:prstGeom prst="line">
              <a:avLst/>
            </a:prstGeom>
            <a:ln w="38100">
              <a:solidFill>
                <a:schemeClr val="bg1">
                  <a:lumMod val="50000"/>
                  <a:alpha val="99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6886680" y="2823572"/>
              <a:ext cx="652412" cy="469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289" name="グループ化 1288"/>
            <p:cNvGrpSpPr/>
            <p:nvPr/>
          </p:nvGrpSpPr>
          <p:grpSpPr>
            <a:xfrm>
              <a:off x="6827694" y="2833851"/>
              <a:ext cx="705857" cy="474007"/>
              <a:chOff x="5665174" y="1472084"/>
              <a:chExt cx="1939670" cy="1302549"/>
            </a:xfrm>
          </p:grpSpPr>
          <p:grpSp>
            <p:nvGrpSpPr>
              <p:cNvPr id="1292" name="グループ化 1291"/>
              <p:cNvGrpSpPr/>
              <p:nvPr/>
            </p:nvGrpSpPr>
            <p:grpSpPr>
              <a:xfrm>
                <a:off x="5724705" y="1679422"/>
                <a:ext cx="1823515" cy="342687"/>
                <a:chOff x="4440237" y="2636912"/>
                <a:chExt cx="1541527" cy="262800"/>
              </a:xfrm>
            </p:grpSpPr>
            <p:sp>
              <p:nvSpPr>
                <p:cNvPr id="1365" name="正方形/長方形 1364"/>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6" name="正方形/長方形 1365"/>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7" name="正方形/長方形 1366"/>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8" name="正方形/長方形 1367"/>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9" name="正方形/長方形 1368"/>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0" name="正方形/長方形 1369"/>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1" name="正方形/長方形 1370"/>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2" name="正方形/長方形 1371"/>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3" name="正方形/長方形 1372"/>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4" name="正方形/長方形 1373"/>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5" name="正方形/長方形 1374"/>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6" name="正方形/長方形 1375"/>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7" name="正方形/長方形 1376"/>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8" name="正方形/長方形 1377"/>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9" name="正方形/長方形 1378"/>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0" name="正方形/長方形 1379"/>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1" name="正方形/長方形 1380"/>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2" name="正方形/長方形 1381"/>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3" name="正方形/長方形 1382"/>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4" name="正方形/長方形 1383"/>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5" name="正方形/長方形 1384"/>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6" name="正方形/長方形 1385"/>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7" name="正方形/長方形 1386"/>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8" name="正方形/長方形 1387"/>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9" name="正方形/長方形 1388"/>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0" name="正方形/長方形 1389"/>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1" name="正方形/長方形 1390"/>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2" name="正方形/長方形 1391"/>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3" name="正方形/長方形 1392"/>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4" name="正方形/長方形 1393"/>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5" name="正方形/長方形 1394"/>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6" name="正方形/長方形 1395"/>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7" name="正方形/長方形 1396"/>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8" name="正方形/長方形 1397"/>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9" name="正方形/長方形 1398"/>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0" name="正方形/長方形 1399"/>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01" name="正方形/長方形 1400"/>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293" name="正方形/長方形 1292"/>
              <p:cNvSpPr/>
              <p:nvPr/>
            </p:nvSpPr>
            <p:spPr>
              <a:xfrm>
                <a:off x="5670317" y="1472084"/>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94" name="正方形/長方形 1293"/>
              <p:cNvSpPr/>
              <p:nvPr/>
            </p:nvSpPr>
            <p:spPr>
              <a:xfrm>
                <a:off x="5670317" y="2715016"/>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95" name="正方形/長方形 1294"/>
              <p:cNvSpPr/>
              <p:nvPr/>
            </p:nvSpPr>
            <p:spPr>
              <a:xfrm rot="16200000">
                <a:off x="5043447"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296" name="グループ化 1295"/>
              <p:cNvGrpSpPr/>
              <p:nvPr/>
            </p:nvGrpSpPr>
            <p:grpSpPr>
              <a:xfrm>
                <a:off x="5714049" y="2238126"/>
                <a:ext cx="1823515" cy="342687"/>
                <a:chOff x="4440237" y="2636912"/>
                <a:chExt cx="1541527" cy="262800"/>
              </a:xfrm>
            </p:grpSpPr>
            <p:sp>
              <p:nvSpPr>
                <p:cNvPr id="1298" name="正方形/長方形 1297"/>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99" name="正方形/長方形 1298"/>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00" name="正方形/長方形 1299"/>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31" name="正方形/長方形 1330"/>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32" name="正方形/長方形 1331"/>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33" name="正方形/長方形 1332"/>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34" name="正方形/長方形 1333"/>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35" name="正方形/長方形 1334"/>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36" name="正方形/長方形 1335"/>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37" name="正方形/長方形 1336"/>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38" name="正方形/長方形 1337"/>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39" name="正方形/長方形 1338"/>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40" name="正方形/長方形 1339"/>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41" name="正方形/長方形 1340"/>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42" name="正方形/長方形 1341"/>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43" name="正方形/長方形 1342"/>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44" name="正方形/長方形 1343"/>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45" name="正方形/長方形 1344"/>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46" name="正方形/長方形 1345"/>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47" name="正方形/長方形 1346"/>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48" name="正方形/長方形 1347"/>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49" name="正方形/長方形 1348"/>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0" name="正方形/長方形 1349"/>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1" name="正方形/長方形 1350"/>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2" name="正方形/長方形 1351"/>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3" name="正方形/長方形 1352"/>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4" name="正方形/長方形 1353"/>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5" name="正方形/長方形 1354"/>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6" name="正方形/長方形 1355"/>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7" name="正方形/長方形 1356"/>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8" name="正方形/長方形 1357"/>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9" name="正方形/長方形 1358"/>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0" name="正方形/長方形 1359"/>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1" name="正方形/長方形 1360"/>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2" name="正方形/長方形 1361"/>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3" name="正方形/長方形 1362"/>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64" name="正方形/長方形 1363"/>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297" name="正方形/長方形 1296"/>
              <p:cNvSpPr/>
              <p:nvPr/>
            </p:nvSpPr>
            <p:spPr>
              <a:xfrm rot="16200000">
                <a:off x="6934241"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grpSp>
        <p:nvGrpSpPr>
          <p:cNvPr id="1488" name="グループ化 1487"/>
          <p:cNvGrpSpPr>
            <a:grpSpLocks noChangeAspect="1"/>
          </p:cNvGrpSpPr>
          <p:nvPr/>
        </p:nvGrpSpPr>
        <p:grpSpPr>
          <a:xfrm>
            <a:off x="8479999" y="3958228"/>
            <a:ext cx="821193" cy="504000"/>
            <a:chOff x="1568655" y="2635635"/>
            <a:chExt cx="1707943" cy="936104"/>
          </a:xfrm>
        </p:grpSpPr>
        <p:sp>
          <p:nvSpPr>
            <p:cNvPr id="1489" name="正方形/長方形 1488"/>
            <p:cNvSpPr/>
            <p:nvPr/>
          </p:nvSpPr>
          <p:spPr>
            <a:xfrm>
              <a:off x="1568655" y="2635635"/>
              <a:ext cx="1707943" cy="936104"/>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90" name="グループ化 1489"/>
            <p:cNvGrpSpPr/>
            <p:nvPr/>
          </p:nvGrpSpPr>
          <p:grpSpPr>
            <a:xfrm>
              <a:off x="1638991" y="2751373"/>
              <a:ext cx="1565929" cy="262800"/>
              <a:chOff x="4440237" y="2636912"/>
              <a:chExt cx="1541527" cy="262800"/>
            </a:xfrm>
          </p:grpSpPr>
          <p:sp>
            <p:nvSpPr>
              <p:cNvPr id="1533" name="正方形/長方形 1532"/>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34" name="正方形/長方形 1533"/>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35" name="正方形/長方形 1534"/>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36" name="正方形/長方形 1535"/>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37" name="正方形/長方形 1536"/>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38" name="正方形/長方形 1537"/>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39" name="正方形/長方形 1538"/>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40" name="正方形/長方形 1539"/>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41" name="正方形/長方形 1540"/>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42" name="正方形/長方形 1541"/>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43" name="正方形/長方形 1542"/>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44" name="正方形/長方形 1543"/>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45" name="正方形/長方形 1544"/>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46" name="正方形/長方形 1545"/>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47" name="正方形/長方形 1546"/>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48" name="正方形/長方形 1547"/>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49" name="正方形/長方形 1548"/>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0" name="正方形/長方形 1549"/>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1" name="正方形/長方形 1550"/>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2" name="正方形/長方形 1551"/>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3" name="正方形/長方形 1552"/>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4" name="正方形/長方形 1553"/>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5" name="正方形/長方形 1554"/>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6" name="正方形/長方形 1555"/>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7" name="正方形/長方形 1556"/>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8" name="正方形/長方形 1557"/>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9" name="正方形/長方形 1558"/>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0" name="正方形/長方形 1559"/>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1" name="正方形/長方形 1560"/>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2" name="正方形/長方形 1561"/>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3" name="正方形/長方形 1562"/>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4" name="正方形/長方形 1563"/>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5" name="正方形/長方形 1564"/>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6" name="正方形/長方形 1565"/>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7" name="正方形/長方形 1566"/>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8" name="正方形/長方形 1567"/>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9" name="正方形/長方形 1568"/>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491" name="正方形/長方形 1490"/>
            <p:cNvSpPr/>
            <p:nvPr/>
          </p:nvSpPr>
          <p:spPr>
            <a:xfrm>
              <a:off x="1592286" y="2653769"/>
              <a:ext cx="1637035"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2" name="正方形/長方形 1491"/>
            <p:cNvSpPr/>
            <p:nvPr/>
          </p:nvSpPr>
          <p:spPr>
            <a:xfrm>
              <a:off x="1592286" y="3496854"/>
              <a:ext cx="1637035"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3" name="正方形/長方形 1492"/>
            <p:cNvSpPr/>
            <p:nvPr/>
          </p:nvSpPr>
          <p:spPr>
            <a:xfrm rot="16200000">
              <a:off x="2789049" y="3083344"/>
              <a:ext cx="88316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4" name="正方形/長方形 1493"/>
            <p:cNvSpPr/>
            <p:nvPr/>
          </p:nvSpPr>
          <p:spPr>
            <a:xfrm rot="16200000">
              <a:off x="1169146" y="3071537"/>
              <a:ext cx="88316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95" name="グループ化 1494"/>
            <p:cNvGrpSpPr/>
            <p:nvPr/>
          </p:nvGrpSpPr>
          <p:grpSpPr>
            <a:xfrm>
              <a:off x="1629840" y="3189572"/>
              <a:ext cx="1565929" cy="262800"/>
              <a:chOff x="4440237" y="2636912"/>
              <a:chExt cx="1541527" cy="262800"/>
            </a:xfrm>
          </p:grpSpPr>
          <p:sp>
            <p:nvSpPr>
              <p:cNvPr id="1496" name="正方形/長方形 1495"/>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7" name="正方形/長方形 1496"/>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8" name="正方形/長方形 1497"/>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9" name="正方形/長方形 1498"/>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0" name="正方形/長方形 1499"/>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1" name="正方形/長方形 1500"/>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2" name="正方形/長方形 1501"/>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3" name="正方形/長方形 1502"/>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4" name="正方形/長方形 1503"/>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5" name="正方形/長方形 1504"/>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6" name="正方形/長方形 1505"/>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7" name="正方形/長方形 1506"/>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8" name="正方形/長方形 1507"/>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9" name="正方形/長方形 1508"/>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0" name="正方形/長方形 1509"/>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1" name="正方形/長方形 1510"/>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2" name="正方形/長方形 1511"/>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3" name="正方形/長方形 1512"/>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4" name="正方形/長方形 1513"/>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5" name="正方形/長方形 1514"/>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6" name="正方形/長方形 1515"/>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7" name="正方形/長方形 1516"/>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8" name="正方形/長方形 1517"/>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9" name="正方形/長方形 1518"/>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20" name="正方形/長方形 1519"/>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21" name="正方形/長方形 1520"/>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22" name="正方形/長方形 1521"/>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23" name="正方形/長方形 1522"/>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24" name="正方形/長方形 1523"/>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25" name="正方形/長方形 1524"/>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26" name="正方形/長方形 1525"/>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27" name="正方形/長方形 1526"/>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28" name="正方形/長方形 1527"/>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29" name="正方形/長方形 1528"/>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30" name="正方形/長方形 1529"/>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31" name="正方形/長方形 1530"/>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32" name="正方形/長方形 1531"/>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grpSp>
        <p:nvGrpSpPr>
          <p:cNvPr id="7" name="グループ化 6"/>
          <p:cNvGrpSpPr/>
          <p:nvPr/>
        </p:nvGrpSpPr>
        <p:grpSpPr>
          <a:xfrm>
            <a:off x="3490749" y="1124350"/>
            <a:ext cx="1191540" cy="1332000"/>
            <a:chOff x="-2025165" y="1308945"/>
            <a:chExt cx="1191540" cy="1332000"/>
          </a:xfrm>
        </p:grpSpPr>
        <p:sp>
          <p:nvSpPr>
            <p:cNvPr id="1237" name="Freeform 851"/>
            <p:cNvSpPr>
              <a:spLocks/>
            </p:cNvSpPr>
            <p:nvPr/>
          </p:nvSpPr>
          <p:spPr bwMode="auto">
            <a:xfrm>
              <a:off x="-1908494" y="2124018"/>
              <a:ext cx="1074869" cy="516927"/>
            </a:xfrm>
            <a:custGeom>
              <a:avLst/>
              <a:gdLst>
                <a:gd name="T0" fmla="*/ 475 w 419"/>
                <a:gd name="T1" fmla="*/ 72 h 233"/>
                <a:gd name="T2" fmla="*/ 289 w 419"/>
                <a:gd name="T3" fmla="*/ 66 h 233"/>
                <a:gd name="T4" fmla="*/ 172 w 419"/>
                <a:gd name="T5" fmla="*/ 37 h 233"/>
                <a:gd name="T6" fmla="*/ 114 w 419"/>
                <a:gd name="T7" fmla="*/ 29 h 233"/>
                <a:gd name="T8" fmla="*/ 113 w 419"/>
                <a:gd name="T9" fmla="*/ 31 h 233"/>
                <a:gd name="T10" fmla="*/ 102 w 419"/>
                <a:gd name="T11" fmla="*/ 44 h 233"/>
                <a:gd name="T12" fmla="*/ 81 w 419"/>
                <a:gd name="T13" fmla="*/ 67 h 233"/>
                <a:gd name="T14" fmla="*/ 65 w 419"/>
                <a:gd name="T15" fmla="*/ 98 h 233"/>
                <a:gd name="T16" fmla="*/ 0 w 419"/>
                <a:gd name="T17" fmla="*/ 95 h 233"/>
                <a:gd name="T18" fmla="*/ 57 w 419"/>
                <a:gd name="T19" fmla="*/ 199 h 233"/>
                <a:gd name="T20" fmla="*/ 140 w 419"/>
                <a:gd name="T21" fmla="*/ 202 h 233"/>
                <a:gd name="T22" fmla="*/ 135 w 419"/>
                <a:gd name="T23" fmla="*/ 285 h 233"/>
                <a:gd name="T24" fmla="*/ 430 w 419"/>
                <a:gd name="T25" fmla="*/ 285 h 233"/>
                <a:gd name="T26" fmla="*/ 503 w 419"/>
                <a:gd name="T27" fmla="*/ 212 h 233"/>
                <a:gd name="T28" fmla="*/ 475 w 419"/>
                <a:gd name="T29" fmla="*/ 72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9" h="233">
                  <a:moveTo>
                    <a:pt x="391" y="60"/>
                  </a:moveTo>
                  <a:cubicBezTo>
                    <a:pt x="347" y="0"/>
                    <a:pt x="276" y="52"/>
                    <a:pt x="238" y="54"/>
                  </a:cubicBezTo>
                  <a:cubicBezTo>
                    <a:pt x="200" y="56"/>
                    <a:pt x="141" y="31"/>
                    <a:pt x="141" y="31"/>
                  </a:cubicBezTo>
                  <a:cubicBezTo>
                    <a:pt x="123" y="22"/>
                    <a:pt x="107" y="21"/>
                    <a:pt x="94" y="23"/>
                  </a:cubicBezTo>
                  <a:cubicBezTo>
                    <a:pt x="94" y="24"/>
                    <a:pt x="93" y="24"/>
                    <a:pt x="93" y="25"/>
                  </a:cubicBezTo>
                  <a:cubicBezTo>
                    <a:pt x="93" y="25"/>
                    <a:pt x="95" y="37"/>
                    <a:pt x="84" y="38"/>
                  </a:cubicBezTo>
                  <a:cubicBezTo>
                    <a:pt x="84" y="38"/>
                    <a:pt x="87" y="56"/>
                    <a:pt x="67" y="55"/>
                  </a:cubicBezTo>
                  <a:cubicBezTo>
                    <a:pt x="67" y="55"/>
                    <a:pt x="81" y="79"/>
                    <a:pt x="53" y="80"/>
                  </a:cubicBezTo>
                  <a:cubicBezTo>
                    <a:pt x="30" y="82"/>
                    <a:pt x="7" y="78"/>
                    <a:pt x="0" y="77"/>
                  </a:cubicBezTo>
                  <a:cubicBezTo>
                    <a:pt x="1" y="138"/>
                    <a:pt x="45" y="162"/>
                    <a:pt x="45" y="162"/>
                  </a:cubicBezTo>
                  <a:cubicBezTo>
                    <a:pt x="71" y="183"/>
                    <a:pt x="115" y="165"/>
                    <a:pt x="115" y="165"/>
                  </a:cubicBezTo>
                  <a:cubicBezTo>
                    <a:pt x="108" y="182"/>
                    <a:pt x="111" y="233"/>
                    <a:pt x="111" y="233"/>
                  </a:cubicBezTo>
                  <a:cubicBezTo>
                    <a:pt x="353" y="233"/>
                    <a:pt x="353" y="233"/>
                    <a:pt x="353" y="233"/>
                  </a:cubicBezTo>
                  <a:cubicBezTo>
                    <a:pt x="353" y="233"/>
                    <a:pt x="407" y="202"/>
                    <a:pt x="413" y="173"/>
                  </a:cubicBezTo>
                  <a:cubicBezTo>
                    <a:pt x="419" y="144"/>
                    <a:pt x="391" y="60"/>
                    <a:pt x="391" y="6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1238" name="Line 852"/>
            <p:cNvSpPr>
              <a:spLocks noChangeShapeType="1"/>
            </p:cNvSpPr>
            <p:nvPr/>
          </p:nvSpPr>
          <p:spPr bwMode="auto">
            <a:xfrm>
              <a:off x="-1029732" y="2454337"/>
              <a:ext cx="27307" cy="186608"/>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239" name="Freeform 853"/>
            <p:cNvSpPr>
              <a:spLocks/>
            </p:cNvSpPr>
            <p:nvPr/>
          </p:nvSpPr>
          <p:spPr bwMode="auto">
            <a:xfrm>
              <a:off x="-1613092" y="2435032"/>
              <a:ext cx="47164" cy="55769"/>
            </a:xfrm>
            <a:custGeom>
              <a:avLst/>
              <a:gdLst>
                <a:gd name="T0" fmla="*/ 19 w 19"/>
                <a:gd name="T1" fmla="*/ 0 h 25"/>
                <a:gd name="T2" fmla="*/ 0 w 19"/>
                <a:gd name="T3" fmla="*/ 31 h 25"/>
                <a:gd name="T4" fmla="*/ 0 60000 65536"/>
                <a:gd name="T5" fmla="*/ 0 60000 65536"/>
              </a:gdLst>
              <a:ahLst/>
              <a:cxnLst>
                <a:cxn ang="T4">
                  <a:pos x="T0" y="T1"/>
                </a:cxn>
                <a:cxn ang="T5">
                  <a:pos x="T2" y="T3"/>
                </a:cxn>
              </a:cxnLst>
              <a:rect l="0" t="0" r="r" b="b"/>
              <a:pathLst>
                <a:path w="19" h="25">
                  <a:moveTo>
                    <a:pt x="19" y="0"/>
                  </a:moveTo>
                  <a:cubicBezTo>
                    <a:pt x="19" y="0"/>
                    <a:pt x="8" y="20"/>
                    <a:pt x="0"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40" name="Freeform 854"/>
            <p:cNvSpPr>
              <a:spLocks/>
            </p:cNvSpPr>
            <p:nvPr/>
          </p:nvSpPr>
          <p:spPr bwMode="auto">
            <a:xfrm>
              <a:off x="-1481525" y="2291322"/>
              <a:ext cx="146460" cy="122261"/>
            </a:xfrm>
            <a:custGeom>
              <a:avLst/>
              <a:gdLst>
                <a:gd name="T0" fmla="*/ 15 w 58"/>
                <a:gd name="T1" fmla="*/ 0 h 54"/>
                <a:gd name="T2" fmla="*/ 0 w 58"/>
                <a:gd name="T3" fmla="*/ 45 h 54"/>
                <a:gd name="T4" fmla="*/ 64 w 58"/>
                <a:gd name="T5" fmla="*/ 75 h 54"/>
                <a:gd name="T6" fmla="*/ 0 60000 65536"/>
                <a:gd name="T7" fmla="*/ 0 60000 65536"/>
                <a:gd name="T8" fmla="*/ 0 60000 65536"/>
              </a:gdLst>
              <a:ahLst/>
              <a:cxnLst>
                <a:cxn ang="T6">
                  <a:pos x="T0" y="T1"/>
                </a:cxn>
                <a:cxn ang="T7">
                  <a:pos x="T2" y="T3"/>
                </a:cxn>
                <a:cxn ang="T8">
                  <a:pos x="T4" y="T5"/>
                </a:cxn>
              </a:cxnLst>
              <a:rect l="0" t="0" r="r" b="b"/>
              <a:pathLst>
                <a:path w="58" h="54">
                  <a:moveTo>
                    <a:pt x="15" y="0"/>
                  </a:moveTo>
                  <a:cubicBezTo>
                    <a:pt x="0" y="33"/>
                    <a:pt x="0" y="33"/>
                    <a:pt x="0" y="33"/>
                  </a:cubicBezTo>
                  <a:cubicBezTo>
                    <a:pt x="0" y="33"/>
                    <a:pt x="29" y="31"/>
                    <a:pt x="58" y="5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41" name="Freeform 855"/>
            <p:cNvSpPr>
              <a:spLocks/>
            </p:cNvSpPr>
            <p:nvPr/>
          </p:nvSpPr>
          <p:spPr bwMode="auto">
            <a:xfrm>
              <a:off x="-1240734" y="2267728"/>
              <a:ext cx="148942" cy="148000"/>
            </a:xfrm>
            <a:custGeom>
              <a:avLst/>
              <a:gdLst>
                <a:gd name="T0" fmla="*/ 0 w 58"/>
                <a:gd name="T1" fmla="*/ 79 h 67"/>
                <a:gd name="T2" fmla="*/ 70 w 58"/>
                <a:gd name="T3" fmla="*/ 63 h 67"/>
                <a:gd name="T4" fmla="*/ 48 w 58"/>
                <a:gd name="T5" fmla="*/ 0 h 67"/>
                <a:gd name="T6" fmla="*/ 0 60000 65536"/>
                <a:gd name="T7" fmla="*/ 0 60000 65536"/>
                <a:gd name="T8" fmla="*/ 0 60000 65536"/>
              </a:gdLst>
              <a:ahLst/>
              <a:cxnLst>
                <a:cxn ang="T6">
                  <a:pos x="T0" y="T1"/>
                </a:cxn>
                <a:cxn ang="T7">
                  <a:pos x="T2" y="T3"/>
                </a:cxn>
                <a:cxn ang="T8">
                  <a:pos x="T4" y="T5"/>
                </a:cxn>
              </a:cxnLst>
              <a:rect l="0" t="0" r="r" b="b"/>
              <a:pathLst>
                <a:path w="58" h="67">
                  <a:moveTo>
                    <a:pt x="0" y="67"/>
                  </a:moveTo>
                  <a:cubicBezTo>
                    <a:pt x="0" y="67"/>
                    <a:pt x="38" y="45"/>
                    <a:pt x="58" y="51"/>
                  </a:cubicBezTo>
                  <a:cubicBezTo>
                    <a:pt x="58" y="51"/>
                    <a:pt x="38" y="14"/>
                    <a:pt x="4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42" name="Freeform 856"/>
            <p:cNvSpPr>
              <a:spLocks/>
            </p:cNvSpPr>
            <p:nvPr/>
          </p:nvSpPr>
          <p:spPr bwMode="auto">
            <a:xfrm>
              <a:off x="-1600679" y="2181931"/>
              <a:ext cx="29789" cy="85797"/>
            </a:xfrm>
            <a:custGeom>
              <a:avLst/>
              <a:gdLst>
                <a:gd name="T0" fmla="*/ 15 w 11"/>
                <a:gd name="T1" fmla="*/ 45 h 39"/>
                <a:gd name="T2" fmla="*/ 0 w 11"/>
                <a:gd name="T3" fmla="*/ 0 h 39"/>
                <a:gd name="T4" fmla="*/ 0 60000 65536"/>
                <a:gd name="T5" fmla="*/ 0 60000 65536"/>
              </a:gdLst>
              <a:ahLst/>
              <a:cxnLst>
                <a:cxn ang="T4">
                  <a:pos x="T0" y="T1"/>
                </a:cxn>
                <a:cxn ang="T5">
                  <a:pos x="T2" y="T3"/>
                </a:cxn>
              </a:cxnLst>
              <a:rect l="0" t="0" r="r" b="b"/>
              <a:pathLst>
                <a:path w="11" h="39">
                  <a:moveTo>
                    <a:pt x="9" y="39"/>
                  </a:moveTo>
                  <a:cubicBezTo>
                    <a:pt x="9" y="39"/>
                    <a:pt x="11" y="6"/>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243" name="Freeform 857"/>
            <p:cNvSpPr>
              <a:spLocks/>
            </p:cNvSpPr>
            <p:nvPr/>
          </p:nvSpPr>
          <p:spPr bwMode="auto">
            <a:xfrm>
              <a:off x="-1367336" y="2304192"/>
              <a:ext cx="163837" cy="135130"/>
            </a:xfrm>
            <a:custGeom>
              <a:avLst/>
              <a:gdLst>
                <a:gd name="T0" fmla="*/ 34 w 64"/>
                <a:gd name="T1" fmla="*/ 13 h 61"/>
                <a:gd name="T2" fmla="*/ 0 w 64"/>
                <a:gd name="T3" fmla="*/ 9 h 61"/>
                <a:gd name="T4" fmla="*/ 39 w 64"/>
                <a:gd name="T5" fmla="*/ 72 h 61"/>
                <a:gd name="T6" fmla="*/ 76 w 64"/>
                <a:gd name="T7" fmla="*/ 0 h 61"/>
                <a:gd name="T8" fmla="*/ 34 w 64"/>
                <a:gd name="T9" fmla="*/ 13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1">
                  <a:moveTo>
                    <a:pt x="28" y="13"/>
                  </a:moveTo>
                  <a:cubicBezTo>
                    <a:pt x="18" y="13"/>
                    <a:pt x="9" y="12"/>
                    <a:pt x="0" y="9"/>
                  </a:cubicBezTo>
                  <a:cubicBezTo>
                    <a:pt x="4" y="27"/>
                    <a:pt x="13" y="58"/>
                    <a:pt x="33" y="60"/>
                  </a:cubicBezTo>
                  <a:cubicBezTo>
                    <a:pt x="54" y="61"/>
                    <a:pt x="62" y="20"/>
                    <a:pt x="64" y="0"/>
                  </a:cubicBezTo>
                  <a:cubicBezTo>
                    <a:pt x="50" y="7"/>
                    <a:pt x="37" y="12"/>
                    <a:pt x="28" y="13"/>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244" name="Freeform 858"/>
            <p:cNvSpPr>
              <a:spLocks/>
            </p:cNvSpPr>
            <p:nvPr/>
          </p:nvSpPr>
          <p:spPr bwMode="auto">
            <a:xfrm>
              <a:off x="-1774445" y="1426917"/>
              <a:ext cx="915996" cy="607014"/>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sp>
          <p:nvSpPr>
            <p:cNvPr id="1245" name="Freeform 859"/>
            <p:cNvSpPr>
              <a:spLocks/>
            </p:cNvSpPr>
            <p:nvPr/>
          </p:nvSpPr>
          <p:spPr bwMode="auto">
            <a:xfrm>
              <a:off x="-1642879" y="1549178"/>
              <a:ext cx="667758" cy="787187"/>
            </a:xfrm>
            <a:custGeom>
              <a:avLst/>
              <a:gdLst>
                <a:gd name="T0" fmla="*/ 298 w 260"/>
                <a:gd name="T1" fmla="*/ 172 h 355"/>
                <a:gd name="T2" fmla="*/ 319 w 260"/>
                <a:gd name="T3" fmla="*/ 312 h 355"/>
                <a:gd name="T4" fmla="*/ 166 w 260"/>
                <a:gd name="T5" fmla="*/ 431 h 355"/>
                <a:gd name="T6" fmla="*/ 50 w 260"/>
                <a:gd name="T7" fmla="*/ 374 h 355"/>
                <a:gd name="T8" fmla="*/ 3 w 260"/>
                <a:gd name="T9" fmla="*/ 285 h 355"/>
                <a:gd name="T10" fmla="*/ 5 w 260"/>
                <a:gd name="T11" fmla="*/ 211 h 355"/>
                <a:gd name="T12" fmla="*/ 14 w 260"/>
                <a:gd name="T13" fmla="*/ 150 h 355"/>
                <a:gd name="T14" fmla="*/ 50 w 260"/>
                <a:gd name="T15" fmla="*/ 100 h 355"/>
                <a:gd name="T16" fmla="*/ 82 w 260"/>
                <a:gd name="T17" fmla="*/ 116 h 355"/>
                <a:gd name="T18" fmla="*/ 111 w 260"/>
                <a:gd name="T19" fmla="*/ 23 h 355"/>
                <a:gd name="T20" fmla="*/ 148 w 260"/>
                <a:gd name="T21" fmla="*/ 37 h 355"/>
                <a:gd name="T22" fmla="*/ 198 w 260"/>
                <a:gd name="T23" fmla="*/ 2 h 355"/>
                <a:gd name="T24" fmla="*/ 229 w 260"/>
                <a:gd name="T25" fmla="*/ 112 h 355"/>
                <a:gd name="T26" fmla="*/ 256 w 260"/>
                <a:gd name="T27" fmla="*/ 81 h 355"/>
                <a:gd name="T28" fmla="*/ 298 w 260"/>
                <a:gd name="T29" fmla="*/ 172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355">
                  <a:moveTo>
                    <a:pt x="243" y="141"/>
                  </a:moveTo>
                  <a:cubicBezTo>
                    <a:pt x="243" y="141"/>
                    <a:pt x="253" y="211"/>
                    <a:pt x="260" y="255"/>
                  </a:cubicBezTo>
                  <a:cubicBezTo>
                    <a:pt x="259" y="289"/>
                    <a:pt x="169" y="350"/>
                    <a:pt x="135" y="353"/>
                  </a:cubicBezTo>
                  <a:cubicBezTo>
                    <a:pt x="101" y="355"/>
                    <a:pt x="83" y="337"/>
                    <a:pt x="41" y="307"/>
                  </a:cubicBezTo>
                  <a:cubicBezTo>
                    <a:pt x="0" y="277"/>
                    <a:pt x="3" y="234"/>
                    <a:pt x="3" y="234"/>
                  </a:cubicBezTo>
                  <a:cubicBezTo>
                    <a:pt x="5" y="173"/>
                    <a:pt x="5" y="173"/>
                    <a:pt x="5" y="173"/>
                  </a:cubicBezTo>
                  <a:cubicBezTo>
                    <a:pt x="14" y="123"/>
                    <a:pt x="14" y="123"/>
                    <a:pt x="14" y="123"/>
                  </a:cubicBezTo>
                  <a:cubicBezTo>
                    <a:pt x="14" y="123"/>
                    <a:pt x="39" y="101"/>
                    <a:pt x="41" y="82"/>
                  </a:cubicBezTo>
                  <a:cubicBezTo>
                    <a:pt x="67" y="95"/>
                    <a:pt x="67" y="95"/>
                    <a:pt x="67" y="95"/>
                  </a:cubicBezTo>
                  <a:cubicBezTo>
                    <a:pt x="67" y="95"/>
                    <a:pt x="51" y="19"/>
                    <a:pt x="91" y="17"/>
                  </a:cubicBezTo>
                  <a:cubicBezTo>
                    <a:pt x="91" y="17"/>
                    <a:pt x="115" y="15"/>
                    <a:pt x="121" y="31"/>
                  </a:cubicBezTo>
                  <a:cubicBezTo>
                    <a:pt x="121" y="31"/>
                    <a:pt x="134" y="0"/>
                    <a:pt x="161" y="2"/>
                  </a:cubicBezTo>
                  <a:cubicBezTo>
                    <a:pt x="189" y="4"/>
                    <a:pt x="201" y="58"/>
                    <a:pt x="187" y="92"/>
                  </a:cubicBezTo>
                  <a:cubicBezTo>
                    <a:pt x="187" y="92"/>
                    <a:pt x="206" y="79"/>
                    <a:pt x="209" y="67"/>
                  </a:cubicBezTo>
                  <a:cubicBezTo>
                    <a:pt x="209" y="67"/>
                    <a:pt x="239" y="94"/>
                    <a:pt x="243" y="141"/>
                  </a:cubicBezTo>
                  <a:close/>
                </a:path>
              </a:pathLst>
            </a:custGeom>
            <a:solidFill>
              <a:srgbClr val="FFDD9F"/>
            </a:solidFill>
            <a:ln w="19050" cap="rnd">
              <a:solidFill>
                <a:srgbClr val="000000"/>
              </a:solidFill>
              <a:prstDash val="solid"/>
              <a:round/>
              <a:headEnd/>
              <a:tailEnd/>
            </a:ln>
          </p:spPr>
          <p:txBody>
            <a:bodyPr/>
            <a:lstStyle/>
            <a:p>
              <a:endParaRPr lang="ja-JP" altLang="en-US" dirty="0"/>
            </a:p>
          </p:txBody>
        </p:sp>
        <p:sp>
          <p:nvSpPr>
            <p:cNvPr id="1246" name="Freeform 860"/>
            <p:cNvSpPr>
              <a:spLocks/>
            </p:cNvSpPr>
            <p:nvPr/>
          </p:nvSpPr>
          <p:spPr bwMode="auto">
            <a:xfrm>
              <a:off x="-1019803" y="1780829"/>
              <a:ext cx="124118" cy="235942"/>
            </a:xfrm>
            <a:custGeom>
              <a:avLst/>
              <a:gdLst>
                <a:gd name="T0" fmla="*/ 31 w 48"/>
                <a:gd name="T1" fmla="*/ 2 h 106"/>
                <a:gd name="T2" fmla="*/ 0 w 48"/>
                <a:gd name="T3" fmla="*/ 37 h 106"/>
                <a:gd name="T4" fmla="*/ 0 w 48"/>
                <a:gd name="T5" fmla="*/ 44 h 106"/>
                <a:gd name="T6" fmla="*/ 10 w 48"/>
                <a:gd name="T7" fmla="*/ 132 h 106"/>
                <a:gd name="T8" fmla="*/ 58 w 48"/>
                <a:gd name="T9" fmla="*/ 70 h 106"/>
                <a:gd name="T10" fmla="*/ 31 w 48"/>
                <a:gd name="T11" fmla="*/ 2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6">
                  <a:moveTo>
                    <a:pt x="25" y="2"/>
                  </a:moveTo>
                  <a:cubicBezTo>
                    <a:pt x="12" y="0"/>
                    <a:pt x="4" y="16"/>
                    <a:pt x="0" y="31"/>
                  </a:cubicBezTo>
                  <a:cubicBezTo>
                    <a:pt x="0" y="33"/>
                    <a:pt x="0" y="34"/>
                    <a:pt x="0" y="36"/>
                  </a:cubicBezTo>
                  <a:cubicBezTo>
                    <a:pt x="0" y="36"/>
                    <a:pt x="5" y="70"/>
                    <a:pt x="10" y="106"/>
                  </a:cubicBezTo>
                  <a:cubicBezTo>
                    <a:pt x="40" y="106"/>
                    <a:pt x="46" y="57"/>
                    <a:pt x="46" y="57"/>
                  </a:cubicBezTo>
                  <a:cubicBezTo>
                    <a:pt x="46" y="57"/>
                    <a:pt x="48" y="6"/>
                    <a:pt x="25" y="2"/>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247" name="Freeform 861"/>
            <p:cNvSpPr>
              <a:spLocks/>
            </p:cNvSpPr>
            <p:nvPr/>
          </p:nvSpPr>
          <p:spPr bwMode="auto">
            <a:xfrm>
              <a:off x="-1747139" y="1793700"/>
              <a:ext cx="126602" cy="233797"/>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252" name="Freeform 862"/>
            <p:cNvSpPr>
              <a:spLocks/>
            </p:cNvSpPr>
            <p:nvPr/>
          </p:nvSpPr>
          <p:spPr bwMode="auto">
            <a:xfrm>
              <a:off x="-1501383" y="1712192"/>
              <a:ext cx="181213" cy="130841"/>
            </a:xfrm>
            <a:custGeom>
              <a:avLst/>
              <a:gdLst>
                <a:gd name="T0" fmla="*/ 0 w 71"/>
                <a:gd name="T1" fmla="*/ 43 h 59"/>
                <a:gd name="T2" fmla="*/ 47 w 71"/>
                <a:gd name="T3" fmla="*/ 6 h 59"/>
                <a:gd name="T4" fmla="*/ 83 w 71"/>
                <a:gd name="T5" fmla="*/ 71 h 59"/>
                <a:gd name="T6" fmla="*/ 0 60000 65536"/>
                <a:gd name="T7" fmla="*/ 0 60000 65536"/>
                <a:gd name="T8" fmla="*/ 0 60000 65536"/>
              </a:gdLst>
              <a:ahLst/>
              <a:cxnLst>
                <a:cxn ang="T6">
                  <a:pos x="T0" y="T1"/>
                </a:cxn>
                <a:cxn ang="T7">
                  <a:pos x="T2" y="T3"/>
                </a:cxn>
                <a:cxn ang="T8">
                  <a:pos x="T4" y="T5"/>
                </a:cxn>
              </a:cxnLst>
              <a:rect l="0" t="0" r="r" b="b"/>
              <a:pathLst>
                <a:path w="71" h="59">
                  <a:moveTo>
                    <a:pt x="0" y="37"/>
                  </a:moveTo>
                  <a:cubicBezTo>
                    <a:pt x="0" y="37"/>
                    <a:pt x="28" y="0"/>
                    <a:pt x="41" y="6"/>
                  </a:cubicBezTo>
                  <a:cubicBezTo>
                    <a:pt x="54" y="13"/>
                    <a:pt x="71" y="59"/>
                    <a:pt x="71" y="5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70" name="Line 863"/>
            <p:cNvSpPr>
              <a:spLocks noChangeShapeType="1"/>
            </p:cNvSpPr>
            <p:nvPr/>
          </p:nvSpPr>
          <p:spPr bwMode="auto">
            <a:xfrm flipV="1">
              <a:off x="-1295347" y="1705757"/>
              <a:ext cx="67025" cy="128695"/>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71" name="Oval 864"/>
            <p:cNvSpPr>
              <a:spLocks noChangeArrowheads="1"/>
            </p:cNvSpPr>
            <p:nvPr/>
          </p:nvSpPr>
          <p:spPr bwMode="auto">
            <a:xfrm>
              <a:off x="-1394642" y="1780829"/>
              <a:ext cx="69507" cy="12011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1572" name="Oval 865"/>
            <p:cNvSpPr>
              <a:spLocks noChangeArrowheads="1"/>
            </p:cNvSpPr>
            <p:nvPr/>
          </p:nvSpPr>
          <p:spPr bwMode="auto">
            <a:xfrm>
              <a:off x="-1280452" y="1789409"/>
              <a:ext cx="62060" cy="11153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1573" name="Freeform 866"/>
            <p:cNvSpPr>
              <a:spLocks/>
            </p:cNvSpPr>
            <p:nvPr/>
          </p:nvSpPr>
          <p:spPr bwMode="auto">
            <a:xfrm>
              <a:off x="-972638" y="1834453"/>
              <a:ext cx="37236" cy="132986"/>
            </a:xfrm>
            <a:custGeom>
              <a:avLst/>
              <a:gdLst>
                <a:gd name="T0" fmla="*/ 7 w 15"/>
                <a:gd name="T1" fmla="*/ 0 h 60"/>
                <a:gd name="T2" fmla="*/ 0 w 15"/>
                <a:gd name="T3" fmla="*/ 72 h 60"/>
                <a:gd name="T4" fmla="*/ 0 60000 65536"/>
                <a:gd name="T5" fmla="*/ 0 60000 65536"/>
              </a:gdLst>
              <a:ahLst/>
              <a:cxnLst>
                <a:cxn ang="T4">
                  <a:pos x="T0" y="T1"/>
                </a:cxn>
                <a:cxn ang="T5">
                  <a:pos x="T2" y="T3"/>
                </a:cxn>
              </a:cxnLst>
              <a:rect l="0" t="0" r="r" b="b"/>
              <a:pathLst>
                <a:path w="15" h="60">
                  <a:moveTo>
                    <a:pt x="7" y="0"/>
                  </a:moveTo>
                  <a:cubicBezTo>
                    <a:pt x="7" y="0"/>
                    <a:pt x="15" y="54"/>
                    <a:pt x="0" y="6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74" name="Freeform 867"/>
            <p:cNvSpPr>
              <a:spLocks/>
            </p:cNvSpPr>
            <p:nvPr/>
          </p:nvSpPr>
          <p:spPr bwMode="auto">
            <a:xfrm>
              <a:off x="-1704938" y="1870917"/>
              <a:ext cx="29789" cy="111536"/>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75" name="Freeform 868"/>
            <p:cNvSpPr>
              <a:spLocks/>
            </p:cNvSpPr>
            <p:nvPr/>
          </p:nvSpPr>
          <p:spPr bwMode="auto">
            <a:xfrm>
              <a:off x="-2025165" y="1945988"/>
              <a:ext cx="412073" cy="360347"/>
            </a:xfrm>
            <a:custGeom>
              <a:avLst/>
              <a:gdLst>
                <a:gd name="T0" fmla="*/ 140 w 160"/>
                <a:gd name="T1" fmla="*/ 168 h 162"/>
                <a:gd name="T2" fmla="*/ 122 w 160"/>
                <a:gd name="T3" fmla="*/ 199 h 162"/>
                <a:gd name="T4" fmla="*/ 55 w 160"/>
                <a:gd name="T5" fmla="*/ 195 h 162"/>
                <a:gd name="T6" fmla="*/ 3 w 160"/>
                <a:gd name="T7" fmla="*/ 117 h 162"/>
                <a:gd name="T8" fmla="*/ 77 w 160"/>
                <a:gd name="T9" fmla="*/ 2 h 162"/>
                <a:gd name="T10" fmla="*/ 168 w 160"/>
                <a:gd name="T11" fmla="*/ 36 h 162"/>
                <a:gd name="T12" fmla="*/ 179 w 160"/>
                <a:gd name="T13" fmla="*/ 112 h 162"/>
                <a:gd name="T14" fmla="*/ 172 w 160"/>
                <a:gd name="T15" fmla="*/ 130 h 162"/>
                <a:gd name="T16" fmla="*/ 161 w 160"/>
                <a:gd name="T17" fmla="*/ 147 h 162"/>
                <a:gd name="T18" fmla="*/ 140 w 160"/>
                <a:gd name="T19" fmla="*/ 168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62">
                  <a:moveTo>
                    <a:pt x="112" y="135"/>
                  </a:moveTo>
                  <a:cubicBezTo>
                    <a:pt x="112" y="135"/>
                    <a:pt x="126" y="159"/>
                    <a:pt x="98" y="160"/>
                  </a:cubicBezTo>
                  <a:cubicBezTo>
                    <a:pt x="71" y="162"/>
                    <a:pt x="43" y="157"/>
                    <a:pt x="43" y="157"/>
                  </a:cubicBezTo>
                  <a:cubicBezTo>
                    <a:pt x="43" y="157"/>
                    <a:pt x="0" y="114"/>
                    <a:pt x="3" y="94"/>
                  </a:cubicBezTo>
                  <a:cubicBezTo>
                    <a:pt x="6" y="74"/>
                    <a:pt x="44" y="3"/>
                    <a:pt x="62" y="2"/>
                  </a:cubicBezTo>
                  <a:cubicBezTo>
                    <a:pt x="80" y="1"/>
                    <a:pt x="111" y="0"/>
                    <a:pt x="135" y="30"/>
                  </a:cubicBezTo>
                  <a:cubicBezTo>
                    <a:pt x="160" y="60"/>
                    <a:pt x="153" y="83"/>
                    <a:pt x="144" y="90"/>
                  </a:cubicBezTo>
                  <a:cubicBezTo>
                    <a:pt x="144" y="90"/>
                    <a:pt x="144" y="100"/>
                    <a:pt x="138" y="105"/>
                  </a:cubicBezTo>
                  <a:cubicBezTo>
                    <a:pt x="138" y="105"/>
                    <a:pt x="140" y="117"/>
                    <a:pt x="129" y="118"/>
                  </a:cubicBezTo>
                  <a:cubicBezTo>
                    <a:pt x="129" y="118"/>
                    <a:pt x="132" y="136"/>
                    <a:pt x="112" y="135"/>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576" name="Freeform 869"/>
            <p:cNvSpPr>
              <a:spLocks/>
            </p:cNvSpPr>
            <p:nvPr/>
          </p:nvSpPr>
          <p:spPr bwMode="auto">
            <a:xfrm>
              <a:off x="-1841469" y="1879496"/>
              <a:ext cx="129084" cy="102956"/>
            </a:xfrm>
            <a:custGeom>
              <a:avLst/>
              <a:gdLst>
                <a:gd name="T0" fmla="*/ 56 w 51"/>
                <a:gd name="T1" fmla="*/ 58 h 46"/>
                <a:gd name="T2" fmla="*/ 46 w 51"/>
                <a:gd name="T3" fmla="*/ 3 h 46"/>
                <a:gd name="T4" fmla="*/ 0 w 51"/>
                <a:gd name="T5" fmla="*/ 39 h 46"/>
                <a:gd name="T6" fmla="*/ 56 w 51"/>
                <a:gd name="T7" fmla="*/ 58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6">
                  <a:moveTo>
                    <a:pt x="50" y="46"/>
                  </a:moveTo>
                  <a:cubicBezTo>
                    <a:pt x="51" y="32"/>
                    <a:pt x="51" y="7"/>
                    <a:pt x="40" y="3"/>
                  </a:cubicBezTo>
                  <a:cubicBezTo>
                    <a:pt x="29" y="0"/>
                    <a:pt x="9" y="20"/>
                    <a:pt x="0" y="31"/>
                  </a:cubicBezTo>
                  <a:cubicBezTo>
                    <a:pt x="14" y="31"/>
                    <a:pt x="32" y="33"/>
                    <a:pt x="50" y="46"/>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1577" name="Freeform 870"/>
            <p:cNvSpPr>
              <a:spLocks/>
            </p:cNvSpPr>
            <p:nvPr/>
          </p:nvSpPr>
          <p:spPr bwMode="auto">
            <a:xfrm>
              <a:off x="-1685080" y="2070395"/>
              <a:ext cx="34753" cy="81508"/>
            </a:xfrm>
            <a:custGeom>
              <a:avLst/>
              <a:gdLst>
                <a:gd name="T0" fmla="*/ 0 w 13"/>
                <a:gd name="T1" fmla="*/ 0 h 36"/>
                <a:gd name="T2" fmla="*/ 17 w 13"/>
                <a:gd name="T3" fmla="*/ 49 h 36"/>
                <a:gd name="T4" fmla="*/ 0 60000 65536"/>
                <a:gd name="T5" fmla="*/ 0 60000 65536"/>
              </a:gdLst>
              <a:ahLst/>
              <a:cxnLst>
                <a:cxn ang="T4">
                  <a:pos x="T0" y="T1"/>
                </a:cxn>
                <a:cxn ang="T5">
                  <a:pos x="T2" y="T3"/>
                </a:cxn>
              </a:cxnLst>
              <a:rect l="0" t="0" r="r" b="b"/>
              <a:pathLst>
                <a:path w="13" h="36">
                  <a:moveTo>
                    <a:pt x="0" y="0"/>
                  </a:moveTo>
                  <a:cubicBezTo>
                    <a:pt x="0" y="0"/>
                    <a:pt x="13" y="24"/>
                    <a:pt x="11" y="3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78" name="Freeform 871"/>
            <p:cNvSpPr>
              <a:spLocks/>
            </p:cNvSpPr>
            <p:nvPr/>
          </p:nvSpPr>
          <p:spPr bwMode="auto">
            <a:xfrm>
              <a:off x="-1699974" y="2115439"/>
              <a:ext cx="32271" cy="64349"/>
            </a:xfrm>
            <a:custGeom>
              <a:avLst/>
              <a:gdLst>
                <a:gd name="T0" fmla="*/ 0 w 12"/>
                <a:gd name="T1" fmla="*/ 0 h 29"/>
                <a:gd name="T2" fmla="*/ 17 w 12"/>
                <a:gd name="T3" fmla="*/ 35 h 29"/>
                <a:gd name="T4" fmla="*/ 0 60000 65536"/>
                <a:gd name="T5" fmla="*/ 0 60000 65536"/>
              </a:gdLst>
              <a:ahLst/>
              <a:cxnLst>
                <a:cxn ang="T4">
                  <a:pos x="T0" y="T1"/>
                </a:cxn>
                <a:cxn ang="T5">
                  <a:pos x="T2" y="T3"/>
                </a:cxn>
              </a:cxnLst>
              <a:rect l="0" t="0" r="r" b="b"/>
              <a:pathLst>
                <a:path w="12" h="29">
                  <a:moveTo>
                    <a:pt x="0" y="0"/>
                  </a:moveTo>
                  <a:cubicBezTo>
                    <a:pt x="0" y="0"/>
                    <a:pt x="12" y="18"/>
                    <a:pt x="11" y="2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79" name="Freeform 872"/>
            <p:cNvSpPr>
              <a:spLocks/>
            </p:cNvSpPr>
            <p:nvPr/>
          </p:nvSpPr>
          <p:spPr bwMode="auto">
            <a:xfrm>
              <a:off x="-1712385" y="2145467"/>
              <a:ext cx="22342" cy="62203"/>
            </a:xfrm>
            <a:custGeom>
              <a:avLst/>
              <a:gdLst>
                <a:gd name="T0" fmla="*/ 0 w 8"/>
                <a:gd name="T1" fmla="*/ 0 h 28"/>
                <a:gd name="T2" fmla="*/ 14 w 8"/>
                <a:gd name="T3" fmla="*/ 34 h 28"/>
                <a:gd name="T4" fmla="*/ 0 60000 65536"/>
                <a:gd name="T5" fmla="*/ 0 60000 65536"/>
              </a:gdLst>
              <a:ahLst/>
              <a:cxnLst>
                <a:cxn ang="T4">
                  <a:pos x="T0" y="T1"/>
                </a:cxn>
                <a:cxn ang="T5">
                  <a:pos x="T2" y="T3"/>
                </a:cxn>
              </a:cxnLst>
              <a:rect l="0" t="0" r="r" b="b"/>
              <a:pathLst>
                <a:path w="8" h="28">
                  <a:moveTo>
                    <a:pt x="0" y="0"/>
                  </a:moveTo>
                  <a:cubicBezTo>
                    <a:pt x="0" y="0"/>
                    <a:pt x="8" y="18"/>
                    <a:pt x="7" y="28"/>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80" name="Freeform 873"/>
            <p:cNvSpPr>
              <a:spLocks/>
            </p:cNvSpPr>
            <p:nvPr/>
          </p:nvSpPr>
          <p:spPr bwMode="auto">
            <a:xfrm>
              <a:off x="-1853880" y="2156192"/>
              <a:ext cx="116671" cy="87942"/>
            </a:xfrm>
            <a:custGeom>
              <a:avLst/>
              <a:gdLst>
                <a:gd name="T0" fmla="*/ 25 w 45"/>
                <a:gd name="T1" fmla="*/ 0 h 41"/>
                <a:gd name="T2" fmla="*/ 2 w 45"/>
                <a:gd name="T3" fmla="*/ 12 h 41"/>
                <a:gd name="T4" fmla="*/ 57 w 45"/>
                <a:gd name="T5" fmla="*/ 41 h 41"/>
                <a:gd name="T6" fmla="*/ 0 60000 65536"/>
                <a:gd name="T7" fmla="*/ 0 60000 65536"/>
                <a:gd name="T8" fmla="*/ 0 60000 65536"/>
              </a:gdLst>
              <a:ahLst/>
              <a:cxnLst>
                <a:cxn ang="T6">
                  <a:pos x="T0" y="T1"/>
                </a:cxn>
                <a:cxn ang="T7">
                  <a:pos x="T2" y="T3"/>
                </a:cxn>
                <a:cxn ang="T8">
                  <a:pos x="T4" y="T5"/>
                </a:cxn>
              </a:cxnLst>
              <a:rect l="0" t="0" r="r" b="b"/>
              <a:pathLst>
                <a:path w="45" h="41">
                  <a:moveTo>
                    <a:pt x="19" y="0"/>
                  </a:moveTo>
                  <a:cubicBezTo>
                    <a:pt x="19" y="0"/>
                    <a:pt x="4" y="2"/>
                    <a:pt x="2" y="12"/>
                  </a:cubicBezTo>
                  <a:cubicBezTo>
                    <a:pt x="0" y="22"/>
                    <a:pt x="20" y="37"/>
                    <a:pt x="45" y="4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81" name="Freeform 874"/>
            <p:cNvSpPr>
              <a:spLocks/>
            </p:cNvSpPr>
            <p:nvPr/>
          </p:nvSpPr>
          <p:spPr bwMode="auto">
            <a:xfrm>
              <a:off x="-1814163" y="2003902"/>
              <a:ext cx="86882" cy="105101"/>
            </a:xfrm>
            <a:custGeom>
              <a:avLst/>
              <a:gdLst>
                <a:gd name="T0" fmla="*/ 40 w 34"/>
                <a:gd name="T1" fmla="*/ 0 h 47"/>
                <a:gd name="T2" fmla="*/ 30 w 34"/>
                <a:gd name="T3" fmla="*/ 19 h 47"/>
                <a:gd name="T4" fmla="*/ 13 w 34"/>
                <a:gd name="T5" fmla="*/ 35 h 47"/>
                <a:gd name="T6" fmla="*/ 9 w 34"/>
                <a:gd name="T7" fmla="*/ 59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7">
                  <a:moveTo>
                    <a:pt x="34" y="0"/>
                  </a:moveTo>
                  <a:cubicBezTo>
                    <a:pt x="34" y="0"/>
                    <a:pt x="22" y="4"/>
                    <a:pt x="24" y="13"/>
                  </a:cubicBezTo>
                  <a:cubicBezTo>
                    <a:pt x="24" y="13"/>
                    <a:pt x="10" y="17"/>
                    <a:pt x="13" y="29"/>
                  </a:cubicBezTo>
                  <a:cubicBezTo>
                    <a:pt x="13" y="29"/>
                    <a:pt x="0" y="38"/>
                    <a:pt x="9" y="4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82" name="Freeform 875"/>
            <p:cNvSpPr>
              <a:spLocks/>
            </p:cNvSpPr>
            <p:nvPr/>
          </p:nvSpPr>
          <p:spPr bwMode="auto">
            <a:xfrm>
              <a:off x="-1449254" y="2031786"/>
              <a:ext cx="280508" cy="201624"/>
            </a:xfrm>
            <a:custGeom>
              <a:avLst/>
              <a:gdLst>
                <a:gd name="T0" fmla="*/ 133 w 109"/>
                <a:gd name="T1" fmla="*/ 0 h 91"/>
                <a:gd name="T2" fmla="*/ 0 w 109"/>
                <a:gd name="T3" fmla="*/ 38 h 91"/>
                <a:gd name="T4" fmla="*/ 88 w 109"/>
                <a:gd name="T5" fmla="*/ 105 h 91"/>
                <a:gd name="T6" fmla="*/ 133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2225" cap="rnd">
              <a:solidFill>
                <a:srgbClr val="000000"/>
              </a:solidFill>
              <a:prstDash val="solid"/>
              <a:round/>
              <a:headEnd/>
              <a:tailEnd/>
            </a:ln>
          </p:spPr>
          <p:txBody>
            <a:bodyPr/>
            <a:lstStyle/>
            <a:p>
              <a:endParaRPr lang="ja-JP" altLang="en-US" dirty="0"/>
            </a:p>
          </p:txBody>
        </p:sp>
        <p:grpSp>
          <p:nvGrpSpPr>
            <p:cNvPr id="1583" name="グループ化 1582"/>
            <p:cNvGrpSpPr/>
            <p:nvPr/>
          </p:nvGrpSpPr>
          <p:grpSpPr>
            <a:xfrm>
              <a:off x="-1757660" y="1308945"/>
              <a:ext cx="894212" cy="508226"/>
              <a:chOff x="-1681953" y="5333554"/>
              <a:chExt cx="1007621" cy="572683"/>
            </a:xfrm>
          </p:grpSpPr>
          <p:sp>
            <p:nvSpPr>
              <p:cNvPr id="1585" name="Freeform 370"/>
              <p:cNvSpPr>
                <a:spLocks/>
              </p:cNvSpPr>
              <p:nvPr/>
            </p:nvSpPr>
            <p:spPr bwMode="auto">
              <a:xfrm flipH="1">
                <a:off x="-1681953" y="5496402"/>
                <a:ext cx="89566" cy="409835"/>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6" name="Freeform 371"/>
              <p:cNvSpPr>
                <a:spLocks/>
              </p:cNvSpPr>
              <p:nvPr/>
            </p:nvSpPr>
            <p:spPr bwMode="auto">
              <a:xfrm flipH="1">
                <a:off x="-1629706" y="5333554"/>
                <a:ext cx="925519" cy="496687"/>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7" name="Freeform 372"/>
              <p:cNvSpPr>
                <a:spLocks/>
              </p:cNvSpPr>
              <p:nvPr/>
            </p:nvSpPr>
            <p:spPr bwMode="auto">
              <a:xfrm flipH="1">
                <a:off x="-1629706" y="5656536"/>
                <a:ext cx="955374" cy="18184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8" name="グループ化 7"/>
          <p:cNvGrpSpPr/>
          <p:nvPr/>
        </p:nvGrpSpPr>
        <p:grpSpPr>
          <a:xfrm>
            <a:off x="3504817" y="4784202"/>
            <a:ext cx="1103580" cy="1248601"/>
            <a:chOff x="-1898373" y="4841087"/>
            <a:chExt cx="1103580" cy="1248601"/>
          </a:xfrm>
        </p:grpSpPr>
        <p:sp>
          <p:nvSpPr>
            <p:cNvPr id="1319" name="月 1318"/>
            <p:cNvSpPr/>
            <p:nvPr/>
          </p:nvSpPr>
          <p:spPr>
            <a:xfrm rot="1683246">
              <a:off x="-1898373" y="5209421"/>
              <a:ext cx="401782" cy="700377"/>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89" name="Freeform 617"/>
            <p:cNvSpPr>
              <a:spLocks/>
            </p:cNvSpPr>
            <p:nvPr/>
          </p:nvSpPr>
          <p:spPr bwMode="auto">
            <a:xfrm flipH="1">
              <a:off x="-1713689" y="5742219"/>
              <a:ext cx="905294" cy="347469"/>
            </a:xfrm>
            <a:custGeom>
              <a:avLst/>
              <a:gdLst>
                <a:gd name="T0" fmla="*/ 42390 w 241"/>
                <a:gd name="T1" fmla="*/ 0 h 117"/>
                <a:gd name="T2" fmla="*/ 31859 w 241"/>
                <a:gd name="T3" fmla="*/ 50 h 117"/>
                <a:gd name="T4" fmla="*/ 17933 w 241"/>
                <a:gd name="T5" fmla="*/ 160 h 117"/>
                <a:gd name="T6" fmla="*/ 7091 w 241"/>
                <a:gd name="T7" fmla="*/ 212 h 117"/>
                <a:gd name="T8" fmla="*/ 7785 w 241"/>
                <a:gd name="T9" fmla="*/ 587 h 117"/>
                <a:gd name="T10" fmla="*/ 56828 w 241"/>
                <a:gd name="T11" fmla="*/ 587 h 117"/>
                <a:gd name="T12" fmla="*/ 50947 w 241"/>
                <a:gd name="T13" fmla="*/ 115 h 117"/>
                <a:gd name="T14" fmla="*/ 42390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FFFF"/>
            </a:solidFill>
            <a:ln w="20701" cap="rnd">
              <a:solidFill>
                <a:srgbClr val="000000"/>
              </a:solidFill>
              <a:prstDash val="solid"/>
              <a:round/>
              <a:headEnd/>
              <a:tailEnd/>
            </a:ln>
          </p:spPr>
          <p:txBody>
            <a:bodyPr/>
            <a:lstStyle/>
            <a:p>
              <a:endParaRPr lang="ja-JP" altLang="en-US" dirty="0"/>
            </a:p>
          </p:txBody>
        </p:sp>
        <p:sp>
          <p:nvSpPr>
            <p:cNvPr id="1590" name="Freeform 618"/>
            <p:cNvSpPr>
              <a:spLocks/>
            </p:cNvSpPr>
            <p:nvPr/>
          </p:nvSpPr>
          <p:spPr bwMode="auto">
            <a:xfrm flipH="1">
              <a:off x="-1403863" y="5767199"/>
              <a:ext cx="90680" cy="145346"/>
            </a:xfrm>
            <a:custGeom>
              <a:avLst/>
              <a:gdLst>
                <a:gd name="T0" fmla="*/ 0 w 24"/>
                <a:gd name="T1" fmla="*/ 1 h 49"/>
                <a:gd name="T2" fmla="*/ 313 w 24"/>
                <a:gd name="T3" fmla="*/ 246 h 49"/>
                <a:gd name="T4" fmla="*/ 5863 w 24"/>
                <a:gd name="T5" fmla="*/ 0 h 49"/>
                <a:gd name="T6" fmla="*/ 0 w 24"/>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591" name="Freeform 619"/>
            <p:cNvSpPr>
              <a:spLocks/>
            </p:cNvSpPr>
            <p:nvPr/>
          </p:nvSpPr>
          <p:spPr bwMode="auto">
            <a:xfrm flipH="1">
              <a:off x="-1313184" y="5796723"/>
              <a:ext cx="105794" cy="111282"/>
            </a:xfrm>
            <a:custGeom>
              <a:avLst/>
              <a:gdLst>
                <a:gd name="T0" fmla="*/ 4895 w 28"/>
                <a:gd name="T1" fmla="*/ 0 h 38"/>
                <a:gd name="T2" fmla="*/ 0 w 28"/>
                <a:gd name="T3" fmla="*/ 173 h 38"/>
                <a:gd name="T4" fmla="*/ 6845 w 28"/>
                <a:gd name="T5" fmla="*/ 162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92" name="Freeform 620"/>
            <p:cNvSpPr>
              <a:spLocks/>
            </p:cNvSpPr>
            <p:nvPr/>
          </p:nvSpPr>
          <p:spPr bwMode="auto">
            <a:xfrm flipH="1">
              <a:off x="-1470363" y="5774012"/>
              <a:ext cx="123930" cy="138535"/>
            </a:xfrm>
            <a:custGeom>
              <a:avLst/>
              <a:gdLst>
                <a:gd name="T0" fmla="*/ 0 w 33"/>
                <a:gd name="T1" fmla="*/ 212 h 46"/>
                <a:gd name="T2" fmla="*/ 7780 w 33"/>
                <a:gd name="T3" fmla="*/ 249 h 46"/>
                <a:gd name="T4" fmla="*/ 4927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93" name="Freeform 621"/>
            <p:cNvSpPr>
              <a:spLocks/>
            </p:cNvSpPr>
            <p:nvPr/>
          </p:nvSpPr>
          <p:spPr bwMode="auto">
            <a:xfrm flipH="1">
              <a:off x="-1222502" y="6030640"/>
              <a:ext cx="55920" cy="59046"/>
            </a:xfrm>
            <a:custGeom>
              <a:avLst/>
              <a:gdLst>
                <a:gd name="T0" fmla="*/ 3365 w 15"/>
                <a:gd name="T1" fmla="*/ 0 h 20"/>
                <a:gd name="T2" fmla="*/ 0 w 15"/>
                <a:gd name="T3" fmla="*/ 96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94" name="Line 622"/>
            <p:cNvSpPr>
              <a:spLocks noChangeShapeType="1"/>
            </p:cNvSpPr>
            <p:nvPr/>
          </p:nvSpPr>
          <p:spPr bwMode="auto">
            <a:xfrm flipH="1">
              <a:off x="-1146935" y="5837603"/>
              <a:ext cx="66500" cy="47693"/>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95" name="Line 623"/>
            <p:cNvSpPr>
              <a:spLocks noChangeShapeType="1"/>
            </p:cNvSpPr>
            <p:nvPr/>
          </p:nvSpPr>
          <p:spPr bwMode="auto">
            <a:xfrm flipH="1">
              <a:off x="-1000335" y="5855771"/>
              <a:ext cx="3023" cy="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96" name="Freeform 624"/>
            <p:cNvSpPr>
              <a:spLocks/>
            </p:cNvSpPr>
            <p:nvPr/>
          </p:nvSpPr>
          <p:spPr bwMode="auto">
            <a:xfrm flipH="1">
              <a:off x="-1075903" y="5714966"/>
              <a:ext cx="281110" cy="263440"/>
            </a:xfrm>
            <a:custGeom>
              <a:avLst/>
              <a:gdLst>
                <a:gd name="T0" fmla="*/ 12750 w 75"/>
                <a:gd name="T1" fmla="*/ 358 h 89"/>
                <a:gd name="T2" fmla="*/ 7232 w 75"/>
                <a:gd name="T3" fmla="*/ 437 h 89"/>
                <a:gd name="T4" fmla="*/ 184 w 75"/>
                <a:gd name="T5" fmla="*/ 231 h 89"/>
                <a:gd name="T6" fmla="*/ 7232 w 75"/>
                <a:gd name="T7" fmla="*/ 0 h 89"/>
                <a:gd name="T8" fmla="*/ 11656 w 75"/>
                <a:gd name="T9" fmla="*/ 78 h 89"/>
                <a:gd name="T10" fmla="*/ 17251 w 75"/>
                <a:gd name="T11" fmla="*/ 225 h 89"/>
                <a:gd name="T12" fmla="*/ 12750 w 75"/>
                <a:gd name="T13" fmla="*/ 358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89">
                  <a:moveTo>
                    <a:pt x="55" y="73"/>
                  </a:moveTo>
                  <a:cubicBezTo>
                    <a:pt x="55" y="73"/>
                    <a:pt x="56" y="89"/>
                    <a:pt x="31" y="89"/>
                  </a:cubicBezTo>
                  <a:cubicBezTo>
                    <a:pt x="6" y="89"/>
                    <a:pt x="0" y="69"/>
                    <a:pt x="1" y="47"/>
                  </a:cubicBezTo>
                  <a:cubicBezTo>
                    <a:pt x="1" y="26"/>
                    <a:pt x="16" y="0"/>
                    <a:pt x="31" y="0"/>
                  </a:cubicBezTo>
                  <a:cubicBezTo>
                    <a:pt x="47" y="0"/>
                    <a:pt x="50" y="16"/>
                    <a:pt x="50" y="16"/>
                  </a:cubicBezTo>
                  <a:cubicBezTo>
                    <a:pt x="50" y="16"/>
                    <a:pt x="75" y="16"/>
                    <a:pt x="74" y="46"/>
                  </a:cubicBezTo>
                  <a:cubicBezTo>
                    <a:pt x="74" y="76"/>
                    <a:pt x="59" y="81"/>
                    <a:pt x="55" y="73"/>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597" name="Freeform 625"/>
            <p:cNvSpPr>
              <a:spLocks/>
            </p:cNvSpPr>
            <p:nvPr/>
          </p:nvSpPr>
          <p:spPr bwMode="auto">
            <a:xfrm flipH="1">
              <a:off x="-1001847" y="5855771"/>
              <a:ext cx="72545" cy="74946"/>
            </a:xfrm>
            <a:custGeom>
              <a:avLst/>
              <a:gdLst>
                <a:gd name="T0" fmla="*/ 4646 w 19"/>
                <a:gd name="T1" fmla="*/ 0 h 26"/>
                <a:gd name="T2" fmla="*/ 4934 w 19"/>
                <a:gd name="T3" fmla="*/ 10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98" name="Freeform 626"/>
            <p:cNvSpPr>
              <a:spLocks/>
            </p:cNvSpPr>
            <p:nvPr/>
          </p:nvSpPr>
          <p:spPr bwMode="auto">
            <a:xfrm flipH="1">
              <a:off x="-982199" y="5737676"/>
              <a:ext cx="181361" cy="90842"/>
            </a:xfrm>
            <a:custGeom>
              <a:avLst/>
              <a:gdLst>
                <a:gd name="T0" fmla="*/ 0 w 48"/>
                <a:gd name="T1" fmla="*/ 143 h 31"/>
                <a:gd name="T2" fmla="*/ 11720 w 48"/>
                <a:gd name="T3" fmla="*/ 41 h 31"/>
                <a:gd name="T4" fmla="*/ 0 60000 65536"/>
                <a:gd name="T5" fmla="*/ 0 60000 65536"/>
              </a:gdLst>
              <a:ahLst/>
              <a:cxnLst>
                <a:cxn ang="T4">
                  <a:pos x="T0" y="T1"/>
                </a:cxn>
                <a:cxn ang="T5">
                  <a:pos x="T2" y="T3"/>
                </a:cxn>
              </a:cxnLst>
              <a:rect l="0" t="0" r="r" b="b"/>
              <a:pathLst>
                <a:path w="48" h="31">
                  <a:moveTo>
                    <a:pt x="0" y="31"/>
                  </a:moveTo>
                  <a:cubicBezTo>
                    <a:pt x="0" y="31"/>
                    <a:pt x="22" y="0"/>
                    <a:pt x="48"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1600" name="グループ化 1599"/>
            <p:cNvGrpSpPr/>
            <p:nvPr/>
          </p:nvGrpSpPr>
          <p:grpSpPr>
            <a:xfrm flipH="1">
              <a:off x="-1761288" y="4983383"/>
              <a:ext cx="847090" cy="854569"/>
              <a:chOff x="10721363" y="466040"/>
              <a:chExt cx="659498" cy="669672"/>
            </a:xfrm>
          </p:grpSpPr>
          <p:grpSp>
            <p:nvGrpSpPr>
              <p:cNvPr id="1606" name="グループ化 1605"/>
              <p:cNvGrpSpPr/>
              <p:nvPr/>
            </p:nvGrpSpPr>
            <p:grpSpPr>
              <a:xfrm>
                <a:off x="10721363" y="466040"/>
                <a:ext cx="659498" cy="669672"/>
                <a:chOff x="10721363" y="466040"/>
                <a:chExt cx="659498" cy="669672"/>
              </a:xfrm>
            </p:grpSpPr>
            <p:sp>
              <p:nvSpPr>
                <p:cNvPr id="1608"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1609"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610"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11"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12"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13"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1607" name="Freeform 573"/>
              <p:cNvSpPr>
                <a:spLocks/>
              </p:cNvSpPr>
              <p:nvPr/>
            </p:nvSpPr>
            <p:spPr bwMode="auto">
              <a:xfrm flipH="1">
                <a:off x="10833657" y="884766"/>
                <a:ext cx="320712" cy="10819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1602" name="Freeform 371"/>
            <p:cNvSpPr>
              <a:spLocks/>
            </p:cNvSpPr>
            <p:nvPr/>
          </p:nvSpPr>
          <p:spPr bwMode="auto">
            <a:xfrm rot="21354649" flipH="1">
              <a:off x="-1757567" y="4841087"/>
              <a:ext cx="905973" cy="484807"/>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3" name="Freeform 370"/>
            <p:cNvSpPr>
              <a:spLocks/>
            </p:cNvSpPr>
            <p:nvPr/>
          </p:nvSpPr>
          <p:spPr bwMode="auto">
            <a:xfrm rot="21354649" flipH="1">
              <a:off x="-1799308" y="5032884"/>
              <a:ext cx="87674" cy="400033"/>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4" name="Freeform 372"/>
            <p:cNvSpPr>
              <a:spLocks/>
            </p:cNvSpPr>
            <p:nvPr/>
          </p:nvSpPr>
          <p:spPr bwMode="auto">
            <a:xfrm rot="21354649" flipH="1">
              <a:off x="-1746194" y="5154881"/>
              <a:ext cx="935199" cy="177498"/>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747" name="グループ化 1746"/>
          <p:cNvGrpSpPr/>
          <p:nvPr/>
        </p:nvGrpSpPr>
        <p:grpSpPr>
          <a:xfrm rot="2618053">
            <a:off x="10225806" y="3203707"/>
            <a:ext cx="705857" cy="730758"/>
            <a:chOff x="8335035" y="2520800"/>
            <a:chExt cx="705857" cy="730758"/>
          </a:xfrm>
        </p:grpSpPr>
        <p:cxnSp>
          <p:nvCxnSpPr>
            <p:cNvPr id="1748" name="直線コネクタ 1747"/>
            <p:cNvCxnSpPr/>
            <p:nvPr/>
          </p:nvCxnSpPr>
          <p:spPr>
            <a:xfrm>
              <a:off x="8349021" y="2999558"/>
              <a:ext cx="0" cy="252000"/>
            </a:xfrm>
            <a:prstGeom prst="line">
              <a:avLst/>
            </a:prstGeom>
            <a:ln w="38100">
              <a:solidFill>
                <a:schemeClr val="bg1">
                  <a:lumMod val="50000"/>
                  <a:alpha val="99000"/>
                </a:schemeClr>
              </a:solidFill>
            </a:ln>
          </p:spPr>
          <p:style>
            <a:lnRef idx="1">
              <a:schemeClr val="accent1"/>
            </a:lnRef>
            <a:fillRef idx="0">
              <a:schemeClr val="accent1"/>
            </a:fillRef>
            <a:effectRef idx="0">
              <a:schemeClr val="accent1"/>
            </a:effectRef>
            <a:fontRef idx="minor">
              <a:schemeClr val="tx1"/>
            </a:fontRef>
          </p:style>
        </p:cxnSp>
        <p:grpSp>
          <p:nvGrpSpPr>
            <p:cNvPr id="1749" name="グループ化 1748"/>
            <p:cNvGrpSpPr/>
            <p:nvPr/>
          </p:nvGrpSpPr>
          <p:grpSpPr>
            <a:xfrm>
              <a:off x="8335035" y="2520800"/>
              <a:ext cx="705857" cy="474007"/>
              <a:chOff x="5665174" y="1472084"/>
              <a:chExt cx="1939670" cy="1302549"/>
            </a:xfrm>
          </p:grpSpPr>
          <p:grpSp>
            <p:nvGrpSpPr>
              <p:cNvPr id="1750" name="グループ化 1749"/>
              <p:cNvGrpSpPr/>
              <p:nvPr/>
            </p:nvGrpSpPr>
            <p:grpSpPr>
              <a:xfrm>
                <a:off x="5724705" y="1679422"/>
                <a:ext cx="1823515" cy="342687"/>
                <a:chOff x="4440237" y="2636912"/>
                <a:chExt cx="1541527" cy="262800"/>
              </a:xfrm>
            </p:grpSpPr>
            <p:sp>
              <p:nvSpPr>
                <p:cNvPr id="1793" name="正方形/長方形 1792"/>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4" name="正方形/長方形 1793"/>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5" name="正方形/長方形 1794"/>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6" name="正方形/長方形 1795"/>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7" name="正方形/長方形 1796"/>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8" name="正方形/長方形 1797"/>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9" name="正方形/長方形 1798"/>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00" name="正方形/長方形 1799"/>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01" name="正方形/長方形 1800"/>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02" name="正方形/長方形 1801"/>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03" name="正方形/長方形 1802"/>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04" name="正方形/長方形 1803"/>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05" name="正方形/長方形 1804"/>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06" name="正方形/長方形 1805"/>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07" name="正方形/長方形 1806"/>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08" name="正方形/長方形 1807"/>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09" name="正方形/長方形 1808"/>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0" name="正方形/長方形 1809"/>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1" name="正方形/長方形 1810"/>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2" name="正方形/長方形 1811"/>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3" name="正方形/長方形 1812"/>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4" name="正方形/長方形 1813"/>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5" name="正方形/長方形 1814"/>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6" name="正方形/長方形 1815"/>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7" name="正方形/長方形 1816"/>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8" name="正方形/長方形 1817"/>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9" name="正方形/長方形 1818"/>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20" name="正方形/長方形 1819"/>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21" name="正方形/長方形 1820"/>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22" name="正方形/長方形 1821"/>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23" name="正方形/長方形 1822"/>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24" name="正方形/長方形 1823"/>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25" name="正方形/長方形 1824"/>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26" name="正方形/長方形 1825"/>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27" name="正方形/長方形 1826"/>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28" name="正方形/長方形 1827"/>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29" name="正方形/長方形 1828"/>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751" name="正方形/長方形 1750"/>
              <p:cNvSpPr/>
              <p:nvPr/>
            </p:nvSpPr>
            <p:spPr>
              <a:xfrm>
                <a:off x="5670317" y="1472084"/>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52" name="正方形/長方形 1751"/>
              <p:cNvSpPr/>
              <p:nvPr/>
            </p:nvSpPr>
            <p:spPr>
              <a:xfrm>
                <a:off x="5670317" y="2715016"/>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53" name="正方形/長方形 1752"/>
              <p:cNvSpPr/>
              <p:nvPr/>
            </p:nvSpPr>
            <p:spPr>
              <a:xfrm rot="16200000">
                <a:off x="5043447"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754" name="グループ化 1753"/>
              <p:cNvGrpSpPr/>
              <p:nvPr/>
            </p:nvGrpSpPr>
            <p:grpSpPr>
              <a:xfrm>
                <a:off x="5714049" y="2238126"/>
                <a:ext cx="1823515" cy="342687"/>
                <a:chOff x="4440237" y="2636912"/>
                <a:chExt cx="1541527" cy="262800"/>
              </a:xfrm>
            </p:grpSpPr>
            <p:sp>
              <p:nvSpPr>
                <p:cNvPr id="1756" name="正方形/長方形 1755"/>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57" name="正方形/長方形 1756"/>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58" name="正方形/長方形 1757"/>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59" name="正方形/長方形 1758"/>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0" name="正方形/長方形 1759"/>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1" name="正方形/長方形 1760"/>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2" name="正方形/長方形 1761"/>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3" name="正方形/長方形 1762"/>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4" name="正方形/長方形 1763"/>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5" name="正方形/長方形 1764"/>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6" name="正方形/長方形 1765"/>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7" name="正方形/長方形 1766"/>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8" name="正方形/長方形 1767"/>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9" name="正方形/長方形 1768"/>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0" name="正方形/長方形 1769"/>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1" name="正方形/長方形 1770"/>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2" name="正方形/長方形 1771"/>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3" name="正方形/長方形 1772"/>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4" name="正方形/長方形 1773"/>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5" name="正方形/長方形 1774"/>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6" name="正方形/長方形 1775"/>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7" name="正方形/長方形 1776"/>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8" name="正方形/長方形 1777"/>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9" name="正方形/長方形 1778"/>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0" name="正方形/長方形 1779"/>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1" name="正方形/長方形 1780"/>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2" name="正方形/長方形 1781"/>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3" name="正方形/長方形 1782"/>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4" name="正方形/長方形 1783"/>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5" name="正方形/長方形 1784"/>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6" name="正方形/長方形 1785"/>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7" name="正方形/長方形 1786"/>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8" name="正方形/長方形 1787"/>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9" name="正方形/長方形 1788"/>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0" name="正方形/長方形 1789"/>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1" name="正方形/長方形 1790"/>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2" name="正方形/長方形 1791"/>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755" name="正方形/長方形 1754"/>
              <p:cNvSpPr/>
              <p:nvPr/>
            </p:nvSpPr>
            <p:spPr>
              <a:xfrm rot="16200000">
                <a:off x="6934241"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grpSp>
        <p:nvGrpSpPr>
          <p:cNvPr id="9" name="グループ化 8"/>
          <p:cNvGrpSpPr/>
          <p:nvPr/>
        </p:nvGrpSpPr>
        <p:grpSpPr>
          <a:xfrm rot="5400000">
            <a:off x="10132191" y="3646796"/>
            <a:ext cx="705857" cy="730758"/>
            <a:chOff x="8335035" y="2520800"/>
            <a:chExt cx="705857" cy="730758"/>
          </a:xfrm>
        </p:grpSpPr>
        <p:cxnSp>
          <p:nvCxnSpPr>
            <p:cNvPr id="1664" name="直線コネクタ 1663"/>
            <p:cNvCxnSpPr/>
            <p:nvPr/>
          </p:nvCxnSpPr>
          <p:spPr>
            <a:xfrm>
              <a:off x="8349021" y="2999558"/>
              <a:ext cx="0" cy="252000"/>
            </a:xfrm>
            <a:prstGeom prst="line">
              <a:avLst/>
            </a:prstGeom>
            <a:ln w="38100">
              <a:solidFill>
                <a:schemeClr val="bg1">
                  <a:lumMod val="50000"/>
                  <a:alpha val="99000"/>
                </a:schemeClr>
              </a:solidFill>
            </a:ln>
          </p:spPr>
          <p:style>
            <a:lnRef idx="1">
              <a:schemeClr val="accent1"/>
            </a:lnRef>
            <a:fillRef idx="0">
              <a:schemeClr val="accent1"/>
            </a:fillRef>
            <a:effectRef idx="0">
              <a:schemeClr val="accent1"/>
            </a:effectRef>
            <a:fontRef idx="minor">
              <a:schemeClr val="tx1"/>
            </a:fontRef>
          </p:style>
        </p:cxnSp>
        <p:grpSp>
          <p:nvGrpSpPr>
            <p:cNvPr id="1665" name="グループ化 1664"/>
            <p:cNvGrpSpPr/>
            <p:nvPr/>
          </p:nvGrpSpPr>
          <p:grpSpPr>
            <a:xfrm>
              <a:off x="8335035" y="2520800"/>
              <a:ext cx="705857" cy="474007"/>
              <a:chOff x="5665174" y="1472084"/>
              <a:chExt cx="1939670" cy="1302549"/>
            </a:xfrm>
          </p:grpSpPr>
          <p:grpSp>
            <p:nvGrpSpPr>
              <p:cNvPr id="1666" name="グループ化 1665"/>
              <p:cNvGrpSpPr/>
              <p:nvPr/>
            </p:nvGrpSpPr>
            <p:grpSpPr>
              <a:xfrm>
                <a:off x="5724705" y="1679422"/>
                <a:ext cx="1823515" cy="342687"/>
                <a:chOff x="4440237" y="2636912"/>
                <a:chExt cx="1541527" cy="262800"/>
              </a:xfrm>
            </p:grpSpPr>
            <p:sp>
              <p:nvSpPr>
                <p:cNvPr id="1709" name="正方形/長方形 1708"/>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10" name="正方形/長方形 1709"/>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11" name="正方形/長方形 1710"/>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12" name="正方形/長方形 1711"/>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13" name="正方形/長方形 1712"/>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14" name="正方形/長方形 1713"/>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15" name="正方形/長方形 1714"/>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16" name="正方形/長方形 1715"/>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17" name="正方形/長方形 1716"/>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18" name="正方形/長方形 1717"/>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19" name="正方形/長方形 1718"/>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20" name="正方形/長方形 1719"/>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21" name="正方形/長方形 1720"/>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23" name="正方形/長方形 1722"/>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24" name="正方形/長方形 1723"/>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25" name="正方形/長方形 1724"/>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26" name="正方形/長方形 1725"/>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27" name="正方形/長方形 1726"/>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28" name="正方形/長方形 1727"/>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29" name="正方形/長方形 1728"/>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30" name="正方形/長方形 1729"/>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31" name="正方形/長方形 1730"/>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32" name="正方形/長方形 1731"/>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33" name="正方形/長方形 1732"/>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34" name="正方形/長方形 1733"/>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35" name="正方形/長方形 1734"/>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36" name="正方形/長方形 1735"/>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37" name="正方形/長方形 1736"/>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38" name="正方形/長方形 1737"/>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39" name="正方形/長方形 1738"/>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40" name="正方形/長方形 1739"/>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41" name="正方形/長方形 1740"/>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42" name="正方形/長方形 1741"/>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43" name="正方形/長方形 1742"/>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44" name="正方形/長方形 1743"/>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45" name="正方形/長方形 1744"/>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46" name="正方形/長方形 1745"/>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667" name="正方形/長方形 1666"/>
              <p:cNvSpPr/>
              <p:nvPr/>
            </p:nvSpPr>
            <p:spPr>
              <a:xfrm>
                <a:off x="5670317" y="1472084"/>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68" name="正方形/長方形 1667"/>
              <p:cNvSpPr/>
              <p:nvPr/>
            </p:nvSpPr>
            <p:spPr>
              <a:xfrm>
                <a:off x="5670317" y="2715016"/>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69" name="正方形/長方形 1668"/>
              <p:cNvSpPr/>
              <p:nvPr/>
            </p:nvSpPr>
            <p:spPr>
              <a:xfrm rot="16200000">
                <a:off x="5043447"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670" name="グループ化 1669"/>
              <p:cNvGrpSpPr/>
              <p:nvPr/>
            </p:nvGrpSpPr>
            <p:grpSpPr>
              <a:xfrm>
                <a:off x="5714049" y="2238126"/>
                <a:ext cx="1823515" cy="342687"/>
                <a:chOff x="4440237" y="2636912"/>
                <a:chExt cx="1541527" cy="262800"/>
              </a:xfrm>
            </p:grpSpPr>
            <p:sp>
              <p:nvSpPr>
                <p:cNvPr id="1672" name="正方形/長方形 1671"/>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73" name="正方形/長方形 1672"/>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74" name="正方形/長方形 1673"/>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75" name="正方形/長方形 1674"/>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76" name="正方形/長方形 1675"/>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77" name="正方形/長方形 1676"/>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78" name="正方形/長方形 1677"/>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79" name="正方形/長方形 1678"/>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0" name="正方形/長方形 1679"/>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1" name="正方形/長方形 1680"/>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2" name="正方形/長方形 1681"/>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3" name="正方形/長方形 1682"/>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4" name="正方形/長方形 1683"/>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5" name="正方形/長方形 1684"/>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6" name="正方形/長方形 1685"/>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7" name="正方形/長方形 1686"/>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8" name="正方形/長方形 1687"/>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9" name="正方形/長方形 1688"/>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90" name="正方形/長方形 1689"/>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91" name="正方形/長方形 1690"/>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92" name="正方形/長方形 1691"/>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93" name="正方形/長方形 1692"/>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94" name="正方形/長方形 1693"/>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95" name="正方形/長方形 1694"/>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96" name="正方形/長方形 1695"/>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97" name="正方形/長方形 1696"/>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98" name="正方形/長方形 1697"/>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99" name="正方形/長方形 1698"/>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00" name="正方形/長方形 1699"/>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01" name="正方形/長方形 1700"/>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02" name="正方形/長方形 1701"/>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03" name="正方形/長方形 1702"/>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04" name="正方形/長方形 1703"/>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05" name="正方形/長方形 1704"/>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06" name="正方形/長方形 1705"/>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07" name="正方形/長方形 1706"/>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08" name="正方形/長方形 1707"/>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671" name="正方形/長方形 1670"/>
              <p:cNvSpPr/>
              <p:nvPr/>
            </p:nvSpPr>
            <p:spPr>
              <a:xfrm rot="16200000">
                <a:off x="6934241"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grpSp>
        <p:nvGrpSpPr>
          <p:cNvPr id="1830" name="グループ化 1829"/>
          <p:cNvGrpSpPr/>
          <p:nvPr/>
        </p:nvGrpSpPr>
        <p:grpSpPr>
          <a:xfrm rot="7858199">
            <a:off x="9757905" y="3866188"/>
            <a:ext cx="705857" cy="730758"/>
            <a:chOff x="8335035" y="2520800"/>
            <a:chExt cx="705857" cy="730758"/>
          </a:xfrm>
        </p:grpSpPr>
        <p:cxnSp>
          <p:nvCxnSpPr>
            <p:cNvPr id="1831" name="直線コネクタ 1830"/>
            <p:cNvCxnSpPr/>
            <p:nvPr/>
          </p:nvCxnSpPr>
          <p:spPr>
            <a:xfrm>
              <a:off x="8349021" y="2999558"/>
              <a:ext cx="0" cy="252000"/>
            </a:xfrm>
            <a:prstGeom prst="line">
              <a:avLst/>
            </a:prstGeom>
            <a:ln w="38100">
              <a:solidFill>
                <a:schemeClr val="bg1">
                  <a:lumMod val="50000"/>
                  <a:alpha val="99000"/>
                </a:schemeClr>
              </a:solidFill>
            </a:ln>
          </p:spPr>
          <p:style>
            <a:lnRef idx="1">
              <a:schemeClr val="accent1"/>
            </a:lnRef>
            <a:fillRef idx="0">
              <a:schemeClr val="accent1"/>
            </a:fillRef>
            <a:effectRef idx="0">
              <a:schemeClr val="accent1"/>
            </a:effectRef>
            <a:fontRef idx="minor">
              <a:schemeClr val="tx1"/>
            </a:fontRef>
          </p:style>
        </p:cxnSp>
        <p:grpSp>
          <p:nvGrpSpPr>
            <p:cNvPr id="1832" name="グループ化 1831"/>
            <p:cNvGrpSpPr/>
            <p:nvPr/>
          </p:nvGrpSpPr>
          <p:grpSpPr>
            <a:xfrm>
              <a:off x="8335035" y="2520800"/>
              <a:ext cx="705857" cy="474007"/>
              <a:chOff x="5665174" y="1472084"/>
              <a:chExt cx="1939670" cy="1302549"/>
            </a:xfrm>
          </p:grpSpPr>
          <p:grpSp>
            <p:nvGrpSpPr>
              <p:cNvPr id="1833" name="グループ化 1832"/>
              <p:cNvGrpSpPr/>
              <p:nvPr/>
            </p:nvGrpSpPr>
            <p:grpSpPr>
              <a:xfrm>
                <a:off x="5724705" y="1679422"/>
                <a:ext cx="1823515" cy="342687"/>
                <a:chOff x="4440237" y="2636912"/>
                <a:chExt cx="1541527" cy="262800"/>
              </a:xfrm>
            </p:grpSpPr>
            <p:sp>
              <p:nvSpPr>
                <p:cNvPr id="1876" name="正方形/長方形 1875"/>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7" name="正方形/長方形 1876"/>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8" name="正方形/長方形 1877"/>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9" name="正方形/長方形 1878"/>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0" name="正方形/長方形 1879"/>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1" name="正方形/長方形 1880"/>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2" name="正方形/長方形 1881"/>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3" name="正方形/長方形 1882"/>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4" name="正方形/長方形 1883"/>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5" name="正方形/長方形 1884"/>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6" name="正方形/長方形 1885"/>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7" name="正方形/長方形 1886"/>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8" name="正方形/長方形 1887"/>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9" name="正方形/長方形 1888"/>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0" name="正方形/長方形 1889"/>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1" name="正方形/長方形 1890"/>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2" name="正方形/長方形 1891"/>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3" name="正方形/長方形 1892"/>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4" name="正方形/長方形 1893"/>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5" name="正方形/長方形 1894"/>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6" name="正方形/長方形 1895"/>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7" name="正方形/長方形 1896"/>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8" name="正方形/長方形 1897"/>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9" name="正方形/長方形 1898"/>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0" name="正方形/長方形 1899"/>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1" name="正方形/長方形 1900"/>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2" name="正方形/長方形 1901"/>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3" name="正方形/長方形 1902"/>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4" name="正方形/長方形 1903"/>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5" name="正方形/長方形 1904"/>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6" name="正方形/長方形 1905"/>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7" name="正方形/長方形 1906"/>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8" name="正方形/長方形 1907"/>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9" name="正方形/長方形 1908"/>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10" name="正方形/長方形 1909"/>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11" name="正方形/長方形 1910"/>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12" name="正方形/長方形 1911"/>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834" name="正方形/長方形 1833"/>
              <p:cNvSpPr/>
              <p:nvPr/>
            </p:nvSpPr>
            <p:spPr>
              <a:xfrm>
                <a:off x="5670317" y="1472084"/>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35" name="正方形/長方形 1834"/>
              <p:cNvSpPr/>
              <p:nvPr/>
            </p:nvSpPr>
            <p:spPr>
              <a:xfrm>
                <a:off x="5670317" y="2715016"/>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36" name="正方形/長方形 1835"/>
              <p:cNvSpPr/>
              <p:nvPr/>
            </p:nvSpPr>
            <p:spPr>
              <a:xfrm rot="16200000">
                <a:off x="5043447"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837" name="グループ化 1836"/>
              <p:cNvGrpSpPr/>
              <p:nvPr/>
            </p:nvGrpSpPr>
            <p:grpSpPr>
              <a:xfrm>
                <a:off x="5714049" y="2238126"/>
                <a:ext cx="1823515" cy="342687"/>
                <a:chOff x="4440237" y="2636912"/>
                <a:chExt cx="1541527" cy="262800"/>
              </a:xfrm>
            </p:grpSpPr>
            <p:sp>
              <p:nvSpPr>
                <p:cNvPr id="1839" name="正方形/長方形 1838"/>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0" name="正方形/長方形 1839"/>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1" name="正方形/長方形 1840"/>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2" name="正方形/長方形 1841"/>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3" name="正方形/長方形 1842"/>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4" name="正方形/長方形 1843"/>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5" name="正方形/長方形 1844"/>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6" name="正方形/長方形 1845"/>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7" name="正方形/長方形 1846"/>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8" name="正方形/長方形 1847"/>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9" name="正方形/長方形 1848"/>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0" name="正方形/長方形 1849"/>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1" name="正方形/長方形 1850"/>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2" name="正方形/長方形 1851"/>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3" name="正方形/長方形 1852"/>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4" name="正方形/長方形 1853"/>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5" name="正方形/長方形 1854"/>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6" name="正方形/長方形 1855"/>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7" name="正方形/長方形 1856"/>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8" name="正方形/長方形 1857"/>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59" name="正方形/長方形 1858"/>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0" name="正方形/長方形 1859"/>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1" name="正方形/長方形 1860"/>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2" name="正方形/長方形 1861"/>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3" name="正方形/長方形 1862"/>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4" name="正方形/長方形 1863"/>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5" name="正方形/長方形 1864"/>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6" name="正方形/長方形 1865"/>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7" name="正方形/長方形 1866"/>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8" name="正方形/長方形 1867"/>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9" name="正方形/長方形 1868"/>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0" name="正方形/長方形 1869"/>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1" name="正方形/長方形 1870"/>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2" name="正方形/長方形 1871"/>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3" name="正方形/長方形 1872"/>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4" name="正方形/長方形 1873"/>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5" name="正方形/長方形 1874"/>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838" name="正方形/長方形 1837"/>
              <p:cNvSpPr/>
              <p:nvPr/>
            </p:nvSpPr>
            <p:spPr>
              <a:xfrm rot="16200000">
                <a:off x="6934241"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grpSp>
        <p:nvGrpSpPr>
          <p:cNvPr id="13" name="グループ化 12"/>
          <p:cNvGrpSpPr/>
          <p:nvPr/>
        </p:nvGrpSpPr>
        <p:grpSpPr>
          <a:xfrm>
            <a:off x="9317397" y="3733617"/>
            <a:ext cx="705857" cy="720775"/>
            <a:chOff x="6137212" y="3733616"/>
            <a:chExt cx="705857" cy="720775"/>
          </a:xfrm>
        </p:grpSpPr>
        <p:cxnSp>
          <p:nvCxnSpPr>
            <p:cNvPr id="1251" name="直線コネクタ 1250"/>
            <p:cNvCxnSpPr/>
            <p:nvPr/>
          </p:nvCxnSpPr>
          <p:spPr>
            <a:xfrm>
              <a:off x="6828234" y="3733616"/>
              <a:ext cx="0" cy="252000"/>
            </a:xfrm>
            <a:prstGeom prst="line">
              <a:avLst/>
            </a:prstGeom>
            <a:ln w="38100">
              <a:solidFill>
                <a:schemeClr val="bg1">
                  <a:lumMod val="50000"/>
                  <a:alpha val="99000"/>
                </a:schemeClr>
              </a:solidFill>
            </a:ln>
          </p:spPr>
          <p:style>
            <a:lnRef idx="1">
              <a:schemeClr val="accent1"/>
            </a:lnRef>
            <a:fillRef idx="0">
              <a:schemeClr val="accent1"/>
            </a:fillRef>
            <a:effectRef idx="0">
              <a:schemeClr val="accent1"/>
            </a:effectRef>
            <a:fontRef idx="minor">
              <a:schemeClr val="tx1"/>
            </a:fontRef>
          </p:style>
        </p:cxnSp>
        <p:grpSp>
          <p:nvGrpSpPr>
            <p:cNvPr id="1405" name="グループ化 1404"/>
            <p:cNvGrpSpPr/>
            <p:nvPr/>
          </p:nvGrpSpPr>
          <p:grpSpPr>
            <a:xfrm rot="10800000">
              <a:off x="6137212" y="3980385"/>
              <a:ext cx="705857" cy="474006"/>
              <a:chOff x="5665174" y="1472084"/>
              <a:chExt cx="1939670" cy="1302549"/>
            </a:xfrm>
          </p:grpSpPr>
          <p:grpSp>
            <p:nvGrpSpPr>
              <p:cNvPr id="1408" name="グループ化 1407"/>
              <p:cNvGrpSpPr/>
              <p:nvPr/>
            </p:nvGrpSpPr>
            <p:grpSpPr>
              <a:xfrm>
                <a:off x="5724705" y="1679422"/>
                <a:ext cx="1823515" cy="342687"/>
                <a:chOff x="4440237" y="2636912"/>
                <a:chExt cx="1541527" cy="262800"/>
              </a:xfrm>
            </p:grpSpPr>
            <p:sp>
              <p:nvSpPr>
                <p:cNvPr id="1451" name="正方形/長方形 1450"/>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2" name="正方形/長方形 1451"/>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3" name="正方形/長方形 1452"/>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4" name="正方形/長方形 1453"/>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5" name="正方形/長方形 1454"/>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6" name="正方形/長方形 1455"/>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7" name="正方形/長方形 1456"/>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8" name="正方形/長方形 1457"/>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9" name="正方形/長方形 1458"/>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0" name="正方形/長方形 1459"/>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1" name="正方形/長方形 1460"/>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2" name="正方形/長方形 1461"/>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3" name="正方形/長方形 1462"/>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4" name="正方形/長方形 1463"/>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5" name="正方形/長方形 1464"/>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6" name="正方形/長方形 1465"/>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7" name="正方形/長方形 1466"/>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8" name="正方形/長方形 1467"/>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9" name="正方形/長方形 1468"/>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0" name="正方形/長方形 1469"/>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1" name="正方形/長方形 1470"/>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2" name="正方形/長方形 1471"/>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3" name="正方形/長方形 1472"/>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4" name="正方形/長方形 1473"/>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5" name="正方形/長方形 1474"/>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6" name="正方形/長方形 1475"/>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7" name="正方形/長方形 1476"/>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8" name="正方形/長方形 1477"/>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9" name="正方形/長方形 1478"/>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0" name="正方形/長方形 1479"/>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1" name="正方形/長方形 1480"/>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2" name="正方形/長方形 1481"/>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3" name="正方形/長方形 1482"/>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4" name="正方形/長方形 1483"/>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5" name="正方形/長方形 1484"/>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6" name="正方形/長方形 1485"/>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7" name="正方形/長方形 1486"/>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409" name="正方形/長方形 1408"/>
              <p:cNvSpPr/>
              <p:nvPr/>
            </p:nvSpPr>
            <p:spPr>
              <a:xfrm>
                <a:off x="5670317" y="1472084"/>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10" name="正方形/長方形 1409"/>
              <p:cNvSpPr/>
              <p:nvPr/>
            </p:nvSpPr>
            <p:spPr>
              <a:xfrm>
                <a:off x="5670317" y="2715016"/>
                <a:ext cx="1906317" cy="5961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11" name="正方形/長方形 1410"/>
              <p:cNvSpPr/>
              <p:nvPr/>
            </p:nvSpPr>
            <p:spPr>
              <a:xfrm rot="16200000">
                <a:off x="5043447"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12" name="グループ化 1411"/>
              <p:cNvGrpSpPr/>
              <p:nvPr/>
            </p:nvGrpSpPr>
            <p:grpSpPr>
              <a:xfrm>
                <a:off x="5714049" y="2238126"/>
                <a:ext cx="1823515" cy="342687"/>
                <a:chOff x="4440237" y="2636912"/>
                <a:chExt cx="1541527" cy="262800"/>
              </a:xfrm>
            </p:grpSpPr>
            <p:sp>
              <p:nvSpPr>
                <p:cNvPr id="1414" name="正方形/長方形 1413"/>
                <p:cNvSpPr/>
                <p:nvPr/>
              </p:nvSpPr>
              <p:spPr>
                <a:xfrm>
                  <a:off x="4440237" y="2636912"/>
                  <a:ext cx="1541527" cy="262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15" name="正方形/長方形 1414"/>
                <p:cNvSpPr/>
                <p:nvPr/>
              </p:nvSpPr>
              <p:spPr>
                <a:xfrm>
                  <a:off x="44498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16" name="正方形/長方形 1415"/>
                <p:cNvSpPr/>
                <p:nvPr/>
              </p:nvSpPr>
              <p:spPr>
                <a:xfrm>
                  <a:off x="4491250"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17" name="正方形/長方形 1416"/>
                <p:cNvSpPr/>
                <p:nvPr/>
              </p:nvSpPr>
              <p:spPr>
                <a:xfrm>
                  <a:off x="45335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18" name="正方形/長方形 1417"/>
                <p:cNvSpPr/>
                <p:nvPr/>
              </p:nvSpPr>
              <p:spPr>
                <a:xfrm>
                  <a:off x="457498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19" name="正方形/長方形 1418"/>
                <p:cNvSpPr/>
                <p:nvPr/>
              </p:nvSpPr>
              <p:spPr>
                <a:xfrm>
                  <a:off x="46298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0" name="正方形/長方形 1419"/>
                <p:cNvSpPr/>
                <p:nvPr/>
              </p:nvSpPr>
              <p:spPr>
                <a:xfrm>
                  <a:off x="4671277"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1" name="正方形/長方形 1420"/>
                <p:cNvSpPr/>
                <p:nvPr/>
              </p:nvSpPr>
              <p:spPr>
                <a:xfrm>
                  <a:off x="47136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2" name="正方形/長方形 1421"/>
                <p:cNvSpPr/>
                <p:nvPr/>
              </p:nvSpPr>
              <p:spPr>
                <a:xfrm>
                  <a:off x="475501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3" name="正方形/長方形 1422"/>
                <p:cNvSpPr/>
                <p:nvPr/>
              </p:nvSpPr>
              <p:spPr>
                <a:xfrm>
                  <a:off x="48088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4" name="正方形/長方形 1423"/>
                <p:cNvSpPr/>
                <p:nvPr/>
              </p:nvSpPr>
              <p:spPr>
                <a:xfrm>
                  <a:off x="485029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5" name="正方形/長方形 1424"/>
                <p:cNvSpPr/>
                <p:nvPr/>
              </p:nvSpPr>
              <p:spPr>
                <a:xfrm>
                  <a:off x="48926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6" name="正方形/長方形 1425"/>
                <p:cNvSpPr/>
                <p:nvPr/>
              </p:nvSpPr>
              <p:spPr>
                <a:xfrm>
                  <a:off x="493403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7" name="正方形/長方形 1426"/>
                <p:cNvSpPr/>
                <p:nvPr/>
              </p:nvSpPr>
              <p:spPr>
                <a:xfrm>
                  <a:off x="49750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8" name="正方形/長方形 1427"/>
                <p:cNvSpPr/>
                <p:nvPr/>
              </p:nvSpPr>
              <p:spPr>
                <a:xfrm>
                  <a:off x="501646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29" name="正方形/長方形 1428"/>
                <p:cNvSpPr/>
                <p:nvPr/>
              </p:nvSpPr>
              <p:spPr>
                <a:xfrm>
                  <a:off x="50588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0" name="正方形/長方形 1429"/>
                <p:cNvSpPr/>
                <p:nvPr/>
              </p:nvSpPr>
              <p:spPr>
                <a:xfrm>
                  <a:off x="510020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1" name="正方形/長方形 1430"/>
                <p:cNvSpPr/>
                <p:nvPr/>
              </p:nvSpPr>
              <p:spPr>
                <a:xfrm>
                  <a:off x="509167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2" name="正方形/長方形 1431"/>
                <p:cNvSpPr/>
                <p:nvPr/>
              </p:nvSpPr>
              <p:spPr>
                <a:xfrm>
                  <a:off x="5146929"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3" name="正方形/長方形 1432"/>
                <p:cNvSpPr/>
                <p:nvPr/>
              </p:nvSpPr>
              <p:spPr>
                <a:xfrm>
                  <a:off x="51892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4" name="正方形/長方形 1433"/>
                <p:cNvSpPr/>
                <p:nvPr/>
              </p:nvSpPr>
              <p:spPr>
                <a:xfrm>
                  <a:off x="5230668"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5" name="正方形/長方形 1434"/>
                <p:cNvSpPr/>
                <p:nvPr/>
              </p:nvSpPr>
              <p:spPr>
                <a:xfrm>
                  <a:off x="527170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6" name="正方形/長方形 1435"/>
                <p:cNvSpPr/>
                <p:nvPr/>
              </p:nvSpPr>
              <p:spPr>
                <a:xfrm>
                  <a:off x="532695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7" name="正方形/長方形 1436"/>
                <p:cNvSpPr/>
                <p:nvPr/>
              </p:nvSpPr>
              <p:spPr>
                <a:xfrm>
                  <a:off x="53692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8" name="正方形/長方形 1437"/>
                <p:cNvSpPr/>
                <p:nvPr/>
              </p:nvSpPr>
              <p:spPr>
                <a:xfrm>
                  <a:off x="541069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9" name="正方形/長方形 1438"/>
                <p:cNvSpPr/>
                <p:nvPr/>
              </p:nvSpPr>
              <p:spPr>
                <a:xfrm>
                  <a:off x="54645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0" name="正方形/長方形 1439"/>
                <p:cNvSpPr/>
                <p:nvPr/>
              </p:nvSpPr>
              <p:spPr>
                <a:xfrm>
                  <a:off x="5505972"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1" name="正方形/長方形 1440"/>
                <p:cNvSpPr/>
                <p:nvPr/>
              </p:nvSpPr>
              <p:spPr>
                <a:xfrm>
                  <a:off x="55483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2" name="正方形/長方形 1441"/>
                <p:cNvSpPr/>
                <p:nvPr/>
              </p:nvSpPr>
              <p:spPr>
                <a:xfrm>
                  <a:off x="5589711"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3" name="正方形/長方形 1442"/>
                <p:cNvSpPr/>
                <p:nvPr/>
              </p:nvSpPr>
              <p:spPr>
                <a:xfrm>
                  <a:off x="56307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4" name="正方形/長方形 1443"/>
                <p:cNvSpPr/>
                <p:nvPr/>
              </p:nvSpPr>
              <p:spPr>
                <a:xfrm>
                  <a:off x="5672144"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5" name="正方形/長方形 1444"/>
                <p:cNvSpPr/>
                <p:nvPr/>
              </p:nvSpPr>
              <p:spPr>
                <a:xfrm>
                  <a:off x="57144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6" name="正方形/長方形 1445"/>
                <p:cNvSpPr/>
                <p:nvPr/>
              </p:nvSpPr>
              <p:spPr>
                <a:xfrm>
                  <a:off x="5755883"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7" name="正方形/長方形 1446"/>
                <p:cNvSpPr/>
                <p:nvPr/>
              </p:nvSpPr>
              <p:spPr>
                <a:xfrm>
                  <a:off x="58020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8" name="正方形/長方形 1447"/>
                <p:cNvSpPr/>
                <p:nvPr/>
              </p:nvSpPr>
              <p:spPr>
                <a:xfrm>
                  <a:off x="5843476"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9" name="正方形/長方形 1448"/>
                <p:cNvSpPr/>
                <p:nvPr/>
              </p:nvSpPr>
              <p:spPr>
                <a:xfrm>
                  <a:off x="58858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0" name="正方形/長方形 1449"/>
                <p:cNvSpPr/>
                <p:nvPr/>
              </p:nvSpPr>
              <p:spPr>
                <a:xfrm>
                  <a:off x="5927215" y="2636912"/>
                  <a:ext cx="45719" cy="226492"/>
                </a:xfrm>
                <a:prstGeom prst="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413" name="正方形/長方形 1412"/>
              <p:cNvSpPr/>
              <p:nvPr/>
            </p:nvSpPr>
            <p:spPr>
              <a:xfrm rot="16200000">
                <a:off x="6934241" y="2095430"/>
                <a:ext cx="1292330" cy="48876"/>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1248" name="円/楕円 1247"/>
          <p:cNvSpPr>
            <a:spLocks noChangeAspect="1"/>
          </p:cNvSpPr>
          <p:nvPr/>
        </p:nvSpPr>
        <p:spPr>
          <a:xfrm flipH="1">
            <a:off x="9888976" y="3543305"/>
            <a:ext cx="242402" cy="252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1" name="正方形/長方形 700"/>
          <p:cNvSpPr/>
          <p:nvPr/>
        </p:nvSpPr>
        <p:spPr>
          <a:xfrm>
            <a:off x="5701899" y="2680666"/>
            <a:ext cx="848889" cy="66358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0" name="平行四辺形 699"/>
          <p:cNvSpPr/>
          <p:nvPr/>
        </p:nvSpPr>
        <p:spPr>
          <a:xfrm>
            <a:off x="5695005" y="2492897"/>
            <a:ext cx="1056303" cy="188545"/>
          </a:xfrm>
          <a:prstGeom prst="parallelogram">
            <a:avLst>
              <a:gd name="adj" fmla="val 10206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2" name="正方形/長方形 701"/>
          <p:cNvSpPr/>
          <p:nvPr/>
        </p:nvSpPr>
        <p:spPr bwMode="auto">
          <a:xfrm>
            <a:off x="5699491" y="3361889"/>
            <a:ext cx="846391" cy="671037"/>
          </a:xfrm>
          <a:prstGeom prst="rect">
            <a:avLst/>
          </a:prstGeom>
          <a:solidFill>
            <a:srgbClr val="FFFFCC"/>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686" name="グループ化 88"/>
          <p:cNvGrpSpPr>
            <a:grpSpLocks/>
          </p:cNvGrpSpPr>
          <p:nvPr/>
        </p:nvGrpSpPr>
        <p:grpSpPr bwMode="auto">
          <a:xfrm>
            <a:off x="6418026" y="3927024"/>
            <a:ext cx="228051" cy="54471"/>
            <a:chOff x="6890401" y="5072404"/>
            <a:chExt cx="552609" cy="142496"/>
          </a:xfrm>
        </p:grpSpPr>
        <p:sp>
          <p:nvSpPr>
            <p:cNvPr id="763" name="直方体 762"/>
            <p:cNvSpPr/>
            <p:nvPr/>
          </p:nvSpPr>
          <p:spPr>
            <a:xfrm>
              <a:off x="6911351" y="5071745"/>
              <a:ext cx="531823" cy="14247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4" name="フローチャート : 直接アクセス記憶 763"/>
            <p:cNvSpPr/>
            <p:nvPr/>
          </p:nvSpPr>
          <p:spPr>
            <a:xfrm rot="18969044" flipH="1">
              <a:off x="6890527" y="5078295"/>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5" name="フローチャート : 直接アクセス記憶 764"/>
            <p:cNvSpPr/>
            <p:nvPr/>
          </p:nvSpPr>
          <p:spPr>
            <a:xfrm rot="18969044" flipH="1">
              <a:off x="6969019" y="5078295"/>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6" name="フローチャート : 直接アクセス記憶 765"/>
            <p:cNvSpPr/>
            <p:nvPr/>
          </p:nvSpPr>
          <p:spPr>
            <a:xfrm rot="18969044" flipH="1">
              <a:off x="7041104" y="5078295"/>
              <a:ext cx="142567"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7" name="フローチャート : 直接アクセス記憶 766"/>
            <p:cNvSpPr/>
            <p:nvPr/>
          </p:nvSpPr>
          <p:spPr>
            <a:xfrm rot="18969044" flipH="1">
              <a:off x="7124401" y="5075020"/>
              <a:ext cx="142567" cy="7860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8" name="フローチャート : 直接アクセス記憶 767"/>
            <p:cNvSpPr/>
            <p:nvPr/>
          </p:nvSpPr>
          <p:spPr>
            <a:xfrm rot="18969044" flipH="1">
              <a:off x="7202893" y="5075020"/>
              <a:ext cx="142568"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69" name="フローチャート : 直接アクセス記憶 768"/>
            <p:cNvSpPr/>
            <p:nvPr/>
          </p:nvSpPr>
          <p:spPr>
            <a:xfrm rot="18969044" flipH="1">
              <a:off x="7276579" y="5075020"/>
              <a:ext cx="140965" cy="7696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70" name="正方形/長方形 769"/>
            <p:cNvSpPr/>
            <p:nvPr/>
          </p:nvSpPr>
          <p:spPr>
            <a:xfrm>
              <a:off x="6919361" y="5156900"/>
              <a:ext cx="432507" cy="4585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687" name="正方形/長方形 18"/>
          <p:cNvSpPr>
            <a:spLocks noChangeArrowheads="1"/>
          </p:cNvSpPr>
          <p:nvPr/>
        </p:nvSpPr>
        <p:spPr bwMode="auto">
          <a:xfrm>
            <a:off x="6387618" y="3722371"/>
            <a:ext cx="159966" cy="338554"/>
          </a:xfrm>
          <a:prstGeom prst="rect">
            <a:avLst/>
          </a:prstGeom>
          <a:solidFill>
            <a:srgbClr val="FFFFCC"/>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p>
            <a:endParaRPr lang="ja-JP" altLang="en-US" sz="1600"/>
          </a:p>
        </p:txBody>
      </p:sp>
      <p:cxnSp>
        <p:nvCxnSpPr>
          <p:cNvPr id="689" name="直線コネクタ 20"/>
          <p:cNvCxnSpPr>
            <a:cxnSpLocks noChangeShapeType="1"/>
          </p:cNvCxnSpPr>
          <p:nvPr/>
        </p:nvCxnSpPr>
        <p:spPr bwMode="auto">
          <a:xfrm flipH="1">
            <a:off x="6568077" y="3675327"/>
            <a:ext cx="661" cy="33371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0" name="直線コネクタ 363"/>
          <p:cNvCxnSpPr>
            <a:cxnSpLocks noChangeShapeType="1"/>
          </p:cNvCxnSpPr>
          <p:nvPr/>
        </p:nvCxnSpPr>
        <p:spPr bwMode="auto">
          <a:xfrm flipH="1">
            <a:off x="6551551" y="3687223"/>
            <a:ext cx="661" cy="333716"/>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2" name="正方形/長方形 811"/>
          <p:cNvSpPr/>
          <p:nvPr/>
        </p:nvSpPr>
        <p:spPr bwMode="auto">
          <a:xfrm rot="5400000">
            <a:off x="6554009" y="3933941"/>
            <a:ext cx="129331"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4" name="正方形/長方形 833"/>
          <p:cNvSpPr/>
          <p:nvPr/>
        </p:nvSpPr>
        <p:spPr bwMode="auto">
          <a:xfrm rot="8040868">
            <a:off x="6479432" y="3488529"/>
            <a:ext cx="158658"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5" name="正方形/長方形 834"/>
          <p:cNvSpPr/>
          <p:nvPr/>
        </p:nvSpPr>
        <p:spPr bwMode="auto">
          <a:xfrm rot="8040868">
            <a:off x="6470512" y="3788005"/>
            <a:ext cx="173197"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3" name="正方形/長方形 832"/>
          <p:cNvSpPr>
            <a:spLocks/>
          </p:cNvSpPr>
          <p:nvPr/>
        </p:nvSpPr>
        <p:spPr bwMode="auto">
          <a:xfrm rot="5400000">
            <a:off x="6028353" y="3744301"/>
            <a:ext cx="888686" cy="10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6" name="正方形/長方形 835"/>
          <p:cNvSpPr/>
          <p:nvPr/>
        </p:nvSpPr>
        <p:spPr bwMode="auto">
          <a:xfrm rot="5400000">
            <a:off x="6454734" y="3514251"/>
            <a:ext cx="38628" cy="10800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39" name="正方形/長方形 838"/>
          <p:cNvSpPr/>
          <p:nvPr/>
        </p:nvSpPr>
        <p:spPr bwMode="auto">
          <a:xfrm rot="5400000">
            <a:off x="6446107" y="3792807"/>
            <a:ext cx="38628" cy="14400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34" name="正方形/長方形 1233"/>
          <p:cNvSpPr/>
          <p:nvPr/>
        </p:nvSpPr>
        <p:spPr bwMode="auto">
          <a:xfrm rot="5400000">
            <a:off x="6448584" y="3491929"/>
            <a:ext cx="38628" cy="14400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29" name="正方形/長方形 828"/>
          <p:cNvSpPr/>
          <p:nvPr/>
        </p:nvSpPr>
        <p:spPr bwMode="auto">
          <a:xfrm rot="5400000">
            <a:off x="6237879" y="3614000"/>
            <a:ext cx="763050"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7" name="正方形/長方形 1916"/>
          <p:cNvSpPr/>
          <p:nvPr/>
        </p:nvSpPr>
        <p:spPr bwMode="auto">
          <a:xfrm rot="8040868">
            <a:off x="7422184" y="3912947"/>
            <a:ext cx="206313"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18" name="正方形/長方形 1917"/>
          <p:cNvSpPr/>
          <p:nvPr/>
        </p:nvSpPr>
        <p:spPr bwMode="auto">
          <a:xfrm rot="8040868">
            <a:off x="6167954" y="4296811"/>
            <a:ext cx="206313"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5" name="グループ化 14"/>
          <p:cNvGrpSpPr/>
          <p:nvPr/>
        </p:nvGrpSpPr>
        <p:grpSpPr>
          <a:xfrm>
            <a:off x="4550321" y="4177839"/>
            <a:ext cx="966881" cy="339233"/>
            <a:chOff x="-2637376" y="3723968"/>
            <a:chExt cx="966881" cy="339233"/>
          </a:xfrm>
        </p:grpSpPr>
        <p:grpSp>
          <p:nvGrpSpPr>
            <p:cNvPr id="1227" name="グループ化 1226"/>
            <p:cNvGrpSpPr/>
            <p:nvPr/>
          </p:nvGrpSpPr>
          <p:grpSpPr>
            <a:xfrm>
              <a:off x="-2637376" y="3793035"/>
              <a:ext cx="966881" cy="270166"/>
              <a:chOff x="3563888" y="359923"/>
              <a:chExt cx="2016224" cy="423727"/>
            </a:xfrm>
          </p:grpSpPr>
          <p:sp>
            <p:nvSpPr>
              <p:cNvPr id="1228" name="直方体 1227"/>
              <p:cNvSpPr/>
              <p:nvPr/>
            </p:nvSpPr>
            <p:spPr>
              <a:xfrm>
                <a:off x="3707904" y="566715"/>
                <a:ext cx="1728192" cy="216935"/>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29" name="台形 1228"/>
              <p:cNvSpPr/>
              <p:nvPr/>
            </p:nvSpPr>
            <p:spPr>
              <a:xfrm>
                <a:off x="3636435" y="54281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0" name="台形 1229"/>
              <p:cNvSpPr/>
              <p:nvPr/>
            </p:nvSpPr>
            <p:spPr>
              <a:xfrm>
                <a:off x="3635896" y="70055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1" name="台形 1230"/>
              <p:cNvSpPr/>
              <p:nvPr/>
            </p:nvSpPr>
            <p:spPr>
              <a:xfrm flipV="1">
                <a:off x="3635896" y="66780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2" name="台形 1231"/>
              <p:cNvSpPr/>
              <p:nvPr/>
            </p:nvSpPr>
            <p:spPr>
              <a:xfrm>
                <a:off x="3635896" y="63215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6" name="台形 1235"/>
              <p:cNvSpPr/>
              <p:nvPr/>
            </p:nvSpPr>
            <p:spPr>
              <a:xfrm flipV="1">
                <a:off x="3636435" y="586437"/>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53" name="台形 1252"/>
              <p:cNvSpPr/>
              <p:nvPr/>
            </p:nvSpPr>
            <p:spPr>
              <a:xfrm flipV="1">
                <a:off x="3636435" y="497095"/>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55" name="台形 1254"/>
              <p:cNvSpPr/>
              <p:nvPr/>
            </p:nvSpPr>
            <p:spPr>
              <a:xfrm>
                <a:off x="3636435" y="46226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1" name="台形 1280"/>
              <p:cNvSpPr/>
              <p:nvPr/>
            </p:nvSpPr>
            <p:spPr>
              <a:xfrm>
                <a:off x="3803633" y="536229"/>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4" name="台形 1283"/>
              <p:cNvSpPr/>
              <p:nvPr/>
            </p:nvSpPr>
            <p:spPr>
              <a:xfrm flipV="1">
                <a:off x="3803633" y="50348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5" name="台形 1284"/>
              <p:cNvSpPr/>
              <p:nvPr/>
            </p:nvSpPr>
            <p:spPr>
              <a:xfrm>
                <a:off x="3803633" y="46783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6" name="台形 1285"/>
              <p:cNvSpPr/>
              <p:nvPr/>
            </p:nvSpPr>
            <p:spPr>
              <a:xfrm flipV="1">
                <a:off x="3804172" y="422113"/>
                <a:ext cx="1728192" cy="45720"/>
              </a:xfrm>
              <a:prstGeom prst="trapezoid">
                <a:avLst>
                  <a:gd name="adj" fmla="val 963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7" name="平行四辺形 1286"/>
              <p:cNvSpPr/>
              <p:nvPr/>
            </p:nvSpPr>
            <p:spPr>
              <a:xfrm>
                <a:off x="5125166" y="564257"/>
                <a:ext cx="403189" cy="182016"/>
              </a:xfrm>
              <a:prstGeom prst="parallelogram">
                <a:avLst>
                  <a:gd name="adj" fmla="val 96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8" name="直方体 1287"/>
              <p:cNvSpPr/>
              <p:nvPr/>
            </p:nvSpPr>
            <p:spPr>
              <a:xfrm>
                <a:off x="3563888" y="359923"/>
                <a:ext cx="2016224" cy="278582"/>
              </a:xfrm>
              <a:prstGeom prst="cube">
                <a:avLst>
                  <a:gd name="adj" fmla="val 72719"/>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290" name="正方形/長方形 1289"/>
            <p:cNvSpPr/>
            <p:nvPr/>
          </p:nvSpPr>
          <p:spPr>
            <a:xfrm rot="18957577" flipV="1">
              <a:off x="-2631518" y="3805934"/>
              <a:ext cx="190264" cy="2359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91" name="正方形/長方形 1290"/>
            <p:cNvSpPr/>
            <p:nvPr/>
          </p:nvSpPr>
          <p:spPr bwMode="auto">
            <a:xfrm rot="5400000">
              <a:off x="-2507111" y="3751762"/>
              <a:ext cx="69595" cy="199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1" name="正方形/長方形 1300"/>
            <p:cNvSpPr/>
            <p:nvPr/>
          </p:nvSpPr>
          <p:spPr bwMode="auto">
            <a:xfrm rot="8040868">
              <a:off x="-2476112" y="3851806"/>
              <a:ext cx="74171" cy="20097"/>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2" name="正方形/長方形 1301"/>
            <p:cNvSpPr/>
            <p:nvPr/>
          </p:nvSpPr>
          <p:spPr bwMode="auto">
            <a:xfrm>
              <a:off x="-2471945" y="3774610"/>
              <a:ext cx="774781" cy="1547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3" name="正方形/長方形 1302"/>
            <p:cNvSpPr/>
            <p:nvPr/>
          </p:nvSpPr>
          <p:spPr bwMode="auto">
            <a:xfrm>
              <a:off x="-2617476" y="3894138"/>
              <a:ext cx="774781" cy="15474"/>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304" name="グループ化 73"/>
            <p:cNvGrpSpPr>
              <a:grpSpLocks/>
            </p:cNvGrpSpPr>
            <p:nvPr/>
          </p:nvGrpSpPr>
          <p:grpSpPr bwMode="auto">
            <a:xfrm>
              <a:off x="-2610974" y="3785283"/>
              <a:ext cx="878732" cy="105654"/>
              <a:chOff x="920040" y="4616735"/>
              <a:chExt cx="2050960" cy="324269"/>
            </a:xfrm>
          </p:grpSpPr>
          <p:grpSp>
            <p:nvGrpSpPr>
              <p:cNvPr id="1305" name="グループ化 88"/>
              <p:cNvGrpSpPr>
                <a:grpSpLocks/>
              </p:cNvGrpSpPr>
              <p:nvPr/>
            </p:nvGrpSpPr>
            <p:grpSpPr bwMode="auto">
              <a:xfrm>
                <a:off x="920040" y="4788554"/>
                <a:ext cx="1909661" cy="152450"/>
                <a:chOff x="5533349" y="5070816"/>
                <a:chExt cx="1909661" cy="152450"/>
              </a:xfrm>
            </p:grpSpPr>
            <p:sp>
              <p:nvSpPr>
                <p:cNvPr id="1407" name="直方体 1406"/>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588" name="フローチャート : 直接アクセス記憶 1021"/>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599" name="フローチャート : 直接アクセス記憶 1022"/>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01" name="フローチャート : 直接アクセス記憶 1023"/>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14" name="フローチャート : 直接アクセス記憶 1024"/>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15" name="フローチャート : 直接アクセス記憶 1025"/>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16" name="フローチャート : 直接アクセス記憶 1026"/>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17" name="フローチャート : 直接アクセス記憶 1027"/>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18" name="フローチャート : 直接アクセス記憶 1028"/>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19" name="フローチャート : 直接アクセス記憶 1029"/>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20" name="フローチャート : 直接アクセス記憶 1030"/>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21" name="フローチャート : 直接アクセス記憶 1031"/>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22" name="フローチャート : 直接アクセス記憶 1032"/>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23" name="フローチャート : 直接アクセス記憶 1033"/>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24" name="フローチャート : 直接アクセス記憶 1034"/>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25" name="フローチャート : 直接アクセス記憶 1035"/>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26" name="フローチャート : 直接アクセス記憶 1036"/>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27" name="フローチャート : 直接アクセス記憶 1037"/>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28" name="フローチャート : 直接アクセス記憶 1038"/>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29" name="フローチャート : 直接アクセス記憶 1039"/>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30" name="フローチャート : 直接アクセス記憶 1040"/>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31" name="フローチャート : 直接アクセス記憶 1041"/>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32" name="フローチャート : 直接アクセス記憶 1042"/>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33" name="フローチャート : 直接アクセス記憶 1043"/>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34" name="正方形/長方形 1633"/>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306" name="グループ化 89"/>
              <p:cNvGrpSpPr>
                <a:grpSpLocks/>
              </p:cNvGrpSpPr>
              <p:nvPr/>
            </p:nvGrpSpPr>
            <p:grpSpPr bwMode="auto">
              <a:xfrm>
                <a:off x="1104543" y="4616735"/>
                <a:ext cx="1866457" cy="153418"/>
                <a:chOff x="5575944" y="5070012"/>
                <a:chExt cx="1866457" cy="153418"/>
              </a:xfrm>
            </p:grpSpPr>
            <p:sp>
              <p:nvSpPr>
                <p:cNvPr id="1307" name="直方体 1306"/>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8" name="フローチャート : 直接アクセス記憶 996"/>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09" name="フローチャート : 直接アクセス記憶 997"/>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0" name="フローチャート : 直接アクセス記憶 998"/>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1" name="フローチャート : 直接アクセス記憶 999"/>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2" name="フローチャート : 直接アクセス記憶 1000"/>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3" name="フローチャート : 直接アクセス記憶 1001"/>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4" name="フローチャート : 直接アクセス記憶 1002"/>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5" name="フローチャート : 直接アクセス記憶 1003"/>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6" name="フローチャート : 直接アクセス記憶 1004"/>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7" name="フローチャート : 直接アクセス記憶 1005"/>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18" name="フローチャート : 直接アクセス記憶 1006"/>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0" name="フローチャート : 直接アクセス記憶 1007"/>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1" name="フローチャート : 直接アクセス記憶 1008"/>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2" name="フローチャート : 直接アクセス記憶 1009"/>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3" name="フローチャート : 直接アクセス記憶 1010"/>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4" name="フローチャート : 直接アクセス記憶 1011"/>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5" name="フローチャート : 直接アクセス記憶 1012"/>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6" name="フローチャート : 直接アクセス記憶 1013"/>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27" name="フローチャート : 直接アクセス記憶 1014"/>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30" name="フローチャート : 直接アクセス記憶 1015"/>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402" name="フローチャート : 直接アクセス記憶 1016"/>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403" name="フローチャート : 直接アクセス記憶 1017"/>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404" name="フローチャート : 直接アクセス記憶 1018"/>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406" name="正方形/長方形 1405"/>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1635" name="正方形/長方形 1634"/>
            <p:cNvSpPr/>
            <p:nvPr/>
          </p:nvSpPr>
          <p:spPr bwMode="auto">
            <a:xfrm rot="5400000">
              <a:off x="-2652589" y="3875417"/>
              <a:ext cx="72995" cy="2079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36" name="正方形/長方形 1635"/>
            <p:cNvSpPr/>
            <p:nvPr/>
          </p:nvSpPr>
          <p:spPr bwMode="auto">
            <a:xfrm>
              <a:off x="-2484154" y="3723968"/>
              <a:ext cx="774781" cy="1547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37" name="正方形/長方形 1636"/>
            <p:cNvSpPr/>
            <p:nvPr/>
          </p:nvSpPr>
          <p:spPr bwMode="auto">
            <a:xfrm rot="5400000">
              <a:off x="-1739911" y="3759745"/>
              <a:ext cx="84042" cy="199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38" name="正方形/長方形 1637"/>
            <p:cNvSpPr/>
            <p:nvPr/>
          </p:nvSpPr>
          <p:spPr>
            <a:xfrm rot="19123846" flipV="1">
              <a:off x="-1860760" y="3828186"/>
              <a:ext cx="190264" cy="2359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39" name="正方形/長方形 1638"/>
            <p:cNvSpPr/>
            <p:nvPr/>
          </p:nvSpPr>
          <p:spPr bwMode="auto">
            <a:xfrm rot="5400000">
              <a:off x="-1868313" y="3875417"/>
              <a:ext cx="72995" cy="2079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640" name="正方形/長方形 1639"/>
          <p:cNvSpPr/>
          <p:nvPr/>
        </p:nvSpPr>
        <p:spPr bwMode="auto">
          <a:xfrm>
            <a:off x="4571607" y="4299444"/>
            <a:ext cx="774781" cy="15475"/>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061" name="グループ化 1060"/>
          <p:cNvGrpSpPr/>
          <p:nvPr/>
        </p:nvGrpSpPr>
        <p:grpSpPr>
          <a:xfrm>
            <a:off x="5360286" y="3466703"/>
            <a:ext cx="1056778" cy="1041419"/>
            <a:chOff x="4427984" y="2142381"/>
            <a:chExt cx="1056778" cy="1041419"/>
          </a:xfrm>
        </p:grpSpPr>
        <p:sp>
          <p:nvSpPr>
            <p:cNvPr id="1062" name="正方形/長方形 1061"/>
            <p:cNvSpPr/>
            <p:nvPr/>
          </p:nvSpPr>
          <p:spPr bwMode="auto">
            <a:xfrm rot="8040868">
              <a:off x="5394927" y="2302352"/>
              <a:ext cx="158658"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3" name="正方形/長方形 1062"/>
            <p:cNvSpPr/>
            <p:nvPr/>
          </p:nvSpPr>
          <p:spPr bwMode="auto">
            <a:xfrm rot="8040868">
              <a:off x="5387299" y="2591332"/>
              <a:ext cx="173197" cy="21012"/>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4" name="正方形/長方形 1063"/>
            <p:cNvSpPr/>
            <p:nvPr/>
          </p:nvSpPr>
          <p:spPr bwMode="auto">
            <a:xfrm rot="5400000">
              <a:off x="4303009" y="2617099"/>
              <a:ext cx="586299"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5" name="正方形/長方形 1064"/>
            <p:cNvSpPr/>
            <p:nvPr/>
          </p:nvSpPr>
          <p:spPr>
            <a:xfrm rot="8040868">
              <a:off x="4411241" y="2963770"/>
              <a:ext cx="187126" cy="1901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6" name="正方形/長方形 1065"/>
            <p:cNvSpPr/>
            <p:nvPr/>
          </p:nvSpPr>
          <p:spPr bwMode="auto">
            <a:xfrm rot="5400000">
              <a:off x="4223455" y="2519486"/>
              <a:ext cx="771672"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7" name="正方形/長方形 1066"/>
            <p:cNvSpPr/>
            <p:nvPr/>
          </p:nvSpPr>
          <p:spPr bwMode="auto">
            <a:xfrm rot="8040868">
              <a:off x="4415631" y="2973682"/>
              <a:ext cx="202002"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68" name="正方形/長方形 1067"/>
            <p:cNvSpPr/>
            <p:nvPr/>
          </p:nvSpPr>
          <p:spPr bwMode="auto">
            <a:xfrm rot="8040868">
              <a:off x="4582540" y="2303319"/>
              <a:ext cx="85604"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069" name="グループ化 54"/>
            <p:cNvGrpSpPr>
              <a:grpSpLocks/>
            </p:cNvGrpSpPr>
            <p:nvPr/>
          </p:nvGrpSpPr>
          <p:grpSpPr bwMode="auto">
            <a:xfrm>
              <a:off x="5259003" y="2952852"/>
              <a:ext cx="138625" cy="121940"/>
              <a:chOff x="3910231" y="5138394"/>
              <a:chExt cx="301729" cy="315214"/>
            </a:xfrm>
          </p:grpSpPr>
          <p:sp>
            <p:nvSpPr>
              <p:cNvPr id="1209" name="フローチャート : 結合子 1208"/>
              <p:cNvSpPr/>
              <p:nvPr/>
            </p:nvSpPr>
            <p:spPr>
              <a:xfrm>
                <a:off x="3910231" y="5139986"/>
                <a:ext cx="301729" cy="313622"/>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11" name="フローチャート : 結合子 1210"/>
              <p:cNvSpPr/>
              <p:nvPr/>
            </p:nvSpPr>
            <p:spPr>
              <a:xfrm>
                <a:off x="3978517" y="5227545"/>
                <a:ext cx="165157" cy="144872"/>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12" name="フローチャート : 結合子 1211"/>
              <p:cNvSpPr/>
              <p:nvPr/>
            </p:nvSpPr>
            <p:spPr>
              <a:xfrm>
                <a:off x="4040451" y="5251426"/>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13" name="フローチャート: 手作業 1212"/>
              <p:cNvSpPr/>
              <p:nvPr/>
            </p:nvSpPr>
            <p:spPr>
              <a:xfrm>
                <a:off x="4022982" y="5138394"/>
                <a:ext cx="88931" cy="163975"/>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070" name="グループ化 56"/>
            <p:cNvGrpSpPr>
              <a:grpSpLocks/>
            </p:cNvGrpSpPr>
            <p:nvPr/>
          </p:nvGrpSpPr>
          <p:grpSpPr bwMode="auto">
            <a:xfrm>
              <a:off x="4471761" y="3060012"/>
              <a:ext cx="138625" cy="123788"/>
              <a:chOff x="999802" y="4983409"/>
              <a:chExt cx="301729" cy="319103"/>
            </a:xfrm>
          </p:grpSpPr>
          <p:grpSp>
            <p:nvGrpSpPr>
              <p:cNvPr id="1203" name="グループ化 149"/>
              <p:cNvGrpSpPr>
                <a:grpSpLocks/>
              </p:cNvGrpSpPr>
              <p:nvPr/>
            </p:nvGrpSpPr>
            <p:grpSpPr bwMode="auto">
              <a:xfrm>
                <a:off x="999802" y="4988192"/>
                <a:ext cx="301729" cy="314320"/>
                <a:chOff x="2792769" y="4986888"/>
                <a:chExt cx="301729" cy="314320"/>
              </a:xfrm>
            </p:grpSpPr>
            <p:sp>
              <p:nvSpPr>
                <p:cNvPr id="1205" name="フローチャート : 結合子 1204"/>
                <p:cNvSpPr/>
                <p:nvPr/>
              </p:nvSpPr>
              <p:spPr>
                <a:xfrm>
                  <a:off x="2792769" y="4986868"/>
                  <a:ext cx="301729" cy="3143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07" name="フローチャート : 結合子 1206"/>
                <p:cNvSpPr/>
                <p:nvPr/>
              </p:nvSpPr>
              <p:spPr>
                <a:xfrm>
                  <a:off x="2861056" y="5075772"/>
                  <a:ext cx="165157" cy="144469"/>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08" name="フローチャート : 結合子 1207"/>
                <p:cNvSpPr/>
                <p:nvPr/>
              </p:nvSpPr>
              <p:spPr>
                <a:xfrm>
                  <a:off x="2930930" y="5099585"/>
                  <a:ext cx="46053" cy="8414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204" name="フローチャート: 手作業 1203"/>
              <p:cNvSpPr/>
              <p:nvPr/>
            </p:nvSpPr>
            <p:spPr>
              <a:xfrm>
                <a:off x="1114141" y="4983409"/>
                <a:ext cx="87343" cy="163521"/>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071" name="正方形/長方形 1070"/>
            <p:cNvSpPr/>
            <p:nvPr/>
          </p:nvSpPr>
          <p:spPr bwMode="auto">
            <a:xfrm>
              <a:off x="4492919" y="3000890"/>
              <a:ext cx="801105"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72" name="正方形/長方形 1071"/>
            <p:cNvSpPr/>
            <p:nvPr/>
          </p:nvSpPr>
          <p:spPr bwMode="auto">
            <a:xfrm>
              <a:off x="4446954" y="3047695"/>
              <a:ext cx="824452"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73" name="正方形/長方形 1072"/>
            <p:cNvSpPr/>
            <p:nvPr/>
          </p:nvSpPr>
          <p:spPr bwMode="auto">
            <a:xfrm rot="5400000">
              <a:off x="4373898" y="2990311"/>
              <a:ext cx="129331"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74" name="平行四辺形 1073"/>
            <p:cNvSpPr/>
            <p:nvPr/>
          </p:nvSpPr>
          <p:spPr bwMode="auto">
            <a:xfrm>
              <a:off x="5145914" y="2999658"/>
              <a:ext cx="176564" cy="59739"/>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75" name="平行四辺形 1074"/>
            <p:cNvSpPr/>
            <p:nvPr/>
          </p:nvSpPr>
          <p:spPr bwMode="auto">
            <a:xfrm>
              <a:off x="4466654" y="3002737"/>
              <a:ext cx="176564"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76" name="平行四辺形 1075"/>
            <p:cNvSpPr/>
            <p:nvPr/>
          </p:nvSpPr>
          <p:spPr bwMode="auto">
            <a:xfrm>
              <a:off x="5248059" y="2906663"/>
              <a:ext cx="175835" cy="60354"/>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77" name="正方形/長方形 1076"/>
            <p:cNvSpPr/>
            <p:nvPr/>
          </p:nvSpPr>
          <p:spPr bwMode="auto">
            <a:xfrm rot="8040868" flipV="1">
              <a:off x="5225638" y="2962289"/>
              <a:ext cx="207545"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78" name="正方形/長方形 1077"/>
            <p:cNvSpPr/>
            <p:nvPr/>
          </p:nvSpPr>
          <p:spPr bwMode="auto">
            <a:xfrm>
              <a:off x="4590686" y="2795192"/>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79" name="正方形/長方形 1078"/>
            <p:cNvSpPr/>
            <p:nvPr/>
          </p:nvSpPr>
          <p:spPr bwMode="auto">
            <a:xfrm>
              <a:off x="4590686" y="2213205"/>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080" name="グループ化 72"/>
            <p:cNvGrpSpPr>
              <a:grpSpLocks/>
            </p:cNvGrpSpPr>
            <p:nvPr/>
          </p:nvGrpSpPr>
          <p:grpSpPr bwMode="auto">
            <a:xfrm>
              <a:off x="5145914" y="3061860"/>
              <a:ext cx="138625" cy="121940"/>
              <a:chOff x="2792769" y="4985994"/>
              <a:chExt cx="301729" cy="315214"/>
            </a:xfrm>
          </p:grpSpPr>
          <p:grpSp>
            <p:nvGrpSpPr>
              <p:cNvPr id="1198" name="グループ化 140"/>
              <p:cNvGrpSpPr>
                <a:grpSpLocks/>
              </p:cNvGrpSpPr>
              <p:nvPr/>
            </p:nvGrpSpPr>
            <p:grpSpPr bwMode="auto">
              <a:xfrm>
                <a:off x="2792769" y="4986888"/>
                <a:ext cx="301729" cy="314320"/>
                <a:chOff x="2792769" y="4986888"/>
                <a:chExt cx="301729" cy="314320"/>
              </a:xfrm>
            </p:grpSpPr>
            <p:sp>
              <p:nvSpPr>
                <p:cNvPr id="1200" name="フローチャート : 結合子 1199"/>
                <p:cNvSpPr/>
                <p:nvPr/>
              </p:nvSpPr>
              <p:spPr>
                <a:xfrm>
                  <a:off x="2792769" y="4989178"/>
                  <a:ext cx="301729" cy="31203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01" name="フローチャート : 結合子 1200"/>
                <p:cNvSpPr/>
                <p:nvPr/>
              </p:nvSpPr>
              <p:spPr>
                <a:xfrm>
                  <a:off x="2861056" y="5078330"/>
                  <a:ext cx="165157" cy="14168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202" name="フローチャート : 結合子 1201"/>
                <p:cNvSpPr/>
                <p:nvPr/>
              </p:nvSpPr>
              <p:spPr>
                <a:xfrm>
                  <a:off x="2930930" y="5100618"/>
                  <a:ext cx="46053" cy="84375"/>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sp>
            <p:nvSpPr>
              <p:cNvPr id="1199" name="フローチャート: 手作業 1198"/>
              <p:cNvSpPr/>
              <p:nvPr/>
            </p:nvSpPr>
            <p:spPr>
              <a:xfrm>
                <a:off x="2905521" y="4985994"/>
                <a:ext cx="88931" cy="163974"/>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081" name="グループ化 73"/>
            <p:cNvGrpSpPr>
              <a:grpSpLocks/>
            </p:cNvGrpSpPr>
            <p:nvPr/>
          </p:nvGrpSpPr>
          <p:grpSpPr bwMode="auto">
            <a:xfrm>
              <a:off x="4454980" y="2922059"/>
              <a:ext cx="922948" cy="125635"/>
              <a:chOff x="962635" y="4616735"/>
              <a:chExt cx="2008365" cy="324433"/>
            </a:xfrm>
          </p:grpSpPr>
          <p:grpSp>
            <p:nvGrpSpPr>
              <p:cNvPr id="1146" name="グループ化 88"/>
              <p:cNvGrpSpPr>
                <a:grpSpLocks/>
              </p:cNvGrpSpPr>
              <p:nvPr/>
            </p:nvGrpSpPr>
            <p:grpSpPr bwMode="auto">
              <a:xfrm>
                <a:off x="962635" y="4787750"/>
                <a:ext cx="1866457" cy="153418"/>
                <a:chOff x="5575944" y="5070012"/>
                <a:chExt cx="1866457" cy="153418"/>
              </a:xfrm>
            </p:grpSpPr>
            <p:sp>
              <p:nvSpPr>
                <p:cNvPr id="1173" name="直方体 1172"/>
                <p:cNvSpPr/>
                <p:nvPr/>
              </p:nvSpPr>
              <p:spPr>
                <a:xfrm>
                  <a:off x="5575944" y="5072346"/>
                  <a:ext cx="1867065"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74" name="フローチャート : 直接アクセス記憶 1173"/>
                <p:cNvSpPr/>
                <p:nvPr/>
              </p:nvSpPr>
              <p:spPr>
                <a:xfrm rot="18969044" flipH="1">
                  <a:off x="5582295" y="5075527"/>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75" name="フローチャート : 直接アクセス記憶 1174"/>
                <p:cNvSpPr/>
                <p:nvPr/>
              </p:nvSpPr>
              <p:spPr>
                <a:xfrm rot="18969044" flipH="1">
                  <a:off x="566008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76" name="フローチャート : 直接アクセス記憶 1175"/>
                <p:cNvSpPr/>
                <p:nvPr/>
              </p:nvSpPr>
              <p:spPr>
                <a:xfrm rot="18969044" flipH="1">
                  <a:off x="573312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77" name="フローチャート : 直接アクセス記憶 1176"/>
                <p:cNvSpPr/>
                <p:nvPr/>
              </p:nvSpPr>
              <p:spPr>
                <a:xfrm rot="18969044" flipH="1">
                  <a:off x="581567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78" name="フローチャート : 直接アクセス記憶 1177"/>
                <p:cNvSpPr/>
                <p:nvPr/>
              </p:nvSpPr>
              <p:spPr>
                <a:xfrm rot="18969044" flipH="1">
                  <a:off x="589347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79" name="フローチャート : 直接アクセス記憶 1178"/>
                <p:cNvSpPr/>
                <p:nvPr/>
              </p:nvSpPr>
              <p:spPr>
                <a:xfrm rot="18969044" flipH="1">
                  <a:off x="5966504"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80" name="フローチャート : 直接アクセス記憶 1179"/>
                <p:cNvSpPr/>
                <p:nvPr/>
              </p:nvSpPr>
              <p:spPr>
                <a:xfrm rot="18969044" flipH="1">
                  <a:off x="6053823"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81" name="フローチャート : 直接アクセス記憶 1180"/>
                <p:cNvSpPr/>
                <p:nvPr/>
              </p:nvSpPr>
              <p:spPr>
                <a:xfrm rot="18969044" flipH="1">
                  <a:off x="6131618"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82" name="フローチャート : 直接アクセス記憶 1181"/>
                <p:cNvSpPr/>
                <p:nvPr/>
              </p:nvSpPr>
              <p:spPr>
                <a:xfrm rot="18969044" flipH="1">
                  <a:off x="6204650" y="5073936"/>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83" name="フローチャート : 直接アクセス記憶 1182"/>
                <p:cNvSpPr/>
                <p:nvPr/>
              </p:nvSpPr>
              <p:spPr>
                <a:xfrm rot="18969044" flipH="1">
                  <a:off x="6287207" y="5072346"/>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84" name="フローチャート : 直接アクセス記憶 1183"/>
                <p:cNvSpPr/>
                <p:nvPr/>
              </p:nvSpPr>
              <p:spPr>
                <a:xfrm rot="18969044" flipH="1">
                  <a:off x="6365001"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85" name="フローチャート : 直接アクセス記憶 1184"/>
                <p:cNvSpPr/>
                <p:nvPr/>
              </p:nvSpPr>
              <p:spPr>
                <a:xfrm rot="18969044" flipH="1">
                  <a:off x="6438032" y="5072346"/>
                  <a:ext cx="142888" cy="7633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86" name="フローチャート : 直接アクセス記憶 1185"/>
                <p:cNvSpPr/>
                <p:nvPr/>
              </p:nvSpPr>
              <p:spPr>
                <a:xfrm rot="18969044" flipH="1">
                  <a:off x="6506301"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87" name="フローチャート : 直接アクセス記憶 1186"/>
                <p:cNvSpPr/>
                <p:nvPr/>
              </p:nvSpPr>
              <p:spPr>
                <a:xfrm rot="18969044" flipH="1">
                  <a:off x="6571394" y="5078708"/>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88" name="フローチャート : 直接アクセス記憶 1187"/>
                <p:cNvSpPr/>
                <p:nvPr/>
              </p:nvSpPr>
              <p:spPr>
                <a:xfrm rot="18969044" flipH="1">
                  <a:off x="6652364"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89" name="フローチャート : 直接アクセス記憶 1188"/>
                <p:cNvSpPr/>
                <p:nvPr/>
              </p:nvSpPr>
              <p:spPr>
                <a:xfrm rot="18969044" flipH="1">
                  <a:off x="6731746"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90" name="フローチャート : 直接アクセス記憶 1189"/>
                <p:cNvSpPr/>
                <p:nvPr/>
              </p:nvSpPr>
              <p:spPr>
                <a:xfrm rot="18969044" flipH="1">
                  <a:off x="6804778" y="5075527"/>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91" name="フローチャート : 直接アクセス記憶 1190"/>
                <p:cNvSpPr/>
                <p:nvPr/>
              </p:nvSpPr>
              <p:spPr>
                <a:xfrm rot="18969044" flipH="1">
                  <a:off x="6890510" y="5078708"/>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92" name="フローチャート : 直接アクセス記憶 1191"/>
                <p:cNvSpPr/>
                <p:nvPr/>
              </p:nvSpPr>
              <p:spPr>
                <a:xfrm rot="18969044" flipH="1">
                  <a:off x="6968304"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93" name="フローチャート : 直接アクセス記憶 1192"/>
                <p:cNvSpPr/>
                <p:nvPr/>
              </p:nvSpPr>
              <p:spPr>
                <a:xfrm rot="18969044" flipH="1">
                  <a:off x="7041336" y="5078708"/>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94" name="フローチャート : 直接アクセス記憶 1193"/>
                <p:cNvSpPr/>
                <p:nvPr/>
              </p:nvSpPr>
              <p:spPr>
                <a:xfrm rot="18969044" flipH="1">
                  <a:off x="7123893" y="5075527"/>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95" name="フローチャート : 直接アクセス記憶 1194"/>
                <p:cNvSpPr/>
                <p:nvPr/>
              </p:nvSpPr>
              <p:spPr>
                <a:xfrm rot="18969044" flipH="1">
                  <a:off x="7203275"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96" name="フローチャート : 直接アクセス記憶 1195"/>
                <p:cNvSpPr/>
                <p:nvPr/>
              </p:nvSpPr>
              <p:spPr>
                <a:xfrm rot="18969044" flipH="1">
                  <a:off x="7276306" y="5075527"/>
                  <a:ext cx="141300"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97" name="正方形/長方形 1196"/>
                <p:cNvSpPr/>
                <p:nvPr/>
              </p:nvSpPr>
              <p:spPr>
                <a:xfrm>
                  <a:off x="5575944" y="5148684"/>
                  <a:ext cx="1776569"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147" name="グループ化 89"/>
              <p:cNvGrpSpPr>
                <a:grpSpLocks/>
              </p:cNvGrpSpPr>
              <p:nvPr/>
            </p:nvGrpSpPr>
            <p:grpSpPr bwMode="auto">
              <a:xfrm>
                <a:off x="1104543" y="4616735"/>
                <a:ext cx="1866457" cy="153418"/>
                <a:chOff x="5575944" y="5070012"/>
                <a:chExt cx="1866457" cy="153418"/>
              </a:xfrm>
            </p:grpSpPr>
            <p:sp>
              <p:nvSpPr>
                <p:cNvPr id="1148" name="直方体 1147"/>
                <p:cNvSpPr/>
                <p:nvPr/>
              </p:nvSpPr>
              <p:spPr>
                <a:xfrm>
                  <a:off x="5573749" y="5071603"/>
                  <a:ext cx="1868652" cy="151084"/>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49" name="フローチャート : 直接アクセス記憶 1148"/>
                <p:cNvSpPr/>
                <p:nvPr/>
              </p:nvSpPr>
              <p:spPr>
                <a:xfrm rot="18969044" flipH="1">
                  <a:off x="55800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50" name="フローチャート : 直接アクセス記憶 1149"/>
                <p:cNvSpPr/>
                <p:nvPr/>
              </p:nvSpPr>
              <p:spPr>
                <a:xfrm rot="18969044" flipH="1">
                  <a:off x="5657893"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51" name="フローチャート : 直接アクセス記憶 1150"/>
                <p:cNvSpPr/>
                <p:nvPr/>
              </p:nvSpPr>
              <p:spPr>
                <a:xfrm rot="18969044" flipH="1">
                  <a:off x="5730925"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52" name="フローチャート : 直接アクセス記憶 1151"/>
                <p:cNvSpPr/>
                <p:nvPr/>
              </p:nvSpPr>
              <p:spPr>
                <a:xfrm rot="18969044" flipH="1">
                  <a:off x="5813482" y="5071603"/>
                  <a:ext cx="144476"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53" name="フローチャート : 直接アクセス記憶 1152"/>
                <p:cNvSpPr/>
                <p:nvPr/>
              </p:nvSpPr>
              <p:spPr>
                <a:xfrm rot="18969044" flipH="1">
                  <a:off x="589286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54" name="フローチャート : 直接アクセス記憶 1153"/>
                <p:cNvSpPr/>
                <p:nvPr/>
              </p:nvSpPr>
              <p:spPr>
                <a:xfrm rot="18969044" flipH="1">
                  <a:off x="596589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55" name="フローチャート : 直接アクセス記憶 1154"/>
                <p:cNvSpPr/>
                <p:nvPr/>
              </p:nvSpPr>
              <p:spPr>
                <a:xfrm rot="18969044" flipH="1">
                  <a:off x="6053216"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56" name="フローチャート : 直接アクセス記憶 1155"/>
                <p:cNvSpPr/>
                <p:nvPr/>
              </p:nvSpPr>
              <p:spPr>
                <a:xfrm rot="18969044" flipH="1">
                  <a:off x="6131010"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57" name="フローチャート : 直接アクセス記憶 1156"/>
                <p:cNvSpPr/>
                <p:nvPr/>
              </p:nvSpPr>
              <p:spPr>
                <a:xfrm rot="18969044" flipH="1">
                  <a:off x="6204042" y="5073193"/>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58" name="フローチャート : 直接アクセス記憶 1157"/>
                <p:cNvSpPr/>
                <p:nvPr/>
              </p:nvSpPr>
              <p:spPr>
                <a:xfrm rot="18969044" flipH="1">
                  <a:off x="6286599" y="5071603"/>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59" name="フローチャート : 直接アクセス記憶 1158"/>
                <p:cNvSpPr/>
                <p:nvPr/>
              </p:nvSpPr>
              <p:spPr>
                <a:xfrm rot="18969044" flipH="1">
                  <a:off x="6364394"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60" name="フローチャート : 直接アクセス記憶 1159"/>
                <p:cNvSpPr/>
                <p:nvPr/>
              </p:nvSpPr>
              <p:spPr>
                <a:xfrm rot="18969044" flipH="1">
                  <a:off x="6437425" y="5070012"/>
                  <a:ext cx="142888" cy="7792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61" name="フローチャート : 直接アクセス記憶 1160"/>
                <p:cNvSpPr/>
                <p:nvPr/>
              </p:nvSpPr>
              <p:spPr>
                <a:xfrm rot="18969044" flipH="1">
                  <a:off x="6505693"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62" name="フローチャート : 直接アクセス記憶 1161"/>
                <p:cNvSpPr/>
                <p:nvPr/>
              </p:nvSpPr>
              <p:spPr>
                <a:xfrm rot="18969044" flipH="1">
                  <a:off x="6570787" y="507796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63" name="フローチャート : 直接アクセス記憶 1162"/>
                <p:cNvSpPr/>
                <p:nvPr/>
              </p:nvSpPr>
              <p:spPr>
                <a:xfrm rot="18969044" flipH="1">
                  <a:off x="665175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64" name="フローチャート : 直接アクセス記憶 1163"/>
                <p:cNvSpPr/>
                <p:nvPr/>
              </p:nvSpPr>
              <p:spPr>
                <a:xfrm rot="18969044" flipH="1">
                  <a:off x="6731138"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65" name="フローチャート : 直接アクセス記憶 1164"/>
                <p:cNvSpPr/>
                <p:nvPr/>
              </p:nvSpPr>
              <p:spPr>
                <a:xfrm rot="18969044" flipH="1">
                  <a:off x="6804170" y="507478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66" name="フローチャート : 直接アクセス記憶 1165"/>
                <p:cNvSpPr/>
                <p:nvPr/>
              </p:nvSpPr>
              <p:spPr>
                <a:xfrm rot="18969044" flipH="1">
                  <a:off x="6889902" y="507796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67" name="フローチャート : 直接アクセス記憶 1166"/>
                <p:cNvSpPr/>
                <p:nvPr/>
              </p:nvSpPr>
              <p:spPr>
                <a:xfrm rot="18969044" flipH="1">
                  <a:off x="6967697"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68" name="フローチャート : 直接アクセス記憶 1167"/>
                <p:cNvSpPr/>
                <p:nvPr/>
              </p:nvSpPr>
              <p:spPr>
                <a:xfrm rot="18969044" flipH="1">
                  <a:off x="7040728" y="5077964"/>
                  <a:ext cx="142888"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69" name="フローチャート : 直接アクセス記憶 1168"/>
                <p:cNvSpPr/>
                <p:nvPr/>
              </p:nvSpPr>
              <p:spPr>
                <a:xfrm rot="18969044" flipH="1">
                  <a:off x="7123286" y="5074784"/>
                  <a:ext cx="142888" cy="79518"/>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70" name="フローチャート : 直接アクセス記憶 1169"/>
                <p:cNvSpPr/>
                <p:nvPr/>
              </p:nvSpPr>
              <p:spPr>
                <a:xfrm rot="18969044" flipH="1">
                  <a:off x="7202668"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71" name="フローチャート : 直接アクセス記憶 1170"/>
                <p:cNvSpPr/>
                <p:nvPr/>
              </p:nvSpPr>
              <p:spPr>
                <a:xfrm rot="18969044" flipH="1">
                  <a:off x="7275699" y="5074784"/>
                  <a:ext cx="141299" cy="77927"/>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72" name="正方形/長方形 1171"/>
                <p:cNvSpPr/>
                <p:nvPr/>
              </p:nvSpPr>
              <p:spPr>
                <a:xfrm>
                  <a:off x="5573749" y="5147940"/>
                  <a:ext cx="1778157" cy="55662"/>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1082" name="正方形/長方形 1081"/>
            <p:cNvSpPr/>
            <p:nvPr/>
          </p:nvSpPr>
          <p:spPr bwMode="auto">
            <a:xfrm rot="5400000">
              <a:off x="5200174" y="2989444"/>
              <a:ext cx="129331"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83" name="正方形/長方形 1082"/>
            <p:cNvSpPr/>
            <p:nvPr/>
          </p:nvSpPr>
          <p:spPr bwMode="auto">
            <a:xfrm>
              <a:off x="4437470" y="2351158"/>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1084" name="グループ化 73"/>
            <p:cNvGrpSpPr>
              <a:grpSpLocks/>
            </p:cNvGrpSpPr>
            <p:nvPr/>
          </p:nvGrpSpPr>
          <p:grpSpPr bwMode="auto">
            <a:xfrm>
              <a:off x="4472491" y="2225522"/>
              <a:ext cx="925137" cy="121940"/>
              <a:chOff x="920040" y="4616735"/>
              <a:chExt cx="2050960" cy="324269"/>
            </a:xfrm>
          </p:grpSpPr>
          <p:grpSp>
            <p:nvGrpSpPr>
              <p:cNvPr id="1094" name="グループ化 88"/>
              <p:cNvGrpSpPr>
                <a:grpSpLocks/>
              </p:cNvGrpSpPr>
              <p:nvPr/>
            </p:nvGrpSpPr>
            <p:grpSpPr bwMode="auto">
              <a:xfrm>
                <a:off x="920040" y="4788554"/>
                <a:ext cx="1909661" cy="152450"/>
                <a:chOff x="5533349" y="5070816"/>
                <a:chExt cx="1909661" cy="152450"/>
              </a:xfrm>
            </p:grpSpPr>
            <p:sp>
              <p:nvSpPr>
                <p:cNvPr id="1121" name="直方体 1120"/>
                <p:cNvSpPr/>
                <p:nvPr/>
              </p:nvSpPr>
              <p:spPr>
                <a:xfrm>
                  <a:off x="5575403" y="5072596"/>
                  <a:ext cx="1868184" cy="150670"/>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22" name="フローチャート : 直接アクセス記憶 1121"/>
                <p:cNvSpPr/>
                <p:nvPr/>
              </p:nvSpPr>
              <p:spPr>
                <a:xfrm rot="18969044" flipH="1">
                  <a:off x="5581873"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23" name="フローチャート : 直接アクセス記憶 1122"/>
                <p:cNvSpPr/>
                <p:nvPr/>
              </p:nvSpPr>
              <p:spPr>
                <a:xfrm rot="18969044" flipH="1">
                  <a:off x="5659512" y="5074233"/>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24" name="フローチャート : 直接アクセス記憶 1123"/>
                <p:cNvSpPr/>
                <p:nvPr/>
              </p:nvSpPr>
              <p:spPr>
                <a:xfrm rot="18969044" flipH="1">
                  <a:off x="5732298" y="5074233"/>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25" name="フローチャート : 直接アクセス記憶 1124"/>
                <p:cNvSpPr/>
                <p:nvPr/>
              </p:nvSpPr>
              <p:spPr>
                <a:xfrm rot="18969044" flipH="1">
                  <a:off x="5814790" y="5072596"/>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26" name="フローチャート : 直接アクセス記憶 1125"/>
                <p:cNvSpPr/>
                <p:nvPr/>
              </p:nvSpPr>
              <p:spPr>
                <a:xfrm rot="18969044" flipH="1">
                  <a:off x="5894046"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27" name="フローチャート : 直接アクセス記憶 1126"/>
                <p:cNvSpPr/>
                <p:nvPr/>
              </p:nvSpPr>
              <p:spPr>
                <a:xfrm rot="18969044" flipH="1">
                  <a:off x="5966833" y="5070957"/>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28" name="フローチャート : 直接アクセス記憶 1127"/>
                <p:cNvSpPr/>
                <p:nvPr/>
              </p:nvSpPr>
              <p:spPr>
                <a:xfrm rot="18969044" flipH="1">
                  <a:off x="6054176"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29" name="フローチャート : 直接アクセス記憶 1128"/>
                <p:cNvSpPr/>
                <p:nvPr/>
              </p:nvSpPr>
              <p:spPr>
                <a:xfrm rot="18969044" flipH="1">
                  <a:off x="6131815"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30" name="フローチャート : 直接アクセス記憶 1129"/>
                <p:cNvSpPr/>
                <p:nvPr/>
              </p:nvSpPr>
              <p:spPr>
                <a:xfrm rot="18969044" flipH="1">
                  <a:off x="6204601" y="5074233"/>
                  <a:ext cx="142338"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31" name="フローチャート : 直接アクセス記憶 1130"/>
                <p:cNvSpPr/>
                <p:nvPr/>
              </p:nvSpPr>
              <p:spPr>
                <a:xfrm rot="18969044" flipH="1">
                  <a:off x="6287093" y="507259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32" name="フローチャート : 直接アクセス記憶 1131"/>
                <p:cNvSpPr/>
                <p:nvPr/>
              </p:nvSpPr>
              <p:spPr>
                <a:xfrm rot="18969044" flipH="1">
                  <a:off x="6364732" y="5070957"/>
                  <a:ext cx="143955"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33" name="フローチャート : 直接アクセス記憶 1132"/>
                <p:cNvSpPr/>
                <p:nvPr/>
              </p:nvSpPr>
              <p:spPr>
                <a:xfrm rot="18969044" flipH="1">
                  <a:off x="6437518" y="5070957"/>
                  <a:ext cx="143956" cy="76973"/>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34" name="フローチャート : 直接アクセス記憶 1133"/>
                <p:cNvSpPr/>
                <p:nvPr/>
              </p:nvSpPr>
              <p:spPr>
                <a:xfrm rot="18969044" flipH="1">
                  <a:off x="6507070"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35" name="フローチャート : 直接アクセス記憶 1134"/>
                <p:cNvSpPr/>
                <p:nvPr/>
              </p:nvSpPr>
              <p:spPr>
                <a:xfrm rot="18969044" flipH="1">
                  <a:off x="6571769" y="5079146"/>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36" name="フローチャート : 直接アクセス記憶 1135"/>
                <p:cNvSpPr/>
                <p:nvPr/>
              </p:nvSpPr>
              <p:spPr>
                <a:xfrm rot="18969044" flipH="1">
                  <a:off x="6652642"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37" name="フローチャート : 直接アクセス記憶 1136"/>
                <p:cNvSpPr/>
                <p:nvPr/>
              </p:nvSpPr>
              <p:spPr>
                <a:xfrm rot="18969044" flipH="1">
                  <a:off x="6731898" y="5075871"/>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38" name="フローチャート : 直接アクセス記憶 1137"/>
                <p:cNvSpPr/>
                <p:nvPr/>
              </p:nvSpPr>
              <p:spPr>
                <a:xfrm rot="18969044" flipH="1">
                  <a:off x="6804685" y="5075871"/>
                  <a:ext cx="143955"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39" name="フローチャート : 直接アクセス記憶 1138"/>
                <p:cNvSpPr/>
                <p:nvPr/>
              </p:nvSpPr>
              <p:spPr>
                <a:xfrm rot="18969044" flipH="1">
                  <a:off x="6890411" y="5079146"/>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40" name="フローチャート : 直接アクセス記憶 1139"/>
                <p:cNvSpPr/>
                <p:nvPr/>
              </p:nvSpPr>
              <p:spPr>
                <a:xfrm rot="18969044" flipH="1">
                  <a:off x="6968050" y="5079146"/>
                  <a:ext cx="143956"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41" name="フローチャート : 直接アクセス記憶 1140"/>
                <p:cNvSpPr/>
                <p:nvPr/>
              </p:nvSpPr>
              <p:spPr>
                <a:xfrm rot="18969044" flipH="1">
                  <a:off x="7042454" y="5079146"/>
                  <a:ext cx="142338"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42" name="フローチャート : 直接アクセス記憶 1141"/>
                <p:cNvSpPr/>
                <p:nvPr/>
              </p:nvSpPr>
              <p:spPr>
                <a:xfrm rot="18969044" flipH="1">
                  <a:off x="7124945" y="5075871"/>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43" name="フローチャート : 直接アクセス記憶 1142"/>
                <p:cNvSpPr/>
                <p:nvPr/>
              </p:nvSpPr>
              <p:spPr>
                <a:xfrm rot="18969044" flipH="1">
                  <a:off x="7204201" y="5075871"/>
                  <a:ext cx="140721"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44" name="フローチャート : 直接アクセス記憶 1143"/>
                <p:cNvSpPr/>
                <p:nvPr/>
              </p:nvSpPr>
              <p:spPr>
                <a:xfrm rot="18969044" flipH="1">
                  <a:off x="7276988" y="5075871"/>
                  <a:ext cx="140720" cy="76972"/>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45" name="正方形/長方形 1144"/>
                <p:cNvSpPr/>
                <p:nvPr/>
              </p:nvSpPr>
              <p:spPr>
                <a:xfrm>
                  <a:off x="5533349" y="5147931"/>
                  <a:ext cx="1819660"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095" name="グループ化 89"/>
              <p:cNvGrpSpPr>
                <a:grpSpLocks/>
              </p:cNvGrpSpPr>
              <p:nvPr/>
            </p:nvGrpSpPr>
            <p:grpSpPr bwMode="auto">
              <a:xfrm>
                <a:off x="1104543" y="4616735"/>
                <a:ext cx="1866457" cy="153418"/>
                <a:chOff x="5575944" y="5070012"/>
                <a:chExt cx="1866457" cy="153418"/>
              </a:xfrm>
            </p:grpSpPr>
            <p:sp>
              <p:nvSpPr>
                <p:cNvPr id="1096" name="直方体 1095"/>
                <p:cNvSpPr/>
                <p:nvPr/>
              </p:nvSpPr>
              <p:spPr>
                <a:xfrm>
                  <a:off x="5574215" y="5071649"/>
                  <a:ext cx="1868186" cy="152309"/>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97" name="フローチャート : 直接アクセス記憶 1096"/>
                <p:cNvSpPr/>
                <p:nvPr/>
              </p:nvSpPr>
              <p:spPr>
                <a:xfrm rot="18969044" flipH="1">
                  <a:off x="5580685" y="5074925"/>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98" name="フローチャート : 直接アクセス記憶 1097"/>
                <p:cNvSpPr/>
                <p:nvPr/>
              </p:nvSpPr>
              <p:spPr>
                <a:xfrm rot="18969044" flipH="1">
                  <a:off x="5658324" y="5073287"/>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99" name="フローチャート : 直接アクセス記憶 1098"/>
                <p:cNvSpPr/>
                <p:nvPr/>
              </p:nvSpPr>
              <p:spPr>
                <a:xfrm rot="18969044" flipH="1">
                  <a:off x="5732728"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00" name="フローチャート : 直接アクセス記憶 1099"/>
                <p:cNvSpPr/>
                <p:nvPr/>
              </p:nvSpPr>
              <p:spPr>
                <a:xfrm rot="18969044" flipH="1">
                  <a:off x="5815219" y="5071649"/>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01" name="フローチャート : 直接アクセス記憶 1100"/>
                <p:cNvSpPr/>
                <p:nvPr/>
              </p:nvSpPr>
              <p:spPr>
                <a:xfrm rot="18969044" flipH="1">
                  <a:off x="5892858"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02" name="フローチャート : 直接アクセス記憶 1101"/>
                <p:cNvSpPr/>
                <p:nvPr/>
              </p:nvSpPr>
              <p:spPr>
                <a:xfrm rot="18969044" flipH="1">
                  <a:off x="5965644"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03" name="フローチャート : 直接アクセス記憶 1102"/>
                <p:cNvSpPr/>
                <p:nvPr/>
              </p:nvSpPr>
              <p:spPr>
                <a:xfrm rot="18969044" flipH="1">
                  <a:off x="6052988"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04" name="フローチャート : 直接アクセス記憶 1103"/>
                <p:cNvSpPr/>
                <p:nvPr/>
              </p:nvSpPr>
              <p:spPr>
                <a:xfrm rot="18969044" flipH="1">
                  <a:off x="6130627" y="5073287"/>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05" name="フローチャート : 直接アクセス記憶 1104"/>
                <p:cNvSpPr/>
                <p:nvPr/>
              </p:nvSpPr>
              <p:spPr>
                <a:xfrm rot="18969044" flipH="1">
                  <a:off x="6203414" y="5073287"/>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06" name="フローチャート : 直接アクセス記憶 1105"/>
                <p:cNvSpPr/>
                <p:nvPr/>
              </p:nvSpPr>
              <p:spPr>
                <a:xfrm rot="18969044" flipH="1">
                  <a:off x="6285905" y="5071649"/>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07" name="フローチャート : 直接アクセス記憶 1106"/>
                <p:cNvSpPr/>
                <p:nvPr/>
              </p:nvSpPr>
              <p:spPr>
                <a:xfrm rot="18969044" flipH="1">
                  <a:off x="6363544" y="5070012"/>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08" name="フローチャート : 直接アクセス記憶 1107"/>
                <p:cNvSpPr/>
                <p:nvPr/>
              </p:nvSpPr>
              <p:spPr>
                <a:xfrm rot="18969044" flipH="1">
                  <a:off x="6437947" y="5070012"/>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09" name="フローチャート : 直接アクセス記憶 1108"/>
                <p:cNvSpPr/>
                <p:nvPr/>
              </p:nvSpPr>
              <p:spPr>
                <a:xfrm rot="18969044" flipH="1">
                  <a:off x="6505882"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10" name="フローチャート : 直接アクセス記憶 1109"/>
                <p:cNvSpPr/>
                <p:nvPr/>
              </p:nvSpPr>
              <p:spPr>
                <a:xfrm rot="18969044" flipH="1">
                  <a:off x="6570581" y="5078200"/>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11" name="フローチャート : 直接アクセス記憶 1110"/>
                <p:cNvSpPr/>
                <p:nvPr/>
              </p:nvSpPr>
              <p:spPr>
                <a:xfrm rot="18969044" flipH="1">
                  <a:off x="6651454"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12" name="フローチャート : 直接アクセス記憶 1111"/>
                <p:cNvSpPr/>
                <p:nvPr/>
              </p:nvSpPr>
              <p:spPr>
                <a:xfrm rot="18969044" flipH="1">
                  <a:off x="6730711" y="5074925"/>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13" name="フローチャート : 直接アクセス記憶 1112"/>
                <p:cNvSpPr/>
                <p:nvPr/>
              </p:nvSpPr>
              <p:spPr>
                <a:xfrm rot="18969044" flipH="1">
                  <a:off x="6803497" y="5074925"/>
                  <a:ext cx="143956"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14" name="フローチャート : 直接アクセス記憶 1113"/>
                <p:cNvSpPr/>
                <p:nvPr/>
              </p:nvSpPr>
              <p:spPr>
                <a:xfrm rot="18969044" flipH="1">
                  <a:off x="6889224" y="5078200"/>
                  <a:ext cx="143955"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15" name="フローチャート : 直接アクセス記憶 1114"/>
                <p:cNvSpPr/>
                <p:nvPr/>
              </p:nvSpPr>
              <p:spPr>
                <a:xfrm rot="18969044" flipH="1">
                  <a:off x="6966863" y="5078200"/>
                  <a:ext cx="143955"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16" name="フローチャート : 直接アクセス記憶 1115"/>
                <p:cNvSpPr/>
                <p:nvPr/>
              </p:nvSpPr>
              <p:spPr>
                <a:xfrm rot="18969044" flipH="1">
                  <a:off x="7041267" y="5078200"/>
                  <a:ext cx="142338"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17" name="フローチャート : 直接アクセス記憶 1116"/>
                <p:cNvSpPr/>
                <p:nvPr/>
              </p:nvSpPr>
              <p:spPr>
                <a:xfrm rot="18969044" flipH="1">
                  <a:off x="7123758" y="5074925"/>
                  <a:ext cx="142338" cy="80249"/>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18" name="フローチャート : 直接アクセス記憶 1117"/>
                <p:cNvSpPr/>
                <p:nvPr/>
              </p:nvSpPr>
              <p:spPr>
                <a:xfrm rot="18969044" flipH="1">
                  <a:off x="7203014" y="5074925"/>
                  <a:ext cx="140720"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19" name="フローチャート : 直接アクセス記憶 1118"/>
                <p:cNvSpPr/>
                <p:nvPr/>
              </p:nvSpPr>
              <p:spPr>
                <a:xfrm rot="18969044" flipH="1">
                  <a:off x="7275800" y="5074925"/>
                  <a:ext cx="140721" cy="78611"/>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20" name="正方形/長方形 1119"/>
                <p:cNvSpPr/>
                <p:nvPr/>
              </p:nvSpPr>
              <p:spPr>
                <a:xfrm>
                  <a:off x="5574215" y="5148623"/>
                  <a:ext cx="1777607" cy="55683"/>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sp>
          <p:nvSpPr>
            <p:cNvPr id="1085" name="正方形/長方形 1084"/>
            <p:cNvSpPr/>
            <p:nvPr/>
          </p:nvSpPr>
          <p:spPr bwMode="auto">
            <a:xfrm rot="8040868">
              <a:off x="5232819" y="2280532"/>
              <a:ext cx="206313" cy="2115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86" name="正方形/長方形 1085"/>
            <p:cNvSpPr/>
            <p:nvPr/>
          </p:nvSpPr>
          <p:spPr bwMode="auto">
            <a:xfrm rot="8040868">
              <a:off x="4416394" y="2278684"/>
              <a:ext cx="206313"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87" name="正方形/長方形 1086"/>
            <p:cNvSpPr/>
            <p:nvPr/>
          </p:nvSpPr>
          <p:spPr bwMode="auto">
            <a:xfrm rot="5400000">
              <a:off x="5031069" y="2522006"/>
              <a:ext cx="771057" cy="2042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88" name="正方形/長方形 1087"/>
            <p:cNvSpPr/>
            <p:nvPr/>
          </p:nvSpPr>
          <p:spPr bwMode="auto">
            <a:xfrm>
              <a:off x="4606008" y="2142381"/>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89" name="正方形/長方形 1088"/>
            <p:cNvSpPr/>
            <p:nvPr/>
          </p:nvSpPr>
          <p:spPr bwMode="auto">
            <a:xfrm>
              <a:off x="4438929" y="2302504"/>
              <a:ext cx="815697"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90" name="正方形/長方形 1089"/>
            <p:cNvSpPr/>
            <p:nvPr/>
          </p:nvSpPr>
          <p:spPr bwMode="auto">
            <a:xfrm rot="5400000">
              <a:off x="4057769" y="2670371"/>
              <a:ext cx="763050"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91" name="正方形/長方形 1090"/>
            <p:cNvSpPr/>
            <p:nvPr/>
          </p:nvSpPr>
          <p:spPr bwMode="auto">
            <a:xfrm>
              <a:off x="4446954" y="2932529"/>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93" name="正方形/長方形 1092"/>
            <p:cNvSpPr/>
            <p:nvPr/>
          </p:nvSpPr>
          <p:spPr bwMode="auto">
            <a:xfrm rot="5400000">
              <a:off x="4882277" y="2670314"/>
              <a:ext cx="763666" cy="2188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92" name="正方形/長方形 1091"/>
            <p:cNvSpPr/>
            <p:nvPr/>
          </p:nvSpPr>
          <p:spPr bwMode="auto">
            <a:xfrm>
              <a:off x="4429645" y="2928351"/>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grpSp>
        <p:nvGrpSpPr>
          <p:cNvPr id="1215" name="グループ化 1214"/>
          <p:cNvGrpSpPr/>
          <p:nvPr/>
        </p:nvGrpSpPr>
        <p:grpSpPr>
          <a:xfrm>
            <a:off x="5457454" y="3730689"/>
            <a:ext cx="720510" cy="599462"/>
            <a:chOff x="5286749" y="2465713"/>
            <a:chExt cx="1742367" cy="1939159"/>
          </a:xfrm>
        </p:grpSpPr>
        <p:sp>
          <p:nvSpPr>
            <p:cNvPr id="1219" name="直方体 1218"/>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20" name="直方体 1219"/>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21" name="直方体 1220"/>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22" name="直方体 1221"/>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23" name="直方体 1222"/>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24" name="直方体 1223"/>
            <p:cNvSpPr/>
            <p:nvPr/>
          </p:nvSpPr>
          <p:spPr>
            <a:xfrm>
              <a:off x="5292080" y="24657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916" name="正方形/長方形 1915"/>
          <p:cNvSpPr/>
          <p:nvPr/>
        </p:nvSpPr>
        <p:spPr bwMode="auto">
          <a:xfrm>
            <a:off x="5356915" y="4254429"/>
            <a:ext cx="845611" cy="1786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920" name="正方形/長方形 1919"/>
          <p:cNvSpPr/>
          <p:nvPr/>
        </p:nvSpPr>
        <p:spPr bwMode="auto">
          <a:xfrm rot="5400000">
            <a:off x="4996160" y="3991509"/>
            <a:ext cx="763050" cy="21158"/>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42" name="テキスト ボックス 1641"/>
          <p:cNvSpPr txBox="1"/>
          <p:nvPr/>
        </p:nvSpPr>
        <p:spPr>
          <a:xfrm>
            <a:off x="11122272" y="42083"/>
            <a:ext cx="1094408" cy="369332"/>
          </a:xfrm>
          <a:prstGeom prst="rect">
            <a:avLst/>
          </a:prstGeom>
          <a:noFill/>
        </p:spPr>
        <p:txBody>
          <a:bodyPr wrap="square" rtlCol="0">
            <a:spAutoFit/>
          </a:bodyPr>
          <a:lstStyle/>
          <a:p>
            <a:r>
              <a:rPr lang="ja-JP" altLang="en-US" b="1" dirty="0"/>
              <a:t>２５</a:t>
            </a:r>
            <a:r>
              <a:rPr lang="en-US" altLang="ja-JP" b="1" dirty="0"/>
              <a:t>/</a:t>
            </a:r>
            <a:r>
              <a:rPr lang="ja-JP" altLang="en-US" b="1" dirty="0"/>
              <a:t>３０</a:t>
            </a:r>
          </a:p>
        </p:txBody>
      </p:sp>
      <p:sp>
        <p:nvSpPr>
          <p:cNvPr id="1273" name="Text Box 880"/>
          <p:cNvSpPr txBox="1">
            <a:spLocks noChangeArrowheads="1"/>
          </p:cNvSpPr>
          <p:nvPr/>
        </p:nvSpPr>
        <p:spPr bwMode="auto">
          <a:xfrm>
            <a:off x="11116789" y="5824603"/>
            <a:ext cx="5978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solidFill>
                  <a:srgbClr val="FF0000"/>
                </a:solidFill>
              </a:rPr>
              <a:t>白井</a:t>
            </a:r>
          </a:p>
        </p:txBody>
      </p:sp>
    </p:spTree>
    <p:extLst>
      <p:ext uri="{BB962C8B-B14F-4D97-AF65-F5344CB8AC3E}">
        <p14:creationId xmlns:p14="http://schemas.microsoft.com/office/powerpoint/2010/main" val="251579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5.55556E-7 -3.33333E-6 L -0.08785 -3.33333E-6 " pathEditMode="relative" rAng="0" ptsTypes="AA">
                                      <p:cBhvr>
                                        <p:cTn id="6" dur="2000" fill="hold"/>
                                        <p:tgtEl>
                                          <p:spTgt spid="837"/>
                                        </p:tgtEl>
                                        <p:attrNameLst>
                                          <p:attrName>ppt_x</p:attrName>
                                          <p:attrName>ppt_y</p:attrName>
                                        </p:attrNameLst>
                                      </p:cBhvr>
                                      <p:rCtr x="-4392" y="0"/>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4.72222E-6 2.59259E-6 L 0.08455 2.59259E-6 " pathEditMode="relative" rAng="0" ptsTypes="AA">
                                      <p:cBhvr>
                                        <p:cTn id="9" dur="2000" fill="hold"/>
                                        <p:tgtEl>
                                          <p:spTgt spid="838"/>
                                        </p:tgtEl>
                                        <p:attrNameLst>
                                          <p:attrName>ppt_x</p:attrName>
                                          <p:attrName>ppt_y</p:attrName>
                                        </p:attrNameLst>
                                      </p:cBhvr>
                                      <p:rCtr x="4219" y="0"/>
                                    </p:animMotion>
                                  </p:childTnLst>
                                </p:cTn>
                              </p:par>
                            </p:childTnLst>
                          </p:cTn>
                        </p:par>
                        <p:par>
                          <p:cTn id="10" fill="hold">
                            <p:stCondLst>
                              <p:cond delay="4000"/>
                            </p:stCondLst>
                            <p:childTnLst>
                              <p:par>
                                <p:cTn id="11" presetID="1" presetClass="exit" presetSubtype="0" fill="hold" grpId="0" nodeType="afterEffect">
                                  <p:stCondLst>
                                    <p:cond delay="0"/>
                                  </p:stCondLst>
                                  <p:childTnLst>
                                    <p:set>
                                      <p:cBhvr>
                                        <p:cTn id="12" dur="1" fill="hold">
                                          <p:stCondLst>
                                            <p:cond delay="0"/>
                                          </p:stCondLst>
                                        </p:cTn>
                                        <p:tgtEl>
                                          <p:spTgt spid="67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8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8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9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80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0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80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80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80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80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09"/>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81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81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813"/>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814"/>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81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816"/>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817"/>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81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819"/>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820"/>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821"/>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82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823"/>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824"/>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825"/>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826"/>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827"/>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828"/>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830"/>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840"/>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841"/>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845"/>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68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690"/>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812"/>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834"/>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83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829"/>
                                        </p:tgtEl>
                                        <p:attrNameLst>
                                          <p:attrName>style.visibility</p:attrName>
                                        </p:attrNameLst>
                                      </p:cBhvr>
                                      <p:to>
                                        <p:strVal val="hidden"/>
                                      </p:to>
                                    </p:set>
                                  </p:childTnLst>
                                </p:cTn>
                              </p:par>
                              <p:par>
                                <p:cTn id="89" presetID="1" presetClass="exit" presetSubtype="0" fill="hold" grpId="0" nodeType="withEffect">
                                  <p:stCondLst>
                                    <p:cond delay="0"/>
                                  </p:stCondLst>
                                  <p:childTnLst>
                                    <p:set>
                                      <p:cBhvr>
                                        <p:cTn id="90" dur="1" fill="hold">
                                          <p:stCondLst>
                                            <p:cond delay="0"/>
                                          </p:stCondLst>
                                        </p:cTn>
                                        <p:tgtEl>
                                          <p:spTgt spid="191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838"/>
                                        </p:tgtEl>
                                        <p:attrNameLst>
                                          <p:attrName>style.visibility</p:attrName>
                                        </p:attrNameLst>
                                      </p:cBhvr>
                                      <p:to>
                                        <p:strVal val="hidden"/>
                                      </p:to>
                                    </p:set>
                                  </p:childTnLst>
                                </p:cTn>
                              </p:par>
                            </p:childTnLst>
                          </p:cTn>
                        </p:par>
                        <p:par>
                          <p:cTn id="93" fill="hold">
                            <p:stCondLst>
                              <p:cond delay="4000"/>
                            </p:stCondLst>
                            <p:childTnLst>
                              <p:par>
                                <p:cTn id="94" presetID="22" presetClass="entr" presetSubtype="1" fill="hold"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500"/>
                                        <p:tgtEl>
                                          <p:spTgt spid="20"/>
                                        </p:tgtEl>
                                      </p:cBhvr>
                                    </p:animEffect>
                                  </p:childTnLst>
                                </p:cTn>
                              </p:par>
                            </p:childTnLst>
                          </p:cTn>
                        </p:par>
                        <p:par>
                          <p:cTn id="97" fill="hold">
                            <p:stCondLst>
                              <p:cond delay="4500"/>
                            </p:stCondLst>
                            <p:childTnLst>
                              <p:par>
                                <p:cTn id="98" presetID="10" presetClass="entr" presetSubtype="0" fill="hold" nodeType="afterEffect">
                                  <p:stCondLst>
                                    <p:cond delay="0"/>
                                  </p:stCondLst>
                                  <p:childTnLst>
                                    <p:set>
                                      <p:cBhvr>
                                        <p:cTn id="99" dur="1" fill="hold">
                                          <p:stCondLst>
                                            <p:cond delay="0"/>
                                          </p:stCondLst>
                                        </p:cTn>
                                        <p:tgtEl>
                                          <p:spTgt spid="1215"/>
                                        </p:tgtEl>
                                        <p:attrNameLst>
                                          <p:attrName>style.visibility</p:attrName>
                                        </p:attrNameLst>
                                      </p:cBhvr>
                                      <p:to>
                                        <p:strVal val="visible"/>
                                      </p:to>
                                    </p:set>
                                    <p:animEffect transition="in" filter="fade">
                                      <p:cBhvr>
                                        <p:cTn id="100" dur="500"/>
                                        <p:tgtEl>
                                          <p:spTgt spid="121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91"/>
                                        </p:tgtEl>
                                        <p:attrNameLst>
                                          <p:attrName>style.visibility</p:attrName>
                                        </p:attrNameLst>
                                      </p:cBhvr>
                                      <p:to>
                                        <p:strVal val="visible"/>
                                      </p:to>
                                    </p:set>
                                    <p:animEffect transition="in" filter="fade">
                                      <p:cBhvr>
                                        <p:cTn id="103" dur="500"/>
                                        <p:tgtEl>
                                          <p:spTgt spid="99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92"/>
                                        </p:tgtEl>
                                        <p:attrNameLst>
                                          <p:attrName>style.visibility</p:attrName>
                                        </p:attrNameLst>
                                      </p:cBhvr>
                                      <p:to>
                                        <p:strVal val="visible"/>
                                      </p:to>
                                    </p:set>
                                    <p:animEffect transition="in" filter="fade">
                                      <p:cBhvr>
                                        <p:cTn id="106" dur="500"/>
                                        <p:tgtEl>
                                          <p:spTgt spid="99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93"/>
                                        </p:tgtEl>
                                        <p:attrNameLst>
                                          <p:attrName>style.visibility</p:attrName>
                                        </p:attrNameLst>
                                      </p:cBhvr>
                                      <p:to>
                                        <p:strVal val="visible"/>
                                      </p:to>
                                    </p:set>
                                    <p:animEffect transition="in" filter="fade">
                                      <p:cBhvr>
                                        <p:cTn id="109" dur="500"/>
                                        <p:tgtEl>
                                          <p:spTgt spid="99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225"/>
                                        </p:tgtEl>
                                        <p:attrNameLst>
                                          <p:attrName>style.visibility</p:attrName>
                                        </p:attrNameLst>
                                      </p:cBhvr>
                                      <p:to>
                                        <p:strVal val="visible"/>
                                      </p:to>
                                    </p:set>
                                    <p:animEffect transition="in" filter="fade">
                                      <p:cBhvr>
                                        <p:cTn id="112" dur="500"/>
                                        <p:tgtEl>
                                          <p:spTgt spid="122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226"/>
                                        </p:tgtEl>
                                        <p:attrNameLst>
                                          <p:attrName>style.visibility</p:attrName>
                                        </p:attrNameLst>
                                      </p:cBhvr>
                                      <p:to>
                                        <p:strVal val="visible"/>
                                      </p:to>
                                    </p:set>
                                    <p:animEffect transition="in" filter="fade">
                                      <p:cBhvr>
                                        <p:cTn id="115" dur="500"/>
                                        <p:tgtEl>
                                          <p:spTgt spid="1226"/>
                                        </p:tgtEl>
                                      </p:cBhvr>
                                    </p:animEffect>
                                  </p:childTnLst>
                                </p:cTn>
                              </p:par>
                              <p:par>
                                <p:cTn id="116" presetID="10" presetClass="entr" presetSubtype="0" fill="hold" nodeType="withEffect">
                                  <p:stCondLst>
                                    <p:cond delay="0"/>
                                  </p:stCondLst>
                                  <p:childTnLst>
                                    <p:set>
                                      <p:cBhvr>
                                        <p:cTn id="117" dur="1" fill="hold">
                                          <p:stCondLst>
                                            <p:cond delay="0"/>
                                          </p:stCondLst>
                                        </p:cTn>
                                        <p:tgtEl>
                                          <p:spTgt spid="1061"/>
                                        </p:tgtEl>
                                        <p:attrNameLst>
                                          <p:attrName>style.visibility</p:attrName>
                                        </p:attrNameLst>
                                      </p:cBhvr>
                                      <p:to>
                                        <p:strVal val="visible"/>
                                      </p:to>
                                    </p:set>
                                    <p:animEffect transition="in" filter="fade">
                                      <p:cBhvr>
                                        <p:cTn id="118" dur="500"/>
                                        <p:tgtEl>
                                          <p:spTgt spid="106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916"/>
                                        </p:tgtEl>
                                        <p:attrNameLst>
                                          <p:attrName>style.visibility</p:attrName>
                                        </p:attrNameLst>
                                      </p:cBhvr>
                                      <p:to>
                                        <p:strVal val="visible"/>
                                      </p:to>
                                    </p:set>
                                    <p:animEffect transition="in" filter="fade">
                                      <p:cBhvr>
                                        <p:cTn id="121" dur="500"/>
                                        <p:tgtEl>
                                          <p:spTgt spid="191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918"/>
                                        </p:tgtEl>
                                        <p:attrNameLst>
                                          <p:attrName>style.visibility</p:attrName>
                                        </p:attrNameLst>
                                      </p:cBhvr>
                                      <p:to>
                                        <p:strVal val="visible"/>
                                      </p:to>
                                    </p:set>
                                    <p:animEffect transition="in" filter="fade">
                                      <p:cBhvr>
                                        <p:cTn id="124" dur="500"/>
                                        <p:tgtEl>
                                          <p:spTgt spid="191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920"/>
                                        </p:tgtEl>
                                        <p:attrNameLst>
                                          <p:attrName>style.visibility</p:attrName>
                                        </p:attrNameLst>
                                      </p:cBhvr>
                                      <p:to>
                                        <p:strVal val="visible"/>
                                      </p:to>
                                    </p:set>
                                    <p:animEffect transition="in" filter="fade">
                                      <p:cBhvr>
                                        <p:cTn id="127" dur="500"/>
                                        <p:tgtEl>
                                          <p:spTgt spid="1920"/>
                                        </p:tgtEl>
                                      </p:cBhvr>
                                    </p:animEffect>
                                  </p:childTnLst>
                                </p:cTn>
                              </p:par>
                              <p:par>
                                <p:cTn id="128" presetID="22" presetClass="entr" presetSubtype="1" fill="hold" grpId="0" nodeType="withEffect">
                                  <p:stCondLst>
                                    <p:cond delay="0"/>
                                  </p:stCondLst>
                                  <p:childTnLst>
                                    <p:set>
                                      <p:cBhvr>
                                        <p:cTn id="129" dur="1" fill="hold">
                                          <p:stCondLst>
                                            <p:cond delay="0"/>
                                          </p:stCondLst>
                                        </p:cTn>
                                        <p:tgtEl>
                                          <p:spTgt spid="3"/>
                                        </p:tgtEl>
                                        <p:attrNameLst>
                                          <p:attrName>style.visibility</p:attrName>
                                        </p:attrNameLst>
                                      </p:cBhvr>
                                      <p:to>
                                        <p:strVal val="visible"/>
                                      </p:to>
                                    </p:set>
                                    <p:animEffect transition="in" filter="wipe(up)">
                                      <p:cBhvr>
                                        <p:cTn id="130" dur="500"/>
                                        <p:tgtEl>
                                          <p:spTgt spid="3"/>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682"/>
                                        </p:tgtEl>
                                        <p:attrNameLst>
                                          <p:attrName>style.visibility</p:attrName>
                                        </p:attrNameLst>
                                      </p:cBhvr>
                                      <p:to>
                                        <p:strVal val="visible"/>
                                      </p:to>
                                    </p:set>
                                    <p:animEffect transition="in" filter="wipe(up)">
                                      <p:cBhvr>
                                        <p:cTn id="133" dur="500"/>
                                        <p:tgtEl>
                                          <p:spTgt spid="682"/>
                                        </p:tgtEl>
                                      </p:cBhvr>
                                    </p:animEffect>
                                  </p:childTnLst>
                                </p:cTn>
                              </p:par>
                            </p:childTnLst>
                          </p:cTn>
                        </p:par>
                        <p:par>
                          <p:cTn id="134" fill="hold">
                            <p:stCondLst>
                              <p:cond delay="5000"/>
                            </p:stCondLst>
                            <p:childTnLst>
                              <p:par>
                                <p:cTn id="135" presetID="22" presetClass="entr" presetSubtype="1" fill="hold" grpId="0" nodeType="after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wipe(up)">
                                      <p:cBhvr>
                                        <p:cTn id="137" dur="500"/>
                                        <p:tgtEl>
                                          <p:spTgt spid="12"/>
                                        </p:tgtEl>
                                      </p:cBhvr>
                                    </p:animEffect>
                                  </p:childTnLst>
                                </p:cTn>
                              </p:par>
                              <p:par>
                                <p:cTn id="138" presetID="10" presetClass="exit" presetSubtype="0" fill="hold" nodeType="withEffect">
                                  <p:stCondLst>
                                    <p:cond delay="0"/>
                                  </p:stCondLst>
                                  <p:childTnLst>
                                    <p:animEffect transition="out" filter="fade">
                                      <p:cBhvr>
                                        <p:cTn id="139" dur="500"/>
                                        <p:tgtEl>
                                          <p:spTgt spid="10"/>
                                        </p:tgtEl>
                                      </p:cBhvr>
                                    </p:animEffect>
                                    <p:set>
                                      <p:cBhvr>
                                        <p:cTn id="140" dur="1" fill="hold">
                                          <p:stCondLst>
                                            <p:cond delay="499"/>
                                          </p:stCondLst>
                                        </p:cTn>
                                        <p:tgtEl>
                                          <p:spTgt spid="10"/>
                                        </p:tgtEl>
                                        <p:attrNameLst>
                                          <p:attrName>style.visibility</p:attrName>
                                        </p:attrNameLst>
                                      </p:cBhvr>
                                      <p:to>
                                        <p:strVal val="hidden"/>
                                      </p:to>
                                    </p:set>
                                  </p:childTnLst>
                                </p:cTn>
                              </p:par>
                            </p:childTnLst>
                          </p:cTn>
                        </p:par>
                        <p:par>
                          <p:cTn id="141" fill="hold">
                            <p:stCondLst>
                              <p:cond delay="5500"/>
                            </p:stCondLst>
                            <p:childTnLst>
                              <p:par>
                                <p:cTn id="142" presetID="10" presetClass="entr" presetSubtype="0" fill="hold" nodeType="afterEffect">
                                  <p:stCondLst>
                                    <p:cond delay="0"/>
                                  </p:stCondLst>
                                  <p:childTnLst>
                                    <p:set>
                                      <p:cBhvr>
                                        <p:cTn id="143" dur="1" fill="hold">
                                          <p:stCondLst>
                                            <p:cond delay="0"/>
                                          </p:stCondLst>
                                        </p:cTn>
                                        <p:tgtEl>
                                          <p:spTgt spid="1747"/>
                                        </p:tgtEl>
                                        <p:attrNameLst>
                                          <p:attrName>style.visibility</p:attrName>
                                        </p:attrNameLst>
                                      </p:cBhvr>
                                      <p:to>
                                        <p:strVal val="visible"/>
                                      </p:to>
                                    </p:set>
                                    <p:animEffect transition="in" filter="fade">
                                      <p:cBhvr>
                                        <p:cTn id="144" dur="500"/>
                                        <p:tgtEl>
                                          <p:spTgt spid="1747"/>
                                        </p:tgtEl>
                                      </p:cBhvr>
                                    </p:animEffect>
                                  </p:childTnLst>
                                  <p:subTnLst>
                                    <p:set>
                                      <p:cBhvr override="childStyle">
                                        <p:cTn dur="1" fill="hold" display="0" masterRel="sameClick" afterEffect="1">
                                          <p:stCondLst>
                                            <p:cond evt="end" delay="0">
                                              <p:tn val="142"/>
                                            </p:cond>
                                          </p:stCondLst>
                                        </p:cTn>
                                        <p:tgtEl>
                                          <p:spTgt spid="1747"/>
                                        </p:tgtEl>
                                        <p:attrNameLst>
                                          <p:attrName>style.visibility</p:attrName>
                                        </p:attrNameLst>
                                      </p:cBhvr>
                                      <p:to>
                                        <p:strVal val="hidden"/>
                                      </p:to>
                                    </p:set>
                                  </p:subTnLst>
                                </p:cTn>
                              </p:par>
                            </p:childTnLst>
                          </p:cTn>
                        </p:par>
                        <p:par>
                          <p:cTn id="145" fill="hold">
                            <p:stCondLst>
                              <p:cond delay="6000"/>
                            </p:stCondLst>
                            <p:childTnLst>
                              <p:par>
                                <p:cTn id="146" presetID="10" presetClass="entr" presetSubtype="0" fill="hold" nodeType="after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fade">
                                      <p:cBhvr>
                                        <p:cTn id="148" dur="500"/>
                                        <p:tgtEl>
                                          <p:spTgt spid="9"/>
                                        </p:tgtEl>
                                      </p:cBhvr>
                                    </p:animEffect>
                                  </p:childTnLst>
                                  <p:subTnLst>
                                    <p:set>
                                      <p:cBhvr override="childStyle">
                                        <p:cTn dur="1" fill="hold" display="0" masterRel="sameClick" afterEffect="1">
                                          <p:stCondLst>
                                            <p:cond evt="end" delay="0">
                                              <p:tn val="146"/>
                                            </p:cond>
                                          </p:stCondLst>
                                        </p:cTn>
                                        <p:tgtEl>
                                          <p:spTgt spid="9"/>
                                        </p:tgtEl>
                                        <p:attrNameLst>
                                          <p:attrName>style.visibility</p:attrName>
                                        </p:attrNameLst>
                                      </p:cBhvr>
                                      <p:to>
                                        <p:strVal val="hidden"/>
                                      </p:to>
                                    </p:set>
                                  </p:subTnLst>
                                </p:cTn>
                              </p:par>
                            </p:childTnLst>
                          </p:cTn>
                        </p:par>
                        <p:par>
                          <p:cTn id="149" fill="hold">
                            <p:stCondLst>
                              <p:cond delay="6500"/>
                            </p:stCondLst>
                            <p:childTnLst>
                              <p:par>
                                <p:cTn id="150" presetID="10" presetClass="entr" presetSubtype="0" fill="hold" nodeType="afterEffect">
                                  <p:stCondLst>
                                    <p:cond delay="0"/>
                                  </p:stCondLst>
                                  <p:childTnLst>
                                    <p:set>
                                      <p:cBhvr>
                                        <p:cTn id="151" dur="1" fill="hold">
                                          <p:stCondLst>
                                            <p:cond delay="0"/>
                                          </p:stCondLst>
                                        </p:cTn>
                                        <p:tgtEl>
                                          <p:spTgt spid="1830"/>
                                        </p:tgtEl>
                                        <p:attrNameLst>
                                          <p:attrName>style.visibility</p:attrName>
                                        </p:attrNameLst>
                                      </p:cBhvr>
                                      <p:to>
                                        <p:strVal val="visible"/>
                                      </p:to>
                                    </p:set>
                                    <p:animEffect transition="in" filter="fade">
                                      <p:cBhvr>
                                        <p:cTn id="152" dur="500"/>
                                        <p:tgtEl>
                                          <p:spTgt spid="1830"/>
                                        </p:tgtEl>
                                      </p:cBhvr>
                                    </p:animEffect>
                                  </p:childTnLst>
                                  <p:subTnLst>
                                    <p:set>
                                      <p:cBhvr override="childStyle">
                                        <p:cTn dur="1" fill="hold" display="0" masterRel="sameClick" afterEffect="1">
                                          <p:stCondLst>
                                            <p:cond evt="end" delay="0">
                                              <p:tn val="150"/>
                                            </p:cond>
                                          </p:stCondLst>
                                        </p:cTn>
                                        <p:tgtEl>
                                          <p:spTgt spid="1830"/>
                                        </p:tgtEl>
                                        <p:attrNameLst>
                                          <p:attrName>style.visibility</p:attrName>
                                        </p:attrNameLst>
                                      </p:cBhvr>
                                      <p:to>
                                        <p:strVal val="hidden"/>
                                      </p:to>
                                    </p:set>
                                  </p:subTnLst>
                                </p:cTn>
                              </p:par>
                            </p:childTnLst>
                          </p:cTn>
                        </p:par>
                        <p:par>
                          <p:cTn id="153" fill="hold">
                            <p:stCondLst>
                              <p:cond delay="7000"/>
                            </p:stCondLst>
                            <p:childTnLst>
                              <p:par>
                                <p:cTn id="154" presetID="10" presetClass="entr" presetSubtype="0" fill="hold" nodeType="afterEffect">
                                  <p:stCondLst>
                                    <p:cond delay="0"/>
                                  </p:stCondLst>
                                  <p:childTnLst>
                                    <p:set>
                                      <p:cBhvr>
                                        <p:cTn id="155" dur="1" fill="hold">
                                          <p:stCondLst>
                                            <p:cond delay="0"/>
                                          </p:stCondLst>
                                        </p:cTn>
                                        <p:tgtEl>
                                          <p:spTgt spid="13"/>
                                        </p:tgtEl>
                                        <p:attrNameLst>
                                          <p:attrName>style.visibility</p:attrName>
                                        </p:attrNameLst>
                                      </p:cBhvr>
                                      <p:to>
                                        <p:strVal val="visible"/>
                                      </p:to>
                                    </p:set>
                                    <p:animEffect transition="in" filter="fade">
                                      <p:cBhvr>
                                        <p:cTn id="156" dur="500"/>
                                        <p:tgtEl>
                                          <p:spTgt spid="13"/>
                                        </p:tgtEl>
                                      </p:cBhvr>
                                    </p:animEffect>
                                  </p:childTnLst>
                                </p:cTn>
                              </p:par>
                              <p:par>
                                <p:cTn id="157" presetID="10" presetClass="entr" presetSubtype="0" fill="hold" nodeType="withEffect">
                                  <p:stCondLst>
                                    <p:cond delay="0"/>
                                  </p:stCondLst>
                                  <p:childTnLst>
                                    <p:set>
                                      <p:cBhvr>
                                        <p:cTn id="158" dur="1" fill="hold">
                                          <p:stCondLst>
                                            <p:cond delay="0"/>
                                          </p:stCondLst>
                                        </p:cTn>
                                        <p:tgtEl>
                                          <p:spTgt spid="7"/>
                                        </p:tgtEl>
                                        <p:attrNameLst>
                                          <p:attrName>style.visibility</p:attrName>
                                        </p:attrNameLst>
                                      </p:cBhvr>
                                      <p:to>
                                        <p:strVal val="visible"/>
                                      </p:to>
                                    </p:set>
                                    <p:animEffect transition="in" filter="fade">
                                      <p:cBhvr>
                                        <p:cTn id="159" dur="500"/>
                                        <p:tgtEl>
                                          <p:spTgt spid="7"/>
                                        </p:tgtEl>
                                      </p:cBhvr>
                                    </p:animEffect>
                                  </p:childTnLst>
                                </p:cTn>
                              </p:par>
                              <p:par>
                                <p:cTn id="160" presetID="10" presetClass="entr" presetSubtype="0" fill="hold" nodeType="withEffect">
                                  <p:stCondLst>
                                    <p:cond delay="0"/>
                                  </p:stCondLst>
                                  <p:childTnLst>
                                    <p:set>
                                      <p:cBhvr>
                                        <p:cTn id="161" dur="1" fill="hold">
                                          <p:stCondLst>
                                            <p:cond delay="0"/>
                                          </p:stCondLst>
                                        </p:cTn>
                                        <p:tgtEl>
                                          <p:spTgt spid="8"/>
                                        </p:tgtEl>
                                        <p:attrNameLst>
                                          <p:attrName>style.visibility</p:attrName>
                                        </p:attrNameLst>
                                      </p:cBhvr>
                                      <p:to>
                                        <p:strVal val="visible"/>
                                      </p:to>
                                    </p:set>
                                    <p:animEffect transition="in" filter="fade">
                                      <p:cBhvr>
                                        <p:cTn id="162" dur="500"/>
                                        <p:tgtEl>
                                          <p:spTgt spid="8"/>
                                        </p:tgtEl>
                                      </p:cBhvr>
                                    </p:animEffect>
                                  </p:childTnLst>
                                </p:cTn>
                              </p:par>
                            </p:childTnLst>
                          </p:cTn>
                        </p:par>
                        <p:par>
                          <p:cTn id="163" fill="hold">
                            <p:stCondLst>
                              <p:cond delay="7500"/>
                            </p:stCondLst>
                            <p:childTnLst>
                              <p:par>
                                <p:cTn id="164" presetID="22" presetClass="entr" presetSubtype="8" fill="hold" grpId="0" nodeType="afterEffect">
                                  <p:stCondLst>
                                    <p:cond delay="0"/>
                                  </p:stCondLst>
                                  <p:childTnLst>
                                    <p:set>
                                      <p:cBhvr>
                                        <p:cTn id="165" dur="1" fill="hold">
                                          <p:stCondLst>
                                            <p:cond delay="0"/>
                                          </p:stCondLst>
                                        </p:cTn>
                                        <p:tgtEl>
                                          <p:spTgt spid="644"/>
                                        </p:tgtEl>
                                        <p:attrNameLst>
                                          <p:attrName>style.visibility</p:attrName>
                                        </p:attrNameLst>
                                      </p:cBhvr>
                                      <p:to>
                                        <p:strVal val="visible"/>
                                      </p:to>
                                    </p:set>
                                    <p:animEffect transition="in" filter="wipe(left)">
                                      <p:cBhvr>
                                        <p:cTn id="166" dur="500"/>
                                        <p:tgtEl>
                                          <p:spTgt spid="644"/>
                                        </p:tgtEl>
                                      </p:cBhvr>
                                    </p:animEffect>
                                  </p:childTnLst>
                                </p:cTn>
                              </p:par>
                              <p:par>
                                <p:cTn id="167" presetID="22" presetClass="entr" presetSubtype="8" fill="hold" grpId="0" nodeType="withEffect">
                                  <p:stCondLst>
                                    <p:cond delay="0"/>
                                  </p:stCondLst>
                                  <p:childTnLst>
                                    <p:set>
                                      <p:cBhvr>
                                        <p:cTn id="168" dur="1" fill="hold">
                                          <p:stCondLst>
                                            <p:cond delay="0"/>
                                          </p:stCondLst>
                                        </p:cTn>
                                        <p:tgtEl>
                                          <p:spTgt spid="6"/>
                                        </p:tgtEl>
                                        <p:attrNameLst>
                                          <p:attrName>style.visibility</p:attrName>
                                        </p:attrNameLst>
                                      </p:cBhvr>
                                      <p:to>
                                        <p:strVal val="visible"/>
                                      </p:to>
                                    </p:set>
                                    <p:animEffect transition="in" filter="wipe(left)">
                                      <p:cBhvr>
                                        <p:cTn id="169" dur="500"/>
                                        <p:tgtEl>
                                          <p:spTgt spid="6"/>
                                        </p:tgtEl>
                                      </p:cBhvr>
                                    </p:animEffect>
                                  </p:childTnLst>
                                </p:cTn>
                              </p:par>
                            </p:childTnLst>
                          </p:cTn>
                        </p:par>
                        <p:par>
                          <p:cTn id="170" fill="hold">
                            <p:stCondLst>
                              <p:cond delay="8000"/>
                            </p:stCondLst>
                            <p:childTnLst>
                              <p:par>
                                <p:cTn id="171" presetID="22" presetClass="entr" presetSubtype="8" fill="hold" grpId="0" nodeType="afterEffect">
                                  <p:stCondLst>
                                    <p:cond delay="0"/>
                                  </p:stCondLst>
                                  <p:childTnLst>
                                    <p:set>
                                      <p:cBhvr>
                                        <p:cTn id="172" dur="1" fill="hold">
                                          <p:stCondLst>
                                            <p:cond delay="0"/>
                                          </p:stCondLst>
                                        </p:cTn>
                                        <p:tgtEl>
                                          <p:spTgt spid="1328"/>
                                        </p:tgtEl>
                                        <p:attrNameLst>
                                          <p:attrName>style.visibility</p:attrName>
                                        </p:attrNameLst>
                                      </p:cBhvr>
                                      <p:to>
                                        <p:strVal val="visible"/>
                                      </p:to>
                                    </p:set>
                                    <p:animEffect transition="in" filter="wipe(left)">
                                      <p:cBhvr>
                                        <p:cTn id="173" dur="500"/>
                                        <p:tgtEl>
                                          <p:spTgt spid="1328"/>
                                        </p:tgtEl>
                                      </p:cBhvr>
                                    </p:animEffect>
                                  </p:childTnLst>
                                </p:cTn>
                              </p:par>
                              <p:par>
                                <p:cTn id="174" presetID="22" presetClass="entr" presetSubtype="8" fill="hold" grpId="0" nodeType="withEffect">
                                  <p:stCondLst>
                                    <p:cond delay="0"/>
                                  </p:stCondLst>
                                  <p:childTnLst>
                                    <p:set>
                                      <p:cBhvr>
                                        <p:cTn id="175" dur="1" fill="hold">
                                          <p:stCondLst>
                                            <p:cond delay="0"/>
                                          </p:stCondLst>
                                        </p:cTn>
                                        <p:tgtEl>
                                          <p:spTgt spid="1329"/>
                                        </p:tgtEl>
                                        <p:attrNameLst>
                                          <p:attrName>style.visibility</p:attrName>
                                        </p:attrNameLst>
                                      </p:cBhvr>
                                      <p:to>
                                        <p:strVal val="visible"/>
                                      </p:to>
                                    </p:set>
                                    <p:animEffect transition="in" filter="wipe(left)">
                                      <p:cBhvr>
                                        <p:cTn id="176" dur="500"/>
                                        <p:tgtEl>
                                          <p:spTgt spid="1329"/>
                                        </p:tgtEl>
                                      </p:cBhvr>
                                    </p:animEffect>
                                  </p:childTnLst>
                                </p:cTn>
                              </p:par>
                            </p:childTnLst>
                          </p:cTn>
                        </p:par>
                        <p:par>
                          <p:cTn id="177" fill="hold">
                            <p:stCondLst>
                              <p:cond delay="8500"/>
                            </p:stCondLst>
                            <p:childTnLst>
                              <p:par>
                                <p:cTn id="178" presetID="14" presetClass="entr" presetSubtype="10" fill="hold" grpId="0" nodeType="afterEffect">
                                  <p:stCondLst>
                                    <p:cond delay="0"/>
                                  </p:stCondLst>
                                  <p:childTnLst>
                                    <p:set>
                                      <p:cBhvr>
                                        <p:cTn id="179" dur="1" fill="hold">
                                          <p:stCondLst>
                                            <p:cond delay="0"/>
                                          </p:stCondLst>
                                        </p:cTn>
                                        <p:tgtEl>
                                          <p:spTgt spid="11"/>
                                        </p:tgtEl>
                                        <p:attrNameLst>
                                          <p:attrName>style.visibility</p:attrName>
                                        </p:attrNameLst>
                                      </p:cBhvr>
                                      <p:to>
                                        <p:strVal val="visible"/>
                                      </p:to>
                                    </p:set>
                                    <p:animEffect transition="in" filter="randombar(horizontal)">
                                      <p:cBhvr>
                                        <p:cTn id="180" dur="500"/>
                                        <p:tgtEl>
                                          <p:spTgt spid="11"/>
                                        </p:tgtEl>
                                      </p:cBhvr>
                                    </p:animEffect>
                                  </p:childTnLst>
                                </p:cTn>
                              </p:par>
                            </p:childTnLst>
                          </p:cTn>
                        </p:par>
                        <p:par>
                          <p:cTn id="181" fill="hold">
                            <p:stCondLst>
                              <p:cond delay="9000"/>
                            </p:stCondLst>
                            <p:childTnLst>
                              <p:par>
                                <p:cTn id="182" presetID="53" presetClass="entr" presetSubtype="16" fill="hold" grpId="0" nodeType="afterEffect">
                                  <p:stCondLst>
                                    <p:cond delay="0"/>
                                  </p:stCondLst>
                                  <p:childTnLst>
                                    <p:set>
                                      <p:cBhvr>
                                        <p:cTn id="183" dur="1" fill="hold">
                                          <p:stCondLst>
                                            <p:cond delay="0"/>
                                          </p:stCondLst>
                                        </p:cTn>
                                        <p:tgtEl>
                                          <p:spTgt spid="1256"/>
                                        </p:tgtEl>
                                        <p:attrNameLst>
                                          <p:attrName>style.visibility</p:attrName>
                                        </p:attrNameLst>
                                      </p:cBhvr>
                                      <p:to>
                                        <p:strVal val="visible"/>
                                      </p:to>
                                    </p:set>
                                    <p:anim calcmode="lin" valueType="num">
                                      <p:cBhvr>
                                        <p:cTn id="184" dur="500" fill="hold"/>
                                        <p:tgtEl>
                                          <p:spTgt spid="1256"/>
                                        </p:tgtEl>
                                        <p:attrNameLst>
                                          <p:attrName>ppt_w</p:attrName>
                                        </p:attrNameLst>
                                      </p:cBhvr>
                                      <p:tavLst>
                                        <p:tav tm="0">
                                          <p:val>
                                            <p:fltVal val="0"/>
                                          </p:val>
                                        </p:tav>
                                        <p:tav tm="100000">
                                          <p:val>
                                            <p:strVal val="#ppt_w"/>
                                          </p:val>
                                        </p:tav>
                                      </p:tavLst>
                                    </p:anim>
                                    <p:anim calcmode="lin" valueType="num">
                                      <p:cBhvr>
                                        <p:cTn id="185" dur="500" fill="hold"/>
                                        <p:tgtEl>
                                          <p:spTgt spid="1256"/>
                                        </p:tgtEl>
                                        <p:attrNameLst>
                                          <p:attrName>ppt_h</p:attrName>
                                        </p:attrNameLst>
                                      </p:cBhvr>
                                      <p:tavLst>
                                        <p:tav tm="0">
                                          <p:val>
                                            <p:fltVal val="0"/>
                                          </p:val>
                                        </p:tav>
                                        <p:tav tm="100000">
                                          <p:val>
                                            <p:strVal val="#ppt_h"/>
                                          </p:val>
                                        </p:tav>
                                      </p:tavLst>
                                    </p:anim>
                                    <p:animEffect transition="in" filter="fade">
                                      <p:cBhvr>
                                        <p:cTn id="186" dur="500"/>
                                        <p:tgtEl>
                                          <p:spTgt spid="1256"/>
                                        </p:tgtEl>
                                      </p:cBhvr>
                                    </p:animEffect>
                                  </p:childTnLst>
                                </p:cTn>
                              </p:par>
                              <p:par>
                                <p:cTn id="187" presetID="10" presetClass="entr" presetSubtype="0" fill="hold" nodeType="withEffect">
                                  <p:stCondLst>
                                    <p:cond delay="0"/>
                                  </p:stCondLst>
                                  <p:childTnLst>
                                    <p:set>
                                      <p:cBhvr>
                                        <p:cTn id="188" dur="1" fill="hold">
                                          <p:stCondLst>
                                            <p:cond delay="0"/>
                                          </p:stCondLst>
                                        </p:cTn>
                                        <p:tgtEl>
                                          <p:spTgt spid="16"/>
                                        </p:tgtEl>
                                        <p:attrNameLst>
                                          <p:attrName>style.visibility</p:attrName>
                                        </p:attrNameLst>
                                      </p:cBhvr>
                                      <p:to>
                                        <p:strVal val="visible"/>
                                      </p:to>
                                    </p:set>
                                    <p:animEffect transition="in" filter="fade">
                                      <p:cBhvr>
                                        <p:cTn id="189" dur="500"/>
                                        <p:tgtEl>
                                          <p:spTgt spid="16"/>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273"/>
                                        </p:tgtEl>
                                        <p:attrNameLst>
                                          <p:attrName>style.visibility</p:attrName>
                                        </p:attrNameLst>
                                      </p:cBhvr>
                                      <p:to>
                                        <p:strVal val="visible"/>
                                      </p:to>
                                    </p:set>
                                    <p:animEffect transition="in" filter="fade">
                                      <p:cBhvr>
                                        <p:cTn id="192" dur="500"/>
                                        <p:tgtEl>
                                          <p:spTgt spid="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 grpId="0" animBg="1"/>
      <p:bldP spid="682" grpId="0" animBg="1"/>
      <p:bldP spid="3" grpId="0"/>
      <p:bldP spid="11" grpId="0"/>
      <p:bldP spid="6" grpId="0"/>
      <p:bldP spid="678" grpId="0" animBg="1"/>
      <p:bldP spid="681" grpId="0" animBg="1"/>
      <p:bldP spid="802" grpId="0" animBg="1"/>
      <p:bldP spid="803" grpId="0" animBg="1"/>
      <p:bldP spid="805" grpId="0" animBg="1"/>
      <p:bldP spid="806" grpId="0" animBg="1"/>
      <p:bldP spid="807" grpId="0" animBg="1"/>
      <p:bldP spid="810" grpId="0" animBg="1"/>
      <p:bldP spid="811" grpId="0" animBg="1"/>
      <p:bldP spid="813" grpId="0" animBg="1"/>
      <p:bldP spid="814" grpId="0" animBg="1"/>
      <p:bldP spid="815" grpId="0" animBg="1"/>
      <p:bldP spid="816" grpId="0" animBg="1"/>
      <p:bldP spid="817" grpId="0" animBg="1"/>
      <p:bldP spid="818" grpId="0" animBg="1"/>
      <p:bldP spid="821" grpId="0" animBg="1"/>
      <p:bldP spid="822" grpId="0" animBg="1"/>
      <p:bldP spid="824" grpId="0" animBg="1"/>
      <p:bldP spid="825" grpId="0" animBg="1"/>
      <p:bldP spid="826" grpId="0" animBg="1"/>
      <p:bldP spid="827" grpId="0" animBg="1"/>
      <p:bldP spid="828" grpId="0" animBg="1"/>
      <p:bldP spid="830" grpId="0" animBg="1"/>
      <p:bldP spid="840" grpId="0" animBg="1"/>
      <p:bldP spid="841" grpId="0" animBg="1"/>
      <p:bldP spid="845" grpId="0" animBg="1"/>
      <p:bldP spid="991" grpId="0" animBg="1"/>
      <p:bldP spid="992" grpId="0" animBg="1"/>
      <p:bldP spid="993" grpId="0" animBg="1"/>
      <p:bldP spid="1225" grpId="0" animBg="1"/>
      <p:bldP spid="1226" grpId="0" animBg="1"/>
      <p:bldP spid="12" grpId="0" animBg="1"/>
      <p:bldP spid="1256" grpId="0"/>
      <p:bldP spid="1328" grpId="0" animBg="1"/>
      <p:bldP spid="1329" grpId="0"/>
      <p:bldP spid="812" grpId="0" animBg="1"/>
      <p:bldP spid="834" grpId="0" animBg="1"/>
      <p:bldP spid="835" grpId="0" animBg="1"/>
      <p:bldP spid="829" grpId="0" animBg="1"/>
      <p:bldP spid="1917" grpId="0" animBg="1"/>
      <p:bldP spid="1918" grpId="0" animBg="1"/>
      <p:bldP spid="1916" grpId="0" animBg="1"/>
      <p:bldP spid="1920" grpId="0" animBg="1"/>
      <p:bldP spid="12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AutoShape 2"/>
          <p:cNvSpPr>
            <a:spLocks noChangeArrowheads="1"/>
          </p:cNvSpPr>
          <p:nvPr/>
        </p:nvSpPr>
        <p:spPr bwMode="auto">
          <a:xfrm>
            <a:off x="3530682" y="358190"/>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pic>
        <p:nvPicPr>
          <p:cNvPr id="31750"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170" y="1052736"/>
            <a:ext cx="4068000" cy="22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928"/>
          <p:cNvSpPr>
            <a:spLocks noChangeArrowheads="1"/>
          </p:cNvSpPr>
          <p:nvPr/>
        </p:nvSpPr>
        <p:spPr bwMode="auto">
          <a:xfrm>
            <a:off x="3712241" y="6093296"/>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誰でも安全で楽に作業ができるようになった！！</a:t>
            </a:r>
          </a:p>
        </p:txBody>
      </p:sp>
      <p:sp>
        <p:nvSpPr>
          <p:cNvPr id="631" name="テキスト ボックス 630"/>
          <p:cNvSpPr txBox="1"/>
          <p:nvPr/>
        </p:nvSpPr>
        <p:spPr>
          <a:xfrm>
            <a:off x="5066602" y="764704"/>
            <a:ext cx="1632432" cy="369332"/>
          </a:xfrm>
          <a:prstGeom prst="rect">
            <a:avLst/>
          </a:prstGeom>
          <a:noFill/>
        </p:spPr>
        <p:txBody>
          <a:bodyPr wrap="square" rtlCol="0">
            <a:spAutoFit/>
          </a:bodyPr>
          <a:lstStyle/>
          <a:p>
            <a:r>
              <a:rPr lang="ja-JP" altLang="en-US" b="1" dirty="0"/>
              <a:t>対策の評価</a:t>
            </a:r>
            <a:endParaRPr lang="en-US" altLang="ja-JP" b="1" dirty="0"/>
          </a:p>
        </p:txBody>
      </p:sp>
      <p:grpSp>
        <p:nvGrpSpPr>
          <p:cNvPr id="11" name="グループ化 10"/>
          <p:cNvGrpSpPr/>
          <p:nvPr/>
        </p:nvGrpSpPr>
        <p:grpSpPr>
          <a:xfrm>
            <a:off x="6448927" y="4097758"/>
            <a:ext cx="910765" cy="1347467"/>
            <a:chOff x="3169764" y="4097757"/>
            <a:chExt cx="910765" cy="1347467"/>
          </a:xfrm>
        </p:grpSpPr>
        <p:sp>
          <p:nvSpPr>
            <p:cNvPr id="140" name="月 139"/>
            <p:cNvSpPr/>
            <p:nvPr/>
          </p:nvSpPr>
          <p:spPr>
            <a:xfrm rot="18974711" flipH="1">
              <a:off x="3720880" y="4357428"/>
              <a:ext cx="340674" cy="750657"/>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00" name="グループ化 99"/>
            <p:cNvGrpSpPr/>
            <p:nvPr/>
          </p:nvGrpSpPr>
          <p:grpSpPr>
            <a:xfrm>
              <a:off x="3169764" y="4097757"/>
              <a:ext cx="910765" cy="1347467"/>
              <a:chOff x="6818014" y="3319932"/>
              <a:chExt cx="1355853" cy="2013150"/>
            </a:xfrm>
          </p:grpSpPr>
          <p:grpSp>
            <p:nvGrpSpPr>
              <p:cNvPr id="101" name="グループ化 100"/>
              <p:cNvGrpSpPr/>
              <p:nvPr/>
            </p:nvGrpSpPr>
            <p:grpSpPr>
              <a:xfrm>
                <a:off x="6890163" y="4495705"/>
                <a:ext cx="1243678" cy="837377"/>
                <a:chOff x="6058710" y="4514911"/>
                <a:chExt cx="1243678" cy="837377"/>
              </a:xfrm>
            </p:grpSpPr>
            <p:sp>
              <p:nvSpPr>
                <p:cNvPr id="133" name="Freeform 1180"/>
                <p:cNvSpPr>
                  <a:spLocks/>
                </p:cNvSpPr>
                <p:nvPr/>
              </p:nvSpPr>
              <p:spPr bwMode="auto">
                <a:xfrm>
                  <a:off x="6058710" y="4514911"/>
                  <a:ext cx="1243678" cy="837377"/>
                </a:xfrm>
                <a:custGeom>
                  <a:avLst/>
                  <a:gdLst>
                    <a:gd name="T0" fmla="*/ 335 w 241"/>
                    <a:gd name="T1" fmla="*/ 0 h 117"/>
                    <a:gd name="T2" fmla="*/ 252 w 241"/>
                    <a:gd name="T3" fmla="*/ 19 h 117"/>
                    <a:gd name="T4" fmla="*/ 142 w 241"/>
                    <a:gd name="T5" fmla="*/ 58 h 117"/>
                    <a:gd name="T6" fmla="*/ 56 w 241"/>
                    <a:gd name="T7" fmla="*/ 80 h 117"/>
                    <a:gd name="T8" fmla="*/ 61 w 241"/>
                    <a:gd name="T9" fmla="*/ 218 h 117"/>
                    <a:gd name="T10" fmla="*/ 449 w 241"/>
                    <a:gd name="T11" fmla="*/ 218 h 117"/>
                    <a:gd name="T12" fmla="*/ 402 w 241"/>
                    <a:gd name="T13" fmla="*/ 43 h 117"/>
                    <a:gd name="T14" fmla="*/ 335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34" name="Freeform 1181"/>
                <p:cNvSpPr>
                  <a:spLocks/>
                </p:cNvSpPr>
                <p:nvPr/>
              </p:nvSpPr>
              <p:spPr bwMode="auto">
                <a:xfrm>
                  <a:off x="6751181" y="4580210"/>
                  <a:ext cx="121875" cy="349548"/>
                </a:xfrm>
                <a:custGeom>
                  <a:avLst/>
                  <a:gdLst>
                    <a:gd name="T0" fmla="*/ 0 w 24"/>
                    <a:gd name="T1" fmla="*/ 2 h 49"/>
                    <a:gd name="T2" fmla="*/ 2 w 24"/>
                    <a:gd name="T3" fmla="*/ 91 h 49"/>
                    <a:gd name="T4" fmla="*/ 44 w 24"/>
                    <a:gd name="T5" fmla="*/ 0 h 49"/>
                    <a:gd name="T6" fmla="*/ 0 w 24"/>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35" name="Freeform 1182"/>
                <p:cNvSpPr>
                  <a:spLocks/>
                </p:cNvSpPr>
                <p:nvPr/>
              </p:nvSpPr>
              <p:spPr bwMode="auto">
                <a:xfrm>
                  <a:off x="6607147" y="4641669"/>
                  <a:ext cx="144034" cy="272725"/>
                </a:xfrm>
                <a:custGeom>
                  <a:avLst/>
                  <a:gdLst>
                    <a:gd name="T0" fmla="*/ 37 w 28"/>
                    <a:gd name="T1" fmla="*/ 0 h 38"/>
                    <a:gd name="T2" fmla="*/ 0 w 28"/>
                    <a:gd name="T3" fmla="*/ 71 h 38"/>
                    <a:gd name="T4" fmla="*/ 52 w 28"/>
                    <a:gd name="T5" fmla="*/ 67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6" name="Freeform 1183"/>
                <p:cNvSpPr>
                  <a:spLocks/>
                </p:cNvSpPr>
                <p:nvPr/>
              </p:nvSpPr>
              <p:spPr bwMode="auto">
                <a:xfrm>
                  <a:off x="6795500" y="4599417"/>
                  <a:ext cx="171733" cy="330341"/>
                </a:xfrm>
                <a:custGeom>
                  <a:avLst/>
                  <a:gdLst>
                    <a:gd name="T0" fmla="*/ 0 w 33"/>
                    <a:gd name="T1" fmla="*/ 73 h 46"/>
                    <a:gd name="T2" fmla="*/ 62 w 33"/>
                    <a:gd name="T3" fmla="*/ 86 h 46"/>
                    <a:gd name="T4" fmla="*/ 39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7" name="Freeform 1184"/>
                <p:cNvSpPr>
                  <a:spLocks/>
                </p:cNvSpPr>
                <p:nvPr/>
              </p:nvSpPr>
              <p:spPr bwMode="auto">
                <a:xfrm>
                  <a:off x="6548981" y="5210163"/>
                  <a:ext cx="77557" cy="142125"/>
                </a:xfrm>
                <a:custGeom>
                  <a:avLst/>
                  <a:gdLst>
                    <a:gd name="T0" fmla="*/ 28 w 15"/>
                    <a:gd name="T1" fmla="*/ 0 h 20"/>
                    <a:gd name="T2" fmla="*/ 0 w 15"/>
                    <a:gd name="T3" fmla="*/ 37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3" name="Line 1185"/>
                <p:cNvSpPr>
                  <a:spLocks noChangeShapeType="1"/>
                </p:cNvSpPr>
                <p:nvPr/>
              </p:nvSpPr>
              <p:spPr bwMode="auto">
                <a:xfrm>
                  <a:off x="6429875" y="4745382"/>
                  <a:ext cx="94176" cy="11139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 name="Line 1186"/>
                <p:cNvSpPr>
                  <a:spLocks noChangeShapeType="1"/>
                </p:cNvSpPr>
                <p:nvPr/>
              </p:nvSpPr>
              <p:spPr bwMode="auto">
                <a:xfrm>
                  <a:off x="6316310" y="4787634"/>
                  <a:ext cx="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 name="Freeform 1188"/>
                <p:cNvSpPr>
                  <a:spLocks/>
                </p:cNvSpPr>
                <p:nvPr/>
              </p:nvSpPr>
              <p:spPr bwMode="auto">
                <a:xfrm>
                  <a:off x="6224903" y="4787634"/>
                  <a:ext cx="96945" cy="184377"/>
                </a:xfrm>
                <a:custGeom>
                  <a:avLst/>
                  <a:gdLst>
                    <a:gd name="T0" fmla="*/ 33 w 19"/>
                    <a:gd name="T1" fmla="*/ 0 h 26"/>
                    <a:gd name="T2" fmla="*/ 35 w 19"/>
                    <a:gd name="T3" fmla="*/ 4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02" name="グループ化 101"/>
              <p:cNvGrpSpPr/>
              <p:nvPr/>
            </p:nvGrpSpPr>
            <p:grpSpPr>
              <a:xfrm>
                <a:off x="7098180" y="3512883"/>
                <a:ext cx="1029481" cy="1158781"/>
                <a:chOff x="10721363" y="466040"/>
                <a:chExt cx="659498" cy="669672"/>
              </a:xfrm>
            </p:grpSpPr>
            <p:grpSp>
              <p:nvGrpSpPr>
                <p:cNvPr id="125" name="グループ化 124"/>
                <p:cNvGrpSpPr/>
                <p:nvPr/>
              </p:nvGrpSpPr>
              <p:grpSpPr>
                <a:xfrm>
                  <a:off x="10721363" y="466040"/>
                  <a:ext cx="659498" cy="669672"/>
                  <a:chOff x="10721363" y="466040"/>
                  <a:chExt cx="659498" cy="669672"/>
                </a:xfrm>
              </p:grpSpPr>
              <p:sp>
                <p:nvSpPr>
                  <p:cNvPr id="127"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128" name="Freeform 697"/>
                  <p:cNvSpPr>
                    <a:spLocks/>
                  </p:cNvSpPr>
                  <p:nvPr/>
                </p:nvSpPr>
                <p:spPr bwMode="auto">
                  <a:xfrm>
                    <a:off x="10742015"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29"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0"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1"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32"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126" name="Freeform 573"/>
                <p:cNvSpPr>
                  <a:spLocks/>
                </p:cNvSpPr>
                <p:nvPr/>
              </p:nvSpPr>
              <p:spPr bwMode="auto">
                <a:xfrm flipH="1">
                  <a:off x="10833657" y="884766"/>
                  <a:ext cx="320712" cy="10819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103" name="グループ化 102"/>
              <p:cNvGrpSpPr/>
              <p:nvPr/>
            </p:nvGrpSpPr>
            <p:grpSpPr>
              <a:xfrm>
                <a:off x="6972755" y="3319932"/>
                <a:ext cx="1201112" cy="802512"/>
                <a:chOff x="1522292" y="807513"/>
                <a:chExt cx="1201112" cy="802512"/>
              </a:xfrm>
            </p:grpSpPr>
            <p:sp>
              <p:nvSpPr>
                <p:cNvPr id="120" name="Freeform 371"/>
                <p:cNvSpPr>
                  <a:spLocks/>
                </p:cNvSpPr>
                <p:nvPr/>
              </p:nvSpPr>
              <p:spPr bwMode="auto">
                <a:xfrm rot="245351">
                  <a:off x="1571633" y="807513"/>
                  <a:ext cx="1101043" cy="657391"/>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Freeform 370"/>
                <p:cNvSpPr>
                  <a:spLocks/>
                </p:cNvSpPr>
                <p:nvPr/>
              </p:nvSpPr>
              <p:spPr bwMode="auto">
                <a:xfrm rot="245351">
                  <a:off x="2616852" y="1067587"/>
                  <a:ext cx="106552" cy="542438"/>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Freeform 372"/>
                <p:cNvSpPr>
                  <a:spLocks/>
                </p:cNvSpPr>
                <p:nvPr/>
              </p:nvSpPr>
              <p:spPr bwMode="auto">
                <a:xfrm rot="245351">
                  <a:off x="1522292" y="1233013"/>
                  <a:ext cx="1136562" cy="240685"/>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4" name="Group 2280"/>
              <p:cNvGrpSpPr>
                <a:grpSpLocks/>
              </p:cNvGrpSpPr>
              <p:nvPr/>
            </p:nvGrpSpPr>
            <p:grpSpPr bwMode="auto">
              <a:xfrm flipH="1">
                <a:off x="6818014" y="3672456"/>
                <a:ext cx="549662" cy="1421822"/>
                <a:chOff x="3125" y="2493"/>
                <a:chExt cx="579" cy="1357"/>
              </a:xfrm>
            </p:grpSpPr>
            <p:sp>
              <p:nvSpPr>
                <p:cNvPr id="105" name="Freeform 2282"/>
                <p:cNvSpPr>
                  <a:spLocks/>
                </p:cNvSpPr>
                <p:nvPr/>
              </p:nvSpPr>
              <p:spPr bwMode="auto">
                <a:xfrm flipH="1">
                  <a:off x="3349" y="2493"/>
                  <a:ext cx="193" cy="527"/>
                </a:xfrm>
                <a:custGeom>
                  <a:avLst/>
                  <a:gdLst>
                    <a:gd name="T0" fmla="*/ 1 w 345"/>
                    <a:gd name="T1" fmla="*/ 0 h 531"/>
                    <a:gd name="T2" fmla="*/ 1 w 345"/>
                    <a:gd name="T3" fmla="*/ 0 h 531"/>
                    <a:gd name="T4" fmla="*/ 1 w 345"/>
                    <a:gd name="T5" fmla="*/ 0 h 531"/>
                    <a:gd name="T6" fmla="*/ 1 w 345"/>
                    <a:gd name="T7" fmla="*/ 0 h 531"/>
                    <a:gd name="T8" fmla="*/ 1 w 345"/>
                    <a:gd name="T9" fmla="*/ 0 h 531"/>
                    <a:gd name="T10" fmla="*/ 1 w 345"/>
                    <a:gd name="T11" fmla="*/ 0 h 531"/>
                    <a:gd name="T12" fmla="*/ 1 w 345"/>
                    <a:gd name="T13" fmla="*/ 0 h 531"/>
                    <a:gd name="T14" fmla="*/ 1 w 345"/>
                    <a:gd name="T15" fmla="*/ 0 h 531"/>
                    <a:gd name="T16" fmla="*/ 1 w 345"/>
                    <a:gd name="T17" fmla="*/ 0 h 531"/>
                    <a:gd name="T18" fmla="*/ 1 w 345"/>
                    <a:gd name="T19" fmla="*/ 0 h 531"/>
                    <a:gd name="T20" fmla="*/ 1 w 345"/>
                    <a:gd name="T21" fmla="*/ 0 h 531"/>
                    <a:gd name="T22" fmla="*/ 1 w 345"/>
                    <a:gd name="T23" fmla="*/ 0 h 531"/>
                    <a:gd name="T24" fmla="*/ 1 w 345"/>
                    <a:gd name="T25" fmla="*/ 0 h 531"/>
                    <a:gd name="T26" fmla="*/ 1 w 345"/>
                    <a:gd name="T27" fmla="*/ 0 h 5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5" h="531">
                      <a:moveTo>
                        <a:pt x="33" y="405"/>
                      </a:moveTo>
                      <a:cubicBezTo>
                        <a:pt x="14" y="370"/>
                        <a:pt x="17" y="334"/>
                        <a:pt x="13" y="301"/>
                      </a:cubicBezTo>
                      <a:cubicBezTo>
                        <a:pt x="9" y="268"/>
                        <a:pt x="8" y="237"/>
                        <a:pt x="9" y="207"/>
                      </a:cubicBezTo>
                      <a:cubicBezTo>
                        <a:pt x="10" y="177"/>
                        <a:pt x="15" y="151"/>
                        <a:pt x="18" y="119"/>
                      </a:cubicBezTo>
                      <a:cubicBezTo>
                        <a:pt x="21" y="87"/>
                        <a:pt x="0" y="34"/>
                        <a:pt x="24" y="17"/>
                      </a:cubicBezTo>
                      <a:cubicBezTo>
                        <a:pt x="48" y="0"/>
                        <a:pt x="127" y="9"/>
                        <a:pt x="162" y="17"/>
                      </a:cubicBezTo>
                      <a:cubicBezTo>
                        <a:pt x="197" y="25"/>
                        <a:pt x="211" y="43"/>
                        <a:pt x="234" y="65"/>
                      </a:cubicBezTo>
                      <a:cubicBezTo>
                        <a:pt x="257" y="87"/>
                        <a:pt x="281" y="118"/>
                        <a:pt x="297" y="147"/>
                      </a:cubicBezTo>
                      <a:cubicBezTo>
                        <a:pt x="313" y="176"/>
                        <a:pt x="327" y="208"/>
                        <a:pt x="333" y="237"/>
                      </a:cubicBezTo>
                      <a:cubicBezTo>
                        <a:pt x="339" y="266"/>
                        <a:pt x="334" y="290"/>
                        <a:pt x="333" y="321"/>
                      </a:cubicBezTo>
                      <a:cubicBezTo>
                        <a:pt x="332" y="352"/>
                        <a:pt x="345" y="391"/>
                        <a:pt x="327" y="423"/>
                      </a:cubicBezTo>
                      <a:cubicBezTo>
                        <a:pt x="309" y="455"/>
                        <a:pt x="258" y="498"/>
                        <a:pt x="225" y="513"/>
                      </a:cubicBezTo>
                      <a:cubicBezTo>
                        <a:pt x="192" y="528"/>
                        <a:pt x="161" y="531"/>
                        <a:pt x="129" y="513"/>
                      </a:cubicBezTo>
                      <a:cubicBezTo>
                        <a:pt x="97" y="495"/>
                        <a:pt x="52" y="440"/>
                        <a:pt x="33" y="405"/>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06" name="Freeform 2283"/>
                <p:cNvSpPr>
                  <a:spLocks/>
                </p:cNvSpPr>
                <p:nvPr/>
              </p:nvSpPr>
              <p:spPr bwMode="auto">
                <a:xfrm flipH="1">
                  <a:off x="3320" y="2648"/>
                  <a:ext cx="223" cy="527"/>
                </a:xfrm>
                <a:custGeom>
                  <a:avLst/>
                  <a:gdLst>
                    <a:gd name="T0" fmla="*/ 1 w 399"/>
                    <a:gd name="T1" fmla="*/ 0 h 385"/>
                    <a:gd name="T2" fmla="*/ 1 w 399"/>
                    <a:gd name="T3" fmla="*/ 0 h 385"/>
                    <a:gd name="T4" fmla="*/ 1 w 399"/>
                    <a:gd name="T5" fmla="*/ 0 h 385"/>
                    <a:gd name="T6" fmla="*/ 1 w 399"/>
                    <a:gd name="T7" fmla="*/ 0 h 385"/>
                    <a:gd name="T8" fmla="*/ 1 w 399"/>
                    <a:gd name="T9" fmla="*/ 0 h 385"/>
                    <a:gd name="T10" fmla="*/ 1 w 399"/>
                    <a:gd name="T11" fmla="*/ 0 h 385"/>
                    <a:gd name="T12" fmla="*/ 1 w 399"/>
                    <a:gd name="T13" fmla="*/ 0 h 385"/>
                    <a:gd name="T14" fmla="*/ 1 w 399"/>
                    <a:gd name="T15" fmla="*/ 0 h 385"/>
                    <a:gd name="T16" fmla="*/ 1 w 399"/>
                    <a:gd name="T17" fmla="*/ 0 h 385"/>
                    <a:gd name="T18" fmla="*/ 1 w 399"/>
                    <a:gd name="T19" fmla="*/ 0 h 385"/>
                    <a:gd name="T20" fmla="*/ 1 w 399"/>
                    <a:gd name="T21" fmla="*/ 0 h 385"/>
                    <a:gd name="T22" fmla="*/ 1 w 399"/>
                    <a:gd name="T23" fmla="*/ 0 h 385"/>
                    <a:gd name="T24" fmla="*/ 1 w 399"/>
                    <a:gd name="T25" fmla="*/ 0 h 3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9" h="385">
                      <a:moveTo>
                        <a:pt x="214" y="351"/>
                      </a:moveTo>
                      <a:cubicBezTo>
                        <a:pt x="179" y="357"/>
                        <a:pt x="157" y="367"/>
                        <a:pt x="124" y="370"/>
                      </a:cubicBezTo>
                      <a:cubicBezTo>
                        <a:pt x="91" y="373"/>
                        <a:pt x="34" y="385"/>
                        <a:pt x="17" y="372"/>
                      </a:cubicBezTo>
                      <a:cubicBezTo>
                        <a:pt x="0" y="359"/>
                        <a:pt x="18" y="324"/>
                        <a:pt x="23" y="294"/>
                      </a:cubicBezTo>
                      <a:cubicBezTo>
                        <a:pt x="28" y="264"/>
                        <a:pt x="44" y="241"/>
                        <a:pt x="45" y="194"/>
                      </a:cubicBezTo>
                      <a:cubicBezTo>
                        <a:pt x="46" y="147"/>
                        <a:pt x="13" y="24"/>
                        <a:pt x="29" y="12"/>
                      </a:cubicBezTo>
                      <a:cubicBezTo>
                        <a:pt x="45" y="0"/>
                        <a:pt x="109" y="105"/>
                        <a:pt x="140" y="124"/>
                      </a:cubicBezTo>
                      <a:cubicBezTo>
                        <a:pt x="171" y="143"/>
                        <a:pt x="185" y="139"/>
                        <a:pt x="216" y="126"/>
                      </a:cubicBezTo>
                      <a:cubicBezTo>
                        <a:pt x="247" y="113"/>
                        <a:pt x="309" y="38"/>
                        <a:pt x="329" y="48"/>
                      </a:cubicBezTo>
                      <a:cubicBezTo>
                        <a:pt x="349" y="58"/>
                        <a:pt x="332" y="151"/>
                        <a:pt x="335" y="186"/>
                      </a:cubicBezTo>
                      <a:cubicBezTo>
                        <a:pt x="338" y="221"/>
                        <a:pt x="340" y="236"/>
                        <a:pt x="347" y="258"/>
                      </a:cubicBezTo>
                      <a:cubicBezTo>
                        <a:pt x="354" y="280"/>
                        <a:pt x="399" y="302"/>
                        <a:pt x="377" y="318"/>
                      </a:cubicBezTo>
                      <a:cubicBezTo>
                        <a:pt x="355" y="334"/>
                        <a:pt x="248" y="344"/>
                        <a:pt x="214" y="351"/>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07" name="Freeform 2284"/>
                <p:cNvSpPr>
                  <a:spLocks/>
                </p:cNvSpPr>
                <p:nvPr/>
              </p:nvSpPr>
              <p:spPr bwMode="auto">
                <a:xfrm flipH="1">
                  <a:off x="3129" y="3069"/>
                  <a:ext cx="575" cy="527"/>
                </a:xfrm>
                <a:custGeom>
                  <a:avLst/>
                  <a:gdLst>
                    <a:gd name="T0" fmla="*/ 1 w 1026"/>
                    <a:gd name="T1" fmla="*/ 0 h 467"/>
                    <a:gd name="T2" fmla="*/ 1 w 1026"/>
                    <a:gd name="T3" fmla="*/ 0 h 467"/>
                    <a:gd name="T4" fmla="*/ 1 w 1026"/>
                    <a:gd name="T5" fmla="*/ 0 h 467"/>
                    <a:gd name="T6" fmla="*/ 1 w 1026"/>
                    <a:gd name="T7" fmla="*/ 0 h 467"/>
                    <a:gd name="T8" fmla="*/ 1 w 1026"/>
                    <a:gd name="T9" fmla="*/ 0 h 467"/>
                    <a:gd name="T10" fmla="*/ 1 w 1026"/>
                    <a:gd name="T11" fmla="*/ 0 h 467"/>
                    <a:gd name="T12" fmla="*/ 1 w 1026"/>
                    <a:gd name="T13" fmla="*/ 0 h 467"/>
                    <a:gd name="T14" fmla="*/ 1 w 1026"/>
                    <a:gd name="T15" fmla="*/ 0 h 467"/>
                    <a:gd name="T16" fmla="*/ 1 w 1026"/>
                    <a:gd name="T17" fmla="*/ 0 h 467"/>
                    <a:gd name="T18" fmla="*/ 1 w 1026"/>
                    <a:gd name="T19" fmla="*/ 0 h 467"/>
                    <a:gd name="T20" fmla="*/ 1 w 1026"/>
                    <a:gd name="T21" fmla="*/ 0 h 467"/>
                    <a:gd name="T22" fmla="*/ 1 w 1026"/>
                    <a:gd name="T23" fmla="*/ 0 h 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6" h="467">
                      <a:moveTo>
                        <a:pt x="82" y="40"/>
                      </a:moveTo>
                      <a:cubicBezTo>
                        <a:pt x="94" y="0"/>
                        <a:pt x="169" y="57"/>
                        <a:pt x="250" y="70"/>
                      </a:cubicBezTo>
                      <a:cubicBezTo>
                        <a:pt x="331" y="83"/>
                        <a:pt x="484" y="107"/>
                        <a:pt x="571" y="118"/>
                      </a:cubicBezTo>
                      <a:cubicBezTo>
                        <a:pt x="658" y="129"/>
                        <a:pt x="708" y="126"/>
                        <a:pt x="772" y="136"/>
                      </a:cubicBezTo>
                      <a:cubicBezTo>
                        <a:pt x="836" y="146"/>
                        <a:pt x="914" y="156"/>
                        <a:pt x="956" y="178"/>
                      </a:cubicBezTo>
                      <a:cubicBezTo>
                        <a:pt x="998" y="200"/>
                        <a:pt x="1026" y="227"/>
                        <a:pt x="1026" y="270"/>
                      </a:cubicBezTo>
                      <a:cubicBezTo>
                        <a:pt x="1026" y="313"/>
                        <a:pt x="1018" y="405"/>
                        <a:pt x="956" y="436"/>
                      </a:cubicBezTo>
                      <a:cubicBezTo>
                        <a:pt x="894" y="467"/>
                        <a:pt x="764" y="456"/>
                        <a:pt x="652" y="454"/>
                      </a:cubicBezTo>
                      <a:cubicBezTo>
                        <a:pt x="540" y="452"/>
                        <a:pt x="387" y="443"/>
                        <a:pt x="286" y="424"/>
                      </a:cubicBezTo>
                      <a:cubicBezTo>
                        <a:pt x="185" y="405"/>
                        <a:pt x="92" y="386"/>
                        <a:pt x="46" y="340"/>
                      </a:cubicBezTo>
                      <a:cubicBezTo>
                        <a:pt x="0" y="294"/>
                        <a:pt x="4" y="198"/>
                        <a:pt x="10" y="148"/>
                      </a:cubicBezTo>
                      <a:cubicBezTo>
                        <a:pt x="16" y="98"/>
                        <a:pt x="67" y="62"/>
                        <a:pt x="82" y="40"/>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08" name="Freeform 2285"/>
                <p:cNvSpPr>
                  <a:spLocks/>
                </p:cNvSpPr>
                <p:nvPr/>
              </p:nvSpPr>
              <p:spPr bwMode="auto">
                <a:xfrm flipH="1">
                  <a:off x="3126" y="3210"/>
                  <a:ext cx="553" cy="527"/>
                </a:xfrm>
                <a:custGeom>
                  <a:avLst/>
                  <a:gdLst>
                    <a:gd name="T0" fmla="*/ 0 w 986"/>
                    <a:gd name="T1" fmla="*/ 0 h 392"/>
                    <a:gd name="T2" fmla="*/ 1 w 986"/>
                    <a:gd name="T3" fmla="*/ 0 h 392"/>
                    <a:gd name="T4" fmla="*/ 1 w 986"/>
                    <a:gd name="T5" fmla="*/ 0 h 392"/>
                    <a:gd name="T6" fmla="*/ 1 w 986"/>
                    <a:gd name="T7" fmla="*/ 0 h 392"/>
                    <a:gd name="T8" fmla="*/ 1 w 986"/>
                    <a:gd name="T9" fmla="*/ 0 h 392"/>
                    <a:gd name="T10" fmla="*/ 1 w 986"/>
                    <a:gd name="T11" fmla="*/ 0 h 392"/>
                    <a:gd name="T12" fmla="*/ 1 w 986"/>
                    <a:gd name="T13" fmla="*/ 0 h 392"/>
                    <a:gd name="T14" fmla="*/ 1 w 986"/>
                    <a:gd name="T15" fmla="*/ 0 h 392"/>
                    <a:gd name="T16" fmla="*/ 1 w 986"/>
                    <a:gd name="T17" fmla="*/ 0 h 392"/>
                    <a:gd name="T18" fmla="*/ 1 w 986"/>
                    <a:gd name="T19" fmla="*/ 0 h 392"/>
                    <a:gd name="T20" fmla="*/ 1 w 986"/>
                    <a:gd name="T21" fmla="*/ 0 h 392"/>
                    <a:gd name="T22" fmla="*/ 0 w 986"/>
                    <a:gd name="T23" fmla="*/ 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6" h="392">
                      <a:moveTo>
                        <a:pt x="0" y="12"/>
                      </a:moveTo>
                      <a:cubicBezTo>
                        <a:pt x="33" y="0"/>
                        <a:pt x="179" y="84"/>
                        <a:pt x="271" y="102"/>
                      </a:cubicBezTo>
                      <a:cubicBezTo>
                        <a:pt x="363" y="120"/>
                        <a:pt x="475" y="116"/>
                        <a:pt x="553" y="120"/>
                      </a:cubicBezTo>
                      <a:cubicBezTo>
                        <a:pt x="630" y="124"/>
                        <a:pt x="677" y="126"/>
                        <a:pt x="735" y="126"/>
                      </a:cubicBezTo>
                      <a:cubicBezTo>
                        <a:pt x="793" y="126"/>
                        <a:pt x="859" y="107"/>
                        <a:pt x="900" y="120"/>
                      </a:cubicBezTo>
                      <a:cubicBezTo>
                        <a:pt x="942" y="133"/>
                        <a:pt x="980" y="168"/>
                        <a:pt x="983" y="204"/>
                      </a:cubicBezTo>
                      <a:cubicBezTo>
                        <a:pt x="986" y="240"/>
                        <a:pt x="978" y="305"/>
                        <a:pt x="917" y="336"/>
                      </a:cubicBezTo>
                      <a:cubicBezTo>
                        <a:pt x="856" y="367"/>
                        <a:pt x="743" y="390"/>
                        <a:pt x="619" y="391"/>
                      </a:cubicBezTo>
                      <a:cubicBezTo>
                        <a:pt x="495" y="392"/>
                        <a:pt x="264" y="364"/>
                        <a:pt x="174" y="342"/>
                      </a:cubicBezTo>
                      <a:cubicBezTo>
                        <a:pt x="84" y="320"/>
                        <a:pt x="102" y="287"/>
                        <a:pt x="78" y="258"/>
                      </a:cubicBezTo>
                      <a:cubicBezTo>
                        <a:pt x="54" y="229"/>
                        <a:pt x="40" y="206"/>
                        <a:pt x="27" y="165"/>
                      </a:cubicBezTo>
                      <a:cubicBezTo>
                        <a:pt x="14" y="124"/>
                        <a:pt x="6" y="44"/>
                        <a:pt x="0" y="1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09" name="Freeform 2286"/>
                <p:cNvSpPr>
                  <a:spLocks/>
                </p:cNvSpPr>
                <p:nvPr/>
              </p:nvSpPr>
              <p:spPr bwMode="auto">
                <a:xfrm flipH="1">
                  <a:off x="3180" y="3323"/>
                  <a:ext cx="435" cy="527"/>
                </a:xfrm>
                <a:custGeom>
                  <a:avLst/>
                  <a:gdLst>
                    <a:gd name="T0" fmla="*/ 1 w 776"/>
                    <a:gd name="T1" fmla="*/ 0 h 231"/>
                    <a:gd name="T2" fmla="*/ 1 w 776"/>
                    <a:gd name="T3" fmla="*/ 0 h 231"/>
                    <a:gd name="T4" fmla="*/ 1 w 776"/>
                    <a:gd name="T5" fmla="*/ 0 h 231"/>
                    <a:gd name="T6" fmla="*/ 1 w 776"/>
                    <a:gd name="T7" fmla="*/ 0 h 231"/>
                    <a:gd name="T8" fmla="*/ 1 w 776"/>
                    <a:gd name="T9" fmla="*/ 0 h 231"/>
                    <a:gd name="T10" fmla="*/ 1 w 776"/>
                    <a:gd name="T11" fmla="*/ 0 h 231"/>
                    <a:gd name="T12" fmla="*/ 1 w 776"/>
                    <a:gd name="T13" fmla="*/ 0 h 231"/>
                    <a:gd name="T14" fmla="*/ 1 w 776"/>
                    <a:gd name="T15" fmla="*/ 0 h 231"/>
                    <a:gd name="T16" fmla="*/ 1 w 776"/>
                    <a:gd name="T17" fmla="*/ 0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 h="231">
                      <a:moveTo>
                        <a:pt x="5" y="23"/>
                      </a:moveTo>
                      <a:cubicBezTo>
                        <a:pt x="41" y="0"/>
                        <a:pt x="199" y="50"/>
                        <a:pt x="275" y="59"/>
                      </a:cubicBezTo>
                      <a:cubicBezTo>
                        <a:pt x="351" y="68"/>
                        <a:pt x="385" y="78"/>
                        <a:pt x="461" y="77"/>
                      </a:cubicBezTo>
                      <a:cubicBezTo>
                        <a:pt x="537" y="76"/>
                        <a:pt x="686" y="41"/>
                        <a:pt x="731" y="53"/>
                      </a:cubicBezTo>
                      <a:cubicBezTo>
                        <a:pt x="776" y="65"/>
                        <a:pt x="741" y="128"/>
                        <a:pt x="731" y="149"/>
                      </a:cubicBezTo>
                      <a:cubicBezTo>
                        <a:pt x="721" y="170"/>
                        <a:pt x="733" y="166"/>
                        <a:pt x="671" y="179"/>
                      </a:cubicBezTo>
                      <a:cubicBezTo>
                        <a:pt x="609" y="192"/>
                        <a:pt x="461" y="224"/>
                        <a:pt x="359" y="227"/>
                      </a:cubicBezTo>
                      <a:cubicBezTo>
                        <a:pt x="257" y="230"/>
                        <a:pt x="118" y="231"/>
                        <a:pt x="59" y="197"/>
                      </a:cubicBezTo>
                      <a:cubicBezTo>
                        <a:pt x="0" y="163"/>
                        <a:pt x="16" y="59"/>
                        <a:pt x="5" y="23"/>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0" name="Freeform 2287"/>
                <p:cNvSpPr>
                  <a:spLocks/>
                </p:cNvSpPr>
                <p:nvPr/>
              </p:nvSpPr>
              <p:spPr bwMode="auto">
                <a:xfrm flipH="1">
                  <a:off x="3233" y="2810"/>
                  <a:ext cx="421" cy="527"/>
                </a:xfrm>
                <a:custGeom>
                  <a:avLst/>
                  <a:gdLst>
                    <a:gd name="T0" fmla="*/ 1 w 752"/>
                    <a:gd name="T1" fmla="*/ 0 h 429"/>
                    <a:gd name="T2" fmla="*/ 1 w 752"/>
                    <a:gd name="T3" fmla="*/ 0 h 429"/>
                    <a:gd name="T4" fmla="*/ 1 w 752"/>
                    <a:gd name="T5" fmla="*/ 0 h 429"/>
                    <a:gd name="T6" fmla="*/ 1 w 752"/>
                    <a:gd name="T7" fmla="*/ 0 h 429"/>
                    <a:gd name="T8" fmla="*/ 1 w 752"/>
                    <a:gd name="T9" fmla="*/ 0 h 429"/>
                    <a:gd name="T10" fmla="*/ 1 w 752"/>
                    <a:gd name="T11" fmla="*/ 0 h 429"/>
                    <a:gd name="T12" fmla="*/ 1 w 752"/>
                    <a:gd name="T13" fmla="*/ 0 h 429"/>
                    <a:gd name="T14" fmla="*/ 1 w 752"/>
                    <a:gd name="T15" fmla="*/ 0 h 429"/>
                    <a:gd name="T16" fmla="*/ 1 w 752"/>
                    <a:gd name="T17" fmla="*/ 0 h 429"/>
                    <a:gd name="T18" fmla="*/ 1 w 752"/>
                    <a:gd name="T19" fmla="*/ 0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2" h="429">
                      <a:moveTo>
                        <a:pt x="564" y="0"/>
                      </a:moveTo>
                      <a:cubicBezTo>
                        <a:pt x="612" y="110"/>
                        <a:pt x="581" y="23"/>
                        <a:pt x="594" y="78"/>
                      </a:cubicBezTo>
                      <a:cubicBezTo>
                        <a:pt x="607" y="133"/>
                        <a:pt x="631" y="278"/>
                        <a:pt x="642" y="330"/>
                      </a:cubicBezTo>
                      <a:cubicBezTo>
                        <a:pt x="653" y="382"/>
                        <a:pt x="752" y="379"/>
                        <a:pt x="660" y="390"/>
                      </a:cubicBezTo>
                      <a:cubicBezTo>
                        <a:pt x="568" y="401"/>
                        <a:pt x="174" y="429"/>
                        <a:pt x="87" y="396"/>
                      </a:cubicBezTo>
                      <a:cubicBezTo>
                        <a:pt x="0" y="363"/>
                        <a:pt x="117" y="247"/>
                        <a:pt x="135" y="192"/>
                      </a:cubicBezTo>
                      <a:cubicBezTo>
                        <a:pt x="153" y="137"/>
                        <a:pt x="175" y="88"/>
                        <a:pt x="198" y="66"/>
                      </a:cubicBezTo>
                      <a:cubicBezTo>
                        <a:pt x="221" y="44"/>
                        <a:pt x="225" y="65"/>
                        <a:pt x="270" y="60"/>
                      </a:cubicBezTo>
                      <a:cubicBezTo>
                        <a:pt x="315" y="55"/>
                        <a:pt x="419" y="46"/>
                        <a:pt x="468" y="36"/>
                      </a:cubicBezTo>
                      <a:cubicBezTo>
                        <a:pt x="517" y="26"/>
                        <a:pt x="544" y="8"/>
                        <a:pt x="564" y="0"/>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1" name="Freeform 2288"/>
                <p:cNvSpPr>
                  <a:spLocks/>
                </p:cNvSpPr>
                <p:nvPr/>
              </p:nvSpPr>
              <p:spPr bwMode="auto">
                <a:xfrm flipH="1">
                  <a:off x="3130" y="2916"/>
                  <a:ext cx="550" cy="527"/>
                </a:xfrm>
                <a:custGeom>
                  <a:avLst/>
                  <a:gdLst>
                    <a:gd name="T0" fmla="*/ 1 w 980"/>
                    <a:gd name="T1" fmla="*/ 0 h 506"/>
                    <a:gd name="T2" fmla="*/ 1 w 980"/>
                    <a:gd name="T3" fmla="*/ 0 h 506"/>
                    <a:gd name="T4" fmla="*/ 1 w 980"/>
                    <a:gd name="T5" fmla="*/ 0 h 506"/>
                    <a:gd name="T6" fmla="*/ 1 w 980"/>
                    <a:gd name="T7" fmla="*/ 0 h 506"/>
                    <a:gd name="T8" fmla="*/ 1 w 980"/>
                    <a:gd name="T9" fmla="*/ 0 h 506"/>
                    <a:gd name="T10" fmla="*/ 1 w 980"/>
                    <a:gd name="T11" fmla="*/ 0 h 506"/>
                    <a:gd name="T12" fmla="*/ 1 w 980"/>
                    <a:gd name="T13" fmla="*/ 0 h 506"/>
                    <a:gd name="T14" fmla="*/ 1 w 980"/>
                    <a:gd name="T15" fmla="*/ 0 h 506"/>
                    <a:gd name="T16" fmla="*/ 1 w 980"/>
                    <a:gd name="T17" fmla="*/ 0 h 506"/>
                    <a:gd name="T18" fmla="*/ 1 w 980"/>
                    <a:gd name="T19" fmla="*/ 0 h 506"/>
                    <a:gd name="T20" fmla="*/ 1 w 980"/>
                    <a:gd name="T21" fmla="*/ 0 h 5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0" h="506">
                      <a:moveTo>
                        <a:pt x="103" y="92"/>
                      </a:moveTo>
                      <a:cubicBezTo>
                        <a:pt x="118" y="43"/>
                        <a:pt x="213" y="16"/>
                        <a:pt x="277" y="8"/>
                      </a:cubicBezTo>
                      <a:cubicBezTo>
                        <a:pt x="341" y="0"/>
                        <a:pt x="418" y="34"/>
                        <a:pt x="487" y="44"/>
                      </a:cubicBezTo>
                      <a:cubicBezTo>
                        <a:pt x="556" y="54"/>
                        <a:pt x="623" y="49"/>
                        <a:pt x="691" y="68"/>
                      </a:cubicBezTo>
                      <a:cubicBezTo>
                        <a:pt x="759" y="87"/>
                        <a:pt x="849" y="122"/>
                        <a:pt x="897" y="158"/>
                      </a:cubicBezTo>
                      <a:cubicBezTo>
                        <a:pt x="945" y="194"/>
                        <a:pt x="980" y="231"/>
                        <a:pt x="978" y="284"/>
                      </a:cubicBezTo>
                      <a:cubicBezTo>
                        <a:pt x="977" y="337"/>
                        <a:pt x="959" y="446"/>
                        <a:pt x="887" y="476"/>
                      </a:cubicBezTo>
                      <a:cubicBezTo>
                        <a:pt x="816" y="506"/>
                        <a:pt x="685" y="483"/>
                        <a:pt x="551" y="464"/>
                      </a:cubicBezTo>
                      <a:cubicBezTo>
                        <a:pt x="417" y="445"/>
                        <a:pt x="170" y="410"/>
                        <a:pt x="85" y="362"/>
                      </a:cubicBezTo>
                      <a:cubicBezTo>
                        <a:pt x="0" y="314"/>
                        <a:pt x="40" y="221"/>
                        <a:pt x="43" y="176"/>
                      </a:cubicBezTo>
                      <a:cubicBezTo>
                        <a:pt x="46" y="131"/>
                        <a:pt x="91" y="109"/>
                        <a:pt x="103" y="9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2" name="Freeform 2289"/>
                <p:cNvSpPr>
                  <a:spLocks/>
                </p:cNvSpPr>
                <p:nvPr/>
              </p:nvSpPr>
              <p:spPr bwMode="auto">
                <a:xfrm flipH="1">
                  <a:off x="3365" y="2591"/>
                  <a:ext cx="156" cy="527"/>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3" name="Freeform 2290"/>
                <p:cNvSpPr>
                  <a:spLocks/>
                </p:cNvSpPr>
                <p:nvPr/>
              </p:nvSpPr>
              <p:spPr bwMode="auto">
                <a:xfrm flipH="1">
                  <a:off x="3362" y="2591"/>
                  <a:ext cx="155" cy="527"/>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4" name="Freeform 2291"/>
                <p:cNvSpPr>
                  <a:spLocks/>
                </p:cNvSpPr>
                <p:nvPr/>
              </p:nvSpPr>
              <p:spPr bwMode="auto">
                <a:xfrm flipH="1">
                  <a:off x="3338" y="2721"/>
                  <a:ext cx="203" cy="527"/>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5" name="Freeform 2292"/>
                <p:cNvSpPr>
                  <a:spLocks/>
                </p:cNvSpPr>
                <p:nvPr/>
              </p:nvSpPr>
              <p:spPr bwMode="auto">
                <a:xfrm flipH="1">
                  <a:off x="3336" y="2723"/>
                  <a:ext cx="203" cy="527"/>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6" name="Freeform 2293"/>
                <p:cNvSpPr>
                  <a:spLocks/>
                </p:cNvSpPr>
                <p:nvPr/>
              </p:nvSpPr>
              <p:spPr bwMode="auto">
                <a:xfrm flipH="1">
                  <a:off x="3125" y="3088"/>
                  <a:ext cx="578" cy="527"/>
                </a:xfrm>
                <a:custGeom>
                  <a:avLst/>
                  <a:gdLst>
                    <a:gd name="T0" fmla="*/ 1 w 1030"/>
                    <a:gd name="T1" fmla="*/ 0 h 1193"/>
                    <a:gd name="T2" fmla="*/ 1 w 1030"/>
                    <a:gd name="T3" fmla="*/ 0 h 1193"/>
                    <a:gd name="T4" fmla="*/ 1 w 1030"/>
                    <a:gd name="T5" fmla="*/ 0 h 1193"/>
                    <a:gd name="T6" fmla="*/ 1 w 1030"/>
                    <a:gd name="T7" fmla="*/ 0 h 1193"/>
                    <a:gd name="T8" fmla="*/ 1 w 1030"/>
                    <a:gd name="T9" fmla="*/ 0 h 1193"/>
                    <a:gd name="T10" fmla="*/ 1 w 1030"/>
                    <a:gd name="T11" fmla="*/ 0 h 1193"/>
                    <a:gd name="T12" fmla="*/ 1 w 1030"/>
                    <a:gd name="T13" fmla="*/ 0 h 1193"/>
                    <a:gd name="T14" fmla="*/ 1 w 1030"/>
                    <a:gd name="T15" fmla="*/ 0 h 1193"/>
                    <a:gd name="T16" fmla="*/ 1 w 1030"/>
                    <a:gd name="T17" fmla="*/ 0 h 1193"/>
                    <a:gd name="T18" fmla="*/ 1 w 1030"/>
                    <a:gd name="T19" fmla="*/ 0 h 1193"/>
                    <a:gd name="T20" fmla="*/ 1 w 1030"/>
                    <a:gd name="T21" fmla="*/ 0 h 1193"/>
                    <a:gd name="T22" fmla="*/ 1 w 1030"/>
                    <a:gd name="T23" fmla="*/ 0 h 1193"/>
                    <a:gd name="T24" fmla="*/ 1 w 1030"/>
                    <a:gd name="T25" fmla="*/ 0 h 1193"/>
                    <a:gd name="T26" fmla="*/ 1 w 1030"/>
                    <a:gd name="T27" fmla="*/ 0 h 1193"/>
                    <a:gd name="T28" fmla="*/ 1 w 1030"/>
                    <a:gd name="T29" fmla="*/ 0 h 1193"/>
                    <a:gd name="T30" fmla="*/ 1 w 1030"/>
                    <a:gd name="T31" fmla="*/ 0 h 1193"/>
                    <a:gd name="T32" fmla="*/ 1 w 1030"/>
                    <a:gd name="T33" fmla="*/ 0 h 1193"/>
                    <a:gd name="T34" fmla="*/ 1 w 1030"/>
                    <a:gd name="T35" fmla="*/ 0 h 1193"/>
                    <a:gd name="T36" fmla="*/ 1 w 1030"/>
                    <a:gd name="T37" fmla="*/ 0 h 1193"/>
                    <a:gd name="T38" fmla="*/ 1 w 1030"/>
                    <a:gd name="T39" fmla="*/ 0 h 1193"/>
                    <a:gd name="T40" fmla="*/ 1 w 1030"/>
                    <a:gd name="T41" fmla="*/ 0 h 1193"/>
                    <a:gd name="T42" fmla="*/ 1 w 1030"/>
                    <a:gd name="T43" fmla="*/ 0 h 1193"/>
                    <a:gd name="T44" fmla="*/ 1 w 1030"/>
                    <a:gd name="T45" fmla="*/ 0 h 1193"/>
                    <a:gd name="T46" fmla="*/ 1 w 1030"/>
                    <a:gd name="T47" fmla="*/ 0 h 1193"/>
                    <a:gd name="T48" fmla="*/ 1 w 1030"/>
                    <a:gd name="T49" fmla="*/ 0 h 1193"/>
                    <a:gd name="T50" fmla="*/ 1 w 1030"/>
                    <a:gd name="T51" fmla="*/ 0 h 1193"/>
                    <a:gd name="T52" fmla="*/ 1 w 1030"/>
                    <a:gd name="T53" fmla="*/ 0 h 1193"/>
                    <a:gd name="T54" fmla="*/ 1 w 1030"/>
                    <a:gd name="T55" fmla="*/ 0 h 1193"/>
                    <a:gd name="T56" fmla="*/ 1 w 1030"/>
                    <a:gd name="T57" fmla="*/ 0 h 1193"/>
                    <a:gd name="T58" fmla="*/ 1 w 1030"/>
                    <a:gd name="T59" fmla="*/ 0 h 1193"/>
                    <a:gd name="T60" fmla="*/ 1 w 1030"/>
                    <a:gd name="T61" fmla="*/ 0 h 1193"/>
                    <a:gd name="T62" fmla="*/ 1 w 1030"/>
                    <a:gd name="T63" fmla="*/ 0 h 1193"/>
                    <a:gd name="T64" fmla="*/ 1 w 1030"/>
                    <a:gd name="T65" fmla="*/ 0 h 1193"/>
                    <a:gd name="T66" fmla="*/ 1 w 1030"/>
                    <a:gd name="T67" fmla="*/ 0 h 1193"/>
                    <a:gd name="T68" fmla="*/ 1 w 1030"/>
                    <a:gd name="T69" fmla="*/ 0 h 1193"/>
                    <a:gd name="T70" fmla="*/ 0 w 1030"/>
                    <a:gd name="T71" fmla="*/ 0 h 1193"/>
                    <a:gd name="T72" fmla="*/ 1 w 1030"/>
                    <a:gd name="T73" fmla="*/ 0 h 1193"/>
                    <a:gd name="T74" fmla="*/ 1 w 1030"/>
                    <a:gd name="T75" fmla="*/ 0 h 1193"/>
                    <a:gd name="T76" fmla="*/ 1 w 1030"/>
                    <a:gd name="T77" fmla="*/ 0 h 11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0" h="1193">
                      <a:moveTo>
                        <a:pt x="111" y="352"/>
                      </a:moveTo>
                      <a:cubicBezTo>
                        <a:pt x="107" y="345"/>
                        <a:pt x="93" y="325"/>
                        <a:pt x="84" y="307"/>
                      </a:cubicBezTo>
                      <a:cubicBezTo>
                        <a:pt x="75" y="289"/>
                        <a:pt x="55" y="275"/>
                        <a:pt x="58" y="242"/>
                      </a:cubicBezTo>
                      <a:cubicBezTo>
                        <a:pt x="61" y="209"/>
                        <a:pt x="73" y="144"/>
                        <a:pt x="103" y="106"/>
                      </a:cubicBezTo>
                      <a:cubicBezTo>
                        <a:pt x="133" y="68"/>
                        <a:pt x="195" y="30"/>
                        <a:pt x="240" y="15"/>
                      </a:cubicBezTo>
                      <a:cubicBezTo>
                        <a:pt x="285" y="0"/>
                        <a:pt x="323" y="15"/>
                        <a:pt x="376" y="15"/>
                      </a:cubicBezTo>
                      <a:cubicBezTo>
                        <a:pt x="429" y="15"/>
                        <a:pt x="497" y="8"/>
                        <a:pt x="557" y="15"/>
                      </a:cubicBezTo>
                      <a:cubicBezTo>
                        <a:pt x="617" y="22"/>
                        <a:pt x="693" y="48"/>
                        <a:pt x="738" y="60"/>
                      </a:cubicBezTo>
                      <a:cubicBezTo>
                        <a:pt x="783" y="72"/>
                        <a:pt x="793" y="73"/>
                        <a:pt x="831" y="88"/>
                      </a:cubicBezTo>
                      <a:cubicBezTo>
                        <a:pt x="869" y="103"/>
                        <a:pt x="935" y="118"/>
                        <a:pt x="965" y="151"/>
                      </a:cubicBezTo>
                      <a:cubicBezTo>
                        <a:pt x="995" y="184"/>
                        <a:pt x="1011" y="242"/>
                        <a:pt x="1011" y="287"/>
                      </a:cubicBezTo>
                      <a:cubicBezTo>
                        <a:pt x="1011" y="332"/>
                        <a:pt x="981" y="394"/>
                        <a:pt x="963" y="424"/>
                      </a:cubicBezTo>
                      <a:cubicBezTo>
                        <a:pt x="945" y="454"/>
                        <a:pt x="907" y="455"/>
                        <a:pt x="903" y="466"/>
                      </a:cubicBezTo>
                      <a:cubicBezTo>
                        <a:pt x="899" y="477"/>
                        <a:pt x="921" y="480"/>
                        <a:pt x="936" y="492"/>
                      </a:cubicBezTo>
                      <a:cubicBezTo>
                        <a:pt x="951" y="504"/>
                        <a:pt x="980" y="512"/>
                        <a:pt x="994" y="536"/>
                      </a:cubicBezTo>
                      <a:cubicBezTo>
                        <a:pt x="1008" y="560"/>
                        <a:pt x="1020" y="605"/>
                        <a:pt x="1018" y="638"/>
                      </a:cubicBezTo>
                      <a:cubicBezTo>
                        <a:pt x="1016" y="671"/>
                        <a:pt x="992" y="713"/>
                        <a:pt x="980" y="736"/>
                      </a:cubicBezTo>
                      <a:cubicBezTo>
                        <a:pt x="968" y="759"/>
                        <a:pt x="942" y="757"/>
                        <a:pt x="948" y="776"/>
                      </a:cubicBezTo>
                      <a:cubicBezTo>
                        <a:pt x="954" y="795"/>
                        <a:pt x="1006" y="826"/>
                        <a:pt x="1018" y="850"/>
                      </a:cubicBezTo>
                      <a:cubicBezTo>
                        <a:pt x="1030" y="874"/>
                        <a:pt x="1027" y="900"/>
                        <a:pt x="1018" y="922"/>
                      </a:cubicBezTo>
                      <a:cubicBezTo>
                        <a:pt x="1009" y="944"/>
                        <a:pt x="984" y="970"/>
                        <a:pt x="963" y="985"/>
                      </a:cubicBezTo>
                      <a:cubicBezTo>
                        <a:pt x="942" y="1000"/>
                        <a:pt x="899" y="1002"/>
                        <a:pt x="891" y="1012"/>
                      </a:cubicBezTo>
                      <a:cubicBezTo>
                        <a:pt x="883" y="1022"/>
                        <a:pt x="912" y="1026"/>
                        <a:pt x="912" y="1045"/>
                      </a:cubicBezTo>
                      <a:cubicBezTo>
                        <a:pt x="912" y="1064"/>
                        <a:pt x="911" y="1107"/>
                        <a:pt x="888" y="1126"/>
                      </a:cubicBezTo>
                      <a:cubicBezTo>
                        <a:pt x="865" y="1145"/>
                        <a:pt x="826" y="1152"/>
                        <a:pt x="774" y="1162"/>
                      </a:cubicBezTo>
                      <a:cubicBezTo>
                        <a:pt x="722" y="1172"/>
                        <a:pt x="659" y="1186"/>
                        <a:pt x="573" y="1189"/>
                      </a:cubicBezTo>
                      <a:cubicBezTo>
                        <a:pt x="487" y="1192"/>
                        <a:pt x="321" y="1193"/>
                        <a:pt x="255" y="1183"/>
                      </a:cubicBezTo>
                      <a:cubicBezTo>
                        <a:pt x="189" y="1173"/>
                        <a:pt x="192" y="1158"/>
                        <a:pt x="177" y="1126"/>
                      </a:cubicBezTo>
                      <a:cubicBezTo>
                        <a:pt x="162" y="1094"/>
                        <a:pt x="176" y="1026"/>
                        <a:pt x="165" y="991"/>
                      </a:cubicBezTo>
                      <a:cubicBezTo>
                        <a:pt x="154" y="956"/>
                        <a:pt x="126" y="940"/>
                        <a:pt x="111" y="916"/>
                      </a:cubicBezTo>
                      <a:cubicBezTo>
                        <a:pt x="96" y="892"/>
                        <a:pt x="80" y="868"/>
                        <a:pt x="72" y="844"/>
                      </a:cubicBezTo>
                      <a:cubicBezTo>
                        <a:pt x="64" y="820"/>
                        <a:pt x="66" y="798"/>
                        <a:pt x="63" y="772"/>
                      </a:cubicBezTo>
                      <a:cubicBezTo>
                        <a:pt x="60" y="746"/>
                        <a:pt x="61" y="705"/>
                        <a:pt x="57" y="688"/>
                      </a:cubicBezTo>
                      <a:cubicBezTo>
                        <a:pt x="53" y="671"/>
                        <a:pt x="46" y="676"/>
                        <a:pt x="39" y="667"/>
                      </a:cubicBezTo>
                      <a:cubicBezTo>
                        <a:pt x="32" y="658"/>
                        <a:pt x="21" y="650"/>
                        <a:pt x="15" y="631"/>
                      </a:cubicBezTo>
                      <a:cubicBezTo>
                        <a:pt x="9" y="612"/>
                        <a:pt x="0" y="583"/>
                        <a:pt x="0" y="550"/>
                      </a:cubicBezTo>
                      <a:cubicBezTo>
                        <a:pt x="0" y="517"/>
                        <a:pt x="5" y="459"/>
                        <a:pt x="15" y="430"/>
                      </a:cubicBezTo>
                      <a:cubicBezTo>
                        <a:pt x="25" y="401"/>
                        <a:pt x="46" y="389"/>
                        <a:pt x="60" y="373"/>
                      </a:cubicBezTo>
                      <a:cubicBezTo>
                        <a:pt x="74" y="357"/>
                        <a:pt x="91" y="340"/>
                        <a:pt x="99" y="331"/>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7" name="Freeform 2294"/>
                <p:cNvSpPr>
                  <a:spLocks/>
                </p:cNvSpPr>
                <p:nvPr/>
              </p:nvSpPr>
              <p:spPr bwMode="auto">
                <a:xfrm flipH="1">
                  <a:off x="3201" y="3015"/>
                  <a:ext cx="330" cy="527"/>
                </a:xfrm>
                <a:custGeom>
                  <a:avLst/>
                  <a:gdLst>
                    <a:gd name="T0" fmla="*/ 1 w 590"/>
                    <a:gd name="T1" fmla="*/ 0 h 60"/>
                    <a:gd name="T2" fmla="*/ 1 w 590"/>
                    <a:gd name="T3" fmla="*/ 0 h 60"/>
                    <a:gd name="T4" fmla="*/ 1 w 590"/>
                    <a:gd name="T5" fmla="*/ 0 h 60"/>
                    <a:gd name="T6" fmla="*/ 1 w 590"/>
                    <a:gd name="T7" fmla="*/ 0 h 60"/>
                    <a:gd name="T8" fmla="*/ 0 w 590"/>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60">
                      <a:moveTo>
                        <a:pt x="590" y="52"/>
                      </a:moveTo>
                      <a:cubicBezTo>
                        <a:pt x="548" y="52"/>
                        <a:pt x="506" y="52"/>
                        <a:pt x="453" y="52"/>
                      </a:cubicBezTo>
                      <a:cubicBezTo>
                        <a:pt x="400" y="52"/>
                        <a:pt x="340" y="60"/>
                        <a:pt x="272" y="52"/>
                      </a:cubicBezTo>
                      <a:cubicBezTo>
                        <a:pt x="204" y="44"/>
                        <a:pt x="90" y="14"/>
                        <a:pt x="45" y="7"/>
                      </a:cubicBezTo>
                      <a:cubicBezTo>
                        <a:pt x="0" y="0"/>
                        <a:pt x="0" y="3"/>
                        <a:pt x="0" y="7"/>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8" name="Freeform 2295"/>
                <p:cNvSpPr>
                  <a:spLocks/>
                </p:cNvSpPr>
                <p:nvPr/>
              </p:nvSpPr>
              <p:spPr bwMode="auto">
                <a:xfrm flipH="1">
                  <a:off x="3174" y="3171"/>
                  <a:ext cx="362" cy="527"/>
                </a:xfrm>
                <a:custGeom>
                  <a:avLst/>
                  <a:gdLst>
                    <a:gd name="T0" fmla="*/ 1 w 645"/>
                    <a:gd name="T1" fmla="*/ 0 h 53"/>
                    <a:gd name="T2" fmla="*/ 1 w 645"/>
                    <a:gd name="T3" fmla="*/ 0 h 53"/>
                    <a:gd name="T4" fmla="*/ 1 w 645"/>
                    <a:gd name="T5" fmla="*/ 0 h 53"/>
                    <a:gd name="T6" fmla="*/ 1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19" name="Freeform 2296"/>
                <p:cNvSpPr>
                  <a:spLocks/>
                </p:cNvSpPr>
                <p:nvPr/>
              </p:nvSpPr>
              <p:spPr bwMode="auto">
                <a:xfrm rot="273130" flipH="1">
                  <a:off x="3204" y="3300"/>
                  <a:ext cx="313" cy="527"/>
                </a:xfrm>
                <a:custGeom>
                  <a:avLst/>
                  <a:gdLst>
                    <a:gd name="T0" fmla="*/ 0 w 645"/>
                    <a:gd name="T1" fmla="*/ 0 h 53"/>
                    <a:gd name="T2" fmla="*/ 0 w 645"/>
                    <a:gd name="T3" fmla="*/ 0 h 53"/>
                    <a:gd name="T4" fmla="*/ 0 w 645"/>
                    <a:gd name="T5" fmla="*/ 0 h 53"/>
                    <a:gd name="T6" fmla="*/ 0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grpSp>
        </p:grpSp>
      </p:grpSp>
      <p:grpSp>
        <p:nvGrpSpPr>
          <p:cNvPr id="8" name="グループ化 7"/>
          <p:cNvGrpSpPr/>
          <p:nvPr/>
        </p:nvGrpSpPr>
        <p:grpSpPr>
          <a:xfrm>
            <a:off x="5430813" y="4073304"/>
            <a:ext cx="935476" cy="1254860"/>
            <a:chOff x="6540983" y="4652757"/>
            <a:chExt cx="935476" cy="1254860"/>
          </a:xfrm>
        </p:grpSpPr>
        <p:sp>
          <p:nvSpPr>
            <p:cNvPr id="249" name="Freeform 1192"/>
            <p:cNvSpPr>
              <a:spLocks/>
            </p:cNvSpPr>
            <p:nvPr/>
          </p:nvSpPr>
          <p:spPr bwMode="auto">
            <a:xfrm>
              <a:off x="6540983" y="5471765"/>
              <a:ext cx="782573" cy="435852"/>
            </a:xfrm>
            <a:custGeom>
              <a:avLst/>
              <a:gdLst>
                <a:gd name="T0" fmla="*/ 442 w 242"/>
                <a:gd name="T1" fmla="*/ 71 h 87"/>
                <a:gd name="T2" fmla="*/ 378 w 242"/>
                <a:gd name="T3" fmla="*/ 9 h 87"/>
                <a:gd name="T4" fmla="*/ 291 w 242"/>
                <a:gd name="T5" fmla="*/ 0 h 87"/>
                <a:gd name="T6" fmla="*/ 227 w 242"/>
                <a:gd name="T7" fmla="*/ 20 h 87"/>
                <a:gd name="T8" fmla="*/ 130 w 242"/>
                <a:gd name="T9" fmla="*/ 19 h 87"/>
                <a:gd name="T10" fmla="*/ 0 w 242"/>
                <a:gd name="T11" fmla="*/ 160 h 87"/>
                <a:gd name="T12" fmla="*/ 375 w 242"/>
                <a:gd name="T13" fmla="*/ 162 h 87"/>
                <a:gd name="T14" fmla="*/ 371 w 242"/>
                <a:gd name="T15" fmla="*/ 149 h 87"/>
                <a:gd name="T16" fmla="*/ 442 w 242"/>
                <a:gd name="T17" fmla="*/ 71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87">
                  <a:moveTo>
                    <a:pt x="237" y="38"/>
                  </a:moveTo>
                  <a:cubicBezTo>
                    <a:pt x="212" y="36"/>
                    <a:pt x="203" y="5"/>
                    <a:pt x="203" y="5"/>
                  </a:cubicBezTo>
                  <a:cubicBezTo>
                    <a:pt x="184" y="14"/>
                    <a:pt x="171" y="6"/>
                    <a:pt x="156" y="0"/>
                  </a:cubicBezTo>
                  <a:cubicBezTo>
                    <a:pt x="145" y="7"/>
                    <a:pt x="133" y="10"/>
                    <a:pt x="122" y="11"/>
                  </a:cubicBezTo>
                  <a:cubicBezTo>
                    <a:pt x="122" y="11"/>
                    <a:pt x="98" y="16"/>
                    <a:pt x="70" y="10"/>
                  </a:cubicBezTo>
                  <a:cubicBezTo>
                    <a:pt x="26" y="35"/>
                    <a:pt x="0" y="86"/>
                    <a:pt x="0" y="86"/>
                  </a:cubicBezTo>
                  <a:cubicBezTo>
                    <a:pt x="201" y="87"/>
                    <a:pt x="201" y="87"/>
                    <a:pt x="201" y="87"/>
                  </a:cubicBezTo>
                  <a:cubicBezTo>
                    <a:pt x="199" y="80"/>
                    <a:pt x="199" y="80"/>
                    <a:pt x="199" y="80"/>
                  </a:cubicBezTo>
                  <a:cubicBezTo>
                    <a:pt x="242" y="81"/>
                    <a:pt x="237" y="38"/>
                    <a:pt x="237" y="38"/>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50" name="Freeform 1203"/>
            <p:cNvSpPr>
              <a:spLocks/>
            </p:cNvSpPr>
            <p:nvPr/>
          </p:nvSpPr>
          <p:spPr bwMode="auto">
            <a:xfrm>
              <a:off x="6893228" y="5506740"/>
              <a:ext cx="119728" cy="215235"/>
            </a:xfrm>
            <a:custGeom>
              <a:avLst/>
              <a:gdLst>
                <a:gd name="T0" fmla="*/ 24 w 37"/>
                <a:gd name="T1" fmla="*/ 7 h 43"/>
                <a:gd name="T2" fmla="*/ 0 w 37"/>
                <a:gd name="T3" fmla="*/ 11 h 43"/>
                <a:gd name="T4" fmla="*/ 50 w 37"/>
                <a:gd name="T5" fmla="*/ 76 h 43"/>
                <a:gd name="T6" fmla="*/ 62 w 37"/>
                <a:gd name="T7" fmla="*/ 0 h 43"/>
                <a:gd name="T8" fmla="*/ 24 w 37"/>
                <a:gd name="T9" fmla="*/ 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13" y="4"/>
                  </a:moveTo>
                  <a:cubicBezTo>
                    <a:pt x="13" y="4"/>
                    <a:pt x="8" y="5"/>
                    <a:pt x="0" y="6"/>
                  </a:cubicBezTo>
                  <a:cubicBezTo>
                    <a:pt x="6" y="21"/>
                    <a:pt x="17" y="43"/>
                    <a:pt x="27" y="41"/>
                  </a:cubicBezTo>
                  <a:cubicBezTo>
                    <a:pt x="37" y="39"/>
                    <a:pt x="36" y="15"/>
                    <a:pt x="33" y="0"/>
                  </a:cubicBezTo>
                  <a:cubicBezTo>
                    <a:pt x="27" y="2"/>
                    <a:pt x="20" y="4"/>
                    <a:pt x="13"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51" name="Freeform 1204"/>
            <p:cNvSpPr>
              <a:spLocks/>
            </p:cNvSpPr>
            <p:nvPr/>
          </p:nvSpPr>
          <p:spPr bwMode="auto">
            <a:xfrm>
              <a:off x="6851584" y="5541717"/>
              <a:ext cx="100641" cy="220617"/>
            </a:xfrm>
            <a:custGeom>
              <a:avLst/>
              <a:gdLst>
                <a:gd name="T0" fmla="*/ 7 w 31"/>
                <a:gd name="T1" fmla="*/ 0 h 44"/>
                <a:gd name="T2" fmla="*/ 0 w 31"/>
                <a:gd name="T3" fmla="*/ 82 h 44"/>
                <a:gd name="T4" fmla="*/ 58 w 31"/>
                <a:gd name="T5" fmla="*/ 63 h 44"/>
                <a:gd name="T6" fmla="*/ 0 60000 65536"/>
                <a:gd name="T7" fmla="*/ 0 60000 65536"/>
                <a:gd name="T8" fmla="*/ 0 60000 65536"/>
              </a:gdLst>
              <a:ahLst/>
              <a:cxnLst>
                <a:cxn ang="T6">
                  <a:pos x="T0" y="T1"/>
                </a:cxn>
                <a:cxn ang="T7">
                  <a:pos x="T2" y="T3"/>
                </a:cxn>
                <a:cxn ang="T8">
                  <a:pos x="T4" y="T5"/>
                </a:cxn>
              </a:cxnLst>
              <a:rect l="0" t="0" r="r" b="b"/>
              <a:pathLst>
                <a:path w="31" h="44">
                  <a:moveTo>
                    <a:pt x="4" y="0"/>
                  </a:moveTo>
                  <a:cubicBezTo>
                    <a:pt x="0" y="44"/>
                    <a:pt x="0" y="44"/>
                    <a:pt x="0" y="44"/>
                  </a:cubicBezTo>
                  <a:cubicBezTo>
                    <a:pt x="0" y="44"/>
                    <a:pt x="12" y="29"/>
                    <a:pt x="31" y="3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2" name="Freeform 1205"/>
            <p:cNvSpPr>
              <a:spLocks/>
            </p:cNvSpPr>
            <p:nvPr/>
          </p:nvSpPr>
          <p:spPr bwMode="auto">
            <a:xfrm>
              <a:off x="7002545" y="5501359"/>
              <a:ext cx="91965" cy="185642"/>
            </a:xfrm>
            <a:custGeom>
              <a:avLst/>
              <a:gdLst>
                <a:gd name="T0" fmla="*/ 0 w 28"/>
                <a:gd name="T1" fmla="*/ 69 h 37"/>
                <a:gd name="T2" fmla="*/ 53 w 28"/>
                <a:gd name="T3" fmla="*/ 62 h 37"/>
                <a:gd name="T4" fmla="*/ 2 w 28"/>
                <a:gd name="T5" fmla="*/ 0 h 37"/>
                <a:gd name="T6" fmla="*/ 0 60000 65536"/>
                <a:gd name="T7" fmla="*/ 0 60000 65536"/>
                <a:gd name="T8" fmla="*/ 0 60000 65536"/>
              </a:gdLst>
              <a:ahLst/>
              <a:cxnLst>
                <a:cxn ang="T6">
                  <a:pos x="T0" y="T1"/>
                </a:cxn>
                <a:cxn ang="T7">
                  <a:pos x="T2" y="T3"/>
                </a:cxn>
                <a:cxn ang="T8">
                  <a:pos x="T4" y="T5"/>
                </a:cxn>
              </a:cxnLst>
              <a:rect l="0" t="0" r="r" b="b"/>
              <a:pathLst>
                <a:path w="28" h="37">
                  <a:moveTo>
                    <a:pt x="0" y="37"/>
                  </a:moveTo>
                  <a:cubicBezTo>
                    <a:pt x="0" y="37"/>
                    <a:pt x="14" y="26"/>
                    <a:pt x="28" y="33"/>
                  </a:cubicBezTo>
                  <a:cubicBezTo>
                    <a:pt x="1" y="0"/>
                    <a:pt x="1" y="0"/>
                    <a:pt x="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3" name="Freeform 1206"/>
            <p:cNvSpPr>
              <a:spLocks/>
            </p:cNvSpPr>
            <p:nvPr/>
          </p:nvSpPr>
          <p:spPr bwMode="auto">
            <a:xfrm>
              <a:off x="7148302" y="5756952"/>
              <a:ext cx="36439" cy="115690"/>
            </a:xfrm>
            <a:custGeom>
              <a:avLst/>
              <a:gdLst>
                <a:gd name="T0" fmla="*/ 0 w 11"/>
                <a:gd name="T1" fmla="*/ 0 h 23"/>
                <a:gd name="T2" fmla="*/ 21 w 11"/>
                <a:gd name="T3" fmla="*/ 43 h 23"/>
                <a:gd name="T4" fmla="*/ 0 60000 65536"/>
                <a:gd name="T5" fmla="*/ 0 60000 65536"/>
              </a:gdLst>
              <a:ahLst/>
              <a:cxnLst>
                <a:cxn ang="T4">
                  <a:pos x="T0" y="T1"/>
                </a:cxn>
                <a:cxn ang="T5">
                  <a:pos x="T2" y="T3"/>
                </a:cxn>
              </a:cxnLst>
              <a:rect l="0" t="0" r="r" b="b"/>
              <a:pathLst>
                <a:path w="11" h="23">
                  <a:moveTo>
                    <a:pt x="0" y="0"/>
                  </a:moveTo>
                  <a:cubicBezTo>
                    <a:pt x="0" y="0"/>
                    <a:pt x="10" y="12"/>
                    <a:pt x="11" y="2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2" name="Freeform 696"/>
            <p:cNvSpPr>
              <a:spLocks/>
            </p:cNvSpPr>
            <p:nvPr/>
          </p:nvSpPr>
          <p:spPr bwMode="auto">
            <a:xfrm rot="21236550" flipH="1">
              <a:off x="6555010" y="4788450"/>
              <a:ext cx="790675" cy="777073"/>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243" name="Freeform 697"/>
            <p:cNvSpPr>
              <a:spLocks/>
            </p:cNvSpPr>
            <p:nvPr/>
          </p:nvSpPr>
          <p:spPr bwMode="auto">
            <a:xfrm rot="21236550" flipH="1">
              <a:off x="6705188" y="4927304"/>
              <a:ext cx="546418" cy="68877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244" name="Freeform 698"/>
            <p:cNvSpPr>
              <a:spLocks/>
            </p:cNvSpPr>
            <p:nvPr/>
          </p:nvSpPr>
          <p:spPr bwMode="auto">
            <a:xfrm rot="21236550" flipH="1">
              <a:off x="6812556" y="5309542"/>
              <a:ext cx="377965" cy="220759"/>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245" name="Freeform 699"/>
            <p:cNvSpPr>
              <a:spLocks/>
            </p:cNvSpPr>
            <p:nvPr/>
          </p:nvSpPr>
          <p:spPr bwMode="auto">
            <a:xfrm rot="21236550" flipH="1">
              <a:off x="7052170" y="5083931"/>
              <a:ext cx="74752" cy="55926"/>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6" name="Freeform 700"/>
            <p:cNvSpPr>
              <a:spLocks/>
            </p:cNvSpPr>
            <p:nvPr/>
          </p:nvSpPr>
          <p:spPr bwMode="auto">
            <a:xfrm rot="21236550" flipH="1">
              <a:off x="6889598" y="5087422"/>
              <a:ext cx="83173" cy="57398"/>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7" name="Freeform 701"/>
            <p:cNvSpPr>
              <a:spLocks/>
            </p:cNvSpPr>
            <p:nvPr/>
          </p:nvSpPr>
          <p:spPr bwMode="auto">
            <a:xfrm rot="21236550" flipH="1">
              <a:off x="6861873" y="5015859"/>
              <a:ext cx="93701" cy="76530"/>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48" name="Freeform 702"/>
            <p:cNvSpPr>
              <a:spLocks/>
            </p:cNvSpPr>
            <p:nvPr/>
          </p:nvSpPr>
          <p:spPr bwMode="auto">
            <a:xfrm rot="21236550" flipH="1">
              <a:off x="7046340" y="5018595"/>
              <a:ext cx="90543" cy="55926"/>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27" name="Freeform 2282"/>
            <p:cNvSpPr>
              <a:spLocks/>
            </p:cNvSpPr>
            <p:nvPr/>
          </p:nvSpPr>
          <p:spPr bwMode="auto">
            <a:xfrm flipH="1">
              <a:off x="7265338" y="4907499"/>
              <a:ext cx="114779" cy="369332"/>
            </a:xfrm>
            <a:custGeom>
              <a:avLst/>
              <a:gdLst>
                <a:gd name="T0" fmla="*/ 1 w 345"/>
                <a:gd name="T1" fmla="*/ 0 h 531"/>
                <a:gd name="T2" fmla="*/ 1 w 345"/>
                <a:gd name="T3" fmla="*/ 0 h 531"/>
                <a:gd name="T4" fmla="*/ 1 w 345"/>
                <a:gd name="T5" fmla="*/ 0 h 531"/>
                <a:gd name="T6" fmla="*/ 1 w 345"/>
                <a:gd name="T7" fmla="*/ 0 h 531"/>
                <a:gd name="T8" fmla="*/ 1 w 345"/>
                <a:gd name="T9" fmla="*/ 0 h 531"/>
                <a:gd name="T10" fmla="*/ 1 w 345"/>
                <a:gd name="T11" fmla="*/ 0 h 531"/>
                <a:gd name="T12" fmla="*/ 1 w 345"/>
                <a:gd name="T13" fmla="*/ 0 h 531"/>
                <a:gd name="T14" fmla="*/ 1 w 345"/>
                <a:gd name="T15" fmla="*/ 0 h 531"/>
                <a:gd name="T16" fmla="*/ 1 w 345"/>
                <a:gd name="T17" fmla="*/ 0 h 531"/>
                <a:gd name="T18" fmla="*/ 1 w 345"/>
                <a:gd name="T19" fmla="*/ 0 h 531"/>
                <a:gd name="T20" fmla="*/ 1 w 345"/>
                <a:gd name="T21" fmla="*/ 0 h 531"/>
                <a:gd name="T22" fmla="*/ 1 w 345"/>
                <a:gd name="T23" fmla="*/ 0 h 531"/>
                <a:gd name="T24" fmla="*/ 1 w 345"/>
                <a:gd name="T25" fmla="*/ 0 h 531"/>
                <a:gd name="T26" fmla="*/ 1 w 345"/>
                <a:gd name="T27" fmla="*/ 0 h 5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5" h="531">
                  <a:moveTo>
                    <a:pt x="33" y="405"/>
                  </a:moveTo>
                  <a:cubicBezTo>
                    <a:pt x="14" y="370"/>
                    <a:pt x="17" y="334"/>
                    <a:pt x="13" y="301"/>
                  </a:cubicBezTo>
                  <a:cubicBezTo>
                    <a:pt x="9" y="268"/>
                    <a:pt x="8" y="237"/>
                    <a:pt x="9" y="207"/>
                  </a:cubicBezTo>
                  <a:cubicBezTo>
                    <a:pt x="10" y="177"/>
                    <a:pt x="15" y="151"/>
                    <a:pt x="18" y="119"/>
                  </a:cubicBezTo>
                  <a:cubicBezTo>
                    <a:pt x="21" y="87"/>
                    <a:pt x="0" y="34"/>
                    <a:pt x="24" y="17"/>
                  </a:cubicBezTo>
                  <a:cubicBezTo>
                    <a:pt x="48" y="0"/>
                    <a:pt x="127" y="9"/>
                    <a:pt x="162" y="17"/>
                  </a:cubicBezTo>
                  <a:cubicBezTo>
                    <a:pt x="197" y="25"/>
                    <a:pt x="211" y="43"/>
                    <a:pt x="234" y="65"/>
                  </a:cubicBezTo>
                  <a:cubicBezTo>
                    <a:pt x="257" y="87"/>
                    <a:pt x="281" y="118"/>
                    <a:pt x="297" y="147"/>
                  </a:cubicBezTo>
                  <a:cubicBezTo>
                    <a:pt x="313" y="176"/>
                    <a:pt x="327" y="208"/>
                    <a:pt x="333" y="237"/>
                  </a:cubicBezTo>
                  <a:cubicBezTo>
                    <a:pt x="339" y="266"/>
                    <a:pt x="334" y="290"/>
                    <a:pt x="333" y="321"/>
                  </a:cubicBezTo>
                  <a:cubicBezTo>
                    <a:pt x="332" y="352"/>
                    <a:pt x="345" y="391"/>
                    <a:pt x="327" y="423"/>
                  </a:cubicBezTo>
                  <a:cubicBezTo>
                    <a:pt x="309" y="455"/>
                    <a:pt x="258" y="498"/>
                    <a:pt x="225" y="513"/>
                  </a:cubicBezTo>
                  <a:cubicBezTo>
                    <a:pt x="192" y="528"/>
                    <a:pt x="161" y="531"/>
                    <a:pt x="129" y="513"/>
                  </a:cubicBezTo>
                  <a:cubicBezTo>
                    <a:pt x="97" y="495"/>
                    <a:pt x="52" y="440"/>
                    <a:pt x="33" y="405"/>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28" name="Freeform 2283"/>
            <p:cNvSpPr>
              <a:spLocks/>
            </p:cNvSpPr>
            <p:nvPr/>
          </p:nvSpPr>
          <p:spPr bwMode="auto">
            <a:xfrm flipH="1">
              <a:off x="7248091" y="5021250"/>
              <a:ext cx="132620" cy="369332"/>
            </a:xfrm>
            <a:custGeom>
              <a:avLst/>
              <a:gdLst>
                <a:gd name="T0" fmla="*/ 1 w 399"/>
                <a:gd name="T1" fmla="*/ 0 h 385"/>
                <a:gd name="T2" fmla="*/ 1 w 399"/>
                <a:gd name="T3" fmla="*/ 0 h 385"/>
                <a:gd name="T4" fmla="*/ 1 w 399"/>
                <a:gd name="T5" fmla="*/ 0 h 385"/>
                <a:gd name="T6" fmla="*/ 1 w 399"/>
                <a:gd name="T7" fmla="*/ 0 h 385"/>
                <a:gd name="T8" fmla="*/ 1 w 399"/>
                <a:gd name="T9" fmla="*/ 0 h 385"/>
                <a:gd name="T10" fmla="*/ 1 w 399"/>
                <a:gd name="T11" fmla="*/ 0 h 385"/>
                <a:gd name="T12" fmla="*/ 1 w 399"/>
                <a:gd name="T13" fmla="*/ 0 h 385"/>
                <a:gd name="T14" fmla="*/ 1 w 399"/>
                <a:gd name="T15" fmla="*/ 0 h 385"/>
                <a:gd name="T16" fmla="*/ 1 w 399"/>
                <a:gd name="T17" fmla="*/ 0 h 385"/>
                <a:gd name="T18" fmla="*/ 1 w 399"/>
                <a:gd name="T19" fmla="*/ 0 h 385"/>
                <a:gd name="T20" fmla="*/ 1 w 399"/>
                <a:gd name="T21" fmla="*/ 0 h 385"/>
                <a:gd name="T22" fmla="*/ 1 w 399"/>
                <a:gd name="T23" fmla="*/ 0 h 385"/>
                <a:gd name="T24" fmla="*/ 1 w 399"/>
                <a:gd name="T25" fmla="*/ 0 h 3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9" h="385">
                  <a:moveTo>
                    <a:pt x="214" y="351"/>
                  </a:moveTo>
                  <a:cubicBezTo>
                    <a:pt x="179" y="357"/>
                    <a:pt x="157" y="367"/>
                    <a:pt x="124" y="370"/>
                  </a:cubicBezTo>
                  <a:cubicBezTo>
                    <a:pt x="91" y="373"/>
                    <a:pt x="34" y="385"/>
                    <a:pt x="17" y="372"/>
                  </a:cubicBezTo>
                  <a:cubicBezTo>
                    <a:pt x="0" y="359"/>
                    <a:pt x="18" y="324"/>
                    <a:pt x="23" y="294"/>
                  </a:cubicBezTo>
                  <a:cubicBezTo>
                    <a:pt x="28" y="264"/>
                    <a:pt x="44" y="241"/>
                    <a:pt x="45" y="194"/>
                  </a:cubicBezTo>
                  <a:cubicBezTo>
                    <a:pt x="46" y="147"/>
                    <a:pt x="13" y="24"/>
                    <a:pt x="29" y="12"/>
                  </a:cubicBezTo>
                  <a:cubicBezTo>
                    <a:pt x="45" y="0"/>
                    <a:pt x="109" y="105"/>
                    <a:pt x="140" y="124"/>
                  </a:cubicBezTo>
                  <a:cubicBezTo>
                    <a:pt x="171" y="143"/>
                    <a:pt x="185" y="139"/>
                    <a:pt x="216" y="126"/>
                  </a:cubicBezTo>
                  <a:cubicBezTo>
                    <a:pt x="247" y="113"/>
                    <a:pt x="309" y="38"/>
                    <a:pt x="329" y="48"/>
                  </a:cubicBezTo>
                  <a:cubicBezTo>
                    <a:pt x="349" y="58"/>
                    <a:pt x="332" y="151"/>
                    <a:pt x="335" y="186"/>
                  </a:cubicBezTo>
                  <a:cubicBezTo>
                    <a:pt x="338" y="221"/>
                    <a:pt x="340" y="236"/>
                    <a:pt x="347" y="258"/>
                  </a:cubicBezTo>
                  <a:cubicBezTo>
                    <a:pt x="354" y="280"/>
                    <a:pt x="399" y="302"/>
                    <a:pt x="377" y="318"/>
                  </a:cubicBezTo>
                  <a:cubicBezTo>
                    <a:pt x="355" y="334"/>
                    <a:pt x="248" y="344"/>
                    <a:pt x="214" y="351"/>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29" name="Freeform 2284"/>
            <p:cNvSpPr>
              <a:spLocks/>
            </p:cNvSpPr>
            <p:nvPr/>
          </p:nvSpPr>
          <p:spPr bwMode="auto">
            <a:xfrm flipH="1">
              <a:off x="7134502" y="5330214"/>
              <a:ext cx="341957" cy="369332"/>
            </a:xfrm>
            <a:custGeom>
              <a:avLst/>
              <a:gdLst>
                <a:gd name="T0" fmla="*/ 1 w 1026"/>
                <a:gd name="T1" fmla="*/ 0 h 467"/>
                <a:gd name="T2" fmla="*/ 1 w 1026"/>
                <a:gd name="T3" fmla="*/ 0 h 467"/>
                <a:gd name="T4" fmla="*/ 1 w 1026"/>
                <a:gd name="T5" fmla="*/ 0 h 467"/>
                <a:gd name="T6" fmla="*/ 1 w 1026"/>
                <a:gd name="T7" fmla="*/ 0 h 467"/>
                <a:gd name="T8" fmla="*/ 1 w 1026"/>
                <a:gd name="T9" fmla="*/ 0 h 467"/>
                <a:gd name="T10" fmla="*/ 1 w 1026"/>
                <a:gd name="T11" fmla="*/ 0 h 467"/>
                <a:gd name="T12" fmla="*/ 1 w 1026"/>
                <a:gd name="T13" fmla="*/ 0 h 467"/>
                <a:gd name="T14" fmla="*/ 1 w 1026"/>
                <a:gd name="T15" fmla="*/ 0 h 467"/>
                <a:gd name="T16" fmla="*/ 1 w 1026"/>
                <a:gd name="T17" fmla="*/ 0 h 467"/>
                <a:gd name="T18" fmla="*/ 1 w 1026"/>
                <a:gd name="T19" fmla="*/ 0 h 467"/>
                <a:gd name="T20" fmla="*/ 1 w 1026"/>
                <a:gd name="T21" fmla="*/ 0 h 467"/>
                <a:gd name="T22" fmla="*/ 1 w 1026"/>
                <a:gd name="T23" fmla="*/ 0 h 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6" h="467">
                  <a:moveTo>
                    <a:pt x="82" y="40"/>
                  </a:moveTo>
                  <a:cubicBezTo>
                    <a:pt x="94" y="0"/>
                    <a:pt x="169" y="57"/>
                    <a:pt x="250" y="70"/>
                  </a:cubicBezTo>
                  <a:cubicBezTo>
                    <a:pt x="331" y="83"/>
                    <a:pt x="484" y="107"/>
                    <a:pt x="571" y="118"/>
                  </a:cubicBezTo>
                  <a:cubicBezTo>
                    <a:pt x="658" y="129"/>
                    <a:pt x="708" y="126"/>
                    <a:pt x="772" y="136"/>
                  </a:cubicBezTo>
                  <a:cubicBezTo>
                    <a:pt x="836" y="146"/>
                    <a:pt x="914" y="156"/>
                    <a:pt x="956" y="178"/>
                  </a:cubicBezTo>
                  <a:cubicBezTo>
                    <a:pt x="998" y="200"/>
                    <a:pt x="1026" y="227"/>
                    <a:pt x="1026" y="270"/>
                  </a:cubicBezTo>
                  <a:cubicBezTo>
                    <a:pt x="1026" y="313"/>
                    <a:pt x="1018" y="405"/>
                    <a:pt x="956" y="436"/>
                  </a:cubicBezTo>
                  <a:cubicBezTo>
                    <a:pt x="894" y="467"/>
                    <a:pt x="764" y="456"/>
                    <a:pt x="652" y="454"/>
                  </a:cubicBezTo>
                  <a:cubicBezTo>
                    <a:pt x="540" y="452"/>
                    <a:pt x="387" y="443"/>
                    <a:pt x="286" y="424"/>
                  </a:cubicBezTo>
                  <a:cubicBezTo>
                    <a:pt x="185" y="405"/>
                    <a:pt x="92" y="386"/>
                    <a:pt x="46" y="340"/>
                  </a:cubicBezTo>
                  <a:cubicBezTo>
                    <a:pt x="0" y="294"/>
                    <a:pt x="4" y="198"/>
                    <a:pt x="10" y="148"/>
                  </a:cubicBezTo>
                  <a:cubicBezTo>
                    <a:pt x="16" y="98"/>
                    <a:pt x="67" y="62"/>
                    <a:pt x="82" y="40"/>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0" name="Freeform 2285"/>
            <p:cNvSpPr>
              <a:spLocks/>
            </p:cNvSpPr>
            <p:nvPr/>
          </p:nvSpPr>
          <p:spPr bwMode="auto">
            <a:xfrm flipH="1">
              <a:off x="7132718" y="5433691"/>
              <a:ext cx="328874" cy="369332"/>
            </a:xfrm>
            <a:custGeom>
              <a:avLst/>
              <a:gdLst>
                <a:gd name="T0" fmla="*/ 0 w 986"/>
                <a:gd name="T1" fmla="*/ 0 h 392"/>
                <a:gd name="T2" fmla="*/ 1 w 986"/>
                <a:gd name="T3" fmla="*/ 0 h 392"/>
                <a:gd name="T4" fmla="*/ 1 w 986"/>
                <a:gd name="T5" fmla="*/ 0 h 392"/>
                <a:gd name="T6" fmla="*/ 1 w 986"/>
                <a:gd name="T7" fmla="*/ 0 h 392"/>
                <a:gd name="T8" fmla="*/ 1 w 986"/>
                <a:gd name="T9" fmla="*/ 0 h 392"/>
                <a:gd name="T10" fmla="*/ 1 w 986"/>
                <a:gd name="T11" fmla="*/ 0 h 392"/>
                <a:gd name="T12" fmla="*/ 1 w 986"/>
                <a:gd name="T13" fmla="*/ 0 h 392"/>
                <a:gd name="T14" fmla="*/ 1 w 986"/>
                <a:gd name="T15" fmla="*/ 0 h 392"/>
                <a:gd name="T16" fmla="*/ 1 w 986"/>
                <a:gd name="T17" fmla="*/ 0 h 392"/>
                <a:gd name="T18" fmla="*/ 1 w 986"/>
                <a:gd name="T19" fmla="*/ 0 h 392"/>
                <a:gd name="T20" fmla="*/ 1 w 986"/>
                <a:gd name="T21" fmla="*/ 0 h 392"/>
                <a:gd name="T22" fmla="*/ 0 w 986"/>
                <a:gd name="T23" fmla="*/ 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6" h="392">
                  <a:moveTo>
                    <a:pt x="0" y="12"/>
                  </a:moveTo>
                  <a:cubicBezTo>
                    <a:pt x="33" y="0"/>
                    <a:pt x="179" y="84"/>
                    <a:pt x="271" y="102"/>
                  </a:cubicBezTo>
                  <a:cubicBezTo>
                    <a:pt x="363" y="120"/>
                    <a:pt x="475" y="116"/>
                    <a:pt x="553" y="120"/>
                  </a:cubicBezTo>
                  <a:cubicBezTo>
                    <a:pt x="630" y="124"/>
                    <a:pt x="677" y="126"/>
                    <a:pt x="735" y="126"/>
                  </a:cubicBezTo>
                  <a:cubicBezTo>
                    <a:pt x="793" y="126"/>
                    <a:pt x="859" y="107"/>
                    <a:pt x="900" y="120"/>
                  </a:cubicBezTo>
                  <a:cubicBezTo>
                    <a:pt x="942" y="133"/>
                    <a:pt x="980" y="168"/>
                    <a:pt x="983" y="204"/>
                  </a:cubicBezTo>
                  <a:cubicBezTo>
                    <a:pt x="986" y="240"/>
                    <a:pt x="978" y="305"/>
                    <a:pt x="917" y="336"/>
                  </a:cubicBezTo>
                  <a:cubicBezTo>
                    <a:pt x="856" y="367"/>
                    <a:pt x="743" y="390"/>
                    <a:pt x="619" y="391"/>
                  </a:cubicBezTo>
                  <a:cubicBezTo>
                    <a:pt x="495" y="392"/>
                    <a:pt x="264" y="364"/>
                    <a:pt x="174" y="342"/>
                  </a:cubicBezTo>
                  <a:cubicBezTo>
                    <a:pt x="84" y="320"/>
                    <a:pt x="102" y="287"/>
                    <a:pt x="78" y="258"/>
                  </a:cubicBezTo>
                  <a:cubicBezTo>
                    <a:pt x="54" y="229"/>
                    <a:pt x="40" y="206"/>
                    <a:pt x="27" y="165"/>
                  </a:cubicBezTo>
                  <a:cubicBezTo>
                    <a:pt x="14" y="124"/>
                    <a:pt x="6" y="44"/>
                    <a:pt x="0" y="1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1" name="Freeform 2286"/>
            <p:cNvSpPr>
              <a:spLocks/>
            </p:cNvSpPr>
            <p:nvPr/>
          </p:nvSpPr>
          <p:spPr bwMode="auto">
            <a:xfrm flipH="1">
              <a:off x="7164832" y="5516252"/>
              <a:ext cx="258698" cy="369332"/>
            </a:xfrm>
            <a:custGeom>
              <a:avLst/>
              <a:gdLst>
                <a:gd name="T0" fmla="*/ 1 w 776"/>
                <a:gd name="T1" fmla="*/ 0 h 231"/>
                <a:gd name="T2" fmla="*/ 1 w 776"/>
                <a:gd name="T3" fmla="*/ 0 h 231"/>
                <a:gd name="T4" fmla="*/ 1 w 776"/>
                <a:gd name="T5" fmla="*/ 0 h 231"/>
                <a:gd name="T6" fmla="*/ 1 w 776"/>
                <a:gd name="T7" fmla="*/ 0 h 231"/>
                <a:gd name="T8" fmla="*/ 1 w 776"/>
                <a:gd name="T9" fmla="*/ 0 h 231"/>
                <a:gd name="T10" fmla="*/ 1 w 776"/>
                <a:gd name="T11" fmla="*/ 0 h 231"/>
                <a:gd name="T12" fmla="*/ 1 w 776"/>
                <a:gd name="T13" fmla="*/ 0 h 231"/>
                <a:gd name="T14" fmla="*/ 1 w 776"/>
                <a:gd name="T15" fmla="*/ 0 h 231"/>
                <a:gd name="T16" fmla="*/ 1 w 776"/>
                <a:gd name="T17" fmla="*/ 0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 h="231">
                  <a:moveTo>
                    <a:pt x="5" y="23"/>
                  </a:moveTo>
                  <a:cubicBezTo>
                    <a:pt x="41" y="0"/>
                    <a:pt x="199" y="50"/>
                    <a:pt x="275" y="59"/>
                  </a:cubicBezTo>
                  <a:cubicBezTo>
                    <a:pt x="351" y="68"/>
                    <a:pt x="385" y="78"/>
                    <a:pt x="461" y="77"/>
                  </a:cubicBezTo>
                  <a:cubicBezTo>
                    <a:pt x="537" y="76"/>
                    <a:pt x="686" y="41"/>
                    <a:pt x="731" y="53"/>
                  </a:cubicBezTo>
                  <a:cubicBezTo>
                    <a:pt x="776" y="65"/>
                    <a:pt x="741" y="128"/>
                    <a:pt x="731" y="149"/>
                  </a:cubicBezTo>
                  <a:cubicBezTo>
                    <a:pt x="721" y="170"/>
                    <a:pt x="733" y="166"/>
                    <a:pt x="671" y="179"/>
                  </a:cubicBezTo>
                  <a:cubicBezTo>
                    <a:pt x="609" y="192"/>
                    <a:pt x="461" y="224"/>
                    <a:pt x="359" y="227"/>
                  </a:cubicBezTo>
                  <a:cubicBezTo>
                    <a:pt x="257" y="230"/>
                    <a:pt x="118" y="231"/>
                    <a:pt x="59" y="197"/>
                  </a:cubicBezTo>
                  <a:cubicBezTo>
                    <a:pt x="0" y="163"/>
                    <a:pt x="16" y="59"/>
                    <a:pt x="5" y="23"/>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2" name="Freeform 2287"/>
            <p:cNvSpPr>
              <a:spLocks/>
            </p:cNvSpPr>
            <p:nvPr/>
          </p:nvSpPr>
          <p:spPr bwMode="auto">
            <a:xfrm flipH="1">
              <a:off x="7196351" y="5140139"/>
              <a:ext cx="250372" cy="369332"/>
            </a:xfrm>
            <a:custGeom>
              <a:avLst/>
              <a:gdLst>
                <a:gd name="T0" fmla="*/ 1 w 752"/>
                <a:gd name="T1" fmla="*/ 0 h 429"/>
                <a:gd name="T2" fmla="*/ 1 w 752"/>
                <a:gd name="T3" fmla="*/ 0 h 429"/>
                <a:gd name="T4" fmla="*/ 1 w 752"/>
                <a:gd name="T5" fmla="*/ 0 h 429"/>
                <a:gd name="T6" fmla="*/ 1 w 752"/>
                <a:gd name="T7" fmla="*/ 0 h 429"/>
                <a:gd name="T8" fmla="*/ 1 w 752"/>
                <a:gd name="T9" fmla="*/ 0 h 429"/>
                <a:gd name="T10" fmla="*/ 1 w 752"/>
                <a:gd name="T11" fmla="*/ 0 h 429"/>
                <a:gd name="T12" fmla="*/ 1 w 752"/>
                <a:gd name="T13" fmla="*/ 0 h 429"/>
                <a:gd name="T14" fmla="*/ 1 w 752"/>
                <a:gd name="T15" fmla="*/ 0 h 429"/>
                <a:gd name="T16" fmla="*/ 1 w 752"/>
                <a:gd name="T17" fmla="*/ 0 h 429"/>
                <a:gd name="T18" fmla="*/ 1 w 752"/>
                <a:gd name="T19" fmla="*/ 0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2" h="429">
                  <a:moveTo>
                    <a:pt x="564" y="0"/>
                  </a:moveTo>
                  <a:cubicBezTo>
                    <a:pt x="612" y="110"/>
                    <a:pt x="581" y="23"/>
                    <a:pt x="594" y="78"/>
                  </a:cubicBezTo>
                  <a:cubicBezTo>
                    <a:pt x="607" y="133"/>
                    <a:pt x="631" y="278"/>
                    <a:pt x="642" y="330"/>
                  </a:cubicBezTo>
                  <a:cubicBezTo>
                    <a:pt x="653" y="382"/>
                    <a:pt x="752" y="379"/>
                    <a:pt x="660" y="390"/>
                  </a:cubicBezTo>
                  <a:cubicBezTo>
                    <a:pt x="568" y="401"/>
                    <a:pt x="174" y="429"/>
                    <a:pt x="87" y="396"/>
                  </a:cubicBezTo>
                  <a:cubicBezTo>
                    <a:pt x="0" y="363"/>
                    <a:pt x="117" y="247"/>
                    <a:pt x="135" y="192"/>
                  </a:cubicBezTo>
                  <a:cubicBezTo>
                    <a:pt x="153" y="137"/>
                    <a:pt x="175" y="88"/>
                    <a:pt x="198" y="66"/>
                  </a:cubicBezTo>
                  <a:cubicBezTo>
                    <a:pt x="221" y="44"/>
                    <a:pt x="225" y="65"/>
                    <a:pt x="270" y="60"/>
                  </a:cubicBezTo>
                  <a:cubicBezTo>
                    <a:pt x="315" y="55"/>
                    <a:pt x="419" y="46"/>
                    <a:pt x="468" y="36"/>
                  </a:cubicBezTo>
                  <a:cubicBezTo>
                    <a:pt x="517" y="26"/>
                    <a:pt x="544" y="8"/>
                    <a:pt x="564" y="0"/>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3" name="Freeform 2288"/>
            <p:cNvSpPr>
              <a:spLocks/>
            </p:cNvSpPr>
            <p:nvPr/>
          </p:nvSpPr>
          <p:spPr bwMode="auto">
            <a:xfrm flipH="1">
              <a:off x="7135097" y="5217930"/>
              <a:ext cx="327089" cy="369332"/>
            </a:xfrm>
            <a:custGeom>
              <a:avLst/>
              <a:gdLst>
                <a:gd name="T0" fmla="*/ 1 w 980"/>
                <a:gd name="T1" fmla="*/ 0 h 506"/>
                <a:gd name="T2" fmla="*/ 1 w 980"/>
                <a:gd name="T3" fmla="*/ 0 h 506"/>
                <a:gd name="T4" fmla="*/ 1 w 980"/>
                <a:gd name="T5" fmla="*/ 0 h 506"/>
                <a:gd name="T6" fmla="*/ 1 w 980"/>
                <a:gd name="T7" fmla="*/ 0 h 506"/>
                <a:gd name="T8" fmla="*/ 1 w 980"/>
                <a:gd name="T9" fmla="*/ 0 h 506"/>
                <a:gd name="T10" fmla="*/ 1 w 980"/>
                <a:gd name="T11" fmla="*/ 0 h 506"/>
                <a:gd name="T12" fmla="*/ 1 w 980"/>
                <a:gd name="T13" fmla="*/ 0 h 506"/>
                <a:gd name="T14" fmla="*/ 1 w 980"/>
                <a:gd name="T15" fmla="*/ 0 h 506"/>
                <a:gd name="T16" fmla="*/ 1 w 980"/>
                <a:gd name="T17" fmla="*/ 0 h 506"/>
                <a:gd name="T18" fmla="*/ 1 w 980"/>
                <a:gd name="T19" fmla="*/ 0 h 506"/>
                <a:gd name="T20" fmla="*/ 1 w 980"/>
                <a:gd name="T21" fmla="*/ 0 h 5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0" h="506">
                  <a:moveTo>
                    <a:pt x="103" y="92"/>
                  </a:moveTo>
                  <a:cubicBezTo>
                    <a:pt x="118" y="43"/>
                    <a:pt x="213" y="16"/>
                    <a:pt x="277" y="8"/>
                  </a:cubicBezTo>
                  <a:cubicBezTo>
                    <a:pt x="341" y="0"/>
                    <a:pt x="418" y="34"/>
                    <a:pt x="487" y="44"/>
                  </a:cubicBezTo>
                  <a:cubicBezTo>
                    <a:pt x="556" y="54"/>
                    <a:pt x="623" y="49"/>
                    <a:pt x="691" y="68"/>
                  </a:cubicBezTo>
                  <a:cubicBezTo>
                    <a:pt x="759" y="87"/>
                    <a:pt x="849" y="122"/>
                    <a:pt x="897" y="158"/>
                  </a:cubicBezTo>
                  <a:cubicBezTo>
                    <a:pt x="945" y="194"/>
                    <a:pt x="980" y="231"/>
                    <a:pt x="978" y="284"/>
                  </a:cubicBezTo>
                  <a:cubicBezTo>
                    <a:pt x="977" y="337"/>
                    <a:pt x="959" y="446"/>
                    <a:pt x="887" y="476"/>
                  </a:cubicBezTo>
                  <a:cubicBezTo>
                    <a:pt x="816" y="506"/>
                    <a:pt x="685" y="483"/>
                    <a:pt x="551" y="464"/>
                  </a:cubicBezTo>
                  <a:cubicBezTo>
                    <a:pt x="417" y="445"/>
                    <a:pt x="170" y="410"/>
                    <a:pt x="85" y="362"/>
                  </a:cubicBezTo>
                  <a:cubicBezTo>
                    <a:pt x="0" y="314"/>
                    <a:pt x="40" y="221"/>
                    <a:pt x="43" y="176"/>
                  </a:cubicBezTo>
                  <a:cubicBezTo>
                    <a:pt x="46" y="131"/>
                    <a:pt x="91" y="109"/>
                    <a:pt x="103" y="9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4" name="Freeform 2289"/>
            <p:cNvSpPr>
              <a:spLocks/>
            </p:cNvSpPr>
            <p:nvPr/>
          </p:nvSpPr>
          <p:spPr bwMode="auto">
            <a:xfrm flipH="1">
              <a:off x="7274853" y="4979052"/>
              <a:ext cx="92774" cy="369332"/>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5" name="Freeform 2290"/>
            <p:cNvSpPr>
              <a:spLocks/>
            </p:cNvSpPr>
            <p:nvPr/>
          </p:nvSpPr>
          <p:spPr bwMode="auto">
            <a:xfrm flipH="1">
              <a:off x="7273069" y="4979052"/>
              <a:ext cx="92180" cy="369332"/>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6" name="Freeform 2291"/>
            <p:cNvSpPr>
              <a:spLocks/>
            </p:cNvSpPr>
            <p:nvPr/>
          </p:nvSpPr>
          <p:spPr bwMode="auto">
            <a:xfrm flipH="1">
              <a:off x="7258796" y="5074456"/>
              <a:ext cx="120726" cy="369332"/>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7" name="Freeform 2292"/>
            <p:cNvSpPr>
              <a:spLocks/>
            </p:cNvSpPr>
            <p:nvPr/>
          </p:nvSpPr>
          <p:spPr bwMode="auto">
            <a:xfrm flipH="1">
              <a:off x="7257606" y="5075924"/>
              <a:ext cx="120726" cy="369332"/>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8" name="Freeform 2293"/>
            <p:cNvSpPr>
              <a:spLocks/>
            </p:cNvSpPr>
            <p:nvPr/>
          </p:nvSpPr>
          <p:spPr bwMode="auto">
            <a:xfrm flipH="1">
              <a:off x="7132123" y="5343790"/>
              <a:ext cx="343741" cy="369332"/>
            </a:xfrm>
            <a:custGeom>
              <a:avLst/>
              <a:gdLst>
                <a:gd name="T0" fmla="*/ 1 w 1030"/>
                <a:gd name="T1" fmla="*/ 0 h 1193"/>
                <a:gd name="T2" fmla="*/ 1 w 1030"/>
                <a:gd name="T3" fmla="*/ 0 h 1193"/>
                <a:gd name="T4" fmla="*/ 1 w 1030"/>
                <a:gd name="T5" fmla="*/ 0 h 1193"/>
                <a:gd name="T6" fmla="*/ 1 w 1030"/>
                <a:gd name="T7" fmla="*/ 0 h 1193"/>
                <a:gd name="T8" fmla="*/ 1 w 1030"/>
                <a:gd name="T9" fmla="*/ 0 h 1193"/>
                <a:gd name="T10" fmla="*/ 1 w 1030"/>
                <a:gd name="T11" fmla="*/ 0 h 1193"/>
                <a:gd name="T12" fmla="*/ 1 w 1030"/>
                <a:gd name="T13" fmla="*/ 0 h 1193"/>
                <a:gd name="T14" fmla="*/ 1 w 1030"/>
                <a:gd name="T15" fmla="*/ 0 h 1193"/>
                <a:gd name="T16" fmla="*/ 1 w 1030"/>
                <a:gd name="T17" fmla="*/ 0 h 1193"/>
                <a:gd name="T18" fmla="*/ 1 w 1030"/>
                <a:gd name="T19" fmla="*/ 0 h 1193"/>
                <a:gd name="T20" fmla="*/ 1 w 1030"/>
                <a:gd name="T21" fmla="*/ 0 h 1193"/>
                <a:gd name="T22" fmla="*/ 1 w 1030"/>
                <a:gd name="T23" fmla="*/ 0 h 1193"/>
                <a:gd name="T24" fmla="*/ 1 w 1030"/>
                <a:gd name="T25" fmla="*/ 0 h 1193"/>
                <a:gd name="T26" fmla="*/ 1 w 1030"/>
                <a:gd name="T27" fmla="*/ 0 h 1193"/>
                <a:gd name="T28" fmla="*/ 1 w 1030"/>
                <a:gd name="T29" fmla="*/ 0 h 1193"/>
                <a:gd name="T30" fmla="*/ 1 w 1030"/>
                <a:gd name="T31" fmla="*/ 0 h 1193"/>
                <a:gd name="T32" fmla="*/ 1 w 1030"/>
                <a:gd name="T33" fmla="*/ 0 h 1193"/>
                <a:gd name="T34" fmla="*/ 1 w 1030"/>
                <a:gd name="T35" fmla="*/ 0 h 1193"/>
                <a:gd name="T36" fmla="*/ 1 w 1030"/>
                <a:gd name="T37" fmla="*/ 0 h 1193"/>
                <a:gd name="T38" fmla="*/ 1 w 1030"/>
                <a:gd name="T39" fmla="*/ 0 h 1193"/>
                <a:gd name="T40" fmla="*/ 1 w 1030"/>
                <a:gd name="T41" fmla="*/ 0 h 1193"/>
                <a:gd name="T42" fmla="*/ 1 w 1030"/>
                <a:gd name="T43" fmla="*/ 0 h 1193"/>
                <a:gd name="T44" fmla="*/ 1 w 1030"/>
                <a:gd name="T45" fmla="*/ 0 h 1193"/>
                <a:gd name="T46" fmla="*/ 1 w 1030"/>
                <a:gd name="T47" fmla="*/ 0 h 1193"/>
                <a:gd name="T48" fmla="*/ 1 w 1030"/>
                <a:gd name="T49" fmla="*/ 0 h 1193"/>
                <a:gd name="T50" fmla="*/ 1 w 1030"/>
                <a:gd name="T51" fmla="*/ 0 h 1193"/>
                <a:gd name="T52" fmla="*/ 1 w 1030"/>
                <a:gd name="T53" fmla="*/ 0 h 1193"/>
                <a:gd name="T54" fmla="*/ 1 w 1030"/>
                <a:gd name="T55" fmla="*/ 0 h 1193"/>
                <a:gd name="T56" fmla="*/ 1 w 1030"/>
                <a:gd name="T57" fmla="*/ 0 h 1193"/>
                <a:gd name="T58" fmla="*/ 1 w 1030"/>
                <a:gd name="T59" fmla="*/ 0 h 1193"/>
                <a:gd name="T60" fmla="*/ 1 w 1030"/>
                <a:gd name="T61" fmla="*/ 0 h 1193"/>
                <a:gd name="T62" fmla="*/ 1 w 1030"/>
                <a:gd name="T63" fmla="*/ 0 h 1193"/>
                <a:gd name="T64" fmla="*/ 1 w 1030"/>
                <a:gd name="T65" fmla="*/ 0 h 1193"/>
                <a:gd name="T66" fmla="*/ 1 w 1030"/>
                <a:gd name="T67" fmla="*/ 0 h 1193"/>
                <a:gd name="T68" fmla="*/ 1 w 1030"/>
                <a:gd name="T69" fmla="*/ 0 h 1193"/>
                <a:gd name="T70" fmla="*/ 0 w 1030"/>
                <a:gd name="T71" fmla="*/ 0 h 1193"/>
                <a:gd name="T72" fmla="*/ 1 w 1030"/>
                <a:gd name="T73" fmla="*/ 0 h 1193"/>
                <a:gd name="T74" fmla="*/ 1 w 1030"/>
                <a:gd name="T75" fmla="*/ 0 h 1193"/>
                <a:gd name="T76" fmla="*/ 1 w 1030"/>
                <a:gd name="T77" fmla="*/ 0 h 11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0" h="1193">
                  <a:moveTo>
                    <a:pt x="111" y="352"/>
                  </a:moveTo>
                  <a:cubicBezTo>
                    <a:pt x="107" y="345"/>
                    <a:pt x="93" y="325"/>
                    <a:pt x="84" y="307"/>
                  </a:cubicBezTo>
                  <a:cubicBezTo>
                    <a:pt x="75" y="289"/>
                    <a:pt x="55" y="275"/>
                    <a:pt x="58" y="242"/>
                  </a:cubicBezTo>
                  <a:cubicBezTo>
                    <a:pt x="61" y="209"/>
                    <a:pt x="73" y="144"/>
                    <a:pt x="103" y="106"/>
                  </a:cubicBezTo>
                  <a:cubicBezTo>
                    <a:pt x="133" y="68"/>
                    <a:pt x="195" y="30"/>
                    <a:pt x="240" y="15"/>
                  </a:cubicBezTo>
                  <a:cubicBezTo>
                    <a:pt x="285" y="0"/>
                    <a:pt x="323" y="15"/>
                    <a:pt x="376" y="15"/>
                  </a:cubicBezTo>
                  <a:cubicBezTo>
                    <a:pt x="429" y="15"/>
                    <a:pt x="497" y="8"/>
                    <a:pt x="557" y="15"/>
                  </a:cubicBezTo>
                  <a:cubicBezTo>
                    <a:pt x="617" y="22"/>
                    <a:pt x="693" y="48"/>
                    <a:pt x="738" y="60"/>
                  </a:cubicBezTo>
                  <a:cubicBezTo>
                    <a:pt x="783" y="72"/>
                    <a:pt x="793" y="73"/>
                    <a:pt x="831" y="88"/>
                  </a:cubicBezTo>
                  <a:cubicBezTo>
                    <a:pt x="869" y="103"/>
                    <a:pt x="935" y="118"/>
                    <a:pt x="965" y="151"/>
                  </a:cubicBezTo>
                  <a:cubicBezTo>
                    <a:pt x="995" y="184"/>
                    <a:pt x="1011" y="242"/>
                    <a:pt x="1011" y="287"/>
                  </a:cubicBezTo>
                  <a:cubicBezTo>
                    <a:pt x="1011" y="332"/>
                    <a:pt x="981" y="394"/>
                    <a:pt x="963" y="424"/>
                  </a:cubicBezTo>
                  <a:cubicBezTo>
                    <a:pt x="945" y="454"/>
                    <a:pt x="907" y="455"/>
                    <a:pt x="903" y="466"/>
                  </a:cubicBezTo>
                  <a:cubicBezTo>
                    <a:pt x="899" y="477"/>
                    <a:pt x="921" y="480"/>
                    <a:pt x="936" y="492"/>
                  </a:cubicBezTo>
                  <a:cubicBezTo>
                    <a:pt x="951" y="504"/>
                    <a:pt x="980" y="512"/>
                    <a:pt x="994" y="536"/>
                  </a:cubicBezTo>
                  <a:cubicBezTo>
                    <a:pt x="1008" y="560"/>
                    <a:pt x="1020" y="605"/>
                    <a:pt x="1018" y="638"/>
                  </a:cubicBezTo>
                  <a:cubicBezTo>
                    <a:pt x="1016" y="671"/>
                    <a:pt x="992" y="713"/>
                    <a:pt x="980" y="736"/>
                  </a:cubicBezTo>
                  <a:cubicBezTo>
                    <a:pt x="968" y="759"/>
                    <a:pt x="942" y="757"/>
                    <a:pt x="948" y="776"/>
                  </a:cubicBezTo>
                  <a:cubicBezTo>
                    <a:pt x="954" y="795"/>
                    <a:pt x="1006" y="826"/>
                    <a:pt x="1018" y="850"/>
                  </a:cubicBezTo>
                  <a:cubicBezTo>
                    <a:pt x="1030" y="874"/>
                    <a:pt x="1027" y="900"/>
                    <a:pt x="1018" y="922"/>
                  </a:cubicBezTo>
                  <a:cubicBezTo>
                    <a:pt x="1009" y="944"/>
                    <a:pt x="984" y="970"/>
                    <a:pt x="963" y="985"/>
                  </a:cubicBezTo>
                  <a:cubicBezTo>
                    <a:pt x="942" y="1000"/>
                    <a:pt x="899" y="1002"/>
                    <a:pt x="891" y="1012"/>
                  </a:cubicBezTo>
                  <a:cubicBezTo>
                    <a:pt x="883" y="1022"/>
                    <a:pt x="912" y="1026"/>
                    <a:pt x="912" y="1045"/>
                  </a:cubicBezTo>
                  <a:cubicBezTo>
                    <a:pt x="912" y="1064"/>
                    <a:pt x="911" y="1107"/>
                    <a:pt x="888" y="1126"/>
                  </a:cubicBezTo>
                  <a:cubicBezTo>
                    <a:pt x="865" y="1145"/>
                    <a:pt x="826" y="1152"/>
                    <a:pt x="774" y="1162"/>
                  </a:cubicBezTo>
                  <a:cubicBezTo>
                    <a:pt x="722" y="1172"/>
                    <a:pt x="659" y="1186"/>
                    <a:pt x="573" y="1189"/>
                  </a:cubicBezTo>
                  <a:cubicBezTo>
                    <a:pt x="487" y="1192"/>
                    <a:pt x="321" y="1193"/>
                    <a:pt x="255" y="1183"/>
                  </a:cubicBezTo>
                  <a:cubicBezTo>
                    <a:pt x="189" y="1173"/>
                    <a:pt x="192" y="1158"/>
                    <a:pt x="177" y="1126"/>
                  </a:cubicBezTo>
                  <a:cubicBezTo>
                    <a:pt x="162" y="1094"/>
                    <a:pt x="176" y="1026"/>
                    <a:pt x="165" y="991"/>
                  </a:cubicBezTo>
                  <a:cubicBezTo>
                    <a:pt x="154" y="956"/>
                    <a:pt x="126" y="940"/>
                    <a:pt x="111" y="916"/>
                  </a:cubicBezTo>
                  <a:cubicBezTo>
                    <a:pt x="96" y="892"/>
                    <a:pt x="80" y="868"/>
                    <a:pt x="72" y="844"/>
                  </a:cubicBezTo>
                  <a:cubicBezTo>
                    <a:pt x="64" y="820"/>
                    <a:pt x="66" y="798"/>
                    <a:pt x="63" y="772"/>
                  </a:cubicBezTo>
                  <a:cubicBezTo>
                    <a:pt x="60" y="746"/>
                    <a:pt x="61" y="705"/>
                    <a:pt x="57" y="688"/>
                  </a:cubicBezTo>
                  <a:cubicBezTo>
                    <a:pt x="53" y="671"/>
                    <a:pt x="46" y="676"/>
                    <a:pt x="39" y="667"/>
                  </a:cubicBezTo>
                  <a:cubicBezTo>
                    <a:pt x="32" y="658"/>
                    <a:pt x="21" y="650"/>
                    <a:pt x="15" y="631"/>
                  </a:cubicBezTo>
                  <a:cubicBezTo>
                    <a:pt x="9" y="612"/>
                    <a:pt x="0" y="583"/>
                    <a:pt x="0" y="550"/>
                  </a:cubicBezTo>
                  <a:cubicBezTo>
                    <a:pt x="0" y="517"/>
                    <a:pt x="5" y="459"/>
                    <a:pt x="15" y="430"/>
                  </a:cubicBezTo>
                  <a:cubicBezTo>
                    <a:pt x="25" y="401"/>
                    <a:pt x="46" y="389"/>
                    <a:pt x="60" y="373"/>
                  </a:cubicBezTo>
                  <a:cubicBezTo>
                    <a:pt x="74" y="357"/>
                    <a:pt x="91" y="340"/>
                    <a:pt x="99" y="331"/>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39" name="Freeform 2294"/>
            <p:cNvSpPr>
              <a:spLocks/>
            </p:cNvSpPr>
            <p:nvPr/>
          </p:nvSpPr>
          <p:spPr bwMode="auto">
            <a:xfrm flipH="1">
              <a:off x="7177321" y="5290584"/>
              <a:ext cx="196254" cy="369332"/>
            </a:xfrm>
            <a:custGeom>
              <a:avLst/>
              <a:gdLst>
                <a:gd name="T0" fmla="*/ 1 w 590"/>
                <a:gd name="T1" fmla="*/ 0 h 60"/>
                <a:gd name="T2" fmla="*/ 1 w 590"/>
                <a:gd name="T3" fmla="*/ 0 h 60"/>
                <a:gd name="T4" fmla="*/ 1 w 590"/>
                <a:gd name="T5" fmla="*/ 0 h 60"/>
                <a:gd name="T6" fmla="*/ 1 w 590"/>
                <a:gd name="T7" fmla="*/ 0 h 60"/>
                <a:gd name="T8" fmla="*/ 0 w 590"/>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60">
                  <a:moveTo>
                    <a:pt x="590" y="52"/>
                  </a:moveTo>
                  <a:cubicBezTo>
                    <a:pt x="548" y="52"/>
                    <a:pt x="506" y="52"/>
                    <a:pt x="453" y="52"/>
                  </a:cubicBezTo>
                  <a:cubicBezTo>
                    <a:pt x="400" y="52"/>
                    <a:pt x="340" y="60"/>
                    <a:pt x="272" y="52"/>
                  </a:cubicBezTo>
                  <a:cubicBezTo>
                    <a:pt x="204" y="44"/>
                    <a:pt x="90" y="14"/>
                    <a:pt x="45" y="7"/>
                  </a:cubicBezTo>
                  <a:cubicBezTo>
                    <a:pt x="0" y="0"/>
                    <a:pt x="0" y="3"/>
                    <a:pt x="0" y="7"/>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40" name="Freeform 2295"/>
            <p:cNvSpPr>
              <a:spLocks/>
            </p:cNvSpPr>
            <p:nvPr/>
          </p:nvSpPr>
          <p:spPr bwMode="auto">
            <a:xfrm flipH="1">
              <a:off x="7161264" y="5405069"/>
              <a:ext cx="215284" cy="369332"/>
            </a:xfrm>
            <a:custGeom>
              <a:avLst/>
              <a:gdLst>
                <a:gd name="T0" fmla="*/ 1 w 645"/>
                <a:gd name="T1" fmla="*/ 0 h 53"/>
                <a:gd name="T2" fmla="*/ 1 w 645"/>
                <a:gd name="T3" fmla="*/ 0 h 53"/>
                <a:gd name="T4" fmla="*/ 1 w 645"/>
                <a:gd name="T5" fmla="*/ 0 h 53"/>
                <a:gd name="T6" fmla="*/ 1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41" name="Freeform 2296"/>
            <p:cNvSpPr>
              <a:spLocks/>
            </p:cNvSpPr>
            <p:nvPr/>
          </p:nvSpPr>
          <p:spPr bwMode="auto">
            <a:xfrm rot="273130" flipH="1">
              <a:off x="7179105" y="5499373"/>
              <a:ext cx="186144" cy="369332"/>
            </a:xfrm>
            <a:custGeom>
              <a:avLst/>
              <a:gdLst>
                <a:gd name="T0" fmla="*/ 0 w 645"/>
                <a:gd name="T1" fmla="*/ 0 h 53"/>
                <a:gd name="T2" fmla="*/ 0 w 645"/>
                <a:gd name="T3" fmla="*/ 0 h 53"/>
                <a:gd name="T4" fmla="*/ 0 w 645"/>
                <a:gd name="T5" fmla="*/ 0 h 53"/>
                <a:gd name="T6" fmla="*/ 0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223" name="Freeform 370"/>
            <p:cNvSpPr>
              <a:spLocks/>
            </p:cNvSpPr>
            <p:nvPr/>
          </p:nvSpPr>
          <p:spPr bwMode="auto">
            <a:xfrm rot="21354649" flipH="1">
              <a:off x="6558847" y="4814881"/>
              <a:ext cx="69114" cy="343536"/>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4" name="Freeform 371"/>
            <p:cNvSpPr>
              <a:spLocks/>
            </p:cNvSpPr>
            <p:nvPr/>
          </p:nvSpPr>
          <p:spPr bwMode="auto">
            <a:xfrm rot="21354649" flipH="1">
              <a:off x="6591102" y="4652757"/>
              <a:ext cx="714178" cy="416338"/>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5" name="Freeform 372"/>
            <p:cNvSpPr>
              <a:spLocks/>
            </p:cNvSpPr>
            <p:nvPr/>
          </p:nvSpPr>
          <p:spPr bwMode="auto">
            <a:xfrm rot="21354649" flipH="1">
              <a:off x="6600968" y="4922316"/>
              <a:ext cx="737217" cy="152430"/>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206" name="テキスト ボックス 1205"/>
          <p:cNvSpPr txBox="1"/>
          <p:nvPr/>
        </p:nvSpPr>
        <p:spPr>
          <a:xfrm>
            <a:off x="11276483" y="309762"/>
            <a:ext cx="795411" cy="276999"/>
          </a:xfrm>
          <a:prstGeom prst="rect">
            <a:avLst/>
          </a:prstGeom>
          <a:noFill/>
        </p:spPr>
        <p:txBody>
          <a:bodyPr wrap="none" rtlCol="0">
            <a:spAutoFit/>
          </a:bodyPr>
          <a:lstStyle/>
          <a:p>
            <a:r>
              <a:rPr lang="ja-JP" altLang="en-US" sz="1200" dirty="0"/>
              <a:t>　</a:t>
            </a:r>
            <a:r>
              <a:rPr lang="en-US" altLang="ja-JP" sz="1200" dirty="0"/>
              <a:t>‘18.6.18</a:t>
            </a:r>
            <a:endParaRPr lang="ja-JP" altLang="en-US" sz="1200" dirty="0"/>
          </a:p>
        </p:txBody>
      </p:sp>
      <p:sp>
        <p:nvSpPr>
          <p:cNvPr id="1210" name="Rectangle 219"/>
          <p:cNvSpPr>
            <a:spLocks noChangeArrowheads="1"/>
          </p:cNvSpPr>
          <p:nvPr/>
        </p:nvSpPr>
        <p:spPr bwMode="auto">
          <a:xfrm>
            <a:off x="11612998" y="431960"/>
            <a:ext cx="589709"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全員</a:t>
            </a:r>
          </a:p>
        </p:txBody>
      </p:sp>
      <p:sp>
        <p:nvSpPr>
          <p:cNvPr id="1249" name="Rectangle 5"/>
          <p:cNvSpPr>
            <a:spLocks noChangeArrowheads="1"/>
          </p:cNvSpPr>
          <p:nvPr/>
        </p:nvSpPr>
        <p:spPr bwMode="auto">
          <a:xfrm>
            <a:off x="3606081" y="132156"/>
            <a:ext cx="3190351"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２７</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対策の確認</a:t>
            </a:r>
          </a:p>
        </p:txBody>
      </p:sp>
      <p:graphicFrame>
        <p:nvGraphicFramePr>
          <p:cNvPr id="4" name="表 3"/>
          <p:cNvGraphicFramePr>
            <a:graphicFrameLocks noGrp="1"/>
          </p:cNvGraphicFramePr>
          <p:nvPr>
            <p:extLst>
              <p:ext uri="{D42A27DB-BD31-4B8C-83A1-F6EECF244321}">
                <p14:modId xmlns:p14="http://schemas.microsoft.com/office/powerpoint/2010/main" val="2750463835"/>
              </p:ext>
            </p:extLst>
          </p:nvPr>
        </p:nvGraphicFramePr>
        <p:xfrm>
          <a:off x="3890723" y="1145952"/>
          <a:ext cx="3600399" cy="1800200"/>
        </p:xfrm>
        <a:graphic>
          <a:graphicData uri="http://schemas.openxmlformats.org/drawingml/2006/table">
            <a:tbl>
              <a:tblPr firstRow="1" bandRow="1">
                <a:tableStyleId>{5940675A-B579-460E-94D1-54222C63F5DA}</a:tableStyleId>
              </a:tblPr>
              <a:tblGrid>
                <a:gridCol w="1200133">
                  <a:extLst>
                    <a:ext uri="{9D8B030D-6E8A-4147-A177-3AD203B41FA5}">
                      <a16:colId xmlns:a16="http://schemas.microsoft.com/office/drawing/2014/main" val="20000"/>
                    </a:ext>
                  </a:extLst>
                </a:gridCol>
                <a:gridCol w="1200133">
                  <a:extLst>
                    <a:ext uri="{9D8B030D-6E8A-4147-A177-3AD203B41FA5}">
                      <a16:colId xmlns:a16="http://schemas.microsoft.com/office/drawing/2014/main" val="20001"/>
                    </a:ext>
                  </a:extLst>
                </a:gridCol>
                <a:gridCol w="1200133">
                  <a:extLst>
                    <a:ext uri="{9D8B030D-6E8A-4147-A177-3AD203B41FA5}">
                      <a16:colId xmlns:a16="http://schemas.microsoft.com/office/drawing/2014/main" val="20002"/>
                    </a:ext>
                  </a:extLst>
                </a:gridCol>
              </a:tblGrid>
              <a:tr h="900100">
                <a:tc>
                  <a:txBody>
                    <a:bodyPr/>
                    <a:lstStyle/>
                    <a:p>
                      <a:pPr algn="ctr"/>
                      <a:r>
                        <a:rPr kumimoji="1" lang="ja-JP" altLang="en-US" sz="2400" b="1" dirty="0"/>
                        <a:t>安全</a:t>
                      </a:r>
                    </a:p>
                  </a:txBody>
                  <a:tcPr anchor="ctr">
                    <a:solidFill>
                      <a:schemeClr val="accent1">
                        <a:lumMod val="60000"/>
                        <a:lumOff val="40000"/>
                      </a:schemeClr>
                    </a:solidFill>
                  </a:tcPr>
                </a:tc>
                <a:tc>
                  <a:txBody>
                    <a:bodyPr/>
                    <a:lstStyle/>
                    <a:p>
                      <a:pPr algn="ctr"/>
                      <a:r>
                        <a:rPr kumimoji="1" lang="ja-JP" altLang="en-US" sz="2400" b="1" dirty="0"/>
                        <a:t>品質</a:t>
                      </a:r>
                    </a:p>
                  </a:txBody>
                  <a:tcPr anchor="ctr">
                    <a:solidFill>
                      <a:schemeClr val="accent1">
                        <a:lumMod val="60000"/>
                        <a:lumOff val="40000"/>
                      </a:schemeClr>
                    </a:solidFill>
                  </a:tcPr>
                </a:tc>
                <a:tc>
                  <a:txBody>
                    <a:bodyPr/>
                    <a:lstStyle/>
                    <a:p>
                      <a:pPr algn="ctr"/>
                      <a:r>
                        <a:rPr kumimoji="1" lang="ja-JP" altLang="en-US" sz="2400" b="1" dirty="0"/>
                        <a:t>生産性</a:t>
                      </a:r>
                    </a:p>
                  </a:txBody>
                  <a:tcPr anchor="ctr">
                    <a:solidFill>
                      <a:schemeClr val="accent1">
                        <a:lumMod val="60000"/>
                        <a:lumOff val="40000"/>
                      </a:schemeClr>
                    </a:solidFill>
                  </a:tcPr>
                </a:tc>
                <a:extLst>
                  <a:ext uri="{0D108BD9-81ED-4DB2-BD59-A6C34878D82A}">
                    <a16:rowId xmlns:a16="http://schemas.microsoft.com/office/drawing/2014/main" val="10000"/>
                  </a:ext>
                </a:extLst>
              </a:tr>
              <a:tr h="900100">
                <a:tc>
                  <a:txBody>
                    <a:bodyPr/>
                    <a:lstStyle/>
                    <a:p>
                      <a:pPr algn="ctr"/>
                      <a:r>
                        <a:rPr kumimoji="1" lang="ja-JP" altLang="en-US" sz="3600" b="1" dirty="0"/>
                        <a:t>◎</a:t>
                      </a:r>
                    </a:p>
                  </a:txBody>
                  <a:tcPr anchor="ctr">
                    <a:solidFill>
                      <a:schemeClr val="accent1">
                        <a:lumMod val="60000"/>
                        <a:lumOff val="40000"/>
                      </a:schemeClr>
                    </a:solidFill>
                  </a:tcPr>
                </a:tc>
                <a:tc>
                  <a:txBody>
                    <a:bodyPr/>
                    <a:lstStyle/>
                    <a:p>
                      <a:pPr algn="ctr"/>
                      <a:r>
                        <a:rPr kumimoji="1" lang="ja-JP" altLang="en-US" sz="3600" b="1" dirty="0"/>
                        <a:t>◎</a:t>
                      </a:r>
                    </a:p>
                  </a:txBody>
                  <a:tcPr anchor="ctr">
                    <a:solidFill>
                      <a:schemeClr val="accent1">
                        <a:lumMod val="60000"/>
                        <a:lumOff val="40000"/>
                      </a:schemeClr>
                    </a:solidFill>
                  </a:tcPr>
                </a:tc>
                <a:tc>
                  <a:txBody>
                    <a:bodyPr/>
                    <a:lstStyle/>
                    <a:p>
                      <a:pPr algn="ctr"/>
                      <a:r>
                        <a:rPr kumimoji="1" lang="ja-JP" altLang="en-US" sz="3600" b="1" dirty="0"/>
                        <a:t>◎</a:t>
                      </a:r>
                    </a:p>
                  </a:txBody>
                  <a:tcPr anchor="ctr">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
        <p:nvSpPr>
          <p:cNvPr id="142" name="正方形/長方形 141"/>
          <p:cNvSpPr/>
          <p:nvPr/>
        </p:nvSpPr>
        <p:spPr>
          <a:xfrm>
            <a:off x="3648440" y="5434939"/>
            <a:ext cx="4201791" cy="646331"/>
          </a:xfrm>
          <a:prstGeom prst="rect">
            <a:avLst/>
          </a:prstGeom>
          <a:noFill/>
        </p:spPr>
        <p:txBody>
          <a:bodyPr wrap="none" lIns="91440" tIns="45720" rIns="91440" bIns="45720">
            <a:spAutoFit/>
          </a:bodyPr>
          <a:lstStyle/>
          <a:p>
            <a:pPr algn="ctr"/>
            <a:r>
              <a:rPr lang="ja-JP" altLang="en-US" sz="3600" b="1" dirty="0">
                <a:ln w="12700">
                  <a:solidFill>
                    <a:schemeClr val="tx2">
                      <a:satMod val="155000"/>
                    </a:schemeClr>
                  </a:solidFill>
                  <a:prstDash val="solid"/>
                </a:ln>
                <a:solidFill>
                  <a:srgbClr val="0070C0"/>
                </a:solidFill>
              </a:rPr>
              <a:t>これでバッチリだね</a:t>
            </a:r>
            <a:r>
              <a:rPr lang="en-US" altLang="ja-JP" sz="3600" b="1" dirty="0">
                <a:ln w="12700">
                  <a:solidFill>
                    <a:schemeClr val="tx2">
                      <a:satMod val="155000"/>
                    </a:schemeClr>
                  </a:solidFill>
                  <a:prstDash val="solid"/>
                </a:ln>
                <a:solidFill>
                  <a:srgbClr val="0070C0"/>
                </a:solidFill>
              </a:rPr>
              <a:t>!!</a:t>
            </a:r>
            <a:endParaRPr lang="ja-JP" altLang="en-US" sz="3600" b="1" dirty="0">
              <a:ln w="12700">
                <a:solidFill>
                  <a:schemeClr val="tx2">
                    <a:satMod val="155000"/>
                  </a:schemeClr>
                </a:solidFill>
                <a:prstDash val="solid"/>
              </a:ln>
              <a:solidFill>
                <a:srgbClr val="0070C0"/>
              </a:solidFill>
            </a:endParaRPr>
          </a:p>
        </p:txBody>
      </p:sp>
      <p:sp>
        <p:nvSpPr>
          <p:cNvPr id="15" name="円形吹き出し 14"/>
          <p:cNvSpPr/>
          <p:nvPr/>
        </p:nvSpPr>
        <p:spPr>
          <a:xfrm>
            <a:off x="3648439" y="3040918"/>
            <a:ext cx="2016058" cy="1031028"/>
          </a:xfrm>
          <a:prstGeom prst="wedgeEllipseCallout">
            <a:avLst>
              <a:gd name="adj1" fmla="val 20996"/>
              <a:gd name="adj2" fmla="val 5772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 name="円形吹き出し 142"/>
          <p:cNvSpPr/>
          <p:nvPr/>
        </p:nvSpPr>
        <p:spPr>
          <a:xfrm>
            <a:off x="5804774" y="2989958"/>
            <a:ext cx="2016058" cy="1031028"/>
          </a:xfrm>
          <a:prstGeom prst="wedgeEllipseCallout">
            <a:avLst>
              <a:gd name="adj1" fmla="val -33720"/>
              <a:gd name="adj2" fmla="val 616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 name="テキスト ボックス 143"/>
          <p:cNvSpPr txBox="1"/>
          <p:nvPr/>
        </p:nvSpPr>
        <p:spPr>
          <a:xfrm>
            <a:off x="3723563" y="3298595"/>
            <a:ext cx="1860420" cy="646331"/>
          </a:xfrm>
          <a:prstGeom prst="rect">
            <a:avLst/>
          </a:prstGeom>
          <a:noFill/>
        </p:spPr>
        <p:txBody>
          <a:bodyPr wrap="square" rtlCol="0">
            <a:spAutoFit/>
          </a:bodyPr>
          <a:lstStyle/>
          <a:p>
            <a:r>
              <a:rPr lang="ja-JP" altLang="en-US" b="1" dirty="0"/>
              <a:t>持ち上げ作業が</a:t>
            </a:r>
            <a:endParaRPr lang="en-US" altLang="ja-JP" b="1" dirty="0"/>
          </a:p>
          <a:p>
            <a:r>
              <a:rPr lang="ja-JP" altLang="en-US" b="1" dirty="0"/>
              <a:t>　なくなったよ</a:t>
            </a:r>
            <a:endParaRPr lang="en-US" altLang="ja-JP" b="1" dirty="0"/>
          </a:p>
        </p:txBody>
      </p:sp>
      <p:sp>
        <p:nvSpPr>
          <p:cNvPr id="145" name="テキスト ボックス 144"/>
          <p:cNvSpPr txBox="1"/>
          <p:nvPr/>
        </p:nvSpPr>
        <p:spPr>
          <a:xfrm>
            <a:off x="6066530" y="3203562"/>
            <a:ext cx="1860420" cy="646331"/>
          </a:xfrm>
          <a:prstGeom prst="rect">
            <a:avLst/>
          </a:prstGeom>
          <a:noFill/>
        </p:spPr>
        <p:txBody>
          <a:bodyPr wrap="square" rtlCol="0">
            <a:spAutoFit/>
          </a:bodyPr>
          <a:lstStyle/>
          <a:p>
            <a:r>
              <a:rPr lang="ja-JP" altLang="en-US" b="1" dirty="0"/>
              <a:t>あせって作業</a:t>
            </a:r>
            <a:endParaRPr lang="en-US" altLang="ja-JP" b="1" dirty="0"/>
          </a:p>
          <a:p>
            <a:r>
              <a:rPr lang="ja-JP" altLang="en-US" b="1" dirty="0"/>
              <a:t>しなくなったわ</a:t>
            </a:r>
            <a:endParaRPr lang="en-US" altLang="ja-JP" b="1" dirty="0"/>
          </a:p>
        </p:txBody>
      </p:sp>
      <p:sp>
        <p:nvSpPr>
          <p:cNvPr id="157" name="Freeform 744"/>
          <p:cNvSpPr>
            <a:spLocks/>
          </p:cNvSpPr>
          <p:nvPr/>
        </p:nvSpPr>
        <p:spPr bwMode="auto">
          <a:xfrm>
            <a:off x="4441745" y="5001216"/>
            <a:ext cx="124521" cy="129393"/>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8" name="Freeform 745"/>
          <p:cNvSpPr>
            <a:spLocks/>
          </p:cNvSpPr>
          <p:nvPr/>
        </p:nvSpPr>
        <p:spPr bwMode="auto">
          <a:xfrm>
            <a:off x="4615555" y="5051209"/>
            <a:ext cx="142681" cy="124982"/>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9" name="Freeform 743"/>
          <p:cNvSpPr>
            <a:spLocks/>
          </p:cNvSpPr>
          <p:nvPr/>
        </p:nvSpPr>
        <p:spPr bwMode="auto">
          <a:xfrm>
            <a:off x="4564340" y="5001234"/>
            <a:ext cx="134898" cy="154390"/>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grpSp>
        <p:nvGrpSpPr>
          <p:cNvPr id="167" name="グループ化 166"/>
          <p:cNvGrpSpPr/>
          <p:nvPr/>
        </p:nvGrpSpPr>
        <p:grpSpPr>
          <a:xfrm>
            <a:off x="4156007" y="4976362"/>
            <a:ext cx="962940" cy="468862"/>
            <a:chOff x="4634988" y="4730017"/>
            <a:chExt cx="1249218" cy="622271"/>
          </a:xfrm>
        </p:grpSpPr>
        <p:sp>
          <p:nvSpPr>
            <p:cNvPr id="184" name="Freeform 1192"/>
            <p:cNvSpPr>
              <a:spLocks/>
            </p:cNvSpPr>
            <p:nvPr/>
          </p:nvSpPr>
          <p:spPr bwMode="auto">
            <a:xfrm>
              <a:off x="4634988" y="4730017"/>
              <a:ext cx="1249218" cy="622271"/>
            </a:xfrm>
            <a:custGeom>
              <a:avLst/>
              <a:gdLst>
                <a:gd name="T0" fmla="*/ 442 w 242"/>
                <a:gd name="T1" fmla="*/ 71 h 87"/>
                <a:gd name="T2" fmla="*/ 378 w 242"/>
                <a:gd name="T3" fmla="*/ 9 h 87"/>
                <a:gd name="T4" fmla="*/ 291 w 242"/>
                <a:gd name="T5" fmla="*/ 0 h 87"/>
                <a:gd name="T6" fmla="*/ 227 w 242"/>
                <a:gd name="T7" fmla="*/ 20 h 87"/>
                <a:gd name="T8" fmla="*/ 130 w 242"/>
                <a:gd name="T9" fmla="*/ 19 h 87"/>
                <a:gd name="T10" fmla="*/ 0 w 242"/>
                <a:gd name="T11" fmla="*/ 160 h 87"/>
                <a:gd name="T12" fmla="*/ 375 w 242"/>
                <a:gd name="T13" fmla="*/ 162 h 87"/>
                <a:gd name="T14" fmla="*/ 371 w 242"/>
                <a:gd name="T15" fmla="*/ 149 h 87"/>
                <a:gd name="T16" fmla="*/ 442 w 242"/>
                <a:gd name="T17" fmla="*/ 71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87">
                  <a:moveTo>
                    <a:pt x="237" y="38"/>
                  </a:moveTo>
                  <a:cubicBezTo>
                    <a:pt x="212" y="36"/>
                    <a:pt x="203" y="5"/>
                    <a:pt x="203" y="5"/>
                  </a:cubicBezTo>
                  <a:cubicBezTo>
                    <a:pt x="184" y="14"/>
                    <a:pt x="171" y="6"/>
                    <a:pt x="156" y="0"/>
                  </a:cubicBezTo>
                  <a:cubicBezTo>
                    <a:pt x="145" y="7"/>
                    <a:pt x="133" y="10"/>
                    <a:pt x="122" y="11"/>
                  </a:cubicBezTo>
                  <a:cubicBezTo>
                    <a:pt x="122" y="11"/>
                    <a:pt x="98" y="16"/>
                    <a:pt x="70" y="10"/>
                  </a:cubicBezTo>
                  <a:cubicBezTo>
                    <a:pt x="26" y="35"/>
                    <a:pt x="0" y="86"/>
                    <a:pt x="0" y="86"/>
                  </a:cubicBezTo>
                  <a:cubicBezTo>
                    <a:pt x="201" y="87"/>
                    <a:pt x="201" y="87"/>
                    <a:pt x="201" y="87"/>
                  </a:cubicBezTo>
                  <a:cubicBezTo>
                    <a:pt x="199" y="80"/>
                    <a:pt x="199" y="80"/>
                    <a:pt x="199" y="80"/>
                  </a:cubicBezTo>
                  <a:cubicBezTo>
                    <a:pt x="242" y="81"/>
                    <a:pt x="237" y="38"/>
                    <a:pt x="237" y="38"/>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85" name="Freeform 1203"/>
            <p:cNvSpPr>
              <a:spLocks/>
            </p:cNvSpPr>
            <p:nvPr/>
          </p:nvSpPr>
          <p:spPr bwMode="auto">
            <a:xfrm>
              <a:off x="5197276" y="4779951"/>
              <a:ext cx="191121" cy="307294"/>
            </a:xfrm>
            <a:custGeom>
              <a:avLst/>
              <a:gdLst>
                <a:gd name="T0" fmla="*/ 24 w 37"/>
                <a:gd name="T1" fmla="*/ 7 h 43"/>
                <a:gd name="T2" fmla="*/ 0 w 37"/>
                <a:gd name="T3" fmla="*/ 11 h 43"/>
                <a:gd name="T4" fmla="*/ 50 w 37"/>
                <a:gd name="T5" fmla="*/ 76 h 43"/>
                <a:gd name="T6" fmla="*/ 62 w 37"/>
                <a:gd name="T7" fmla="*/ 0 h 43"/>
                <a:gd name="T8" fmla="*/ 24 w 37"/>
                <a:gd name="T9" fmla="*/ 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13" y="4"/>
                  </a:moveTo>
                  <a:cubicBezTo>
                    <a:pt x="13" y="4"/>
                    <a:pt x="8" y="5"/>
                    <a:pt x="0" y="6"/>
                  </a:cubicBezTo>
                  <a:cubicBezTo>
                    <a:pt x="6" y="21"/>
                    <a:pt x="17" y="43"/>
                    <a:pt x="27" y="41"/>
                  </a:cubicBezTo>
                  <a:cubicBezTo>
                    <a:pt x="37" y="39"/>
                    <a:pt x="36" y="15"/>
                    <a:pt x="33" y="0"/>
                  </a:cubicBezTo>
                  <a:cubicBezTo>
                    <a:pt x="27" y="2"/>
                    <a:pt x="20" y="4"/>
                    <a:pt x="13" y="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86" name="Freeform 1204"/>
            <p:cNvSpPr>
              <a:spLocks/>
            </p:cNvSpPr>
            <p:nvPr/>
          </p:nvSpPr>
          <p:spPr bwMode="auto">
            <a:xfrm>
              <a:off x="5130799" y="4829888"/>
              <a:ext cx="160653" cy="314977"/>
            </a:xfrm>
            <a:custGeom>
              <a:avLst/>
              <a:gdLst>
                <a:gd name="T0" fmla="*/ 7 w 31"/>
                <a:gd name="T1" fmla="*/ 0 h 44"/>
                <a:gd name="T2" fmla="*/ 0 w 31"/>
                <a:gd name="T3" fmla="*/ 82 h 44"/>
                <a:gd name="T4" fmla="*/ 58 w 31"/>
                <a:gd name="T5" fmla="*/ 63 h 44"/>
                <a:gd name="T6" fmla="*/ 0 60000 65536"/>
                <a:gd name="T7" fmla="*/ 0 60000 65536"/>
                <a:gd name="T8" fmla="*/ 0 60000 65536"/>
              </a:gdLst>
              <a:ahLst/>
              <a:cxnLst>
                <a:cxn ang="T6">
                  <a:pos x="T0" y="T1"/>
                </a:cxn>
                <a:cxn ang="T7">
                  <a:pos x="T2" y="T3"/>
                </a:cxn>
                <a:cxn ang="T8">
                  <a:pos x="T4" y="T5"/>
                </a:cxn>
              </a:cxnLst>
              <a:rect l="0" t="0" r="r" b="b"/>
              <a:pathLst>
                <a:path w="31" h="44">
                  <a:moveTo>
                    <a:pt x="4" y="0"/>
                  </a:moveTo>
                  <a:cubicBezTo>
                    <a:pt x="0" y="44"/>
                    <a:pt x="0" y="44"/>
                    <a:pt x="0" y="44"/>
                  </a:cubicBezTo>
                  <a:cubicBezTo>
                    <a:pt x="0" y="44"/>
                    <a:pt x="12" y="29"/>
                    <a:pt x="31" y="34"/>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7" name="Freeform 1205"/>
            <p:cNvSpPr>
              <a:spLocks/>
            </p:cNvSpPr>
            <p:nvPr/>
          </p:nvSpPr>
          <p:spPr bwMode="auto">
            <a:xfrm>
              <a:off x="5371778" y="4772269"/>
              <a:ext cx="146803" cy="265043"/>
            </a:xfrm>
            <a:custGeom>
              <a:avLst/>
              <a:gdLst>
                <a:gd name="T0" fmla="*/ 0 w 28"/>
                <a:gd name="T1" fmla="*/ 69 h 37"/>
                <a:gd name="T2" fmla="*/ 53 w 28"/>
                <a:gd name="T3" fmla="*/ 62 h 37"/>
                <a:gd name="T4" fmla="*/ 2 w 28"/>
                <a:gd name="T5" fmla="*/ 0 h 37"/>
                <a:gd name="T6" fmla="*/ 0 60000 65536"/>
                <a:gd name="T7" fmla="*/ 0 60000 65536"/>
                <a:gd name="T8" fmla="*/ 0 60000 65536"/>
              </a:gdLst>
              <a:ahLst/>
              <a:cxnLst>
                <a:cxn ang="T6">
                  <a:pos x="T0" y="T1"/>
                </a:cxn>
                <a:cxn ang="T7">
                  <a:pos x="T2" y="T3"/>
                </a:cxn>
                <a:cxn ang="T8">
                  <a:pos x="T4" y="T5"/>
                </a:cxn>
              </a:cxnLst>
              <a:rect l="0" t="0" r="r" b="b"/>
              <a:pathLst>
                <a:path w="28" h="37">
                  <a:moveTo>
                    <a:pt x="0" y="37"/>
                  </a:moveTo>
                  <a:cubicBezTo>
                    <a:pt x="0" y="37"/>
                    <a:pt x="14" y="26"/>
                    <a:pt x="28" y="33"/>
                  </a:cubicBezTo>
                  <a:cubicBezTo>
                    <a:pt x="1" y="0"/>
                    <a:pt x="1" y="0"/>
                    <a:pt x="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8" name="Freeform 1206"/>
            <p:cNvSpPr>
              <a:spLocks/>
            </p:cNvSpPr>
            <p:nvPr/>
          </p:nvSpPr>
          <p:spPr bwMode="auto">
            <a:xfrm>
              <a:off x="5604448" y="5137182"/>
              <a:ext cx="58167" cy="165172"/>
            </a:xfrm>
            <a:custGeom>
              <a:avLst/>
              <a:gdLst>
                <a:gd name="T0" fmla="*/ 0 w 11"/>
                <a:gd name="T1" fmla="*/ 0 h 23"/>
                <a:gd name="T2" fmla="*/ 21 w 11"/>
                <a:gd name="T3" fmla="*/ 43 h 23"/>
                <a:gd name="T4" fmla="*/ 0 60000 65536"/>
                <a:gd name="T5" fmla="*/ 0 60000 65536"/>
              </a:gdLst>
              <a:ahLst/>
              <a:cxnLst>
                <a:cxn ang="T4">
                  <a:pos x="T0" y="T1"/>
                </a:cxn>
                <a:cxn ang="T5">
                  <a:pos x="T2" y="T3"/>
                </a:cxn>
              </a:cxnLst>
              <a:rect l="0" t="0" r="r" b="b"/>
              <a:pathLst>
                <a:path w="11" h="23">
                  <a:moveTo>
                    <a:pt x="0" y="0"/>
                  </a:moveTo>
                  <a:cubicBezTo>
                    <a:pt x="0" y="0"/>
                    <a:pt x="10" y="12"/>
                    <a:pt x="11" y="2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68" name="Group 2280"/>
          <p:cNvGrpSpPr>
            <a:grpSpLocks/>
          </p:cNvGrpSpPr>
          <p:nvPr/>
        </p:nvGrpSpPr>
        <p:grpSpPr bwMode="auto">
          <a:xfrm>
            <a:off x="4891103" y="4486527"/>
            <a:ext cx="423698" cy="1023931"/>
            <a:chOff x="3125" y="2523"/>
            <a:chExt cx="579" cy="1297"/>
          </a:xfrm>
        </p:grpSpPr>
        <p:sp>
          <p:nvSpPr>
            <p:cNvPr id="169" name="Freeform 2282"/>
            <p:cNvSpPr>
              <a:spLocks/>
            </p:cNvSpPr>
            <p:nvPr/>
          </p:nvSpPr>
          <p:spPr bwMode="auto">
            <a:xfrm flipH="1">
              <a:off x="3349" y="2523"/>
              <a:ext cx="193" cy="468"/>
            </a:xfrm>
            <a:custGeom>
              <a:avLst/>
              <a:gdLst>
                <a:gd name="T0" fmla="*/ 1 w 345"/>
                <a:gd name="T1" fmla="*/ 0 h 531"/>
                <a:gd name="T2" fmla="*/ 1 w 345"/>
                <a:gd name="T3" fmla="*/ 0 h 531"/>
                <a:gd name="T4" fmla="*/ 1 w 345"/>
                <a:gd name="T5" fmla="*/ 0 h 531"/>
                <a:gd name="T6" fmla="*/ 1 w 345"/>
                <a:gd name="T7" fmla="*/ 0 h 531"/>
                <a:gd name="T8" fmla="*/ 1 w 345"/>
                <a:gd name="T9" fmla="*/ 0 h 531"/>
                <a:gd name="T10" fmla="*/ 1 w 345"/>
                <a:gd name="T11" fmla="*/ 0 h 531"/>
                <a:gd name="T12" fmla="*/ 1 w 345"/>
                <a:gd name="T13" fmla="*/ 0 h 531"/>
                <a:gd name="T14" fmla="*/ 1 w 345"/>
                <a:gd name="T15" fmla="*/ 0 h 531"/>
                <a:gd name="T16" fmla="*/ 1 w 345"/>
                <a:gd name="T17" fmla="*/ 0 h 531"/>
                <a:gd name="T18" fmla="*/ 1 w 345"/>
                <a:gd name="T19" fmla="*/ 0 h 531"/>
                <a:gd name="T20" fmla="*/ 1 w 345"/>
                <a:gd name="T21" fmla="*/ 0 h 531"/>
                <a:gd name="T22" fmla="*/ 1 w 345"/>
                <a:gd name="T23" fmla="*/ 0 h 531"/>
                <a:gd name="T24" fmla="*/ 1 w 345"/>
                <a:gd name="T25" fmla="*/ 0 h 531"/>
                <a:gd name="T26" fmla="*/ 1 w 345"/>
                <a:gd name="T27" fmla="*/ 0 h 5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5" h="531">
                  <a:moveTo>
                    <a:pt x="33" y="405"/>
                  </a:moveTo>
                  <a:cubicBezTo>
                    <a:pt x="14" y="370"/>
                    <a:pt x="17" y="334"/>
                    <a:pt x="13" y="301"/>
                  </a:cubicBezTo>
                  <a:cubicBezTo>
                    <a:pt x="9" y="268"/>
                    <a:pt x="8" y="237"/>
                    <a:pt x="9" y="207"/>
                  </a:cubicBezTo>
                  <a:cubicBezTo>
                    <a:pt x="10" y="177"/>
                    <a:pt x="15" y="151"/>
                    <a:pt x="18" y="119"/>
                  </a:cubicBezTo>
                  <a:cubicBezTo>
                    <a:pt x="21" y="87"/>
                    <a:pt x="0" y="34"/>
                    <a:pt x="24" y="17"/>
                  </a:cubicBezTo>
                  <a:cubicBezTo>
                    <a:pt x="48" y="0"/>
                    <a:pt x="127" y="9"/>
                    <a:pt x="162" y="17"/>
                  </a:cubicBezTo>
                  <a:cubicBezTo>
                    <a:pt x="197" y="25"/>
                    <a:pt x="211" y="43"/>
                    <a:pt x="234" y="65"/>
                  </a:cubicBezTo>
                  <a:cubicBezTo>
                    <a:pt x="257" y="87"/>
                    <a:pt x="281" y="118"/>
                    <a:pt x="297" y="147"/>
                  </a:cubicBezTo>
                  <a:cubicBezTo>
                    <a:pt x="313" y="176"/>
                    <a:pt x="327" y="208"/>
                    <a:pt x="333" y="237"/>
                  </a:cubicBezTo>
                  <a:cubicBezTo>
                    <a:pt x="339" y="266"/>
                    <a:pt x="334" y="290"/>
                    <a:pt x="333" y="321"/>
                  </a:cubicBezTo>
                  <a:cubicBezTo>
                    <a:pt x="332" y="352"/>
                    <a:pt x="345" y="391"/>
                    <a:pt x="327" y="423"/>
                  </a:cubicBezTo>
                  <a:cubicBezTo>
                    <a:pt x="309" y="455"/>
                    <a:pt x="258" y="498"/>
                    <a:pt x="225" y="513"/>
                  </a:cubicBezTo>
                  <a:cubicBezTo>
                    <a:pt x="192" y="528"/>
                    <a:pt x="161" y="531"/>
                    <a:pt x="129" y="513"/>
                  </a:cubicBezTo>
                  <a:cubicBezTo>
                    <a:pt x="97" y="495"/>
                    <a:pt x="52" y="440"/>
                    <a:pt x="33" y="405"/>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70" name="Freeform 2283"/>
            <p:cNvSpPr>
              <a:spLocks/>
            </p:cNvSpPr>
            <p:nvPr/>
          </p:nvSpPr>
          <p:spPr bwMode="auto">
            <a:xfrm flipH="1">
              <a:off x="3320" y="2678"/>
              <a:ext cx="223" cy="468"/>
            </a:xfrm>
            <a:custGeom>
              <a:avLst/>
              <a:gdLst>
                <a:gd name="T0" fmla="*/ 1 w 399"/>
                <a:gd name="T1" fmla="*/ 0 h 385"/>
                <a:gd name="T2" fmla="*/ 1 w 399"/>
                <a:gd name="T3" fmla="*/ 0 h 385"/>
                <a:gd name="T4" fmla="*/ 1 w 399"/>
                <a:gd name="T5" fmla="*/ 0 h 385"/>
                <a:gd name="T6" fmla="*/ 1 w 399"/>
                <a:gd name="T7" fmla="*/ 0 h 385"/>
                <a:gd name="T8" fmla="*/ 1 w 399"/>
                <a:gd name="T9" fmla="*/ 0 h 385"/>
                <a:gd name="T10" fmla="*/ 1 w 399"/>
                <a:gd name="T11" fmla="*/ 0 h 385"/>
                <a:gd name="T12" fmla="*/ 1 w 399"/>
                <a:gd name="T13" fmla="*/ 0 h 385"/>
                <a:gd name="T14" fmla="*/ 1 w 399"/>
                <a:gd name="T15" fmla="*/ 0 h 385"/>
                <a:gd name="T16" fmla="*/ 1 w 399"/>
                <a:gd name="T17" fmla="*/ 0 h 385"/>
                <a:gd name="T18" fmla="*/ 1 w 399"/>
                <a:gd name="T19" fmla="*/ 0 h 385"/>
                <a:gd name="T20" fmla="*/ 1 w 399"/>
                <a:gd name="T21" fmla="*/ 0 h 385"/>
                <a:gd name="T22" fmla="*/ 1 w 399"/>
                <a:gd name="T23" fmla="*/ 0 h 385"/>
                <a:gd name="T24" fmla="*/ 1 w 399"/>
                <a:gd name="T25" fmla="*/ 0 h 3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9" h="385">
                  <a:moveTo>
                    <a:pt x="214" y="351"/>
                  </a:moveTo>
                  <a:cubicBezTo>
                    <a:pt x="179" y="357"/>
                    <a:pt x="157" y="367"/>
                    <a:pt x="124" y="370"/>
                  </a:cubicBezTo>
                  <a:cubicBezTo>
                    <a:pt x="91" y="373"/>
                    <a:pt x="34" y="385"/>
                    <a:pt x="17" y="372"/>
                  </a:cubicBezTo>
                  <a:cubicBezTo>
                    <a:pt x="0" y="359"/>
                    <a:pt x="18" y="324"/>
                    <a:pt x="23" y="294"/>
                  </a:cubicBezTo>
                  <a:cubicBezTo>
                    <a:pt x="28" y="264"/>
                    <a:pt x="44" y="241"/>
                    <a:pt x="45" y="194"/>
                  </a:cubicBezTo>
                  <a:cubicBezTo>
                    <a:pt x="46" y="147"/>
                    <a:pt x="13" y="24"/>
                    <a:pt x="29" y="12"/>
                  </a:cubicBezTo>
                  <a:cubicBezTo>
                    <a:pt x="45" y="0"/>
                    <a:pt x="109" y="105"/>
                    <a:pt x="140" y="124"/>
                  </a:cubicBezTo>
                  <a:cubicBezTo>
                    <a:pt x="171" y="143"/>
                    <a:pt x="185" y="139"/>
                    <a:pt x="216" y="126"/>
                  </a:cubicBezTo>
                  <a:cubicBezTo>
                    <a:pt x="247" y="113"/>
                    <a:pt x="309" y="38"/>
                    <a:pt x="329" y="48"/>
                  </a:cubicBezTo>
                  <a:cubicBezTo>
                    <a:pt x="349" y="58"/>
                    <a:pt x="332" y="151"/>
                    <a:pt x="335" y="186"/>
                  </a:cubicBezTo>
                  <a:cubicBezTo>
                    <a:pt x="338" y="221"/>
                    <a:pt x="340" y="236"/>
                    <a:pt x="347" y="258"/>
                  </a:cubicBezTo>
                  <a:cubicBezTo>
                    <a:pt x="354" y="280"/>
                    <a:pt x="399" y="302"/>
                    <a:pt x="377" y="318"/>
                  </a:cubicBezTo>
                  <a:cubicBezTo>
                    <a:pt x="355" y="334"/>
                    <a:pt x="248" y="344"/>
                    <a:pt x="214" y="351"/>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71" name="Freeform 2284"/>
            <p:cNvSpPr>
              <a:spLocks/>
            </p:cNvSpPr>
            <p:nvPr/>
          </p:nvSpPr>
          <p:spPr bwMode="auto">
            <a:xfrm flipH="1">
              <a:off x="3129" y="3099"/>
              <a:ext cx="575" cy="468"/>
            </a:xfrm>
            <a:custGeom>
              <a:avLst/>
              <a:gdLst>
                <a:gd name="T0" fmla="*/ 1 w 1026"/>
                <a:gd name="T1" fmla="*/ 0 h 467"/>
                <a:gd name="T2" fmla="*/ 1 w 1026"/>
                <a:gd name="T3" fmla="*/ 0 h 467"/>
                <a:gd name="T4" fmla="*/ 1 w 1026"/>
                <a:gd name="T5" fmla="*/ 0 h 467"/>
                <a:gd name="T6" fmla="*/ 1 w 1026"/>
                <a:gd name="T7" fmla="*/ 0 h 467"/>
                <a:gd name="T8" fmla="*/ 1 w 1026"/>
                <a:gd name="T9" fmla="*/ 0 h 467"/>
                <a:gd name="T10" fmla="*/ 1 w 1026"/>
                <a:gd name="T11" fmla="*/ 0 h 467"/>
                <a:gd name="T12" fmla="*/ 1 w 1026"/>
                <a:gd name="T13" fmla="*/ 0 h 467"/>
                <a:gd name="T14" fmla="*/ 1 w 1026"/>
                <a:gd name="T15" fmla="*/ 0 h 467"/>
                <a:gd name="T16" fmla="*/ 1 w 1026"/>
                <a:gd name="T17" fmla="*/ 0 h 467"/>
                <a:gd name="T18" fmla="*/ 1 w 1026"/>
                <a:gd name="T19" fmla="*/ 0 h 467"/>
                <a:gd name="T20" fmla="*/ 1 w 1026"/>
                <a:gd name="T21" fmla="*/ 0 h 467"/>
                <a:gd name="T22" fmla="*/ 1 w 1026"/>
                <a:gd name="T23" fmla="*/ 0 h 4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6" h="467">
                  <a:moveTo>
                    <a:pt x="82" y="40"/>
                  </a:moveTo>
                  <a:cubicBezTo>
                    <a:pt x="94" y="0"/>
                    <a:pt x="169" y="57"/>
                    <a:pt x="250" y="70"/>
                  </a:cubicBezTo>
                  <a:cubicBezTo>
                    <a:pt x="331" y="83"/>
                    <a:pt x="484" y="107"/>
                    <a:pt x="571" y="118"/>
                  </a:cubicBezTo>
                  <a:cubicBezTo>
                    <a:pt x="658" y="129"/>
                    <a:pt x="708" y="126"/>
                    <a:pt x="772" y="136"/>
                  </a:cubicBezTo>
                  <a:cubicBezTo>
                    <a:pt x="836" y="146"/>
                    <a:pt x="914" y="156"/>
                    <a:pt x="956" y="178"/>
                  </a:cubicBezTo>
                  <a:cubicBezTo>
                    <a:pt x="998" y="200"/>
                    <a:pt x="1026" y="227"/>
                    <a:pt x="1026" y="270"/>
                  </a:cubicBezTo>
                  <a:cubicBezTo>
                    <a:pt x="1026" y="313"/>
                    <a:pt x="1018" y="405"/>
                    <a:pt x="956" y="436"/>
                  </a:cubicBezTo>
                  <a:cubicBezTo>
                    <a:pt x="894" y="467"/>
                    <a:pt x="764" y="456"/>
                    <a:pt x="652" y="454"/>
                  </a:cubicBezTo>
                  <a:cubicBezTo>
                    <a:pt x="540" y="452"/>
                    <a:pt x="387" y="443"/>
                    <a:pt x="286" y="424"/>
                  </a:cubicBezTo>
                  <a:cubicBezTo>
                    <a:pt x="185" y="405"/>
                    <a:pt x="92" y="386"/>
                    <a:pt x="46" y="340"/>
                  </a:cubicBezTo>
                  <a:cubicBezTo>
                    <a:pt x="0" y="294"/>
                    <a:pt x="4" y="198"/>
                    <a:pt x="10" y="148"/>
                  </a:cubicBezTo>
                  <a:cubicBezTo>
                    <a:pt x="16" y="98"/>
                    <a:pt x="67" y="62"/>
                    <a:pt x="82" y="40"/>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72" name="Freeform 2285"/>
            <p:cNvSpPr>
              <a:spLocks/>
            </p:cNvSpPr>
            <p:nvPr/>
          </p:nvSpPr>
          <p:spPr bwMode="auto">
            <a:xfrm flipH="1">
              <a:off x="3126" y="3240"/>
              <a:ext cx="553" cy="468"/>
            </a:xfrm>
            <a:custGeom>
              <a:avLst/>
              <a:gdLst>
                <a:gd name="T0" fmla="*/ 0 w 986"/>
                <a:gd name="T1" fmla="*/ 0 h 392"/>
                <a:gd name="T2" fmla="*/ 1 w 986"/>
                <a:gd name="T3" fmla="*/ 0 h 392"/>
                <a:gd name="T4" fmla="*/ 1 w 986"/>
                <a:gd name="T5" fmla="*/ 0 h 392"/>
                <a:gd name="T6" fmla="*/ 1 w 986"/>
                <a:gd name="T7" fmla="*/ 0 h 392"/>
                <a:gd name="T8" fmla="*/ 1 w 986"/>
                <a:gd name="T9" fmla="*/ 0 h 392"/>
                <a:gd name="T10" fmla="*/ 1 w 986"/>
                <a:gd name="T11" fmla="*/ 0 h 392"/>
                <a:gd name="T12" fmla="*/ 1 w 986"/>
                <a:gd name="T13" fmla="*/ 0 h 392"/>
                <a:gd name="T14" fmla="*/ 1 w 986"/>
                <a:gd name="T15" fmla="*/ 0 h 392"/>
                <a:gd name="T16" fmla="*/ 1 w 986"/>
                <a:gd name="T17" fmla="*/ 0 h 392"/>
                <a:gd name="T18" fmla="*/ 1 w 986"/>
                <a:gd name="T19" fmla="*/ 0 h 392"/>
                <a:gd name="T20" fmla="*/ 1 w 986"/>
                <a:gd name="T21" fmla="*/ 0 h 392"/>
                <a:gd name="T22" fmla="*/ 0 w 986"/>
                <a:gd name="T23" fmla="*/ 0 h 3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6" h="392">
                  <a:moveTo>
                    <a:pt x="0" y="12"/>
                  </a:moveTo>
                  <a:cubicBezTo>
                    <a:pt x="33" y="0"/>
                    <a:pt x="179" y="84"/>
                    <a:pt x="271" y="102"/>
                  </a:cubicBezTo>
                  <a:cubicBezTo>
                    <a:pt x="363" y="120"/>
                    <a:pt x="475" y="116"/>
                    <a:pt x="553" y="120"/>
                  </a:cubicBezTo>
                  <a:cubicBezTo>
                    <a:pt x="630" y="124"/>
                    <a:pt x="677" y="126"/>
                    <a:pt x="735" y="126"/>
                  </a:cubicBezTo>
                  <a:cubicBezTo>
                    <a:pt x="793" y="126"/>
                    <a:pt x="859" y="107"/>
                    <a:pt x="900" y="120"/>
                  </a:cubicBezTo>
                  <a:cubicBezTo>
                    <a:pt x="942" y="133"/>
                    <a:pt x="980" y="168"/>
                    <a:pt x="983" y="204"/>
                  </a:cubicBezTo>
                  <a:cubicBezTo>
                    <a:pt x="986" y="240"/>
                    <a:pt x="978" y="305"/>
                    <a:pt x="917" y="336"/>
                  </a:cubicBezTo>
                  <a:cubicBezTo>
                    <a:pt x="856" y="367"/>
                    <a:pt x="743" y="390"/>
                    <a:pt x="619" y="391"/>
                  </a:cubicBezTo>
                  <a:cubicBezTo>
                    <a:pt x="495" y="392"/>
                    <a:pt x="264" y="364"/>
                    <a:pt x="174" y="342"/>
                  </a:cubicBezTo>
                  <a:cubicBezTo>
                    <a:pt x="84" y="320"/>
                    <a:pt x="102" y="287"/>
                    <a:pt x="78" y="258"/>
                  </a:cubicBezTo>
                  <a:cubicBezTo>
                    <a:pt x="54" y="229"/>
                    <a:pt x="40" y="206"/>
                    <a:pt x="27" y="165"/>
                  </a:cubicBezTo>
                  <a:cubicBezTo>
                    <a:pt x="14" y="124"/>
                    <a:pt x="6" y="44"/>
                    <a:pt x="0" y="1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73" name="Freeform 2286"/>
            <p:cNvSpPr>
              <a:spLocks/>
            </p:cNvSpPr>
            <p:nvPr/>
          </p:nvSpPr>
          <p:spPr bwMode="auto">
            <a:xfrm flipH="1">
              <a:off x="3180" y="3352"/>
              <a:ext cx="435" cy="468"/>
            </a:xfrm>
            <a:custGeom>
              <a:avLst/>
              <a:gdLst>
                <a:gd name="T0" fmla="*/ 1 w 776"/>
                <a:gd name="T1" fmla="*/ 0 h 231"/>
                <a:gd name="T2" fmla="*/ 1 w 776"/>
                <a:gd name="T3" fmla="*/ 0 h 231"/>
                <a:gd name="T4" fmla="*/ 1 w 776"/>
                <a:gd name="T5" fmla="*/ 0 h 231"/>
                <a:gd name="T6" fmla="*/ 1 w 776"/>
                <a:gd name="T7" fmla="*/ 0 h 231"/>
                <a:gd name="T8" fmla="*/ 1 w 776"/>
                <a:gd name="T9" fmla="*/ 0 h 231"/>
                <a:gd name="T10" fmla="*/ 1 w 776"/>
                <a:gd name="T11" fmla="*/ 0 h 231"/>
                <a:gd name="T12" fmla="*/ 1 w 776"/>
                <a:gd name="T13" fmla="*/ 0 h 231"/>
                <a:gd name="T14" fmla="*/ 1 w 776"/>
                <a:gd name="T15" fmla="*/ 0 h 231"/>
                <a:gd name="T16" fmla="*/ 1 w 776"/>
                <a:gd name="T17" fmla="*/ 0 h 2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 h="231">
                  <a:moveTo>
                    <a:pt x="5" y="23"/>
                  </a:moveTo>
                  <a:cubicBezTo>
                    <a:pt x="41" y="0"/>
                    <a:pt x="199" y="50"/>
                    <a:pt x="275" y="59"/>
                  </a:cubicBezTo>
                  <a:cubicBezTo>
                    <a:pt x="351" y="68"/>
                    <a:pt x="385" y="78"/>
                    <a:pt x="461" y="77"/>
                  </a:cubicBezTo>
                  <a:cubicBezTo>
                    <a:pt x="537" y="76"/>
                    <a:pt x="686" y="41"/>
                    <a:pt x="731" y="53"/>
                  </a:cubicBezTo>
                  <a:cubicBezTo>
                    <a:pt x="776" y="65"/>
                    <a:pt x="741" y="128"/>
                    <a:pt x="731" y="149"/>
                  </a:cubicBezTo>
                  <a:cubicBezTo>
                    <a:pt x="721" y="170"/>
                    <a:pt x="733" y="166"/>
                    <a:pt x="671" y="179"/>
                  </a:cubicBezTo>
                  <a:cubicBezTo>
                    <a:pt x="609" y="192"/>
                    <a:pt x="461" y="224"/>
                    <a:pt x="359" y="227"/>
                  </a:cubicBezTo>
                  <a:cubicBezTo>
                    <a:pt x="257" y="230"/>
                    <a:pt x="118" y="231"/>
                    <a:pt x="59" y="197"/>
                  </a:cubicBezTo>
                  <a:cubicBezTo>
                    <a:pt x="0" y="163"/>
                    <a:pt x="16" y="59"/>
                    <a:pt x="5" y="23"/>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74" name="Freeform 2287"/>
            <p:cNvSpPr>
              <a:spLocks/>
            </p:cNvSpPr>
            <p:nvPr/>
          </p:nvSpPr>
          <p:spPr bwMode="auto">
            <a:xfrm flipH="1">
              <a:off x="3233" y="2840"/>
              <a:ext cx="421" cy="468"/>
            </a:xfrm>
            <a:custGeom>
              <a:avLst/>
              <a:gdLst>
                <a:gd name="T0" fmla="*/ 1 w 752"/>
                <a:gd name="T1" fmla="*/ 0 h 429"/>
                <a:gd name="T2" fmla="*/ 1 w 752"/>
                <a:gd name="T3" fmla="*/ 0 h 429"/>
                <a:gd name="T4" fmla="*/ 1 w 752"/>
                <a:gd name="T5" fmla="*/ 0 h 429"/>
                <a:gd name="T6" fmla="*/ 1 w 752"/>
                <a:gd name="T7" fmla="*/ 0 h 429"/>
                <a:gd name="T8" fmla="*/ 1 w 752"/>
                <a:gd name="T9" fmla="*/ 0 h 429"/>
                <a:gd name="T10" fmla="*/ 1 w 752"/>
                <a:gd name="T11" fmla="*/ 0 h 429"/>
                <a:gd name="T12" fmla="*/ 1 w 752"/>
                <a:gd name="T13" fmla="*/ 0 h 429"/>
                <a:gd name="T14" fmla="*/ 1 w 752"/>
                <a:gd name="T15" fmla="*/ 0 h 429"/>
                <a:gd name="T16" fmla="*/ 1 w 752"/>
                <a:gd name="T17" fmla="*/ 0 h 429"/>
                <a:gd name="T18" fmla="*/ 1 w 752"/>
                <a:gd name="T19" fmla="*/ 0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2" h="429">
                  <a:moveTo>
                    <a:pt x="564" y="0"/>
                  </a:moveTo>
                  <a:cubicBezTo>
                    <a:pt x="612" y="110"/>
                    <a:pt x="581" y="23"/>
                    <a:pt x="594" y="78"/>
                  </a:cubicBezTo>
                  <a:cubicBezTo>
                    <a:pt x="607" y="133"/>
                    <a:pt x="631" y="278"/>
                    <a:pt x="642" y="330"/>
                  </a:cubicBezTo>
                  <a:cubicBezTo>
                    <a:pt x="653" y="382"/>
                    <a:pt x="752" y="379"/>
                    <a:pt x="660" y="390"/>
                  </a:cubicBezTo>
                  <a:cubicBezTo>
                    <a:pt x="568" y="401"/>
                    <a:pt x="174" y="429"/>
                    <a:pt x="87" y="396"/>
                  </a:cubicBezTo>
                  <a:cubicBezTo>
                    <a:pt x="0" y="363"/>
                    <a:pt x="117" y="247"/>
                    <a:pt x="135" y="192"/>
                  </a:cubicBezTo>
                  <a:cubicBezTo>
                    <a:pt x="153" y="137"/>
                    <a:pt x="175" y="88"/>
                    <a:pt x="198" y="66"/>
                  </a:cubicBezTo>
                  <a:cubicBezTo>
                    <a:pt x="221" y="44"/>
                    <a:pt x="225" y="65"/>
                    <a:pt x="270" y="60"/>
                  </a:cubicBezTo>
                  <a:cubicBezTo>
                    <a:pt x="315" y="55"/>
                    <a:pt x="419" y="46"/>
                    <a:pt x="468" y="36"/>
                  </a:cubicBezTo>
                  <a:cubicBezTo>
                    <a:pt x="517" y="26"/>
                    <a:pt x="544" y="8"/>
                    <a:pt x="564" y="0"/>
                  </a:cubicBezTo>
                  <a:close/>
                </a:path>
              </a:pathLst>
            </a:custGeom>
            <a:solidFill>
              <a:srgbClr val="FFCC66"/>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75" name="Freeform 2288"/>
            <p:cNvSpPr>
              <a:spLocks/>
            </p:cNvSpPr>
            <p:nvPr/>
          </p:nvSpPr>
          <p:spPr bwMode="auto">
            <a:xfrm flipH="1">
              <a:off x="3130" y="2946"/>
              <a:ext cx="550" cy="468"/>
            </a:xfrm>
            <a:custGeom>
              <a:avLst/>
              <a:gdLst>
                <a:gd name="T0" fmla="*/ 1 w 980"/>
                <a:gd name="T1" fmla="*/ 0 h 506"/>
                <a:gd name="T2" fmla="*/ 1 w 980"/>
                <a:gd name="T3" fmla="*/ 0 h 506"/>
                <a:gd name="T4" fmla="*/ 1 w 980"/>
                <a:gd name="T5" fmla="*/ 0 h 506"/>
                <a:gd name="T6" fmla="*/ 1 w 980"/>
                <a:gd name="T7" fmla="*/ 0 h 506"/>
                <a:gd name="T8" fmla="*/ 1 w 980"/>
                <a:gd name="T9" fmla="*/ 0 h 506"/>
                <a:gd name="T10" fmla="*/ 1 w 980"/>
                <a:gd name="T11" fmla="*/ 0 h 506"/>
                <a:gd name="T12" fmla="*/ 1 w 980"/>
                <a:gd name="T13" fmla="*/ 0 h 506"/>
                <a:gd name="T14" fmla="*/ 1 w 980"/>
                <a:gd name="T15" fmla="*/ 0 h 506"/>
                <a:gd name="T16" fmla="*/ 1 w 980"/>
                <a:gd name="T17" fmla="*/ 0 h 506"/>
                <a:gd name="T18" fmla="*/ 1 w 980"/>
                <a:gd name="T19" fmla="*/ 0 h 506"/>
                <a:gd name="T20" fmla="*/ 1 w 980"/>
                <a:gd name="T21" fmla="*/ 0 h 5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0" h="506">
                  <a:moveTo>
                    <a:pt x="103" y="92"/>
                  </a:moveTo>
                  <a:cubicBezTo>
                    <a:pt x="118" y="43"/>
                    <a:pt x="213" y="16"/>
                    <a:pt x="277" y="8"/>
                  </a:cubicBezTo>
                  <a:cubicBezTo>
                    <a:pt x="341" y="0"/>
                    <a:pt x="418" y="34"/>
                    <a:pt x="487" y="44"/>
                  </a:cubicBezTo>
                  <a:cubicBezTo>
                    <a:pt x="556" y="54"/>
                    <a:pt x="623" y="49"/>
                    <a:pt x="691" y="68"/>
                  </a:cubicBezTo>
                  <a:cubicBezTo>
                    <a:pt x="759" y="87"/>
                    <a:pt x="849" y="122"/>
                    <a:pt x="897" y="158"/>
                  </a:cubicBezTo>
                  <a:cubicBezTo>
                    <a:pt x="945" y="194"/>
                    <a:pt x="980" y="231"/>
                    <a:pt x="978" y="284"/>
                  </a:cubicBezTo>
                  <a:cubicBezTo>
                    <a:pt x="977" y="337"/>
                    <a:pt x="959" y="446"/>
                    <a:pt x="887" y="476"/>
                  </a:cubicBezTo>
                  <a:cubicBezTo>
                    <a:pt x="816" y="506"/>
                    <a:pt x="685" y="483"/>
                    <a:pt x="551" y="464"/>
                  </a:cubicBezTo>
                  <a:cubicBezTo>
                    <a:pt x="417" y="445"/>
                    <a:pt x="170" y="410"/>
                    <a:pt x="85" y="362"/>
                  </a:cubicBezTo>
                  <a:cubicBezTo>
                    <a:pt x="0" y="314"/>
                    <a:pt x="40" y="221"/>
                    <a:pt x="43" y="176"/>
                  </a:cubicBezTo>
                  <a:cubicBezTo>
                    <a:pt x="46" y="131"/>
                    <a:pt x="91" y="109"/>
                    <a:pt x="103" y="92"/>
                  </a:cubicBezTo>
                  <a:close/>
                </a:path>
              </a:pathLst>
            </a:custGeom>
            <a:gradFill rotWithShape="1">
              <a:gsLst>
                <a:gs pos="0">
                  <a:srgbClr val="FFCCCC"/>
                </a:gs>
                <a:gs pos="100000">
                  <a:srgbClr val="FFCC66"/>
                </a:gs>
              </a:gsLst>
              <a:path path="rect">
                <a:fillToRect l="50000" t="50000" r="50000" b="50000"/>
              </a:path>
            </a:gradFill>
            <a:ln>
              <a:noFill/>
            </a:ln>
            <a:effectLst/>
            <a:extLst>
              <a:ext uri="{91240B29-F687-4F45-9708-019B960494DF}">
                <a14:hiddenLine xmlns:a14="http://schemas.microsoft.com/office/drawing/2010/main" w="635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76" name="Freeform 2289"/>
            <p:cNvSpPr>
              <a:spLocks/>
            </p:cNvSpPr>
            <p:nvPr/>
          </p:nvSpPr>
          <p:spPr bwMode="auto">
            <a:xfrm flipH="1">
              <a:off x="3365" y="2620"/>
              <a:ext cx="156" cy="46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77" name="Freeform 2290"/>
            <p:cNvSpPr>
              <a:spLocks/>
            </p:cNvSpPr>
            <p:nvPr/>
          </p:nvSpPr>
          <p:spPr bwMode="auto">
            <a:xfrm flipH="1">
              <a:off x="3362" y="2620"/>
              <a:ext cx="155" cy="468"/>
            </a:xfrm>
            <a:custGeom>
              <a:avLst/>
              <a:gdLst>
                <a:gd name="T0" fmla="*/ 0 w 278"/>
                <a:gd name="T1" fmla="*/ 0 h 118"/>
                <a:gd name="T2" fmla="*/ 1 w 278"/>
                <a:gd name="T3" fmla="*/ 0 h 118"/>
                <a:gd name="T4" fmla="*/ 1 w 278"/>
                <a:gd name="T5" fmla="*/ 0 h 118"/>
                <a:gd name="T6" fmla="*/ 1 w 278"/>
                <a:gd name="T7" fmla="*/ 0 h 118"/>
                <a:gd name="T8" fmla="*/ 1 w 278"/>
                <a:gd name="T9" fmla="*/ 0 h 118"/>
                <a:gd name="T10" fmla="*/ 1 w 278"/>
                <a:gd name="T11" fmla="*/ 0 h 118"/>
                <a:gd name="T12" fmla="*/ 1 w 278"/>
                <a:gd name="T13" fmla="*/ 0 h 118"/>
                <a:gd name="T14" fmla="*/ 1 w 278"/>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18">
                  <a:moveTo>
                    <a:pt x="0" y="0"/>
                  </a:moveTo>
                  <a:cubicBezTo>
                    <a:pt x="8" y="8"/>
                    <a:pt x="40" y="30"/>
                    <a:pt x="52" y="46"/>
                  </a:cubicBezTo>
                  <a:cubicBezTo>
                    <a:pt x="64" y="62"/>
                    <a:pt x="62" y="86"/>
                    <a:pt x="74" y="98"/>
                  </a:cubicBezTo>
                  <a:cubicBezTo>
                    <a:pt x="86" y="110"/>
                    <a:pt x="111" y="114"/>
                    <a:pt x="126" y="116"/>
                  </a:cubicBezTo>
                  <a:cubicBezTo>
                    <a:pt x="141" y="118"/>
                    <a:pt x="155" y="112"/>
                    <a:pt x="166" y="108"/>
                  </a:cubicBezTo>
                  <a:cubicBezTo>
                    <a:pt x="177" y="104"/>
                    <a:pt x="182" y="98"/>
                    <a:pt x="196" y="90"/>
                  </a:cubicBezTo>
                  <a:cubicBezTo>
                    <a:pt x="210" y="82"/>
                    <a:pt x="234" y="67"/>
                    <a:pt x="248" y="60"/>
                  </a:cubicBezTo>
                  <a:cubicBezTo>
                    <a:pt x="262" y="53"/>
                    <a:pt x="272" y="49"/>
                    <a:pt x="278" y="46"/>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78" name="Freeform 2291"/>
            <p:cNvSpPr>
              <a:spLocks/>
            </p:cNvSpPr>
            <p:nvPr/>
          </p:nvSpPr>
          <p:spPr bwMode="auto">
            <a:xfrm flipH="1">
              <a:off x="3338" y="2750"/>
              <a:ext cx="203" cy="468"/>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79" name="Freeform 2292"/>
            <p:cNvSpPr>
              <a:spLocks/>
            </p:cNvSpPr>
            <p:nvPr/>
          </p:nvSpPr>
          <p:spPr bwMode="auto">
            <a:xfrm flipH="1">
              <a:off x="3336" y="2752"/>
              <a:ext cx="203" cy="468"/>
            </a:xfrm>
            <a:custGeom>
              <a:avLst/>
              <a:gdLst>
                <a:gd name="T0" fmla="*/ 0 w 364"/>
                <a:gd name="T1" fmla="*/ 0 h 62"/>
                <a:gd name="T2" fmla="*/ 1 w 364"/>
                <a:gd name="T3" fmla="*/ 0 h 62"/>
                <a:gd name="T4" fmla="*/ 1 w 364"/>
                <a:gd name="T5" fmla="*/ 0 h 62"/>
                <a:gd name="T6" fmla="*/ 1 w 364"/>
                <a:gd name="T7" fmla="*/ 0 h 62"/>
                <a:gd name="T8" fmla="*/ 1 w 364"/>
                <a:gd name="T9" fmla="*/ 0 h 62"/>
                <a:gd name="T10" fmla="*/ 1 w 364"/>
                <a:gd name="T11" fmla="*/ 0 h 62"/>
                <a:gd name="T12" fmla="*/ 1 w 364"/>
                <a:gd name="T13" fmla="*/ 0 h 62"/>
                <a:gd name="T14" fmla="*/ 1 w 364"/>
                <a:gd name="T15" fmla="*/ 0 h 62"/>
                <a:gd name="T16" fmla="*/ 1 w 364"/>
                <a:gd name="T17" fmla="*/ 0 h 62"/>
                <a:gd name="T18" fmla="*/ 1 w 36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4" h="62">
                  <a:moveTo>
                    <a:pt x="0" y="56"/>
                  </a:moveTo>
                  <a:cubicBezTo>
                    <a:pt x="13" y="57"/>
                    <a:pt x="60" y="62"/>
                    <a:pt x="80" y="62"/>
                  </a:cubicBezTo>
                  <a:cubicBezTo>
                    <a:pt x="100" y="62"/>
                    <a:pt x="107" y="58"/>
                    <a:pt x="122" y="56"/>
                  </a:cubicBezTo>
                  <a:cubicBezTo>
                    <a:pt x="137" y="54"/>
                    <a:pt x="157" y="49"/>
                    <a:pt x="168" y="48"/>
                  </a:cubicBezTo>
                  <a:cubicBezTo>
                    <a:pt x="179" y="47"/>
                    <a:pt x="181" y="53"/>
                    <a:pt x="188" y="52"/>
                  </a:cubicBezTo>
                  <a:cubicBezTo>
                    <a:pt x="195" y="51"/>
                    <a:pt x="200" y="41"/>
                    <a:pt x="208" y="40"/>
                  </a:cubicBezTo>
                  <a:cubicBezTo>
                    <a:pt x="216" y="39"/>
                    <a:pt x="224" y="45"/>
                    <a:pt x="234" y="44"/>
                  </a:cubicBezTo>
                  <a:cubicBezTo>
                    <a:pt x="244" y="43"/>
                    <a:pt x="254" y="40"/>
                    <a:pt x="268" y="36"/>
                  </a:cubicBezTo>
                  <a:cubicBezTo>
                    <a:pt x="282" y="32"/>
                    <a:pt x="304" y="24"/>
                    <a:pt x="320" y="18"/>
                  </a:cubicBezTo>
                  <a:cubicBezTo>
                    <a:pt x="336" y="12"/>
                    <a:pt x="355" y="4"/>
                    <a:pt x="364" y="0"/>
                  </a:cubicBezTo>
                </a:path>
              </a:pathLst>
            </a:custGeom>
            <a:noFill/>
            <a:ln w="31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80" name="Freeform 2293"/>
            <p:cNvSpPr>
              <a:spLocks/>
            </p:cNvSpPr>
            <p:nvPr/>
          </p:nvSpPr>
          <p:spPr bwMode="auto">
            <a:xfrm flipH="1">
              <a:off x="3125" y="3117"/>
              <a:ext cx="578" cy="468"/>
            </a:xfrm>
            <a:custGeom>
              <a:avLst/>
              <a:gdLst>
                <a:gd name="T0" fmla="*/ 1 w 1030"/>
                <a:gd name="T1" fmla="*/ 0 h 1193"/>
                <a:gd name="T2" fmla="*/ 1 w 1030"/>
                <a:gd name="T3" fmla="*/ 0 h 1193"/>
                <a:gd name="T4" fmla="*/ 1 w 1030"/>
                <a:gd name="T5" fmla="*/ 0 h 1193"/>
                <a:gd name="T6" fmla="*/ 1 w 1030"/>
                <a:gd name="T7" fmla="*/ 0 h 1193"/>
                <a:gd name="T8" fmla="*/ 1 w 1030"/>
                <a:gd name="T9" fmla="*/ 0 h 1193"/>
                <a:gd name="T10" fmla="*/ 1 w 1030"/>
                <a:gd name="T11" fmla="*/ 0 h 1193"/>
                <a:gd name="T12" fmla="*/ 1 w 1030"/>
                <a:gd name="T13" fmla="*/ 0 h 1193"/>
                <a:gd name="T14" fmla="*/ 1 w 1030"/>
                <a:gd name="T15" fmla="*/ 0 h 1193"/>
                <a:gd name="T16" fmla="*/ 1 w 1030"/>
                <a:gd name="T17" fmla="*/ 0 h 1193"/>
                <a:gd name="T18" fmla="*/ 1 w 1030"/>
                <a:gd name="T19" fmla="*/ 0 h 1193"/>
                <a:gd name="T20" fmla="*/ 1 w 1030"/>
                <a:gd name="T21" fmla="*/ 0 h 1193"/>
                <a:gd name="T22" fmla="*/ 1 w 1030"/>
                <a:gd name="T23" fmla="*/ 0 h 1193"/>
                <a:gd name="T24" fmla="*/ 1 w 1030"/>
                <a:gd name="T25" fmla="*/ 0 h 1193"/>
                <a:gd name="T26" fmla="*/ 1 w 1030"/>
                <a:gd name="T27" fmla="*/ 0 h 1193"/>
                <a:gd name="T28" fmla="*/ 1 w 1030"/>
                <a:gd name="T29" fmla="*/ 0 h 1193"/>
                <a:gd name="T30" fmla="*/ 1 w 1030"/>
                <a:gd name="T31" fmla="*/ 0 h 1193"/>
                <a:gd name="T32" fmla="*/ 1 w 1030"/>
                <a:gd name="T33" fmla="*/ 0 h 1193"/>
                <a:gd name="T34" fmla="*/ 1 w 1030"/>
                <a:gd name="T35" fmla="*/ 0 h 1193"/>
                <a:gd name="T36" fmla="*/ 1 w 1030"/>
                <a:gd name="T37" fmla="*/ 0 h 1193"/>
                <a:gd name="T38" fmla="*/ 1 w 1030"/>
                <a:gd name="T39" fmla="*/ 0 h 1193"/>
                <a:gd name="T40" fmla="*/ 1 w 1030"/>
                <a:gd name="T41" fmla="*/ 0 h 1193"/>
                <a:gd name="T42" fmla="*/ 1 w 1030"/>
                <a:gd name="T43" fmla="*/ 0 h 1193"/>
                <a:gd name="T44" fmla="*/ 1 w 1030"/>
                <a:gd name="T45" fmla="*/ 0 h 1193"/>
                <a:gd name="T46" fmla="*/ 1 w 1030"/>
                <a:gd name="T47" fmla="*/ 0 h 1193"/>
                <a:gd name="T48" fmla="*/ 1 w 1030"/>
                <a:gd name="T49" fmla="*/ 0 h 1193"/>
                <a:gd name="T50" fmla="*/ 1 w 1030"/>
                <a:gd name="T51" fmla="*/ 0 h 1193"/>
                <a:gd name="T52" fmla="*/ 1 w 1030"/>
                <a:gd name="T53" fmla="*/ 0 h 1193"/>
                <a:gd name="T54" fmla="*/ 1 w 1030"/>
                <a:gd name="T55" fmla="*/ 0 h 1193"/>
                <a:gd name="T56" fmla="*/ 1 w 1030"/>
                <a:gd name="T57" fmla="*/ 0 h 1193"/>
                <a:gd name="T58" fmla="*/ 1 w 1030"/>
                <a:gd name="T59" fmla="*/ 0 h 1193"/>
                <a:gd name="T60" fmla="*/ 1 w 1030"/>
                <a:gd name="T61" fmla="*/ 0 h 1193"/>
                <a:gd name="T62" fmla="*/ 1 w 1030"/>
                <a:gd name="T63" fmla="*/ 0 h 1193"/>
                <a:gd name="T64" fmla="*/ 1 w 1030"/>
                <a:gd name="T65" fmla="*/ 0 h 1193"/>
                <a:gd name="T66" fmla="*/ 1 w 1030"/>
                <a:gd name="T67" fmla="*/ 0 h 1193"/>
                <a:gd name="T68" fmla="*/ 1 w 1030"/>
                <a:gd name="T69" fmla="*/ 0 h 1193"/>
                <a:gd name="T70" fmla="*/ 0 w 1030"/>
                <a:gd name="T71" fmla="*/ 0 h 1193"/>
                <a:gd name="T72" fmla="*/ 1 w 1030"/>
                <a:gd name="T73" fmla="*/ 0 h 1193"/>
                <a:gd name="T74" fmla="*/ 1 w 1030"/>
                <a:gd name="T75" fmla="*/ 0 h 1193"/>
                <a:gd name="T76" fmla="*/ 1 w 1030"/>
                <a:gd name="T77" fmla="*/ 0 h 11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0" h="1193">
                  <a:moveTo>
                    <a:pt x="111" y="352"/>
                  </a:moveTo>
                  <a:cubicBezTo>
                    <a:pt x="107" y="345"/>
                    <a:pt x="93" y="325"/>
                    <a:pt x="84" y="307"/>
                  </a:cubicBezTo>
                  <a:cubicBezTo>
                    <a:pt x="75" y="289"/>
                    <a:pt x="55" y="275"/>
                    <a:pt x="58" y="242"/>
                  </a:cubicBezTo>
                  <a:cubicBezTo>
                    <a:pt x="61" y="209"/>
                    <a:pt x="73" y="144"/>
                    <a:pt x="103" y="106"/>
                  </a:cubicBezTo>
                  <a:cubicBezTo>
                    <a:pt x="133" y="68"/>
                    <a:pt x="195" y="30"/>
                    <a:pt x="240" y="15"/>
                  </a:cubicBezTo>
                  <a:cubicBezTo>
                    <a:pt x="285" y="0"/>
                    <a:pt x="323" y="15"/>
                    <a:pt x="376" y="15"/>
                  </a:cubicBezTo>
                  <a:cubicBezTo>
                    <a:pt x="429" y="15"/>
                    <a:pt x="497" y="8"/>
                    <a:pt x="557" y="15"/>
                  </a:cubicBezTo>
                  <a:cubicBezTo>
                    <a:pt x="617" y="22"/>
                    <a:pt x="693" y="48"/>
                    <a:pt x="738" y="60"/>
                  </a:cubicBezTo>
                  <a:cubicBezTo>
                    <a:pt x="783" y="72"/>
                    <a:pt x="793" y="73"/>
                    <a:pt x="831" y="88"/>
                  </a:cubicBezTo>
                  <a:cubicBezTo>
                    <a:pt x="869" y="103"/>
                    <a:pt x="935" y="118"/>
                    <a:pt x="965" y="151"/>
                  </a:cubicBezTo>
                  <a:cubicBezTo>
                    <a:pt x="995" y="184"/>
                    <a:pt x="1011" y="242"/>
                    <a:pt x="1011" y="287"/>
                  </a:cubicBezTo>
                  <a:cubicBezTo>
                    <a:pt x="1011" y="332"/>
                    <a:pt x="981" y="394"/>
                    <a:pt x="963" y="424"/>
                  </a:cubicBezTo>
                  <a:cubicBezTo>
                    <a:pt x="945" y="454"/>
                    <a:pt x="907" y="455"/>
                    <a:pt x="903" y="466"/>
                  </a:cubicBezTo>
                  <a:cubicBezTo>
                    <a:pt x="899" y="477"/>
                    <a:pt x="921" y="480"/>
                    <a:pt x="936" y="492"/>
                  </a:cubicBezTo>
                  <a:cubicBezTo>
                    <a:pt x="951" y="504"/>
                    <a:pt x="980" y="512"/>
                    <a:pt x="994" y="536"/>
                  </a:cubicBezTo>
                  <a:cubicBezTo>
                    <a:pt x="1008" y="560"/>
                    <a:pt x="1020" y="605"/>
                    <a:pt x="1018" y="638"/>
                  </a:cubicBezTo>
                  <a:cubicBezTo>
                    <a:pt x="1016" y="671"/>
                    <a:pt x="992" y="713"/>
                    <a:pt x="980" y="736"/>
                  </a:cubicBezTo>
                  <a:cubicBezTo>
                    <a:pt x="968" y="759"/>
                    <a:pt x="942" y="757"/>
                    <a:pt x="948" y="776"/>
                  </a:cubicBezTo>
                  <a:cubicBezTo>
                    <a:pt x="954" y="795"/>
                    <a:pt x="1006" y="826"/>
                    <a:pt x="1018" y="850"/>
                  </a:cubicBezTo>
                  <a:cubicBezTo>
                    <a:pt x="1030" y="874"/>
                    <a:pt x="1027" y="900"/>
                    <a:pt x="1018" y="922"/>
                  </a:cubicBezTo>
                  <a:cubicBezTo>
                    <a:pt x="1009" y="944"/>
                    <a:pt x="984" y="970"/>
                    <a:pt x="963" y="985"/>
                  </a:cubicBezTo>
                  <a:cubicBezTo>
                    <a:pt x="942" y="1000"/>
                    <a:pt x="899" y="1002"/>
                    <a:pt x="891" y="1012"/>
                  </a:cubicBezTo>
                  <a:cubicBezTo>
                    <a:pt x="883" y="1022"/>
                    <a:pt x="912" y="1026"/>
                    <a:pt x="912" y="1045"/>
                  </a:cubicBezTo>
                  <a:cubicBezTo>
                    <a:pt x="912" y="1064"/>
                    <a:pt x="911" y="1107"/>
                    <a:pt x="888" y="1126"/>
                  </a:cubicBezTo>
                  <a:cubicBezTo>
                    <a:pt x="865" y="1145"/>
                    <a:pt x="826" y="1152"/>
                    <a:pt x="774" y="1162"/>
                  </a:cubicBezTo>
                  <a:cubicBezTo>
                    <a:pt x="722" y="1172"/>
                    <a:pt x="659" y="1186"/>
                    <a:pt x="573" y="1189"/>
                  </a:cubicBezTo>
                  <a:cubicBezTo>
                    <a:pt x="487" y="1192"/>
                    <a:pt x="321" y="1193"/>
                    <a:pt x="255" y="1183"/>
                  </a:cubicBezTo>
                  <a:cubicBezTo>
                    <a:pt x="189" y="1173"/>
                    <a:pt x="192" y="1158"/>
                    <a:pt x="177" y="1126"/>
                  </a:cubicBezTo>
                  <a:cubicBezTo>
                    <a:pt x="162" y="1094"/>
                    <a:pt x="176" y="1026"/>
                    <a:pt x="165" y="991"/>
                  </a:cubicBezTo>
                  <a:cubicBezTo>
                    <a:pt x="154" y="956"/>
                    <a:pt x="126" y="940"/>
                    <a:pt x="111" y="916"/>
                  </a:cubicBezTo>
                  <a:cubicBezTo>
                    <a:pt x="96" y="892"/>
                    <a:pt x="80" y="868"/>
                    <a:pt x="72" y="844"/>
                  </a:cubicBezTo>
                  <a:cubicBezTo>
                    <a:pt x="64" y="820"/>
                    <a:pt x="66" y="798"/>
                    <a:pt x="63" y="772"/>
                  </a:cubicBezTo>
                  <a:cubicBezTo>
                    <a:pt x="60" y="746"/>
                    <a:pt x="61" y="705"/>
                    <a:pt x="57" y="688"/>
                  </a:cubicBezTo>
                  <a:cubicBezTo>
                    <a:pt x="53" y="671"/>
                    <a:pt x="46" y="676"/>
                    <a:pt x="39" y="667"/>
                  </a:cubicBezTo>
                  <a:cubicBezTo>
                    <a:pt x="32" y="658"/>
                    <a:pt x="21" y="650"/>
                    <a:pt x="15" y="631"/>
                  </a:cubicBezTo>
                  <a:cubicBezTo>
                    <a:pt x="9" y="612"/>
                    <a:pt x="0" y="583"/>
                    <a:pt x="0" y="550"/>
                  </a:cubicBezTo>
                  <a:cubicBezTo>
                    <a:pt x="0" y="517"/>
                    <a:pt x="5" y="459"/>
                    <a:pt x="15" y="430"/>
                  </a:cubicBezTo>
                  <a:cubicBezTo>
                    <a:pt x="25" y="401"/>
                    <a:pt x="46" y="389"/>
                    <a:pt x="60" y="373"/>
                  </a:cubicBezTo>
                  <a:cubicBezTo>
                    <a:pt x="74" y="357"/>
                    <a:pt x="91" y="340"/>
                    <a:pt x="99" y="331"/>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81" name="Freeform 2294"/>
            <p:cNvSpPr>
              <a:spLocks/>
            </p:cNvSpPr>
            <p:nvPr/>
          </p:nvSpPr>
          <p:spPr bwMode="auto">
            <a:xfrm flipH="1">
              <a:off x="3201" y="3045"/>
              <a:ext cx="330" cy="468"/>
            </a:xfrm>
            <a:custGeom>
              <a:avLst/>
              <a:gdLst>
                <a:gd name="T0" fmla="*/ 1 w 590"/>
                <a:gd name="T1" fmla="*/ 0 h 60"/>
                <a:gd name="T2" fmla="*/ 1 w 590"/>
                <a:gd name="T3" fmla="*/ 0 h 60"/>
                <a:gd name="T4" fmla="*/ 1 w 590"/>
                <a:gd name="T5" fmla="*/ 0 h 60"/>
                <a:gd name="T6" fmla="*/ 1 w 590"/>
                <a:gd name="T7" fmla="*/ 0 h 60"/>
                <a:gd name="T8" fmla="*/ 0 w 590"/>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60">
                  <a:moveTo>
                    <a:pt x="590" y="52"/>
                  </a:moveTo>
                  <a:cubicBezTo>
                    <a:pt x="548" y="52"/>
                    <a:pt x="506" y="52"/>
                    <a:pt x="453" y="52"/>
                  </a:cubicBezTo>
                  <a:cubicBezTo>
                    <a:pt x="400" y="52"/>
                    <a:pt x="340" y="60"/>
                    <a:pt x="272" y="52"/>
                  </a:cubicBezTo>
                  <a:cubicBezTo>
                    <a:pt x="204" y="44"/>
                    <a:pt x="90" y="14"/>
                    <a:pt x="45" y="7"/>
                  </a:cubicBezTo>
                  <a:cubicBezTo>
                    <a:pt x="0" y="0"/>
                    <a:pt x="0" y="3"/>
                    <a:pt x="0" y="7"/>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82" name="Freeform 2295"/>
            <p:cNvSpPr>
              <a:spLocks/>
            </p:cNvSpPr>
            <p:nvPr/>
          </p:nvSpPr>
          <p:spPr bwMode="auto">
            <a:xfrm flipH="1">
              <a:off x="3174" y="3201"/>
              <a:ext cx="362" cy="468"/>
            </a:xfrm>
            <a:custGeom>
              <a:avLst/>
              <a:gdLst>
                <a:gd name="T0" fmla="*/ 1 w 645"/>
                <a:gd name="T1" fmla="*/ 0 h 53"/>
                <a:gd name="T2" fmla="*/ 1 w 645"/>
                <a:gd name="T3" fmla="*/ 0 h 53"/>
                <a:gd name="T4" fmla="*/ 1 w 645"/>
                <a:gd name="T5" fmla="*/ 0 h 53"/>
                <a:gd name="T6" fmla="*/ 1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83" name="Freeform 2296"/>
            <p:cNvSpPr>
              <a:spLocks/>
            </p:cNvSpPr>
            <p:nvPr/>
          </p:nvSpPr>
          <p:spPr bwMode="auto">
            <a:xfrm rot="273130" flipH="1">
              <a:off x="3204" y="3329"/>
              <a:ext cx="313" cy="468"/>
            </a:xfrm>
            <a:custGeom>
              <a:avLst/>
              <a:gdLst>
                <a:gd name="T0" fmla="*/ 0 w 645"/>
                <a:gd name="T1" fmla="*/ 0 h 53"/>
                <a:gd name="T2" fmla="*/ 0 w 645"/>
                <a:gd name="T3" fmla="*/ 0 h 53"/>
                <a:gd name="T4" fmla="*/ 0 w 645"/>
                <a:gd name="T5" fmla="*/ 0 h 53"/>
                <a:gd name="T6" fmla="*/ 0 w 645"/>
                <a:gd name="T7" fmla="*/ 0 h 53"/>
                <a:gd name="T8" fmla="*/ 0 w 645"/>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53">
                  <a:moveTo>
                    <a:pt x="645" y="33"/>
                  </a:moveTo>
                  <a:cubicBezTo>
                    <a:pt x="622" y="35"/>
                    <a:pt x="559" y="45"/>
                    <a:pt x="507" y="48"/>
                  </a:cubicBezTo>
                  <a:cubicBezTo>
                    <a:pt x="455" y="51"/>
                    <a:pt x="389" y="53"/>
                    <a:pt x="333" y="51"/>
                  </a:cubicBezTo>
                  <a:cubicBezTo>
                    <a:pt x="277" y="49"/>
                    <a:pt x="223" y="41"/>
                    <a:pt x="168" y="33"/>
                  </a:cubicBezTo>
                  <a:cubicBezTo>
                    <a:pt x="113" y="25"/>
                    <a:pt x="35" y="7"/>
                    <a:pt x="0"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grpSp>
      <p:sp>
        <p:nvSpPr>
          <p:cNvPr id="151" name="Freeform 696"/>
          <p:cNvSpPr>
            <a:spLocks/>
          </p:cNvSpPr>
          <p:nvPr/>
        </p:nvSpPr>
        <p:spPr bwMode="auto">
          <a:xfrm flipH="1">
            <a:off x="4235693" y="4280738"/>
            <a:ext cx="755943" cy="733494"/>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152" name="Freeform 697"/>
          <p:cNvSpPr>
            <a:spLocks/>
          </p:cNvSpPr>
          <p:nvPr/>
        </p:nvSpPr>
        <p:spPr bwMode="auto">
          <a:xfrm flipH="1">
            <a:off x="4429158" y="4431743"/>
            <a:ext cx="559256" cy="672372"/>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53" name="Freeform 699"/>
          <p:cNvSpPr>
            <a:spLocks/>
          </p:cNvSpPr>
          <p:nvPr/>
        </p:nvSpPr>
        <p:spPr bwMode="auto">
          <a:xfrm flipH="1">
            <a:off x="4759928" y="4596963"/>
            <a:ext cx="76508" cy="54594"/>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4" name="Freeform 701"/>
          <p:cNvSpPr>
            <a:spLocks/>
          </p:cNvSpPr>
          <p:nvPr/>
        </p:nvSpPr>
        <p:spPr bwMode="auto">
          <a:xfrm flipH="1">
            <a:off x="4572435" y="4563475"/>
            <a:ext cx="95903" cy="74708"/>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5" name="Freeform 702"/>
          <p:cNvSpPr>
            <a:spLocks/>
          </p:cNvSpPr>
          <p:nvPr/>
        </p:nvSpPr>
        <p:spPr bwMode="auto">
          <a:xfrm flipH="1">
            <a:off x="4761007" y="4533750"/>
            <a:ext cx="92670" cy="54594"/>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6" name="Freeform 573"/>
          <p:cNvSpPr>
            <a:spLocks/>
          </p:cNvSpPr>
          <p:nvPr/>
        </p:nvSpPr>
        <p:spPr bwMode="auto">
          <a:xfrm>
            <a:off x="4495307" y="4795573"/>
            <a:ext cx="367613" cy="133023"/>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0" name="Line 569"/>
          <p:cNvSpPr>
            <a:spLocks noChangeShapeType="1"/>
          </p:cNvSpPr>
          <p:nvPr/>
        </p:nvSpPr>
        <p:spPr bwMode="auto">
          <a:xfrm flipV="1">
            <a:off x="4864077" y="4713087"/>
            <a:ext cx="124174" cy="6431"/>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61" name="Freeform 567"/>
          <p:cNvSpPr>
            <a:spLocks/>
          </p:cNvSpPr>
          <p:nvPr/>
        </p:nvSpPr>
        <p:spPr bwMode="auto">
          <a:xfrm>
            <a:off x="4547565" y="4688311"/>
            <a:ext cx="132544" cy="99679"/>
          </a:xfrm>
          <a:custGeom>
            <a:avLst/>
            <a:gdLst>
              <a:gd name="T0" fmla="*/ 0 w 41"/>
              <a:gd name="T1" fmla="*/ 69 h 44"/>
              <a:gd name="T2" fmla="*/ 0 w 41"/>
              <a:gd name="T3" fmla="*/ 344 h 44"/>
              <a:gd name="T4" fmla="*/ 5422 w 41"/>
              <a:gd name="T5" fmla="*/ 344 h 44"/>
              <a:gd name="T6" fmla="*/ 6196 w 41"/>
              <a:gd name="T7" fmla="*/ 151 h 44"/>
              <a:gd name="T8" fmla="*/ 3399 w 41"/>
              <a:gd name="T9" fmla="*/ 16 h 44"/>
              <a:gd name="T10" fmla="*/ 0 w 41"/>
              <a:gd name="T11" fmla="*/ 69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4">
                <a:moveTo>
                  <a:pt x="0" y="9"/>
                </a:moveTo>
                <a:cubicBezTo>
                  <a:pt x="0" y="44"/>
                  <a:pt x="0" y="44"/>
                  <a:pt x="0" y="44"/>
                </a:cubicBezTo>
                <a:cubicBezTo>
                  <a:pt x="35" y="44"/>
                  <a:pt x="35" y="44"/>
                  <a:pt x="35" y="44"/>
                </a:cubicBezTo>
                <a:cubicBezTo>
                  <a:pt x="40" y="19"/>
                  <a:pt x="40" y="19"/>
                  <a:pt x="40" y="19"/>
                </a:cubicBezTo>
                <a:cubicBezTo>
                  <a:pt x="40" y="19"/>
                  <a:pt x="41" y="5"/>
                  <a:pt x="22" y="2"/>
                </a:cubicBezTo>
                <a:cubicBezTo>
                  <a:pt x="3" y="0"/>
                  <a:pt x="0" y="9"/>
                  <a:pt x="0" y="9"/>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2" name="Line 569"/>
          <p:cNvSpPr>
            <a:spLocks noChangeShapeType="1"/>
          </p:cNvSpPr>
          <p:nvPr/>
        </p:nvSpPr>
        <p:spPr bwMode="auto">
          <a:xfrm flipV="1">
            <a:off x="4423389" y="4733328"/>
            <a:ext cx="124174" cy="6431"/>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63" name="Freeform 579"/>
          <p:cNvSpPr>
            <a:spLocks/>
          </p:cNvSpPr>
          <p:nvPr/>
        </p:nvSpPr>
        <p:spPr bwMode="auto">
          <a:xfrm>
            <a:off x="4601976" y="4718858"/>
            <a:ext cx="46042" cy="27331"/>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4" name="Freeform 580"/>
          <p:cNvSpPr>
            <a:spLocks/>
          </p:cNvSpPr>
          <p:nvPr/>
        </p:nvSpPr>
        <p:spPr bwMode="auto">
          <a:xfrm>
            <a:off x="4759637" y="4718858"/>
            <a:ext cx="43251" cy="27331"/>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5" name="Freeform 568"/>
          <p:cNvSpPr>
            <a:spLocks/>
          </p:cNvSpPr>
          <p:nvPr/>
        </p:nvSpPr>
        <p:spPr bwMode="auto">
          <a:xfrm>
            <a:off x="4738163" y="4686582"/>
            <a:ext cx="104640" cy="90033"/>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nvGrpSpPr>
          <p:cNvPr id="166" name="グループ化 165"/>
          <p:cNvGrpSpPr/>
          <p:nvPr/>
        </p:nvGrpSpPr>
        <p:grpSpPr>
          <a:xfrm flipH="1">
            <a:off x="4203057" y="4174185"/>
            <a:ext cx="904812" cy="604669"/>
            <a:chOff x="1522292" y="807513"/>
            <a:chExt cx="1201112" cy="802512"/>
          </a:xfrm>
        </p:grpSpPr>
        <p:sp>
          <p:nvSpPr>
            <p:cNvPr id="189" name="Freeform 371"/>
            <p:cNvSpPr>
              <a:spLocks/>
            </p:cNvSpPr>
            <p:nvPr/>
          </p:nvSpPr>
          <p:spPr bwMode="auto">
            <a:xfrm rot="245351">
              <a:off x="1571633" y="807513"/>
              <a:ext cx="1101043" cy="657391"/>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Freeform 370"/>
            <p:cNvSpPr>
              <a:spLocks/>
            </p:cNvSpPr>
            <p:nvPr/>
          </p:nvSpPr>
          <p:spPr bwMode="auto">
            <a:xfrm rot="245351">
              <a:off x="2616852" y="1067587"/>
              <a:ext cx="106552" cy="542438"/>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Freeform 372"/>
            <p:cNvSpPr>
              <a:spLocks/>
            </p:cNvSpPr>
            <p:nvPr/>
          </p:nvSpPr>
          <p:spPr bwMode="auto">
            <a:xfrm rot="245351">
              <a:off x="1522292" y="1233013"/>
              <a:ext cx="1136562" cy="240685"/>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38" name="テキスト ボックス 137"/>
          <p:cNvSpPr txBox="1"/>
          <p:nvPr/>
        </p:nvSpPr>
        <p:spPr>
          <a:xfrm>
            <a:off x="8032268" y="685794"/>
            <a:ext cx="3946914" cy="369332"/>
          </a:xfrm>
          <a:prstGeom prst="rect">
            <a:avLst/>
          </a:prstGeom>
          <a:noFill/>
        </p:spPr>
        <p:txBody>
          <a:bodyPr wrap="none" rtlCol="0">
            <a:spAutoFit/>
          </a:bodyPr>
          <a:lstStyle/>
          <a:p>
            <a:r>
              <a:rPr lang="ja-JP" altLang="en-US" b="1" dirty="0"/>
              <a:t>完成品外観チェック要素作業（改善前）</a:t>
            </a:r>
          </a:p>
        </p:txBody>
      </p:sp>
      <p:sp>
        <p:nvSpPr>
          <p:cNvPr id="139" name="テキスト ボックス 138"/>
          <p:cNvSpPr txBox="1"/>
          <p:nvPr/>
        </p:nvSpPr>
        <p:spPr>
          <a:xfrm>
            <a:off x="7973496" y="3423001"/>
            <a:ext cx="3921266" cy="369332"/>
          </a:xfrm>
          <a:prstGeom prst="rect">
            <a:avLst/>
          </a:prstGeom>
          <a:noFill/>
        </p:spPr>
        <p:txBody>
          <a:bodyPr wrap="none" rtlCol="0">
            <a:spAutoFit/>
          </a:bodyPr>
          <a:lstStyle/>
          <a:p>
            <a:r>
              <a:rPr lang="ja-JP" altLang="en-US" b="1" dirty="0"/>
              <a:t>完成品外観チェック要素作業（改善後）</a:t>
            </a:r>
          </a:p>
        </p:txBody>
      </p:sp>
      <p:pic>
        <p:nvPicPr>
          <p:cNvPr id="31746" name="Picture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3170" y="3729732"/>
            <a:ext cx="4068000" cy="22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7969778" y="3984878"/>
            <a:ext cx="288032" cy="261610"/>
          </a:xfrm>
          <a:prstGeom prst="rect">
            <a:avLst/>
          </a:prstGeom>
          <a:noFill/>
        </p:spPr>
        <p:txBody>
          <a:bodyPr wrap="square" rtlCol="0">
            <a:spAutoFit/>
          </a:bodyPr>
          <a:lstStyle/>
          <a:p>
            <a:r>
              <a:rPr lang="ja-JP" altLang="en-US" sz="1100" b="1" dirty="0"/>
              <a:t>１</a:t>
            </a:r>
          </a:p>
        </p:txBody>
      </p:sp>
      <p:sp>
        <p:nvSpPr>
          <p:cNvPr id="141" name="テキスト ボックス 140"/>
          <p:cNvSpPr txBox="1"/>
          <p:nvPr/>
        </p:nvSpPr>
        <p:spPr>
          <a:xfrm>
            <a:off x="7969778" y="4188200"/>
            <a:ext cx="288032" cy="261610"/>
          </a:xfrm>
          <a:prstGeom prst="rect">
            <a:avLst/>
          </a:prstGeom>
          <a:noFill/>
        </p:spPr>
        <p:txBody>
          <a:bodyPr wrap="square" rtlCol="0">
            <a:spAutoFit/>
          </a:bodyPr>
          <a:lstStyle/>
          <a:p>
            <a:r>
              <a:rPr lang="en-US" altLang="ja-JP" sz="1100" b="1" dirty="0"/>
              <a:t>2</a:t>
            </a:r>
            <a:endParaRPr lang="ja-JP" altLang="en-US" sz="1100" b="1" dirty="0"/>
          </a:p>
        </p:txBody>
      </p:sp>
      <p:sp>
        <p:nvSpPr>
          <p:cNvPr id="146" name="テキスト ボックス 145"/>
          <p:cNvSpPr txBox="1"/>
          <p:nvPr/>
        </p:nvSpPr>
        <p:spPr>
          <a:xfrm>
            <a:off x="7969778" y="4416799"/>
            <a:ext cx="288032" cy="261610"/>
          </a:xfrm>
          <a:prstGeom prst="rect">
            <a:avLst/>
          </a:prstGeom>
          <a:noFill/>
        </p:spPr>
        <p:txBody>
          <a:bodyPr wrap="square" rtlCol="0">
            <a:spAutoFit/>
          </a:bodyPr>
          <a:lstStyle/>
          <a:p>
            <a:r>
              <a:rPr lang="en-US" altLang="ja-JP" sz="1100" b="1" dirty="0"/>
              <a:t>3</a:t>
            </a:r>
            <a:endParaRPr lang="ja-JP" altLang="en-US" sz="1100" b="1" dirty="0"/>
          </a:p>
        </p:txBody>
      </p:sp>
      <p:sp>
        <p:nvSpPr>
          <p:cNvPr id="147" name="テキスト ボックス 146"/>
          <p:cNvSpPr txBox="1"/>
          <p:nvPr/>
        </p:nvSpPr>
        <p:spPr>
          <a:xfrm>
            <a:off x="7969778" y="4632607"/>
            <a:ext cx="288032" cy="261610"/>
          </a:xfrm>
          <a:prstGeom prst="rect">
            <a:avLst/>
          </a:prstGeom>
          <a:noFill/>
        </p:spPr>
        <p:txBody>
          <a:bodyPr wrap="square" rtlCol="0">
            <a:spAutoFit/>
          </a:bodyPr>
          <a:lstStyle/>
          <a:p>
            <a:r>
              <a:rPr lang="en-US" altLang="ja-JP" sz="1100" b="1" dirty="0"/>
              <a:t>4</a:t>
            </a:r>
            <a:endParaRPr lang="ja-JP" altLang="en-US" sz="1100" b="1" dirty="0"/>
          </a:p>
        </p:txBody>
      </p:sp>
      <p:sp>
        <p:nvSpPr>
          <p:cNvPr id="148" name="テキスト ボックス 147"/>
          <p:cNvSpPr txBox="1"/>
          <p:nvPr/>
        </p:nvSpPr>
        <p:spPr>
          <a:xfrm>
            <a:off x="7969778" y="4861266"/>
            <a:ext cx="288032" cy="261610"/>
          </a:xfrm>
          <a:prstGeom prst="rect">
            <a:avLst/>
          </a:prstGeom>
          <a:noFill/>
        </p:spPr>
        <p:txBody>
          <a:bodyPr wrap="square" rtlCol="0">
            <a:spAutoFit/>
          </a:bodyPr>
          <a:lstStyle/>
          <a:p>
            <a:r>
              <a:rPr lang="en-US" altLang="ja-JP" sz="1100" b="1" dirty="0"/>
              <a:t>5</a:t>
            </a:r>
            <a:endParaRPr lang="ja-JP" altLang="en-US" sz="1100" b="1" dirty="0"/>
          </a:p>
        </p:txBody>
      </p:sp>
      <p:sp>
        <p:nvSpPr>
          <p:cNvPr id="149" name="テキスト ボックス 148"/>
          <p:cNvSpPr txBox="1"/>
          <p:nvPr/>
        </p:nvSpPr>
        <p:spPr>
          <a:xfrm>
            <a:off x="7969778" y="5077167"/>
            <a:ext cx="288032" cy="261610"/>
          </a:xfrm>
          <a:prstGeom prst="rect">
            <a:avLst/>
          </a:prstGeom>
          <a:noFill/>
        </p:spPr>
        <p:txBody>
          <a:bodyPr wrap="square" rtlCol="0">
            <a:spAutoFit/>
          </a:bodyPr>
          <a:lstStyle/>
          <a:p>
            <a:r>
              <a:rPr lang="en-US" altLang="ja-JP" sz="1100" b="1" dirty="0"/>
              <a:t>6</a:t>
            </a:r>
            <a:endParaRPr lang="ja-JP" altLang="en-US" sz="1100" b="1" dirty="0"/>
          </a:p>
        </p:txBody>
      </p:sp>
      <p:sp>
        <p:nvSpPr>
          <p:cNvPr id="150" name="テキスト ボックス 149"/>
          <p:cNvSpPr txBox="1"/>
          <p:nvPr/>
        </p:nvSpPr>
        <p:spPr>
          <a:xfrm>
            <a:off x="7969778" y="5288001"/>
            <a:ext cx="288032" cy="261610"/>
          </a:xfrm>
          <a:prstGeom prst="rect">
            <a:avLst/>
          </a:prstGeom>
          <a:noFill/>
        </p:spPr>
        <p:txBody>
          <a:bodyPr wrap="square" rtlCol="0">
            <a:spAutoFit/>
          </a:bodyPr>
          <a:lstStyle/>
          <a:p>
            <a:r>
              <a:rPr lang="en-US" altLang="ja-JP" sz="1100" b="1" dirty="0"/>
              <a:t>7</a:t>
            </a:r>
            <a:endParaRPr lang="ja-JP" altLang="en-US" sz="1100" b="1" dirty="0"/>
          </a:p>
        </p:txBody>
      </p:sp>
      <p:sp>
        <p:nvSpPr>
          <p:cNvPr id="193" name="テキスト ボックス 192"/>
          <p:cNvSpPr txBox="1"/>
          <p:nvPr/>
        </p:nvSpPr>
        <p:spPr>
          <a:xfrm>
            <a:off x="7969778" y="5498811"/>
            <a:ext cx="288032" cy="261610"/>
          </a:xfrm>
          <a:prstGeom prst="rect">
            <a:avLst/>
          </a:prstGeom>
          <a:noFill/>
        </p:spPr>
        <p:txBody>
          <a:bodyPr wrap="square" rtlCol="0">
            <a:spAutoFit/>
          </a:bodyPr>
          <a:lstStyle/>
          <a:p>
            <a:r>
              <a:rPr lang="en-US" altLang="ja-JP" sz="1100" b="1" dirty="0"/>
              <a:t>8</a:t>
            </a:r>
            <a:endParaRPr lang="ja-JP" altLang="en-US" sz="1100" b="1" dirty="0"/>
          </a:p>
        </p:txBody>
      </p:sp>
      <p:sp>
        <p:nvSpPr>
          <p:cNvPr id="194" name="テキスト ボックス 193"/>
          <p:cNvSpPr txBox="1"/>
          <p:nvPr/>
        </p:nvSpPr>
        <p:spPr>
          <a:xfrm>
            <a:off x="7906278" y="3748668"/>
            <a:ext cx="385440" cy="261610"/>
          </a:xfrm>
          <a:prstGeom prst="rect">
            <a:avLst/>
          </a:prstGeom>
          <a:noFill/>
        </p:spPr>
        <p:txBody>
          <a:bodyPr wrap="square" rtlCol="0">
            <a:spAutoFit/>
          </a:bodyPr>
          <a:lstStyle/>
          <a:p>
            <a:r>
              <a:rPr lang="en-US" altLang="ja-JP" sz="1100" b="1" dirty="0"/>
              <a:t>NO.</a:t>
            </a:r>
            <a:endParaRPr lang="ja-JP" altLang="en-US" sz="1100" b="1" dirty="0"/>
          </a:p>
        </p:txBody>
      </p:sp>
      <p:sp>
        <p:nvSpPr>
          <p:cNvPr id="6" name="テキスト ボックス 5"/>
          <p:cNvSpPr txBox="1"/>
          <p:nvPr/>
        </p:nvSpPr>
        <p:spPr>
          <a:xfrm>
            <a:off x="8159051" y="3971156"/>
            <a:ext cx="1818126" cy="261610"/>
          </a:xfrm>
          <a:prstGeom prst="rect">
            <a:avLst/>
          </a:prstGeom>
          <a:noFill/>
        </p:spPr>
        <p:txBody>
          <a:bodyPr wrap="none" rtlCol="0">
            <a:spAutoFit/>
          </a:bodyPr>
          <a:lstStyle/>
          <a:p>
            <a:r>
              <a:rPr lang="ja-JP" altLang="en-US" sz="1100" b="1" dirty="0"/>
              <a:t>台車をストッカまで搬送する</a:t>
            </a:r>
          </a:p>
        </p:txBody>
      </p:sp>
      <p:sp>
        <p:nvSpPr>
          <p:cNvPr id="195" name="テキスト ボックス 194"/>
          <p:cNvSpPr txBox="1"/>
          <p:nvPr/>
        </p:nvSpPr>
        <p:spPr>
          <a:xfrm>
            <a:off x="8674744" y="3728066"/>
            <a:ext cx="1101584" cy="276999"/>
          </a:xfrm>
          <a:prstGeom prst="rect">
            <a:avLst/>
          </a:prstGeom>
          <a:noFill/>
        </p:spPr>
        <p:txBody>
          <a:bodyPr wrap="none" rtlCol="0">
            <a:spAutoFit/>
          </a:bodyPr>
          <a:lstStyle/>
          <a:p>
            <a:r>
              <a:rPr lang="ja-JP" altLang="en-US" sz="1200" b="1" dirty="0"/>
              <a:t>作業及び順序</a:t>
            </a:r>
          </a:p>
        </p:txBody>
      </p:sp>
      <p:sp>
        <p:nvSpPr>
          <p:cNvPr id="196" name="テキスト ボックス 195"/>
          <p:cNvSpPr txBox="1"/>
          <p:nvPr/>
        </p:nvSpPr>
        <p:spPr>
          <a:xfrm>
            <a:off x="8159051" y="4187490"/>
            <a:ext cx="1699504" cy="261610"/>
          </a:xfrm>
          <a:prstGeom prst="rect">
            <a:avLst/>
          </a:prstGeom>
          <a:noFill/>
        </p:spPr>
        <p:txBody>
          <a:bodyPr wrap="none" rtlCol="0">
            <a:spAutoFit/>
          </a:bodyPr>
          <a:lstStyle/>
          <a:p>
            <a:r>
              <a:rPr lang="ja-JP" altLang="en-US" sz="1100" b="1" dirty="0"/>
              <a:t>ストッカに空箱を投入する</a:t>
            </a:r>
          </a:p>
        </p:txBody>
      </p:sp>
      <p:sp>
        <p:nvSpPr>
          <p:cNvPr id="197" name="テキスト ボックス 196"/>
          <p:cNvSpPr txBox="1"/>
          <p:nvPr/>
        </p:nvSpPr>
        <p:spPr>
          <a:xfrm>
            <a:off x="8159051" y="4403099"/>
            <a:ext cx="2233304" cy="261610"/>
          </a:xfrm>
          <a:prstGeom prst="rect">
            <a:avLst/>
          </a:prstGeom>
          <a:noFill/>
        </p:spPr>
        <p:txBody>
          <a:bodyPr wrap="none" rtlCol="0">
            <a:spAutoFit/>
          </a:bodyPr>
          <a:lstStyle/>
          <a:p>
            <a:r>
              <a:rPr lang="ja-JP" altLang="en-US" sz="1100" b="1" dirty="0"/>
              <a:t>ストッカから実箱を台車に引き出す</a:t>
            </a:r>
          </a:p>
        </p:txBody>
      </p:sp>
      <p:sp>
        <p:nvSpPr>
          <p:cNvPr id="198" name="テキスト ボックス 197"/>
          <p:cNvSpPr txBox="1"/>
          <p:nvPr/>
        </p:nvSpPr>
        <p:spPr>
          <a:xfrm>
            <a:off x="8159052" y="4619422"/>
            <a:ext cx="2000869" cy="261610"/>
          </a:xfrm>
          <a:prstGeom prst="rect">
            <a:avLst/>
          </a:prstGeom>
          <a:noFill/>
        </p:spPr>
        <p:txBody>
          <a:bodyPr wrap="none" rtlCol="0">
            <a:spAutoFit/>
          </a:bodyPr>
          <a:lstStyle/>
          <a:p>
            <a:r>
              <a:rPr lang="ja-JP" altLang="en-US" sz="1100" b="1" dirty="0"/>
              <a:t>台車を回転させリフタ横に搬送</a:t>
            </a:r>
          </a:p>
        </p:txBody>
      </p:sp>
      <p:sp>
        <p:nvSpPr>
          <p:cNvPr id="199" name="テキスト ボックス 198"/>
          <p:cNvSpPr txBox="1"/>
          <p:nvPr/>
        </p:nvSpPr>
        <p:spPr>
          <a:xfrm>
            <a:off x="8159052" y="4848204"/>
            <a:ext cx="1592103" cy="261610"/>
          </a:xfrm>
          <a:prstGeom prst="rect">
            <a:avLst/>
          </a:prstGeom>
          <a:noFill/>
        </p:spPr>
        <p:txBody>
          <a:bodyPr wrap="none" rtlCol="0">
            <a:spAutoFit/>
          </a:bodyPr>
          <a:lstStyle/>
          <a:p>
            <a:r>
              <a:rPr lang="ja-JP" altLang="en-US" sz="1100" b="1" dirty="0"/>
              <a:t>完成品をリフタに載せる</a:t>
            </a:r>
          </a:p>
        </p:txBody>
      </p:sp>
      <p:sp>
        <p:nvSpPr>
          <p:cNvPr id="200" name="テキスト ボックス 199"/>
          <p:cNvSpPr txBox="1"/>
          <p:nvPr/>
        </p:nvSpPr>
        <p:spPr>
          <a:xfrm>
            <a:off x="8159052" y="5051209"/>
            <a:ext cx="2066591" cy="261610"/>
          </a:xfrm>
          <a:prstGeom prst="rect">
            <a:avLst/>
          </a:prstGeom>
          <a:noFill/>
        </p:spPr>
        <p:txBody>
          <a:bodyPr wrap="none" rtlCol="0">
            <a:spAutoFit/>
          </a:bodyPr>
          <a:lstStyle/>
          <a:p>
            <a:r>
              <a:rPr lang="ja-JP" altLang="en-US" sz="1100" b="1" dirty="0"/>
              <a:t>完成品を作業台にのせる</a:t>
            </a:r>
            <a:r>
              <a:rPr lang="en-US" altLang="ja-JP" sz="1100" b="1" dirty="0"/>
              <a:t>×</a:t>
            </a:r>
            <a:r>
              <a:rPr lang="ja-JP" altLang="en-US" sz="1100" b="1" dirty="0"/>
              <a:t>３回</a:t>
            </a:r>
          </a:p>
        </p:txBody>
      </p:sp>
      <p:sp>
        <p:nvSpPr>
          <p:cNvPr id="201" name="テキスト ボックス 200"/>
          <p:cNvSpPr txBox="1"/>
          <p:nvPr/>
        </p:nvSpPr>
        <p:spPr>
          <a:xfrm>
            <a:off x="8159052" y="5294220"/>
            <a:ext cx="2199641" cy="230832"/>
          </a:xfrm>
          <a:prstGeom prst="rect">
            <a:avLst/>
          </a:prstGeom>
          <a:noFill/>
        </p:spPr>
        <p:txBody>
          <a:bodyPr wrap="none" rtlCol="0">
            <a:spAutoFit/>
          </a:bodyPr>
          <a:lstStyle/>
          <a:p>
            <a:r>
              <a:rPr lang="ja-JP" altLang="en-US" sz="900" b="1" dirty="0"/>
              <a:t>品番、チェックポイントを確認し入庫</a:t>
            </a:r>
            <a:r>
              <a:rPr lang="en-US" altLang="ja-JP" sz="900" b="1" dirty="0"/>
              <a:t>×</a:t>
            </a:r>
            <a:r>
              <a:rPr lang="ja-JP" altLang="en-US" sz="900" b="1" dirty="0"/>
              <a:t>３回</a:t>
            </a:r>
          </a:p>
        </p:txBody>
      </p:sp>
      <p:sp>
        <p:nvSpPr>
          <p:cNvPr id="202" name="テキスト ボックス 201"/>
          <p:cNvSpPr txBox="1"/>
          <p:nvPr/>
        </p:nvSpPr>
        <p:spPr>
          <a:xfrm>
            <a:off x="8159052" y="5498811"/>
            <a:ext cx="1285929" cy="261610"/>
          </a:xfrm>
          <a:prstGeom prst="rect">
            <a:avLst/>
          </a:prstGeom>
          <a:noFill/>
        </p:spPr>
        <p:txBody>
          <a:bodyPr wrap="none" rtlCol="0">
            <a:spAutoFit/>
          </a:bodyPr>
          <a:lstStyle/>
          <a:p>
            <a:r>
              <a:rPr lang="ja-JP" altLang="en-US" sz="1100" b="1" dirty="0"/>
              <a:t>運搬台車にのせる</a:t>
            </a:r>
            <a:endParaRPr lang="en-US" altLang="ja-JP" sz="1100" b="1" dirty="0"/>
          </a:p>
        </p:txBody>
      </p:sp>
      <p:sp>
        <p:nvSpPr>
          <p:cNvPr id="7" name="テキスト ボックス 6"/>
          <p:cNvSpPr txBox="1"/>
          <p:nvPr/>
        </p:nvSpPr>
        <p:spPr>
          <a:xfrm>
            <a:off x="10266465" y="3745497"/>
            <a:ext cx="492443" cy="276999"/>
          </a:xfrm>
          <a:prstGeom prst="rect">
            <a:avLst/>
          </a:prstGeom>
          <a:noFill/>
        </p:spPr>
        <p:txBody>
          <a:bodyPr wrap="none" rtlCol="0">
            <a:spAutoFit/>
          </a:bodyPr>
          <a:lstStyle/>
          <a:p>
            <a:r>
              <a:rPr lang="ja-JP" altLang="en-US" sz="1200" dirty="0"/>
              <a:t>原田</a:t>
            </a:r>
          </a:p>
        </p:txBody>
      </p:sp>
      <p:sp>
        <p:nvSpPr>
          <p:cNvPr id="203" name="テキスト ボックス 202"/>
          <p:cNvSpPr txBox="1"/>
          <p:nvPr/>
        </p:nvSpPr>
        <p:spPr>
          <a:xfrm>
            <a:off x="10681247" y="3745497"/>
            <a:ext cx="492443" cy="276999"/>
          </a:xfrm>
          <a:prstGeom prst="rect">
            <a:avLst/>
          </a:prstGeom>
          <a:noFill/>
        </p:spPr>
        <p:txBody>
          <a:bodyPr wrap="none" rtlCol="0">
            <a:spAutoFit/>
          </a:bodyPr>
          <a:lstStyle/>
          <a:p>
            <a:r>
              <a:rPr lang="ja-JP" altLang="en-US" sz="1200" dirty="0"/>
              <a:t>木村</a:t>
            </a:r>
          </a:p>
        </p:txBody>
      </p:sp>
      <p:sp>
        <p:nvSpPr>
          <p:cNvPr id="204" name="テキスト ボックス 203"/>
          <p:cNvSpPr txBox="1"/>
          <p:nvPr/>
        </p:nvSpPr>
        <p:spPr>
          <a:xfrm>
            <a:off x="11098783" y="3745497"/>
            <a:ext cx="492443" cy="276999"/>
          </a:xfrm>
          <a:prstGeom prst="rect">
            <a:avLst/>
          </a:prstGeom>
          <a:noFill/>
        </p:spPr>
        <p:txBody>
          <a:bodyPr wrap="none" rtlCol="0">
            <a:spAutoFit/>
          </a:bodyPr>
          <a:lstStyle/>
          <a:p>
            <a:r>
              <a:rPr lang="ja-JP" altLang="en-US" sz="1200" dirty="0">
                <a:solidFill>
                  <a:srgbClr val="FF0000"/>
                </a:solidFill>
              </a:rPr>
              <a:t>中村</a:t>
            </a:r>
          </a:p>
        </p:txBody>
      </p:sp>
      <p:sp>
        <p:nvSpPr>
          <p:cNvPr id="205" name="テキスト ボックス 204"/>
          <p:cNvSpPr txBox="1"/>
          <p:nvPr/>
        </p:nvSpPr>
        <p:spPr>
          <a:xfrm>
            <a:off x="11513412" y="3745497"/>
            <a:ext cx="492443" cy="276999"/>
          </a:xfrm>
          <a:prstGeom prst="rect">
            <a:avLst/>
          </a:prstGeom>
          <a:noFill/>
        </p:spPr>
        <p:txBody>
          <a:bodyPr wrap="none" rtlCol="0">
            <a:spAutoFit/>
          </a:bodyPr>
          <a:lstStyle/>
          <a:p>
            <a:r>
              <a:rPr lang="ja-JP" altLang="en-US" sz="1200" dirty="0">
                <a:solidFill>
                  <a:srgbClr val="FF0000"/>
                </a:solidFill>
              </a:rPr>
              <a:t>白井</a:t>
            </a:r>
          </a:p>
        </p:txBody>
      </p:sp>
      <p:sp>
        <p:nvSpPr>
          <p:cNvPr id="9" name="テキスト ボックス 8"/>
          <p:cNvSpPr txBox="1"/>
          <p:nvPr/>
        </p:nvSpPr>
        <p:spPr>
          <a:xfrm>
            <a:off x="10325523" y="3894021"/>
            <a:ext cx="444352" cy="338554"/>
          </a:xfrm>
          <a:prstGeom prst="rect">
            <a:avLst/>
          </a:prstGeom>
          <a:noFill/>
        </p:spPr>
        <p:txBody>
          <a:bodyPr wrap="none" rtlCol="0">
            <a:spAutoFit/>
          </a:bodyPr>
          <a:lstStyle/>
          <a:p>
            <a:r>
              <a:rPr lang="en-US" altLang="ja-JP" sz="1600" dirty="0"/>
              <a:t>5.7</a:t>
            </a:r>
            <a:endParaRPr lang="ja-JP" altLang="en-US" sz="1600" dirty="0"/>
          </a:p>
        </p:txBody>
      </p:sp>
      <p:sp>
        <p:nvSpPr>
          <p:cNvPr id="206" name="テキスト ボックス 205"/>
          <p:cNvSpPr txBox="1"/>
          <p:nvPr/>
        </p:nvSpPr>
        <p:spPr>
          <a:xfrm>
            <a:off x="10205654" y="5682734"/>
            <a:ext cx="548548" cy="338554"/>
          </a:xfrm>
          <a:prstGeom prst="rect">
            <a:avLst/>
          </a:prstGeom>
          <a:noFill/>
        </p:spPr>
        <p:txBody>
          <a:bodyPr wrap="none" rtlCol="0">
            <a:spAutoFit/>
          </a:bodyPr>
          <a:lstStyle/>
          <a:p>
            <a:r>
              <a:rPr lang="en-US" altLang="ja-JP" sz="1600" dirty="0"/>
              <a:t>72.2</a:t>
            </a:r>
            <a:endParaRPr lang="ja-JP" altLang="en-US" sz="1600" dirty="0"/>
          </a:p>
        </p:txBody>
      </p:sp>
      <p:sp>
        <p:nvSpPr>
          <p:cNvPr id="207" name="テキスト ボックス 206"/>
          <p:cNvSpPr txBox="1"/>
          <p:nvPr/>
        </p:nvSpPr>
        <p:spPr>
          <a:xfrm>
            <a:off x="10325523" y="4121619"/>
            <a:ext cx="444352" cy="338554"/>
          </a:xfrm>
          <a:prstGeom prst="rect">
            <a:avLst/>
          </a:prstGeom>
          <a:noFill/>
        </p:spPr>
        <p:txBody>
          <a:bodyPr wrap="none" rtlCol="0">
            <a:spAutoFit/>
          </a:bodyPr>
          <a:lstStyle/>
          <a:p>
            <a:r>
              <a:rPr lang="en-US" altLang="ja-JP" sz="1600" dirty="0"/>
              <a:t>5.9</a:t>
            </a:r>
            <a:endParaRPr lang="ja-JP" altLang="en-US" sz="1600" dirty="0"/>
          </a:p>
        </p:txBody>
      </p:sp>
      <p:sp>
        <p:nvSpPr>
          <p:cNvPr id="208" name="テキスト ボックス 207"/>
          <p:cNvSpPr txBox="1"/>
          <p:nvPr/>
        </p:nvSpPr>
        <p:spPr>
          <a:xfrm>
            <a:off x="10325523" y="4338886"/>
            <a:ext cx="444352" cy="338554"/>
          </a:xfrm>
          <a:prstGeom prst="rect">
            <a:avLst/>
          </a:prstGeom>
          <a:noFill/>
        </p:spPr>
        <p:txBody>
          <a:bodyPr wrap="none" rtlCol="0">
            <a:spAutoFit/>
          </a:bodyPr>
          <a:lstStyle/>
          <a:p>
            <a:r>
              <a:rPr lang="en-US" altLang="ja-JP" sz="1600" dirty="0"/>
              <a:t>5.3</a:t>
            </a:r>
            <a:endParaRPr lang="ja-JP" altLang="en-US" sz="1600" dirty="0"/>
          </a:p>
        </p:txBody>
      </p:sp>
      <p:sp>
        <p:nvSpPr>
          <p:cNvPr id="209" name="テキスト ボックス 208"/>
          <p:cNvSpPr txBox="1"/>
          <p:nvPr/>
        </p:nvSpPr>
        <p:spPr>
          <a:xfrm>
            <a:off x="10325523" y="4557200"/>
            <a:ext cx="444352" cy="338554"/>
          </a:xfrm>
          <a:prstGeom prst="rect">
            <a:avLst/>
          </a:prstGeom>
          <a:noFill/>
        </p:spPr>
        <p:txBody>
          <a:bodyPr wrap="none" rtlCol="0">
            <a:spAutoFit/>
          </a:bodyPr>
          <a:lstStyle/>
          <a:p>
            <a:r>
              <a:rPr lang="en-US" altLang="ja-JP" sz="1600" dirty="0"/>
              <a:t>5.9</a:t>
            </a:r>
            <a:endParaRPr lang="ja-JP" altLang="en-US" sz="1600" dirty="0"/>
          </a:p>
        </p:txBody>
      </p:sp>
      <p:sp>
        <p:nvSpPr>
          <p:cNvPr id="210" name="テキスト ボックス 209"/>
          <p:cNvSpPr txBox="1"/>
          <p:nvPr/>
        </p:nvSpPr>
        <p:spPr>
          <a:xfrm>
            <a:off x="10325523" y="4786348"/>
            <a:ext cx="444352" cy="338554"/>
          </a:xfrm>
          <a:prstGeom prst="rect">
            <a:avLst/>
          </a:prstGeom>
          <a:noFill/>
        </p:spPr>
        <p:txBody>
          <a:bodyPr wrap="none" rtlCol="0">
            <a:spAutoFit/>
          </a:bodyPr>
          <a:lstStyle/>
          <a:p>
            <a:r>
              <a:rPr lang="en-US" altLang="ja-JP" sz="1600" dirty="0"/>
              <a:t>5.9</a:t>
            </a:r>
            <a:endParaRPr lang="ja-JP" altLang="en-US" sz="1600" dirty="0"/>
          </a:p>
        </p:txBody>
      </p:sp>
      <p:sp>
        <p:nvSpPr>
          <p:cNvPr id="211" name="テキスト ボックス 210"/>
          <p:cNvSpPr txBox="1"/>
          <p:nvPr/>
        </p:nvSpPr>
        <p:spPr>
          <a:xfrm>
            <a:off x="10325523" y="5014203"/>
            <a:ext cx="444352" cy="338554"/>
          </a:xfrm>
          <a:prstGeom prst="rect">
            <a:avLst/>
          </a:prstGeom>
          <a:noFill/>
        </p:spPr>
        <p:txBody>
          <a:bodyPr wrap="none" rtlCol="0">
            <a:spAutoFit/>
          </a:bodyPr>
          <a:lstStyle/>
          <a:p>
            <a:r>
              <a:rPr lang="en-US" altLang="ja-JP" sz="1600" dirty="0"/>
              <a:t>9.5</a:t>
            </a:r>
            <a:endParaRPr lang="ja-JP" altLang="en-US" sz="1600" dirty="0"/>
          </a:p>
        </p:txBody>
      </p:sp>
      <p:sp>
        <p:nvSpPr>
          <p:cNvPr id="212" name="テキスト ボックス 211"/>
          <p:cNvSpPr txBox="1"/>
          <p:nvPr/>
        </p:nvSpPr>
        <p:spPr>
          <a:xfrm>
            <a:off x="10212582" y="5242391"/>
            <a:ext cx="548548" cy="338554"/>
          </a:xfrm>
          <a:prstGeom prst="rect">
            <a:avLst/>
          </a:prstGeom>
          <a:noFill/>
        </p:spPr>
        <p:txBody>
          <a:bodyPr wrap="none" rtlCol="0">
            <a:spAutoFit/>
          </a:bodyPr>
          <a:lstStyle/>
          <a:p>
            <a:r>
              <a:rPr lang="en-US" altLang="ja-JP" sz="1600" dirty="0"/>
              <a:t>26.1</a:t>
            </a:r>
            <a:endParaRPr lang="ja-JP" altLang="en-US" sz="1600" dirty="0"/>
          </a:p>
        </p:txBody>
      </p:sp>
      <p:sp>
        <p:nvSpPr>
          <p:cNvPr id="214" name="テキスト ボックス 213"/>
          <p:cNvSpPr txBox="1"/>
          <p:nvPr/>
        </p:nvSpPr>
        <p:spPr>
          <a:xfrm>
            <a:off x="10201696" y="5471555"/>
            <a:ext cx="548548" cy="338554"/>
          </a:xfrm>
          <a:prstGeom prst="rect">
            <a:avLst/>
          </a:prstGeom>
          <a:noFill/>
        </p:spPr>
        <p:txBody>
          <a:bodyPr wrap="none" rtlCol="0">
            <a:spAutoFit/>
          </a:bodyPr>
          <a:lstStyle/>
          <a:p>
            <a:r>
              <a:rPr lang="en-US" altLang="ja-JP" sz="1600" dirty="0"/>
              <a:t>13.6</a:t>
            </a:r>
            <a:endParaRPr lang="ja-JP" altLang="en-US" sz="1600" dirty="0"/>
          </a:p>
        </p:txBody>
      </p:sp>
      <p:sp>
        <p:nvSpPr>
          <p:cNvPr id="275" name="テキスト ボックス 274"/>
          <p:cNvSpPr txBox="1"/>
          <p:nvPr/>
        </p:nvSpPr>
        <p:spPr>
          <a:xfrm>
            <a:off x="10772136" y="3894021"/>
            <a:ext cx="444352" cy="338554"/>
          </a:xfrm>
          <a:prstGeom prst="rect">
            <a:avLst/>
          </a:prstGeom>
          <a:noFill/>
        </p:spPr>
        <p:txBody>
          <a:bodyPr wrap="none" rtlCol="0">
            <a:spAutoFit/>
          </a:bodyPr>
          <a:lstStyle/>
          <a:p>
            <a:r>
              <a:rPr lang="en-US" altLang="ja-JP" sz="1600" dirty="0"/>
              <a:t>5.9</a:t>
            </a:r>
            <a:endParaRPr lang="ja-JP" altLang="en-US" sz="1600" dirty="0"/>
          </a:p>
        </p:txBody>
      </p:sp>
      <p:sp>
        <p:nvSpPr>
          <p:cNvPr id="276" name="テキスト ボックス 275"/>
          <p:cNvSpPr txBox="1"/>
          <p:nvPr/>
        </p:nvSpPr>
        <p:spPr>
          <a:xfrm>
            <a:off x="10652267" y="5682734"/>
            <a:ext cx="548548" cy="338554"/>
          </a:xfrm>
          <a:prstGeom prst="rect">
            <a:avLst/>
          </a:prstGeom>
          <a:noFill/>
        </p:spPr>
        <p:txBody>
          <a:bodyPr wrap="none" rtlCol="0">
            <a:spAutoFit/>
          </a:bodyPr>
          <a:lstStyle/>
          <a:p>
            <a:r>
              <a:rPr lang="en-US" altLang="ja-JP" sz="1600" dirty="0"/>
              <a:t>73.9</a:t>
            </a:r>
            <a:endParaRPr lang="ja-JP" altLang="en-US" sz="1600" dirty="0"/>
          </a:p>
        </p:txBody>
      </p:sp>
      <p:sp>
        <p:nvSpPr>
          <p:cNvPr id="277" name="テキスト ボックス 276"/>
          <p:cNvSpPr txBox="1"/>
          <p:nvPr/>
        </p:nvSpPr>
        <p:spPr>
          <a:xfrm>
            <a:off x="10772136" y="4121619"/>
            <a:ext cx="444352" cy="338554"/>
          </a:xfrm>
          <a:prstGeom prst="rect">
            <a:avLst/>
          </a:prstGeom>
          <a:noFill/>
        </p:spPr>
        <p:txBody>
          <a:bodyPr wrap="none" rtlCol="0">
            <a:spAutoFit/>
          </a:bodyPr>
          <a:lstStyle/>
          <a:p>
            <a:r>
              <a:rPr lang="en-US" altLang="ja-JP" sz="1600" dirty="0"/>
              <a:t>5.8</a:t>
            </a:r>
            <a:endParaRPr lang="ja-JP" altLang="en-US" sz="1600" dirty="0"/>
          </a:p>
        </p:txBody>
      </p:sp>
      <p:sp>
        <p:nvSpPr>
          <p:cNvPr id="278" name="テキスト ボックス 277"/>
          <p:cNvSpPr txBox="1"/>
          <p:nvPr/>
        </p:nvSpPr>
        <p:spPr>
          <a:xfrm>
            <a:off x="10772136" y="4338886"/>
            <a:ext cx="444352" cy="338554"/>
          </a:xfrm>
          <a:prstGeom prst="rect">
            <a:avLst/>
          </a:prstGeom>
          <a:noFill/>
        </p:spPr>
        <p:txBody>
          <a:bodyPr wrap="none" rtlCol="0">
            <a:spAutoFit/>
          </a:bodyPr>
          <a:lstStyle/>
          <a:p>
            <a:r>
              <a:rPr lang="en-US" altLang="ja-JP" sz="1600" dirty="0"/>
              <a:t>6.3</a:t>
            </a:r>
            <a:endParaRPr lang="ja-JP" altLang="en-US" sz="1600" dirty="0"/>
          </a:p>
        </p:txBody>
      </p:sp>
      <p:sp>
        <p:nvSpPr>
          <p:cNvPr id="279" name="テキスト ボックス 278"/>
          <p:cNvSpPr txBox="1"/>
          <p:nvPr/>
        </p:nvSpPr>
        <p:spPr>
          <a:xfrm>
            <a:off x="10772136" y="4557200"/>
            <a:ext cx="444352" cy="338554"/>
          </a:xfrm>
          <a:prstGeom prst="rect">
            <a:avLst/>
          </a:prstGeom>
          <a:noFill/>
        </p:spPr>
        <p:txBody>
          <a:bodyPr wrap="none" rtlCol="0">
            <a:spAutoFit/>
          </a:bodyPr>
          <a:lstStyle/>
          <a:p>
            <a:r>
              <a:rPr lang="en-US" altLang="ja-JP" sz="1600" dirty="0"/>
              <a:t>5.7</a:t>
            </a:r>
            <a:endParaRPr lang="ja-JP" altLang="en-US" sz="1600" dirty="0"/>
          </a:p>
        </p:txBody>
      </p:sp>
      <p:sp>
        <p:nvSpPr>
          <p:cNvPr id="280" name="テキスト ボックス 279"/>
          <p:cNvSpPr txBox="1"/>
          <p:nvPr/>
        </p:nvSpPr>
        <p:spPr>
          <a:xfrm>
            <a:off x="10772136" y="4786348"/>
            <a:ext cx="444352" cy="338554"/>
          </a:xfrm>
          <a:prstGeom prst="rect">
            <a:avLst/>
          </a:prstGeom>
          <a:noFill/>
        </p:spPr>
        <p:txBody>
          <a:bodyPr wrap="none" rtlCol="0">
            <a:spAutoFit/>
          </a:bodyPr>
          <a:lstStyle/>
          <a:p>
            <a:r>
              <a:rPr lang="en-US" altLang="ja-JP" sz="1600" dirty="0"/>
              <a:t>5.8</a:t>
            </a:r>
            <a:endParaRPr lang="ja-JP" altLang="en-US" sz="1600" dirty="0"/>
          </a:p>
        </p:txBody>
      </p:sp>
      <p:sp>
        <p:nvSpPr>
          <p:cNvPr id="281" name="テキスト ボックス 280"/>
          <p:cNvSpPr txBox="1"/>
          <p:nvPr/>
        </p:nvSpPr>
        <p:spPr>
          <a:xfrm>
            <a:off x="10772136" y="5014203"/>
            <a:ext cx="444352" cy="338554"/>
          </a:xfrm>
          <a:prstGeom prst="rect">
            <a:avLst/>
          </a:prstGeom>
          <a:noFill/>
        </p:spPr>
        <p:txBody>
          <a:bodyPr wrap="none" rtlCol="0">
            <a:spAutoFit/>
          </a:bodyPr>
          <a:lstStyle/>
          <a:p>
            <a:r>
              <a:rPr lang="en-US" altLang="ja-JP" sz="1600" dirty="0"/>
              <a:t>9.7</a:t>
            </a:r>
            <a:endParaRPr lang="ja-JP" altLang="en-US" sz="1600" dirty="0"/>
          </a:p>
        </p:txBody>
      </p:sp>
      <p:sp>
        <p:nvSpPr>
          <p:cNvPr id="282" name="テキスト ボックス 281"/>
          <p:cNvSpPr txBox="1"/>
          <p:nvPr/>
        </p:nvSpPr>
        <p:spPr>
          <a:xfrm>
            <a:off x="10659195" y="5242391"/>
            <a:ext cx="548548" cy="338554"/>
          </a:xfrm>
          <a:prstGeom prst="rect">
            <a:avLst/>
          </a:prstGeom>
          <a:noFill/>
        </p:spPr>
        <p:txBody>
          <a:bodyPr wrap="none" rtlCol="0">
            <a:spAutoFit/>
          </a:bodyPr>
          <a:lstStyle/>
          <a:p>
            <a:r>
              <a:rPr lang="en-US" altLang="ja-JP" sz="1600" dirty="0"/>
              <a:t>26.2</a:t>
            </a:r>
            <a:endParaRPr lang="ja-JP" altLang="en-US" sz="1600" dirty="0"/>
          </a:p>
        </p:txBody>
      </p:sp>
      <p:sp>
        <p:nvSpPr>
          <p:cNvPr id="283" name="テキスト ボックス 282"/>
          <p:cNvSpPr txBox="1"/>
          <p:nvPr/>
        </p:nvSpPr>
        <p:spPr>
          <a:xfrm>
            <a:off x="10648309" y="5471555"/>
            <a:ext cx="548548" cy="338554"/>
          </a:xfrm>
          <a:prstGeom prst="rect">
            <a:avLst/>
          </a:prstGeom>
          <a:noFill/>
        </p:spPr>
        <p:txBody>
          <a:bodyPr wrap="none" rtlCol="0">
            <a:spAutoFit/>
          </a:bodyPr>
          <a:lstStyle/>
          <a:p>
            <a:r>
              <a:rPr lang="en-US" altLang="ja-JP" sz="1600" dirty="0"/>
              <a:t>14.4</a:t>
            </a:r>
            <a:endParaRPr lang="ja-JP" altLang="en-US" sz="1600" dirty="0"/>
          </a:p>
        </p:txBody>
      </p:sp>
      <p:sp>
        <p:nvSpPr>
          <p:cNvPr id="284" name="テキスト ボックス 283"/>
          <p:cNvSpPr txBox="1"/>
          <p:nvPr/>
        </p:nvSpPr>
        <p:spPr>
          <a:xfrm>
            <a:off x="11184703" y="3894021"/>
            <a:ext cx="444352" cy="338554"/>
          </a:xfrm>
          <a:prstGeom prst="rect">
            <a:avLst/>
          </a:prstGeom>
          <a:noFill/>
        </p:spPr>
        <p:txBody>
          <a:bodyPr wrap="none" rtlCol="0">
            <a:spAutoFit/>
          </a:bodyPr>
          <a:lstStyle/>
          <a:p>
            <a:r>
              <a:rPr lang="en-US" altLang="ja-JP" sz="1600" dirty="0"/>
              <a:t>5.8</a:t>
            </a:r>
            <a:endParaRPr lang="ja-JP" altLang="en-US" sz="1600" dirty="0"/>
          </a:p>
        </p:txBody>
      </p:sp>
      <p:sp>
        <p:nvSpPr>
          <p:cNvPr id="285" name="テキスト ボックス 284"/>
          <p:cNvSpPr txBox="1"/>
          <p:nvPr/>
        </p:nvSpPr>
        <p:spPr>
          <a:xfrm>
            <a:off x="11064834" y="5682734"/>
            <a:ext cx="548548" cy="338554"/>
          </a:xfrm>
          <a:prstGeom prst="rect">
            <a:avLst/>
          </a:prstGeom>
          <a:noFill/>
        </p:spPr>
        <p:txBody>
          <a:bodyPr wrap="none" rtlCol="0">
            <a:spAutoFit/>
          </a:bodyPr>
          <a:lstStyle/>
          <a:p>
            <a:r>
              <a:rPr lang="en-US" altLang="ja-JP" sz="1600" dirty="0"/>
              <a:t>74.2</a:t>
            </a:r>
            <a:endParaRPr lang="ja-JP" altLang="en-US" sz="1600" dirty="0"/>
          </a:p>
        </p:txBody>
      </p:sp>
      <p:sp>
        <p:nvSpPr>
          <p:cNvPr id="286" name="テキスト ボックス 285"/>
          <p:cNvSpPr txBox="1"/>
          <p:nvPr/>
        </p:nvSpPr>
        <p:spPr>
          <a:xfrm>
            <a:off x="11184703" y="4121619"/>
            <a:ext cx="444352" cy="338554"/>
          </a:xfrm>
          <a:prstGeom prst="rect">
            <a:avLst/>
          </a:prstGeom>
          <a:noFill/>
        </p:spPr>
        <p:txBody>
          <a:bodyPr wrap="none" rtlCol="0">
            <a:spAutoFit/>
          </a:bodyPr>
          <a:lstStyle/>
          <a:p>
            <a:r>
              <a:rPr lang="en-US" altLang="ja-JP" sz="1600" dirty="0"/>
              <a:t>5.7</a:t>
            </a:r>
            <a:endParaRPr lang="ja-JP" altLang="en-US" sz="1600" dirty="0"/>
          </a:p>
        </p:txBody>
      </p:sp>
      <p:sp>
        <p:nvSpPr>
          <p:cNvPr id="287" name="テキスト ボックス 286"/>
          <p:cNvSpPr txBox="1"/>
          <p:nvPr/>
        </p:nvSpPr>
        <p:spPr>
          <a:xfrm>
            <a:off x="11184703" y="4338886"/>
            <a:ext cx="444352" cy="338554"/>
          </a:xfrm>
          <a:prstGeom prst="rect">
            <a:avLst/>
          </a:prstGeom>
          <a:noFill/>
        </p:spPr>
        <p:txBody>
          <a:bodyPr wrap="none" rtlCol="0">
            <a:spAutoFit/>
          </a:bodyPr>
          <a:lstStyle/>
          <a:p>
            <a:r>
              <a:rPr lang="en-US" altLang="ja-JP" sz="1600" dirty="0"/>
              <a:t>6.5</a:t>
            </a:r>
            <a:endParaRPr lang="ja-JP" altLang="en-US" sz="1600" dirty="0"/>
          </a:p>
        </p:txBody>
      </p:sp>
      <p:sp>
        <p:nvSpPr>
          <p:cNvPr id="288" name="テキスト ボックス 287"/>
          <p:cNvSpPr txBox="1"/>
          <p:nvPr/>
        </p:nvSpPr>
        <p:spPr>
          <a:xfrm>
            <a:off x="11184703" y="4557200"/>
            <a:ext cx="444352" cy="338554"/>
          </a:xfrm>
          <a:prstGeom prst="rect">
            <a:avLst/>
          </a:prstGeom>
          <a:noFill/>
        </p:spPr>
        <p:txBody>
          <a:bodyPr wrap="none" rtlCol="0">
            <a:spAutoFit/>
          </a:bodyPr>
          <a:lstStyle/>
          <a:p>
            <a:r>
              <a:rPr lang="en-US" altLang="ja-JP" sz="1600" dirty="0"/>
              <a:t>5.8</a:t>
            </a:r>
            <a:endParaRPr lang="ja-JP" altLang="en-US" sz="1600" dirty="0"/>
          </a:p>
        </p:txBody>
      </p:sp>
      <p:sp>
        <p:nvSpPr>
          <p:cNvPr id="289" name="テキスト ボックス 288"/>
          <p:cNvSpPr txBox="1"/>
          <p:nvPr/>
        </p:nvSpPr>
        <p:spPr>
          <a:xfrm>
            <a:off x="11184703" y="4786348"/>
            <a:ext cx="444352" cy="338554"/>
          </a:xfrm>
          <a:prstGeom prst="rect">
            <a:avLst/>
          </a:prstGeom>
          <a:noFill/>
        </p:spPr>
        <p:txBody>
          <a:bodyPr wrap="none" rtlCol="0">
            <a:spAutoFit/>
          </a:bodyPr>
          <a:lstStyle/>
          <a:p>
            <a:r>
              <a:rPr lang="en-US" altLang="ja-JP" sz="1600" dirty="0"/>
              <a:t>5.9</a:t>
            </a:r>
            <a:endParaRPr lang="ja-JP" altLang="en-US" sz="1600" dirty="0"/>
          </a:p>
        </p:txBody>
      </p:sp>
      <p:sp>
        <p:nvSpPr>
          <p:cNvPr id="290" name="テキスト ボックス 289"/>
          <p:cNvSpPr txBox="1"/>
          <p:nvPr/>
        </p:nvSpPr>
        <p:spPr>
          <a:xfrm>
            <a:off x="11184703" y="5014203"/>
            <a:ext cx="444352" cy="338554"/>
          </a:xfrm>
          <a:prstGeom prst="rect">
            <a:avLst/>
          </a:prstGeom>
          <a:noFill/>
        </p:spPr>
        <p:txBody>
          <a:bodyPr wrap="none" rtlCol="0">
            <a:spAutoFit/>
          </a:bodyPr>
          <a:lstStyle/>
          <a:p>
            <a:r>
              <a:rPr lang="en-US" altLang="ja-JP" sz="1600" dirty="0"/>
              <a:t>9.5</a:t>
            </a:r>
            <a:endParaRPr lang="ja-JP" altLang="en-US" sz="1600" dirty="0"/>
          </a:p>
        </p:txBody>
      </p:sp>
      <p:sp>
        <p:nvSpPr>
          <p:cNvPr id="291" name="テキスト ボックス 290"/>
          <p:cNvSpPr txBox="1"/>
          <p:nvPr/>
        </p:nvSpPr>
        <p:spPr>
          <a:xfrm>
            <a:off x="11071762" y="5242391"/>
            <a:ext cx="548548" cy="338554"/>
          </a:xfrm>
          <a:prstGeom prst="rect">
            <a:avLst/>
          </a:prstGeom>
          <a:noFill/>
        </p:spPr>
        <p:txBody>
          <a:bodyPr wrap="none" rtlCol="0">
            <a:spAutoFit/>
          </a:bodyPr>
          <a:lstStyle/>
          <a:p>
            <a:r>
              <a:rPr lang="en-US" altLang="ja-JP" sz="1600" dirty="0"/>
              <a:t>26.3</a:t>
            </a:r>
            <a:endParaRPr lang="ja-JP" altLang="en-US" sz="1600" dirty="0"/>
          </a:p>
        </p:txBody>
      </p:sp>
      <p:sp>
        <p:nvSpPr>
          <p:cNvPr id="292" name="テキスト ボックス 291"/>
          <p:cNvSpPr txBox="1"/>
          <p:nvPr/>
        </p:nvSpPr>
        <p:spPr>
          <a:xfrm>
            <a:off x="11060876" y="5471555"/>
            <a:ext cx="548548" cy="338554"/>
          </a:xfrm>
          <a:prstGeom prst="rect">
            <a:avLst/>
          </a:prstGeom>
          <a:noFill/>
        </p:spPr>
        <p:txBody>
          <a:bodyPr wrap="none" rtlCol="0">
            <a:spAutoFit/>
          </a:bodyPr>
          <a:lstStyle/>
          <a:p>
            <a:r>
              <a:rPr lang="en-US" altLang="ja-JP" sz="1600" dirty="0"/>
              <a:t>14.5</a:t>
            </a:r>
            <a:endParaRPr lang="ja-JP" altLang="en-US" sz="1600" dirty="0"/>
          </a:p>
        </p:txBody>
      </p:sp>
      <p:sp>
        <p:nvSpPr>
          <p:cNvPr id="302" name="テキスト ボックス 301"/>
          <p:cNvSpPr txBox="1"/>
          <p:nvPr/>
        </p:nvSpPr>
        <p:spPr>
          <a:xfrm>
            <a:off x="11602324" y="3894021"/>
            <a:ext cx="444352" cy="338554"/>
          </a:xfrm>
          <a:prstGeom prst="rect">
            <a:avLst/>
          </a:prstGeom>
          <a:noFill/>
        </p:spPr>
        <p:txBody>
          <a:bodyPr wrap="none" rtlCol="0">
            <a:spAutoFit/>
          </a:bodyPr>
          <a:lstStyle/>
          <a:p>
            <a:r>
              <a:rPr lang="en-US" altLang="ja-JP" sz="1600" dirty="0"/>
              <a:t>5.9</a:t>
            </a:r>
            <a:endParaRPr lang="ja-JP" altLang="en-US" sz="1600" dirty="0"/>
          </a:p>
        </p:txBody>
      </p:sp>
      <p:sp>
        <p:nvSpPr>
          <p:cNvPr id="303" name="テキスト ボックス 302"/>
          <p:cNvSpPr txBox="1"/>
          <p:nvPr/>
        </p:nvSpPr>
        <p:spPr>
          <a:xfrm>
            <a:off x="11482455" y="5682734"/>
            <a:ext cx="548548" cy="338554"/>
          </a:xfrm>
          <a:prstGeom prst="rect">
            <a:avLst/>
          </a:prstGeom>
          <a:noFill/>
        </p:spPr>
        <p:txBody>
          <a:bodyPr wrap="none" rtlCol="0">
            <a:spAutoFit/>
          </a:bodyPr>
          <a:lstStyle/>
          <a:p>
            <a:r>
              <a:rPr lang="en-US" altLang="ja-JP" sz="1600" dirty="0"/>
              <a:t>75.1</a:t>
            </a:r>
            <a:endParaRPr lang="ja-JP" altLang="en-US" sz="1600" dirty="0"/>
          </a:p>
        </p:txBody>
      </p:sp>
      <p:sp>
        <p:nvSpPr>
          <p:cNvPr id="304" name="テキスト ボックス 303"/>
          <p:cNvSpPr txBox="1"/>
          <p:nvPr/>
        </p:nvSpPr>
        <p:spPr>
          <a:xfrm>
            <a:off x="11602324" y="4121619"/>
            <a:ext cx="444352" cy="338554"/>
          </a:xfrm>
          <a:prstGeom prst="rect">
            <a:avLst/>
          </a:prstGeom>
          <a:noFill/>
        </p:spPr>
        <p:txBody>
          <a:bodyPr wrap="none" rtlCol="0">
            <a:spAutoFit/>
          </a:bodyPr>
          <a:lstStyle/>
          <a:p>
            <a:r>
              <a:rPr lang="en-US" altLang="ja-JP" sz="1600" dirty="0"/>
              <a:t>5.9</a:t>
            </a:r>
            <a:endParaRPr lang="ja-JP" altLang="en-US" sz="1600" dirty="0"/>
          </a:p>
        </p:txBody>
      </p:sp>
      <p:sp>
        <p:nvSpPr>
          <p:cNvPr id="305" name="テキスト ボックス 304"/>
          <p:cNvSpPr txBox="1"/>
          <p:nvPr/>
        </p:nvSpPr>
        <p:spPr>
          <a:xfrm>
            <a:off x="11602324" y="4338886"/>
            <a:ext cx="444352" cy="338554"/>
          </a:xfrm>
          <a:prstGeom prst="rect">
            <a:avLst/>
          </a:prstGeom>
          <a:noFill/>
        </p:spPr>
        <p:txBody>
          <a:bodyPr wrap="none" rtlCol="0">
            <a:spAutoFit/>
          </a:bodyPr>
          <a:lstStyle/>
          <a:p>
            <a:r>
              <a:rPr lang="en-US" altLang="ja-JP" sz="1600" dirty="0"/>
              <a:t>6.7</a:t>
            </a:r>
            <a:endParaRPr lang="ja-JP" altLang="en-US" sz="1600" dirty="0"/>
          </a:p>
        </p:txBody>
      </p:sp>
      <p:sp>
        <p:nvSpPr>
          <p:cNvPr id="306" name="テキスト ボックス 305"/>
          <p:cNvSpPr txBox="1"/>
          <p:nvPr/>
        </p:nvSpPr>
        <p:spPr>
          <a:xfrm>
            <a:off x="11602324" y="4557200"/>
            <a:ext cx="444352" cy="338554"/>
          </a:xfrm>
          <a:prstGeom prst="rect">
            <a:avLst/>
          </a:prstGeom>
          <a:noFill/>
        </p:spPr>
        <p:txBody>
          <a:bodyPr wrap="none" rtlCol="0">
            <a:spAutoFit/>
          </a:bodyPr>
          <a:lstStyle/>
          <a:p>
            <a:r>
              <a:rPr lang="en-US" altLang="ja-JP" sz="1600" dirty="0"/>
              <a:t>5.8</a:t>
            </a:r>
            <a:endParaRPr lang="ja-JP" altLang="en-US" sz="1600" dirty="0"/>
          </a:p>
        </p:txBody>
      </p:sp>
      <p:sp>
        <p:nvSpPr>
          <p:cNvPr id="307" name="テキスト ボックス 306"/>
          <p:cNvSpPr txBox="1"/>
          <p:nvPr/>
        </p:nvSpPr>
        <p:spPr>
          <a:xfrm>
            <a:off x="11602324" y="4786348"/>
            <a:ext cx="444352" cy="338554"/>
          </a:xfrm>
          <a:prstGeom prst="rect">
            <a:avLst/>
          </a:prstGeom>
          <a:noFill/>
        </p:spPr>
        <p:txBody>
          <a:bodyPr wrap="none" rtlCol="0">
            <a:spAutoFit/>
          </a:bodyPr>
          <a:lstStyle/>
          <a:p>
            <a:r>
              <a:rPr lang="en-US" altLang="ja-JP" sz="1600" dirty="0"/>
              <a:t>5.8</a:t>
            </a:r>
            <a:endParaRPr lang="ja-JP" altLang="en-US" sz="1600" dirty="0"/>
          </a:p>
        </p:txBody>
      </p:sp>
      <p:sp>
        <p:nvSpPr>
          <p:cNvPr id="308" name="テキスト ボックス 307"/>
          <p:cNvSpPr txBox="1"/>
          <p:nvPr/>
        </p:nvSpPr>
        <p:spPr>
          <a:xfrm>
            <a:off x="11602324" y="5014203"/>
            <a:ext cx="444352" cy="338554"/>
          </a:xfrm>
          <a:prstGeom prst="rect">
            <a:avLst/>
          </a:prstGeom>
          <a:noFill/>
        </p:spPr>
        <p:txBody>
          <a:bodyPr wrap="none" rtlCol="0">
            <a:spAutoFit/>
          </a:bodyPr>
          <a:lstStyle/>
          <a:p>
            <a:r>
              <a:rPr lang="en-US" altLang="ja-JP" sz="1600" dirty="0"/>
              <a:t>9.9</a:t>
            </a:r>
            <a:endParaRPr lang="ja-JP" altLang="en-US" sz="1600" dirty="0"/>
          </a:p>
        </p:txBody>
      </p:sp>
      <p:sp>
        <p:nvSpPr>
          <p:cNvPr id="309" name="テキスト ボックス 308"/>
          <p:cNvSpPr txBox="1"/>
          <p:nvPr/>
        </p:nvSpPr>
        <p:spPr>
          <a:xfrm>
            <a:off x="11489383" y="5242391"/>
            <a:ext cx="548548" cy="338554"/>
          </a:xfrm>
          <a:prstGeom prst="rect">
            <a:avLst/>
          </a:prstGeom>
          <a:noFill/>
        </p:spPr>
        <p:txBody>
          <a:bodyPr wrap="none" rtlCol="0">
            <a:spAutoFit/>
          </a:bodyPr>
          <a:lstStyle/>
          <a:p>
            <a:r>
              <a:rPr lang="en-US" altLang="ja-JP" sz="1600" dirty="0"/>
              <a:t>26.4</a:t>
            </a:r>
            <a:endParaRPr lang="ja-JP" altLang="en-US" sz="1600" dirty="0"/>
          </a:p>
        </p:txBody>
      </p:sp>
      <p:sp>
        <p:nvSpPr>
          <p:cNvPr id="310" name="テキスト ボックス 309"/>
          <p:cNvSpPr txBox="1"/>
          <p:nvPr/>
        </p:nvSpPr>
        <p:spPr>
          <a:xfrm>
            <a:off x="11478497" y="5471555"/>
            <a:ext cx="548548" cy="338554"/>
          </a:xfrm>
          <a:prstGeom prst="rect">
            <a:avLst/>
          </a:prstGeom>
          <a:noFill/>
        </p:spPr>
        <p:txBody>
          <a:bodyPr wrap="none" rtlCol="0">
            <a:spAutoFit/>
          </a:bodyPr>
          <a:lstStyle/>
          <a:p>
            <a:r>
              <a:rPr lang="en-US" altLang="ja-JP" sz="1600" dirty="0"/>
              <a:t>14.6</a:t>
            </a:r>
            <a:endParaRPr lang="ja-JP" altLang="en-US" sz="1600" dirty="0"/>
          </a:p>
        </p:txBody>
      </p:sp>
      <p:sp>
        <p:nvSpPr>
          <p:cNvPr id="311" name="テキスト ボックス 310"/>
          <p:cNvSpPr txBox="1"/>
          <p:nvPr/>
        </p:nvSpPr>
        <p:spPr>
          <a:xfrm>
            <a:off x="7969778" y="1327325"/>
            <a:ext cx="288032" cy="261610"/>
          </a:xfrm>
          <a:prstGeom prst="rect">
            <a:avLst/>
          </a:prstGeom>
          <a:noFill/>
        </p:spPr>
        <p:txBody>
          <a:bodyPr wrap="square" rtlCol="0">
            <a:spAutoFit/>
          </a:bodyPr>
          <a:lstStyle/>
          <a:p>
            <a:r>
              <a:rPr lang="ja-JP" altLang="en-US" sz="1100" b="1" dirty="0"/>
              <a:t>１</a:t>
            </a:r>
          </a:p>
        </p:txBody>
      </p:sp>
      <p:sp>
        <p:nvSpPr>
          <p:cNvPr id="312" name="テキスト ボックス 311"/>
          <p:cNvSpPr txBox="1"/>
          <p:nvPr/>
        </p:nvSpPr>
        <p:spPr>
          <a:xfrm>
            <a:off x="7969778" y="1559222"/>
            <a:ext cx="288032" cy="261610"/>
          </a:xfrm>
          <a:prstGeom prst="rect">
            <a:avLst/>
          </a:prstGeom>
          <a:noFill/>
        </p:spPr>
        <p:txBody>
          <a:bodyPr wrap="square" rtlCol="0">
            <a:spAutoFit/>
          </a:bodyPr>
          <a:lstStyle/>
          <a:p>
            <a:r>
              <a:rPr lang="en-US" altLang="ja-JP" sz="1100" b="1" dirty="0"/>
              <a:t>2</a:t>
            </a:r>
            <a:endParaRPr lang="ja-JP" altLang="en-US" sz="1100" b="1" dirty="0"/>
          </a:p>
        </p:txBody>
      </p:sp>
      <p:sp>
        <p:nvSpPr>
          <p:cNvPr id="313" name="テキスト ボックス 312"/>
          <p:cNvSpPr txBox="1"/>
          <p:nvPr/>
        </p:nvSpPr>
        <p:spPr>
          <a:xfrm>
            <a:off x="7969778" y="1797346"/>
            <a:ext cx="288032" cy="261610"/>
          </a:xfrm>
          <a:prstGeom prst="rect">
            <a:avLst/>
          </a:prstGeom>
          <a:noFill/>
        </p:spPr>
        <p:txBody>
          <a:bodyPr wrap="square" rtlCol="0">
            <a:spAutoFit/>
          </a:bodyPr>
          <a:lstStyle/>
          <a:p>
            <a:r>
              <a:rPr lang="en-US" altLang="ja-JP" sz="1100" b="1" dirty="0"/>
              <a:t>3</a:t>
            </a:r>
            <a:endParaRPr lang="ja-JP" altLang="en-US" sz="1100" b="1" dirty="0"/>
          </a:p>
        </p:txBody>
      </p:sp>
      <p:sp>
        <p:nvSpPr>
          <p:cNvPr id="314" name="テキスト ボックス 313"/>
          <p:cNvSpPr txBox="1"/>
          <p:nvPr/>
        </p:nvSpPr>
        <p:spPr>
          <a:xfrm>
            <a:off x="7969778" y="2060779"/>
            <a:ext cx="288032" cy="261610"/>
          </a:xfrm>
          <a:prstGeom prst="rect">
            <a:avLst/>
          </a:prstGeom>
          <a:noFill/>
        </p:spPr>
        <p:txBody>
          <a:bodyPr wrap="square" rtlCol="0">
            <a:spAutoFit/>
          </a:bodyPr>
          <a:lstStyle/>
          <a:p>
            <a:r>
              <a:rPr lang="en-US" altLang="ja-JP" sz="1100" b="1" dirty="0"/>
              <a:t>4</a:t>
            </a:r>
            <a:endParaRPr lang="ja-JP" altLang="en-US" sz="1100" b="1" dirty="0"/>
          </a:p>
        </p:txBody>
      </p:sp>
      <p:sp>
        <p:nvSpPr>
          <p:cNvPr id="315" name="テキスト ボックス 314"/>
          <p:cNvSpPr txBox="1"/>
          <p:nvPr/>
        </p:nvSpPr>
        <p:spPr>
          <a:xfrm>
            <a:off x="7969778" y="2298963"/>
            <a:ext cx="288032" cy="261610"/>
          </a:xfrm>
          <a:prstGeom prst="rect">
            <a:avLst/>
          </a:prstGeom>
          <a:noFill/>
        </p:spPr>
        <p:txBody>
          <a:bodyPr wrap="square" rtlCol="0">
            <a:spAutoFit/>
          </a:bodyPr>
          <a:lstStyle/>
          <a:p>
            <a:r>
              <a:rPr lang="en-US" altLang="ja-JP" sz="1100" b="1" dirty="0"/>
              <a:t>5</a:t>
            </a:r>
            <a:endParaRPr lang="ja-JP" altLang="en-US" sz="1100" b="1" dirty="0"/>
          </a:p>
        </p:txBody>
      </p:sp>
      <p:sp>
        <p:nvSpPr>
          <p:cNvPr id="316" name="テキスト ボックス 315"/>
          <p:cNvSpPr txBox="1"/>
          <p:nvPr/>
        </p:nvSpPr>
        <p:spPr>
          <a:xfrm>
            <a:off x="7969778" y="2545854"/>
            <a:ext cx="288032" cy="261610"/>
          </a:xfrm>
          <a:prstGeom prst="rect">
            <a:avLst/>
          </a:prstGeom>
          <a:noFill/>
        </p:spPr>
        <p:txBody>
          <a:bodyPr wrap="square" rtlCol="0">
            <a:spAutoFit/>
          </a:bodyPr>
          <a:lstStyle/>
          <a:p>
            <a:r>
              <a:rPr lang="en-US" altLang="ja-JP" sz="1100" b="1" dirty="0"/>
              <a:t>6</a:t>
            </a:r>
            <a:endParaRPr lang="ja-JP" altLang="en-US" sz="1100" b="1" dirty="0"/>
          </a:p>
        </p:txBody>
      </p:sp>
      <p:sp>
        <p:nvSpPr>
          <p:cNvPr id="317" name="テキスト ボックス 316"/>
          <p:cNvSpPr txBox="1"/>
          <p:nvPr/>
        </p:nvSpPr>
        <p:spPr>
          <a:xfrm>
            <a:off x="7969778" y="2792478"/>
            <a:ext cx="288032" cy="261610"/>
          </a:xfrm>
          <a:prstGeom prst="rect">
            <a:avLst/>
          </a:prstGeom>
          <a:noFill/>
        </p:spPr>
        <p:txBody>
          <a:bodyPr wrap="square" rtlCol="0">
            <a:spAutoFit/>
          </a:bodyPr>
          <a:lstStyle/>
          <a:p>
            <a:r>
              <a:rPr lang="en-US" altLang="ja-JP" sz="1100" b="1" dirty="0"/>
              <a:t>7</a:t>
            </a:r>
            <a:endParaRPr lang="ja-JP" altLang="en-US" sz="1100" b="1" dirty="0"/>
          </a:p>
        </p:txBody>
      </p:sp>
      <p:sp>
        <p:nvSpPr>
          <p:cNvPr id="319" name="テキスト ボックス 318"/>
          <p:cNvSpPr txBox="1"/>
          <p:nvPr/>
        </p:nvSpPr>
        <p:spPr>
          <a:xfrm>
            <a:off x="7906278" y="1129215"/>
            <a:ext cx="385440" cy="261610"/>
          </a:xfrm>
          <a:prstGeom prst="rect">
            <a:avLst/>
          </a:prstGeom>
          <a:noFill/>
        </p:spPr>
        <p:txBody>
          <a:bodyPr wrap="square" rtlCol="0">
            <a:spAutoFit/>
          </a:bodyPr>
          <a:lstStyle/>
          <a:p>
            <a:r>
              <a:rPr lang="en-US" altLang="ja-JP" sz="1100" b="1" dirty="0"/>
              <a:t>NO.</a:t>
            </a:r>
            <a:endParaRPr lang="ja-JP" altLang="en-US" sz="1100" b="1" dirty="0"/>
          </a:p>
        </p:txBody>
      </p:sp>
      <p:sp>
        <p:nvSpPr>
          <p:cNvPr id="320" name="テキスト ボックス 319"/>
          <p:cNvSpPr txBox="1"/>
          <p:nvPr/>
        </p:nvSpPr>
        <p:spPr>
          <a:xfrm>
            <a:off x="8167237" y="1332653"/>
            <a:ext cx="1824538" cy="261610"/>
          </a:xfrm>
          <a:prstGeom prst="rect">
            <a:avLst/>
          </a:prstGeom>
          <a:noFill/>
        </p:spPr>
        <p:txBody>
          <a:bodyPr wrap="none" rtlCol="0">
            <a:spAutoFit/>
          </a:bodyPr>
          <a:lstStyle/>
          <a:p>
            <a:r>
              <a:rPr lang="ja-JP" altLang="en-US" sz="1100" b="1" dirty="0"/>
              <a:t>台車をストッカまで搬送する</a:t>
            </a:r>
          </a:p>
        </p:txBody>
      </p:sp>
      <p:sp>
        <p:nvSpPr>
          <p:cNvPr id="321" name="テキスト ボックス 320"/>
          <p:cNvSpPr txBox="1"/>
          <p:nvPr/>
        </p:nvSpPr>
        <p:spPr>
          <a:xfrm>
            <a:off x="8701981" y="1089562"/>
            <a:ext cx="1026243" cy="261610"/>
          </a:xfrm>
          <a:prstGeom prst="rect">
            <a:avLst/>
          </a:prstGeom>
          <a:noFill/>
        </p:spPr>
        <p:txBody>
          <a:bodyPr wrap="none" rtlCol="0">
            <a:spAutoFit/>
          </a:bodyPr>
          <a:lstStyle/>
          <a:p>
            <a:r>
              <a:rPr lang="ja-JP" altLang="en-US" sz="1100" b="1" dirty="0"/>
              <a:t>作業及び順序</a:t>
            </a:r>
          </a:p>
        </p:txBody>
      </p:sp>
      <p:sp>
        <p:nvSpPr>
          <p:cNvPr id="322" name="テキスト ボックス 321"/>
          <p:cNvSpPr txBox="1"/>
          <p:nvPr/>
        </p:nvSpPr>
        <p:spPr>
          <a:xfrm>
            <a:off x="8167237" y="1577562"/>
            <a:ext cx="1702710" cy="261610"/>
          </a:xfrm>
          <a:prstGeom prst="rect">
            <a:avLst/>
          </a:prstGeom>
          <a:noFill/>
        </p:spPr>
        <p:txBody>
          <a:bodyPr wrap="none" rtlCol="0">
            <a:spAutoFit/>
          </a:bodyPr>
          <a:lstStyle/>
          <a:p>
            <a:r>
              <a:rPr lang="ja-JP" altLang="en-US" sz="1100" b="1" dirty="0"/>
              <a:t>ストッカに空箱を投入する</a:t>
            </a:r>
          </a:p>
        </p:txBody>
      </p:sp>
      <p:sp>
        <p:nvSpPr>
          <p:cNvPr id="323" name="テキスト ボックス 322"/>
          <p:cNvSpPr txBox="1"/>
          <p:nvPr/>
        </p:nvSpPr>
        <p:spPr>
          <a:xfrm>
            <a:off x="8167238" y="1821746"/>
            <a:ext cx="2238113" cy="261610"/>
          </a:xfrm>
          <a:prstGeom prst="rect">
            <a:avLst/>
          </a:prstGeom>
          <a:noFill/>
        </p:spPr>
        <p:txBody>
          <a:bodyPr wrap="none" rtlCol="0">
            <a:spAutoFit/>
          </a:bodyPr>
          <a:lstStyle/>
          <a:p>
            <a:r>
              <a:rPr lang="ja-JP" altLang="en-US" sz="1100" b="1" dirty="0"/>
              <a:t>ストッカから実箱を台車に引き出す</a:t>
            </a:r>
          </a:p>
        </p:txBody>
      </p:sp>
      <p:sp>
        <p:nvSpPr>
          <p:cNvPr id="324" name="テキスト ボックス 323"/>
          <p:cNvSpPr txBox="1"/>
          <p:nvPr/>
        </p:nvSpPr>
        <p:spPr>
          <a:xfrm>
            <a:off x="8167237" y="2076169"/>
            <a:ext cx="1568058" cy="261610"/>
          </a:xfrm>
          <a:prstGeom prst="rect">
            <a:avLst/>
          </a:prstGeom>
          <a:noFill/>
        </p:spPr>
        <p:txBody>
          <a:bodyPr wrap="none" rtlCol="0">
            <a:spAutoFit/>
          </a:bodyPr>
          <a:lstStyle/>
          <a:p>
            <a:r>
              <a:rPr lang="ja-JP" altLang="en-US" sz="1100" b="1" dirty="0"/>
              <a:t>台車を作業台横に搬送</a:t>
            </a:r>
          </a:p>
        </p:txBody>
      </p:sp>
      <p:sp>
        <p:nvSpPr>
          <p:cNvPr id="326" name="テキスト ボックス 325"/>
          <p:cNvSpPr txBox="1"/>
          <p:nvPr/>
        </p:nvSpPr>
        <p:spPr>
          <a:xfrm>
            <a:off x="8167238" y="2329830"/>
            <a:ext cx="2069797" cy="261610"/>
          </a:xfrm>
          <a:prstGeom prst="rect">
            <a:avLst/>
          </a:prstGeom>
          <a:noFill/>
        </p:spPr>
        <p:txBody>
          <a:bodyPr wrap="none" rtlCol="0">
            <a:spAutoFit/>
          </a:bodyPr>
          <a:lstStyle/>
          <a:p>
            <a:r>
              <a:rPr lang="ja-JP" altLang="en-US" sz="1100" b="1" dirty="0"/>
              <a:t>完成品を作業台にのせる</a:t>
            </a:r>
            <a:r>
              <a:rPr lang="en-US" altLang="ja-JP" sz="1100" b="1" dirty="0"/>
              <a:t>×</a:t>
            </a:r>
            <a:r>
              <a:rPr lang="ja-JP" altLang="en-US" sz="1100" b="1" dirty="0"/>
              <a:t>３回</a:t>
            </a:r>
          </a:p>
        </p:txBody>
      </p:sp>
      <p:sp>
        <p:nvSpPr>
          <p:cNvPr id="327" name="テキスト ボックス 326"/>
          <p:cNvSpPr txBox="1"/>
          <p:nvPr/>
        </p:nvSpPr>
        <p:spPr>
          <a:xfrm>
            <a:off x="8148187" y="2564904"/>
            <a:ext cx="2204450" cy="230832"/>
          </a:xfrm>
          <a:prstGeom prst="rect">
            <a:avLst/>
          </a:prstGeom>
          <a:noFill/>
        </p:spPr>
        <p:txBody>
          <a:bodyPr wrap="none" rtlCol="0">
            <a:spAutoFit/>
          </a:bodyPr>
          <a:lstStyle/>
          <a:p>
            <a:r>
              <a:rPr lang="ja-JP" altLang="en-US" sz="900" b="1" dirty="0"/>
              <a:t>品番、チェックポイントを確認し入庫</a:t>
            </a:r>
            <a:r>
              <a:rPr lang="en-US" altLang="ja-JP" sz="900" b="1" dirty="0"/>
              <a:t>×</a:t>
            </a:r>
            <a:r>
              <a:rPr lang="ja-JP" altLang="en-US" sz="900" b="1" dirty="0"/>
              <a:t>３回</a:t>
            </a:r>
          </a:p>
        </p:txBody>
      </p:sp>
      <p:sp>
        <p:nvSpPr>
          <p:cNvPr id="328" name="テキスト ボックス 327"/>
          <p:cNvSpPr txBox="1"/>
          <p:nvPr/>
        </p:nvSpPr>
        <p:spPr>
          <a:xfrm>
            <a:off x="8167238" y="2803158"/>
            <a:ext cx="1285929" cy="261610"/>
          </a:xfrm>
          <a:prstGeom prst="rect">
            <a:avLst/>
          </a:prstGeom>
          <a:noFill/>
        </p:spPr>
        <p:txBody>
          <a:bodyPr wrap="none" rtlCol="0">
            <a:spAutoFit/>
          </a:bodyPr>
          <a:lstStyle/>
          <a:p>
            <a:r>
              <a:rPr lang="ja-JP" altLang="en-US" sz="1100" b="1" dirty="0"/>
              <a:t>運搬台車にのせる</a:t>
            </a:r>
            <a:endParaRPr lang="en-US" altLang="ja-JP" sz="1100" b="1" dirty="0"/>
          </a:p>
        </p:txBody>
      </p:sp>
      <p:sp>
        <p:nvSpPr>
          <p:cNvPr id="329" name="テキスト ボックス 328"/>
          <p:cNvSpPr txBox="1"/>
          <p:nvPr/>
        </p:nvSpPr>
        <p:spPr>
          <a:xfrm>
            <a:off x="10249280" y="1092564"/>
            <a:ext cx="492443" cy="276999"/>
          </a:xfrm>
          <a:prstGeom prst="rect">
            <a:avLst/>
          </a:prstGeom>
          <a:noFill/>
        </p:spPr>
        <p:txBody>
          <a:bodyPr wrap="none" rtlCol="0">
            <a:spAutoFit/>
          </a:bodyPr>
          <a:lstStyle/>
          <a:p>
            <a:r>
              <a:rPr lang="ja-JP" altLang="en-US" sz="1200" dirty="0"/>
              <a:t>原田</a:t>
            </a:r>
          </a:p>
        </p:txBody>
      </p:sp>
      <p:sp>
        <p:nvSpPr>
          <p:cNvPr id="331" name="テキスト ボックス 330"/>
          <p:cNvSpPr txBox="1"/>
          <p:nvPr/>
        </p:nvSpPr>
        <p:spPr>
          <a:xfrm>
            <a:off x="10226569" y="3029801"/>
            <a:ext cx="548548" cy="338554"/>
          </a:xfrm>
          <a:prstGeom prst="rect">
            <a:avLst/>
          </a:prstGeom>
          <a:noFill/>
        </p:spPr>
        <p:txBody>
          <a:bodyPr wrap="none" rtlCol="0">
            <a:spAutoFit/>
          </a:bodyPr>
          <a:lstStyle/>
          <a:p>
            <a:r>
              <a:rPr lang="en-US" altLang="ja-JP" sz="1600" dirty="0"/>
              <a:t>77.3</a:t>
            </a:r>
            <a:endParaRPr lang="ja-JP" altLang="en-US" sz="1600" dirty="0"/>
          </a:p>
        </p:txBody>
      </p:sp>
      <p:sp>
        <p:nvSpPr>
          <p:cNvPr id="332" name="テキスト ボックス 331"/>
          <p:cNvSpPr txBox="1"/>
          <p:nvPr/>
        </p:nvSpPr>
        <p:spPr>
          <a:xfrm>
            <a:off x="10346438" y="1264568"/>
            <a:ext cx="444352" cy="338554"/>
          </a:xfrm>
          <a:prstGeom prst="rect">
            <a:avLst/>
          </a:prstGeom>
          <a:noFill/>
        </p:spPr>
        <p:txBody>
          <a:bodyPr wrap="none" rtlCol="0">
            <a:spAutoFit/>
          </a:bodyPr>
          <a:lstStyle/>
          <a:p>
            <a:r>
              <a:rPr lang="en-US" altLang="ja-JP" sz="1600" dirty="0"/>
              <a:t>5.7</a:t>
            </a:r>
            <a:endParaRPr lang="ja-JP" altLang="en-US" sz="1600" dirty="0"/>
          </a:p>
        </p:txBody>
      </p:sp>
      <p:sp>
        <p:nvSpPr>
          <p:cNvPr id="333" name="テキスト ボックス 332"/>
          <p:cNvSpPr txBox="1"/>
          <p:nvPr/>
        </p:nvSpPr>
        <p:spPr>
          <a:xfrm>
            <a:off x="10346438" y="1514503"/>
            <a:ext cx="444352" cy="338554"/>
          </a:xfrm>
          <a:prstGeom prst="rect">
            <a:avLst/>
          </a:prstGeom>
          <a:noFill/>
        </p:spPr>
        <p:txBody>
          <a:bodyPr wrap="none" rtlCol="0">
            <a:spAutoFit/>
          </a:bodyPr>
          <a:lstStyle/>
          <a:p>
            <a:r>
              <a:rPr lang="en-US" altLang="ja-JP" sz="1600" dirty="0"/>
              <a:t>5.6</a:t>
            </a:r>
            <a:endParaRPr lang="ja-JP" altLang="en-US" sz="1600" dirty="0"/>
          </a:p>
        </p:txBody>
      </p:sp>
      <p:sp>
        <p:nvSpPr>
          <p:cNvPr id="334" name="テキスト ボックス 333"/>
          <p:cNvSpPr txBox="1"/>
          <p:nvPr/>
        </p:nvSpPr>
        <p:spPr>
          <a:xfrm>
            <a:off x="10346438" y="1761392"/>
            <a:ext cx="444352" cy="338554"/>
          </a:xfrm>
          <a:prstGeom prst="rect">
            <a:avLst/>
          </a:prstGeom>
          <a:noFill/>
        </p:spPr>
        <p:txBody>
          <a:bodyPr wrap="none" rtlCol="0">
            <a:spAutoFit/>
          </a:bodyPr>
          <a:lstStyle/>
          <a:p>
            <a:r>
              <a:rPr lang="en-US" altLang="ja-JP" sz="1600" dirty="0"/>
              <a:t>5.2</a:t>
            </a:r>
            <a:endParaRPr lang="ja-JP" altLang="en-US" sz="1600" dirty="0"/>
          </a:p>
        </p:txBody>
      </p:sp>
      <p:sp>
        <p:nvSpPr>
          <p:cNvPr id="335" name="テキスト ボックス 334"/>
          <p:cNvSpPr txBox="1"/>
          <p:nvPr/>
        </p:nvSpPr>
        <p:spPr>
          <a:xfrm>
            <a:off x="10346438" y="2009590"/>
            <a:ext cx="444352" cy="338554"/>
          </a:xfrm>
          <a:prstGeom prst="rect">
            <a:avLst/>
          </a:prstGeom>
          <a:noFill/>
        </p:spPr>
        <p:txBody>
          <a:bodyPr wrap="none" rtlCol="0">
            <a:spAutoFit/>
          </a:bodyPr>
          <a:lstStyle/>
          <a:p>
            <a:r>
              <a:rPr lang="en-US" altLang="ja-JP" sz="1600" dirty="0"/>
              <a:t>5.7</a:t>
            </a:r>
            <a:endParaRPr lang="ja-JP" altLang="en-US" sz="1600" dirty="0"/>
          </a:p>
        </p:txBody>
      </p:sp>
      <p:sp>
        <p:nvSpPr>
          <p:cNvPr id="336" name="テキスト ボックス 335"/>
          <p:cNvSpPr txBox="1"/>
          <p:nvPr/>
        </p:nvSpPr>
        <p:spPr>
          <a:xfrm>
            <a:off x="10241663" y="2266020"/>
            <a:ext cx="548548" cy="338554"/>
          </a:xfrm>
          <a:prstGeom prst="rect">
            <a:avLst/>
          </a:prstGeom>
          <a:noFill/>
        </p:spPr>
        <p:txBody>
          <a:bodyPr wrap="none" rtlCol="0">
            <a:spAutoFit/>
          </a:bodyPr>
          <a:lstStyle/>
          <a:p>
            <a:r>
              <a:rPr lang="en-US" altLang="ja-JP" sz="1600" dirty="0"/>
              <a:t>14.2</a:t>
            </a:r>
            <a:endParaRPr lang="ja-JP" altLang="en-US" sz="1600" dirty="0"/>
          </a:p>
        </p:txBody>
      </p:sp>
      <p:sp>
        <p:nvSpPr>
          <p:cNvPr id="337" name="テキスト ボックス 336"/>
          <p:cNvSpPr txBox="1"/>
          <p:nvPr/>
        </p:nvSpPr>
        <p:spPr>
          <a:xfrm>
            <a:off x="10233497" y="2494208"/>
            <a:ext cx="548548" cy="338554"/>
          </a:xfrm>
          <a:prstGeom prst="rect">
            <a:avLst/>
          </a:prstGeom>
          <a:noFill/>
        </p:spPr>
        <p:txBody>
          <a:bodyPr wrap="none" rtlCol="0">
            <a:spAutoFit/>
          </a:bodyPr>
          <a:lstStyle/>
          <a:p>
            <a:r>
              <a:rPr lang="en-US" altLang="ja-JP" sz="1600" dirty="0"/>
              <a:t>27.8</a:t>
            </a:r>
            <a:endParaRPr lang="ja-JP" altLang="en-US" sz="1600" dirty="0"/>
          </a:p>
        </p:txBody>
      </p:sp>
      <p:sp>
        <p:nvSpPr>
          <p:cNvPr id="338" name="テキスト ボックス 337"/>
          <p:cNvSpPr txBox="1"/>
          <p:nvPr/>
        </p:nvSpPr>
        <p:spPr>
          <a:xfrm>
            <a:off x="10222611" y="2751947"/>
            <a:ext cx="548548" cy="338554"/>
          </a:xfrm>
          <a:prstGeom prst="rect">
            <a:avLst/>
          </a:prstGeom>
          <a:noFill/>
        </p:spPr>
        <p:txBody>
          <a:bodyPr wrap="none" rtlCol="0">
            <a:spAutoFit/>
          </a:bodyPr>
          <a:lstStyle/>
          <a:p>
            <a:r>
              <a:rPr lang="en-US" altLang="ja-JP" sz="1600" dirty="0"/>
              <a:t>13.1</a:t>
            </a:r>
            <a:endParaRPr lang="ja-JP" altLang="en-US" sz="1600" dirty="0"/>
          </a:p>
        </p:txBody>
      </p:sp>
      <p:sp>
        <p:nvSpPr>
          <p:cNvPr id="339" name="テキスト ボックス 338"/>
          <p:cNvSpPr txBox="1"/>
          <p:nvPr/>
        </p:nvSpPr>
        <p:spPr>
          <a:xfrm>
            <a:off x="10674978" y="1092564"/>
            <a:ext cx="492443" cy="276999"/>
          </a:xfrm>
          <a:prstGeom prst="rect">
            <a:avLst/>
          </a:prstGeom>
          <a:noFill/>
        </p:spPr>
        <p:txBody>
          <a:bodyPr wrap="none" rtlCol="0">
            <a:spAutoFit/>
          </a:bodyPr>
          <a:lstStyle/>
          <a:p>
            <a:r>
              <a:rPr lang="ja-JP" altLang="en-US" sz="1200" dirty="0"/>
              <a:t>木村</a:t>
            </a:r>
          </a:p>
        </p:txBody>
      </p:sp>
      <p:sp>
        <p:nvSpPr>
          <p:cNvPr id="340" name="テキスト ボックス 339"/>
          <p:cNvSpPr txBox="1"/>
          <p:nvPr/>
        </p:nvSpPr>
        <p:spPr>
          <a:xfrm>
            <a:off x="10652267" y="3029801"/>
            <a:ext cx="548548" cy="338554"/>
          </a:xfrm>
          <a:prstGeom prst="rect">
            <a:avLst/>
          </a:prstGeom>
          <a:noFill/>
        </p:spPr>
        <p:txBody>
          <a:bodyPr wrap="none" rtlCol="0">
            <a:spAutoFit/>
          </a:bodyPr>
          <a:lstStyle/>
          <a:p>
            <a:r>
              <a:rPr lang="en-US" altLang="ja-JP" sz="1600" dirty="0"/>
              <a:t>77.9</a:t>
            </a:r>
            <a:endParaRPr lang="ja-JP" altLang="en-US" sz="1600" dirty="0"/>
          </a:p>
        </p:txBody>
      </p:sp>
      <p:sp>
        <p:nvSpPr>
          <p:cNvPr id="341" name="テキスト ボックス 340"/>
          <p:cNvSpPr txBox="1"/>
          <p:nvPr/>
        </p:nvSpPr>
        <p:spPr>
          <a:xfrm>
            <a:off x="10772136" y="1264568"/>
            <a:ext cx="444352" cy="338554"/>
          </a:xfrm>
          <a:prstGeom prst="rect">
            <a:avLst/>
          </a:prstGeom>
          <a:noFill/>
        </p:spPr>
        <p:txBody>
          <a:bodyPr wrap="none" rtlCol="0">
            <a:spAutoFit/>
          </a:bodyPr>
          <a:lstStyle/>
          <a:p>
            <a:r>
              <a:rPr lang="en-US" altLang="ja-JP" sz="1600" dirty="0"/>
              <a:t>5.5</a:t>
            </a:r>
            <a:endParaRPr lang="ja-JP" altLang="en-US" sz="1600" dirty="0"/>
          </a:p>
        </p:txBody>
      </p:sp>
      <p:sp>
        <p:nvSpPr>
          <p:cNvPr id="342" name="テキスト ボックス 341"/>
          <p:cNvSpPr txBox="1"/>
          <p:nvPr/>
        </p:nvSpPr>
        <p:spPr>
          <a:xfrm>
            <a:off x="10772136" y="1514503"/>
            <a:ext cx="444352" cy="338554"/>
          </a:xfrm>
          <a:prstGeom prst="rect">
            <a:avLst/>
          </a:prstGeom>
          <a:noFill/>
        </p:spPr>
        <p:txBody>
          <a:bodyPr wrap="none" rtlCol="0">
            <a:spAutoFit/>
          </a:bodyPr>
          <a:lstStyle/>
          <a:p>
            <a:r>
              <a:rPr lang="en-US" altLang="ja-JP" sz="1600" dirty="0"/>
              <a:t>6.2</a:t>
            </a:r>
            <a:endParaRPr lang="ja-JP" altLang="en-US" sz="1600" dirty="0"/>
          </a:p>
        </p:txBody>
      </p:sp>
      <p:sp>
        <p:nvSpPr>
          <p:cNvPr id="343" name="テキスト ボックス 342"/>
          <p:cNvSpPr txBox="1"/>
          <p:nvPr/>
        </p:nvSpPr>
        <p:spPr>
          <a:xfrm>
            <a:off x="10772136" y="1761392"/>
            <a:ext cx="444352" cy="338554"/>
          </a:xfrm>
          <a:prstGeom prst="rect">
            <a:avLst/>
          </a:prstGeom>
          <a:noFill/>
        </p:spPr>
        <p:txBody>
          <a:bodyPr wrap="none" rtlCol="0">
            <a:spAutoFit/>
          </a:bodyPr>
          <a:lstStyle/>
          <a:p>
            <a:r>
              <a:rPr lang="en-US" altLang="ja-JP" sz="1600" dirty="0"/>
              <a:t>5.9</a:t>
            </a:r>
            <a:endParaRPr lang="ja-JP" altLang="en-US" sz="1600" dirty="0"/>
          </a:p>
        </p:txBody>
      </p:sp>
      <p:sp>
        <p:nvSpPr>
          <p:cNvPr id="344" name="テキスト ボックス 343"/>
          <p:cNvSpPr txBox="1"/>
          <p:nvPr/>
        </p:nvSpPr>
        <p:spPr>
          <a:xfrm>
            <a:off x="10772136" y="2009590"/>
            <a:ext cx="444352" cy="338554"/>
          </a:xfrm>
          <a:prstGeom prst="rect">
            <a:avLst/>
          </a:prstGeom>
          <a:noFill/>
        </p:spPr>
        <p:txBody>
          <a:bodyPr wrap="none" rtlCol="0">
            <a:spAutoFit/>
          </a:bodyPr>
          <a:lstStyle/>
          <a:p>
            <a:r>
              <a:rPr lang="en-US" altLang="ja-JP" sz="1600" dirty="0"/>
              <a:t>5.5</a:t>
            </a:r>
            <a:endParaRPr lang="ja-JP" altLang="en-US" sz="1600" dirty="0"/>
          </a:p>
        </p:txBody>
      </p:sp>
      <p:sp>
        <p:nvSpPr>
          <p:cNvPr id="345" name="テキスト ボックス 344"/>
          <p:cNvSpPr txBox="1"/>
          <p:nvPr/>
        </p:nvSpPr>
        <p:spPr>
          <a:xfrm>
            <a:off x="10676886" y="2266020"/>
            <a:ext cx="548548" cy="338554"/>
          </a:xfrm>
          <a:prstGeom prst="rect">
            <a:avLst/>
          </a:prstGeom>
          <a:noFill/>
        </p:spPr>
        <p:txBody>
          <a:bodyPr wrap="none" rtlCol="0">
            <a:spAutoFit/>
          </a:bodyPr>
          <a:lstStyle/>
          <a:p>
            <a:r>
              <a:rPr lang="en-US" altLang="ja-JP" sz="1600" dirty="0"/>
              <a:t>15.1</a:t>
            </a:r>
            <a:endParaRPr lang="ja-JP" altLang="en-US" sz="1600" dirty="0"/>
          </a:p>
        </p:txBody>
      </p:sp>
      <p:sp>
        <p:nvSpPr>
          <p:cNvPr id="346" name="テキスト ボックス 345"/>
          <p:cNvSpPr txBox="1"/>
          <p:nvPr/>
        </p:nvSpPr>
        <p:spPr>
          <a:xfrm>
            <a:off x="10659195" y="2494208"/>
            <a:ext cx="548548" cy="338554"/>
          </a:xfrm>
          <a:prstGeom prst="rect">
            <a:avLst/>
          </a:prstGeom>
          <a:noFill/>
        </p:spPr>
        <p:txBody>
          <a:bodyPr wrap="none" rtlCol="0">
            <a:spAutoFit/>
          </a:bodyPr>
          <a:lstStyle/>
          <a:p>
            <a:r>
              <a:rPr lang="en-US" altLang="ja-JP" sz="1600" dirty="0"/>
              <a:t>26.2</a:t>
            </a:r>
            <a:endParaRPr lang="ja-JP" altLang="en-US" sz="1600" dirty="0"/>
          </a:p>
        </p:txBody>
      </p:sp>
      <p:sp>
        <p:nvSpPr>
          <p:cNvPr id="347" name="テキスト ボックス 346"/>
          <p:cNvSpPr txBox="1"/>
          <p:nvPr/>
        </p:nvSpPr>
        <p:spPr>
          <a:xfrm>
            <a:off x="10648309" y="2751947"/>
            <a:ext cx="548548" cy="338554"/>
          </a:xfrm>
          <a:prstGeom prst="rect">
            <a:avLst/>
          </a:prstGeom>
          <a:noFill/>
        </p:spPr>
        <p:txBody>
          <a:bodyPr wrap="none" rtlCol="0">
            <a:spAutoFit/>
          </a:bodyPr>
          <a:lstStyle/>
          <a:p>
            <a:r>
              <a:rPr lang="en-US" altLang="ja-JP" sz="1600" dirty="0"/>
              <a:t>13.5</a:t>
            </a:r>
            <a:endParaRPr lang="ja-JP" altLang="en-US" sz="1600" dirty="0"/>
          </a:p>
        </p:txBody>
      </p:sp>
      <p:sp>
        <p:nvSpPr>
          <p:cNvPr id="348" name="テキスト ボックス 347"/>
          <p:cNvSpPr txBox="1"/>
          <p:nvPr/>
        </p:nvSpPr>
        <p:spPr>
          <a:xfrm>
            <a:off x="11087976" y="1092564"/>
            <a:ext cx="492443" cy="276999"/>
          </a:xfrm>
          <a:prstGeom prst="rect">
            <a:avLst/>
          </a:prstGeom>
          <a:noFill/>
        </p:spPr>
        <p:txBody>
          <a:bodyPr wrap="none" rtlCol="0">
            <a:spAutoFit/>
          </a:bodyPr>
          <a:lstStyle/>
          <a:p>
            <a:r>
              <a:rPr lang="ja-JP" altLang="en-US" sz="1200" dirty="0">
                <a:solidFill>
                  <a:srgbClr val="FF0000"/>
                </a:solidFill>
              </a:rPr>
              <a:t>中村</a:t>
            </a:r>
          </a:p>
        </p:txBody>
      </p:sp>
      <p:sp>
        <p:nvSpPr>
          <p:cNvPr id="349" name="テキスト ボックス 348"/>
          <p:cNvSpPr txBox="1"/>
          <p:nvPr/>
        </p:nvSpPr>
        <p:spPr>
          <a:xfrm>
            <a:off x="11065265" y="3029801"/>
            <a:ext cx="548548" cy="338554"/>
          </a:xfrm>
          <a:prstGeom prst="rect">
            <a:avLst/>
          </a:prstGeom>
          <a:noFill/>
        </p:spPr>
        <p:txBody>
          <a:bodyPr wrap="none" rtlCol="0">
            <a:spAutoFit/>
          </a:bodyPr>
          <a:lstStyle/>
          <a:p>
            <a:r>
              <a:rPr lang="en-US" altLang="ja-JP" sz="1600" dirty="0"/>
              <a:t>81.9</a:t>
            </a:r>
            <a:endParaRPr lang="ja-JP" altLang="en-US" sz="1600" dirty="0"/>
          </a:p>
        </p:txBody>
      </p:sp>
      <p:sp>
        <p:nvSpPr>
          <p:cNvPr id="350" name="テキスト ボックス 349"/>
          <p:cNvSpPr txBox="1"/>
          <p:nvPr/>
        </p:nvSpPr>
        <p:spPr>
          <a:xfrm>
            <a:off x="11185134" y="1264568"/>
            <a:ext cx="444352" cy="338554"/>
          </a:xfrm>
          <a:prstGeom prst="rect">
            <a:avLst/>
          </a:prstGeom>
          <a:noFill/>
        </p:spPr>
        <p:txBody>
          <a:bodyPr wrap="none" rtlCol="0">
            <a:spAutoFit/>
          </a:bodyPr>
          <a:lstStyle/>
          <a:p>
            <a:r>
              <a:rPr lang="en-US" altLang="ja-JP" sz="1600" dirty="0"/>
              <a:t>6.3</a:t>
            </a:r>
            <a:endParaRPr lang="ja-JP" altLang="en-US" sz="1600" dirty="0"/>
          </a:p>
        </p:txBody>
      </p:sp>
      <p:sp>
        <p:nvSpPr>
          <p:cNvPr id="351" name="テキスト ボックス 350"/>
          <p:cNvSpPr txBox="1"/>
          <p:nvPr/>
        </p:nvSpPr>
        <p:spPr>
          <a:xfrm>
            <a:off x="11185134" y="1514503"/>
            <a:ext cx="444352" cy="338554"/>
          </a:xfrm>
          <a:prstGeom prst="rect">
            <a:avLst/>
          </a:prstGeom>
          <a:noFill/>
        </p:spPr>
        <p:txBody>
          <a:bodyPr wrap="none" rtlCol="0">
            <a:spAutoFit/>
          </a:bodyPr>
          <a:lstStyle/>
          <a:p>
            <a:r>
              <a:rPr lang="en-US" altLang="ja-JP" sz="1600" dirty="0"/>
              <a:t>6.7</a:t>
            </a:r>
            <a:endParaRPr lang="ja-JP" altLang="en-US" sz="1600" dirty="0"/>
          </a:p>
        </p:txBody>
      </p:sp>
      <p:sp>
        <p:nvSpPr>
          <p:cNvPr id="352" name="テキスト ボックス 351"/>
          <p:cNvSpPr txBox="1"/>
          <p:nvPr/>
        </p:nvSpPr>
        <p:spPr>
          <a:xfrm>
            <a:off x="11185134" y="1761392"/>
            <a:ext cx="444352" cy="338554"/>
          </a:xfrm>
          <a:prstGeom prst="rect">
            <a:avLst/>
          </a:prstGeom>
          <a:noFill/>
        </p:spPr>
        <p:txBody>
          <a:bodyPr wrap="none" rtlCol="0">
            <a:spAutoFit/>
          </a:bodyPr>
          <a:lstStyle/>
          <a:p>
            <a:r>
              <a:rPr lang="en-US" altLang="ja-JP" sz="1600" dirty="0"/>
              <a:t>7.4</a:t>
            </a:r>
            <a:endParaRPr lang="ja-JP" altLang="en-US" sz="1600" dirty="0"/>
          </a:p>
        </p:txBody>
      </p:sp>
      <p:sp>
        <p:nvSpPr>
          <p:cNvPr id="353" name="テキスト ボックス 352"/>
          <p:cNvSpPr txBox="1"/>
          <p:nvPr/>
        </p:nvSpPr>
        <p:spPr>
          <a:xfrm>
            <a:off x="11185134" y="2009590"/>
            <a:ext cx="444352" cy="338554"/>
          </a:xfrm>
          <a:prstGeom prst="rect">
            <a:avLst/>
          </a:prstGeom>
          <a:noFill/>
        </p:spPr>
        <p:txBody>
          <a:bodyPr wrap="none" rtlCol="0">
            <a:spAutoFit/>
          </a:bodyPr>
          <a:lstStyle/>
          <a:p>
            <a:r>
              <a:rPr lang="en-US" altLang="ja-JP" sz="1600" dirty="0"/>
              <a:t>6.6</a:t>
            </a:r>
            <a:endParaRPr lang="ja-JP" altLang="en-US" sz="1600" dirty="0"/>
          </a:p>
        </p:txBody>
      </p:sp>
      <p:sp>
        <p:nvSpPr>
          <p:cNvPr id="354" name="テキスト ボックス 353"/>
          <p:cNvSpPr txBox="1"/>
          <p:nvPr/>
        </p:nvSpPr>
        <p:spPr>
          <a:xfrm>
            <a:off x="11070834" y="2266020"/>
            <a:ext cx="548548" cy="338554"/>
          </a:xfrm>
          <a:prstGeom prst="rect">
            <a:avLst/>
          </a:prstGeom>
          <a:noFill/>
        </p:spPr>
        <p:txBody>
          <a:bodyPr wrap="none" rtlCol="0">
            <a:spAutoFit/>
          </a:bodyPr>
          <a:lstStyle/>
          <a:p>
            <a:r>
              <a:rPr lang="en-US" altLang="ja-JP" sz="1600" dirty="0"/>
              <a:t>18.8</a:t>
            </a:r>
            <a:endParaRPr lang="ja-JP" altLang="en-US" sz="1600" dirty="0"/>
          </a:p>
        </p:txBody>
      </p:sp>
      <p:sp>
        <p:nvSpPr>
          <p:cNvPr id="355" name="テキスト ボックス 354"/>
          <p:cNvSpPr txBox="1"/>
          <p:nvPr/>
        </p:nvSpPr>
        <p:spPr>
          <a:xfrm>
            <a:off x="11072193" y="2494208"/>
            <a:ext cx="548548" cy="338554"/>
          </a:xfrm>
          <a:prstGeom prst="rect">
            <a:avLst/>
          </a:prstGeom>
          <a:noFill/>
        </p:spPr>
        <p:txBody>
          <a:bodyPr wrap="none" rtlCol="0">
            <a:spAutoFit/>
          </a:bodyPr>
          <a:lstStyle/>
          <a:p>
            <a:r>
              <a:rPr lang="en-US" altLang="ja-JP" sz="1600" dirty="0"/>
              <a:t>21.3</a:t>
            </a:r>
            <a:endParaRPr lang="ja-JP" altLang="en-US" sz="1600" dirty="0"/>
          </a:p>
        </p:txBody>
      </p:sp>
      <p:sp>
        <p:nvSpPr>
          <p:cNvPr id="356" name="テキスト ボックス 355"/>
          <p:cNvSpPr txBox="1"/>
          <p:nvPr/>
        </p:nvSpPr>
        <p:spPr>
          <a:xfrm>
            <a:off x="11061307" y="2751947"/>
            <a:ext cx="548548" cy="338554"/>
          </a:xfrm>
          <a:prstGeom prst="rect">
            <a:avLst/>
          </a:prstGeom>
          <a:noFill/>
        </p:spPr>
        <p:txBody>
          <a:bodyPr wrap="none" rtlCol="0">
            <a:spAutoFit/>
          </a:bodyPr>
          <a:lstStyle/>
          <a:p>
            <a:r>
              <a:rPr lang="en-US" altLang="ja-JP" sz="1600" dirty="0"/>
              <a:t>14.8</a:t>
            </a:r>
            <a:endParaRPr lang="ja-JP" altLang="en-US" sz="1600" dirty="0"/>
          </a:p>
        </p:txBody>
      </p:sp>
      <p:sp>
        <p:nvSpPr>
          <p:cNvPr id="357" name="テキスト ボックス 356"/>
          <p:cNvSpPr txBox="1"/>
          <p:nvPr/>
        </p:nvSpPr>
        <p:spPr>
          <a:xfrm>
            <a:off x="11500974" y="1092564"/>
            <a:ext cx="492443" cy="276999"/>
          </a:xfrm>
          <a:prstGeom prst="rect">
            <a:avLst/>
          </a:prstGeom>
          <a:noFill/>
        </p:spPr>
        <p:txBody>
          <a:bodyPr wrap="none" rtlCol="0">
            <a:spAutoFit/>
          </a:bodyPr>
          <a:lstStyle/>
          <a:p>
            <a:r>
              <a:rPr lang="ja-JP" altLang="en-US" sz="1200" dirty="0">
                <a:solidFill>
                  <a:srgbClr val="FF0000"/>
                </a:solidFill>
              </a:rPr>
              <a:t>白井</a:t>
            </a:r>
          </a:p>
        </p:txBody>
      </p:sp>
      <p:sp>
        <p:nvSpPr>
          <p:cNvPr id="358" name="テキスト ボックス 357"/>
          <p:cNvSpPr txBox="1"/>
          <p:nvPr/>
        </p:nvSpPr>
        <p:spPr>
          <a:xfrm>
            <a:off x="11478263" y="3029801"/>
            <a:ext cx="548548" cy="338554"/>
          </a:xfrm>
          <a:prstGeom prst="rect">
            <a:avLst/>
          </a:prstGeom>
          <a:noFill/>
        </p:spPr>
        <p:txBody>
          <a:bodyPr wrap="none" rtlCol="0">
            <a:spAutoFit/>
          </a:bodyPr>
          <a:lstStyle/>
          <a:p>
            <a:r>
              <a:rPr lang="en-US" altLang="ja-JP" sz="1600" dirty="0"/>
              <a:t>81.3</a:t>
            </a:r>
            <a:endParaRPr lang="ja-JP" altLang="en-US" sz="1600" dirty="0"/>
          </a:p>
        </p:txBody>
      </p:sp>
      <p:sp>
        <p:nvSpPr>
          <p:cNvPr id="359" name="テキスト ボックス 358"/>
          <p:cNvSpPr txBox="1"/>
          <p:nvPr/>
        </p:nvSpPr>
        <p:spPr>
          <a:xfrm>
            <a:off x="11598132" y="1264568"/>
            <a:ext cx="444352" cy="338554"/>
          </a:xfrm>
          <a:prstGeom prst="rect">
            <a:avLst/>
          </a:prstGeom>
          <a:noFill/>
        </p:spPr>
        <p:txBody>
          <a:bodyPr wrap="none" rtlCol="0">
            <a:spAutoFit/>
          </a:bodyPr>
          <a:lstStyle/>
          <a:p>
            <a:r>
              <a:rPr lang="en-US" altLang="ja-JP" sz="1600" dirty="0"/>
              <a:t>6.0</a:t>
            </a:r>
            <a:endParaRPr lang="ja-JP" altLang="en-US" sz="1600" dirty="0"/>
          </a:p>
        </p:txBody>
      </p:sp>
      <p:sp>
        <p:nvSpPr>
          <p:cNvPr id="360" name="テキスト ボックス 359"/>
          <p:cNvSpPr txBox="1"/>
          <p:nvPr/>
        </p:nvSpPr>
        <p:spPr>
          <a:xfrm>
            <a:off x="11598132" y="1514503"/>
            <a:ext cx="444352" cy="338554"/>
          </a:xfrm>
          <a:prstGeom prst="rect">
            <a:avLst/>
          </a:prstGeom>
          <a:noFill/>
        </p:spPr>
        <p:txBody>
          <a:bodyPr wrap="none" rtlCol="0">
            <a:spAutoFit/>
          </a:bodyPr>
          <a:lstStyle/>
          <a:p>
            <a:r>
              <a:rPr lang="en-US" altLang="ja-JP" sz="1600" dirty="0"/>
              <a:t>6.3</a:t>
            </a:r>
            <a:endParaRPr lang="ja-JP" altLang="en-US" sz="1600" dirty="0"/>
          </a:p>
        </p:txBody>
      </p:sp>
      <p:sp>
        <p:nvSpPr>
          <p:cNvPr id="361" name="テキスト ボックス 360"/>
          <p:cNvSpPr txBox="1"/>
          <p:nvPr/>
        </p:nvSpPr>
        <p:spPr>
          <a:xfrm>
            <a:off x="11598132" y="1761392"/>
            <a:ext cx="444352" cy="338554"/>
          </a:xfrm>
          <a:prstGeom prst="rect">
            <a:avLst/>
          </a:prstGeom>
          <a:noFill/>
        </p:spPr>
        <p:txBody>
          <a:bodyPr wrap="none" rtlCol="0">
            <a:spAutoFit/>
          </a:bodyPr>
          <a:lstStyle/>
          <a:p>
            <a:r>
              <a:rPr lang="en-US" altLang="ja-JP" sz="1600" dirty="0"/>
              <a:t>7.1</a:t>
            </a:r>
            <a:endParaRPr lang="ja-JP" altLang="en-US" sz="1600" dirty="0"/>
          </a:p>
        </p:txBody>
      </p:sp>
      <p:sp>
        <p:nvSpPr>
          <p:cNvPr id="362" name="テキスト ボックス 361"/>
          <p:cNvSpPr txBox="1"/>
          <p:nvPr/>
        </p:nvSpPr>
        <p:spPr>
          <a:xfrm>
            <a:off x="11598132" y="2009590"/>
            <a:ext cx="444352" cy="338554"/>
          </a:xfrm>
          <a:prstGeom prst="rect">
            <a:avLst/>
          </a:prstGeom>
          <a:noFill/>
        </p:spPr>
        <p:txBody>
          <a:bodyPr wrap="none" rtlCol="0">
            <a:spAutoFit/>
          </a:bodyPr>
          <a:lstStyle/>
          <a:p>
            <a:r>
              <a:rPr lang="en-US" altLang="ja-JP" sz="1600" dirty="0"/>
              <a:t>6.7</a:t>
            </a:r>
            <a:endParaRPr lang="ja-JP" altLang="en-US" sz="1600" dirty="0"/>
          </a:p>
        </p:txBody>
      </p:sp>
      <p:sp>
        <p:nvSpPr>
          <p:cNvPr id="363" name="テキスト ボックス 362"/>
          <p:cNvSpPr txBox="1"/>
          <p:nvPr/>
        </p:nvSpPr>
        <p:spPr>
          <a:xfrm>
            <a:off x="11493357" y="2266020"/>
            <a:ext cx="548548" cy="338554"/>
          </a:xfrm>
          <a:prstGeom prst="rect">
            <a:avLst/>
          </a:prstGeom>
          <a:noFill/>
        </p:spPr>
        <p:txBody>
          <a:bodyPr wrap="none" rtlCol="0">
            <a:spAutoFit/>
          </a:bodyPr>
          <a:lstStyle/>
          <a:p>
            <a:r>
              <a:rPr lang="en-US" altLang="ja-JP" sz="1600" dirty="0"/>
              <a:t>18.3</a:t>
            </a:r>
            <a:endParaRPr lang="ja-JP" altLang="en-US" sz="1600" dirty="0"/>
          </a:p>
        </p:txBody>
      </p:sp>
      <p:sp>
        <p:nvSpPr>
          <p:cNvPr id="364" name="テキスト ボックス 363"/>
          <p:cNvSpPr txBox="1"/>
          <p:nvPr/>
        </p:nvSpPr>
        <p:spPr>
          <a:xfrm>
            <a:off x="11485191" y="2494208"/>
            <a:ext cx="548548" cy="338554"/>
          </a:xfrm>
          <a:prstGeom prst="rect">
            <a:avLst/>
          </a:prstGeom>
          <a:noFill/>
        </p:spPr>
        <p:txBody>
          <a:bodyPr wrap="none" rtlCol="0">
            <a:spAutoFit/>
          </a:bodyPr>
          <a:lstStyle/>
          <a:p>
            <a:r>
              <a:rPr lang="en-US" altLang="ja-JP" sz="1600" dirty="0"/>
              <a:t>21.6</a:t>
            </a:r>
            <a:endParaRPr lang="ja-JP" altLang="en-US" sz="1600" dirty="0"/>
          </a:p>
        </p:txBody>
      </p:sp>
      <p:sp>
        <p:nvSpPr>
          <p:cNvPr id="365" name="テキスト ボックス 364"/>
          <p:cNvSpPr txBox="1"/>
          <p:nvPr/>
        </p:nvSpPr>
        <p:spPr>
          <a:xfrm>
            <a:off x="11474305" y="2751947"/>
            <a:ext cx="548548" cy="338554"/>
          </a:xfrm>
          <a:prstGeom prst="rect">
            <a:avLst/>
          </a:prstGeom>
          <a:noFill/>
        </p:spPr>
        <p:txBody>
          <a:bodyPr wrap="none" rtlCol="0">
            <a:spAutoFit/>
          </a:bodyPr>
          <a:lstStyle/>
          <a:p>
            <a:r>
              <a:rPr lang="en-US" altLang="ja-JP" sz="1600" dirty="0"/>
              <a:t>15.3</a:t>
            </a:r>
            <a:endParaRPr lang="ja-JP" altLang="en-US" sz="1600" dirty="0"/>
          </a:p>
        </p:txBody>
      </p:sp>
      <p:sp>
        <p:nvSpPr>
          <p:cNvPr id="366" name="テキスト ボックス 365"/>
          <p:cNvSpPr txBox="1"/>
          <p:nvPr/>
        </p:nvSpPr>
        <p:spPr>
          <a:xfrm>
            <a:off x="8926088" y="3032609"/>
            <a:ext cx="466794" cy="261610"/>
          </a:xfrm>
          <a:prstGeom prst="rect">
            <a:avLst/>
          </a:prstGeom>
          <a:noFill/>
        </p:spPr>
        <p:txBody>
          <a:bodyPr wrap="none" rtlCol="0">
            <a:spAutoFit/>
          </a:bodyPr>
          <a:lstStyle/>
          <a:p>
            <a:r>
              <a:rPr lang="ja-JP" altLang="en-US" sz="1100" b="1" dirty="0"/>
              <a:t>合計</a:t>
            </a:r>
            <a:endParaRPr lang="en-US" altLang="ja-JP" sz="1100" b="1" dirty="0"/>
          </a:p>
        </p:txBody>
      </p:sp>
      <p:sp>
        <p:nvSpPr>
          <p:cNvPr id="367" name="テキスト ボックス 366"/>
          <p:cNvSpPr txBox="1"/>
          <p:nvPr/>
        </p:nvSpPr>
        <p:spPr>
          <a:xfrm>
            <a:off x="8926088" y="5740256"/>
            <a:ext cx="466794" cy="261610"/>
          </a:xfrm>
          <a:prstGeom prst="rect">
            <a:avLst/>
          </a:prstGeom>
          <a:noFill/>
        </p:spPr>
        <p:txBody>
          <a:bodyPr wrap="none" rtlCol="0">
            <a:spAutoFit/>
          </a:bodyPr>
          <a:lstStyle/>
          <a:p>
            <a:r>
              <a:rPr lang="ja-JP" altLang="en-US" sz="1100" b="1" dirty="0"/>
              <a:t>合計</a:t>
            </a:r>
            <a:endParaRPr lang="en-US" altLang="ja-JP" sz="1100" b="1" dirty="0"/>
          </a:p>
        </p:txBody>
      </p:sp>
      <p:sp>
        <p:nvSpPr>
          <p:cNvPr id="12" name="正方形/長方形 11"/>
          <p:cNvSpPr/>
          <p:nvPr/>
        </p:nvSpPr>
        <p:spPr>
          <a:xfrm>
            <a:off x="7948809" y="3040919"/>
            <a:ext cx="4010070" cy="2533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4" name="正方形/長方形 253"/>
          <p:cNvSpPr/>
          <p:nvPr/>
        </p:nvSpPr>
        <p:spPr>
          <a:xfrm>
            <a:off x="7948809" y="5736641"/>
            <a:ext cx="4010070" cy="2533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5" name="テキスト ボックス 254"/>
          <p:cNvSpPr txBox="1"/>
          <p:nvPr/>
        </p:nvSpPr>
        <p:spPr>
          <a:xfrm>
            <a:off x="11221250" y="42083"/>
            <a:ext cx="995430" cy="369332"/>
          </a:xfrm>
          <a:prstGeom prst="rect">
            <a:avLst/>
          </a:prstGeom>
          <a:noFill/>
        </p:spPr>
        <p:txBody>
          <a:bodyPr wrap="square" rtlCol="0">
            <a:spAutoFit/>
          </a:bodyPr>
          <a:lstStyle/>
          <a:p>
            <a:r>
              <a:rPr lang="ja-JP" altLang="en-US" b="1" dirty="0"/>
              <a:t>２６</a:t>
            </a:r>
            <a:r>
              <a:rPr lang="en-US" altLang="ja-JP" b="1" dirty="0"/>
              <a:t>/</a:t>
            </a:r>
            <a:r>
              <a:rPr lang="ja-JP" altLang="en-US" b="1" dirty="0"/>
              <a:t>３０</a:t>
            </a:r>
          </a:p>
        </p:txBody>
      </p:sp>
      <p:sp>
        <p:nvSpPr>
          <p:cNvPr id="256" name="Text Box 880"/>
          <p:cNvSpPr txBox="1">
            <a:spLocks noChangeArrowheads="1"/>
          </p:cNvSpPr>
          <p:nvPr/>
        </p:nvSpPr>
        <p:spPr bwMode="auto">
          <a:xfrm>
            <a:off x="5538756" y="5289070"/>
            <a:ext cx="5978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solidFill>
                  <a:srgbClr val="FF0000"/>
                </a:solidFill>
              </a:rPr>
              <a:t>白井</a:t>
            </a:r>
          </a:p>
        </p:txBody>
      </p:sp>
    </p:spTree>
    <p:extLst>
      <p:ext uri="{BB962C8B-B14F-4D97-AF65-F5344CB8AC3E}">
        <p14:creationId xmlns:p14="http://schemas.microsoft.com/office/powerpoint/2010/main" val="97662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randombar(horizontal)">
                                      <p:cBhvr>
                                        <p:cTn id="7" dur="500"/>
                                        <p:tgtEl>
                                          <p:spTgt spid="317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randombar(horizontal)">
                                      <p:cBhvr>
                                        <p:cTn id="10" dur="500"/>
                                        <p:tgtEl>
                                          <p:spTgt spid="13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randombar(horizontal)">
                                      <p:cBhvr>
                                        <p:cTn id="13" dur="500"/>
                                        <p:tgtEl>
                                          <p:spTgt spid="139"/>
                                        </p:tgtEl>
                                      </p:cBhvr>
                                    </p:animEffect>
                                  </p:childTnLst>
                                </p:cTn>
                              </p:par>
                              <p:par>
                                <p:cTn id="14" presetID="14" presetClass="entr" presetSubtype="10" fill="hold" nodeType="withEffect">
                                  <p:stCondLst>
                                    <p:cond delay="0"/>
                                  </p:stCondLst>
                                  <p:childTnLst>
                                    <p:set>
                                      <p:cBhvr>
                                        <p:cTn id="15" dur="1" fill="hold">
                                          <p:stCondLst>
                                            <p:cond delay="0"/>
                                          </p:stCondLst>
                                        </p:cTn>
                                        <p:tgtEl>
                                          <p:spTgt spid="31746"/>
                                        </p:tgtEl>
                                        <p:attrNameLst>
                                          <p:attrName>style.visibility</p:attrName>
                                        </p:attrNameLst>
                                      </p:cBhvr>
                                      <p:to>
                                        <p:strVal val="visible"/>
                                      </p:to>
                                    </p:set>
                                    <p:animEffect transition="in" filter="randombar(horizontal)">
                                      <p:cBhvr>
                                        <p:cTn id="16" dur="500"/>
                                        <p:tgtEl>
                                          <p:spTgt spid="3174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randombar(horizontal)">
                                      <p:cBhvr>
                                        <p:cTn id="22" dur="500"/>
                                        <p:tgtEl>
                                          <p:spTgt spid="14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46"/>
                                        </p:tgtEl>
                                        <p:attrNameLst>
                                          <p:attrName>style.visibility</p:attrName>
                                        </p:attrNameLst>
                                      </p:cBhvr>
                                      <p:to>
                                        <p:strVal val="visible"/>
                                      </p:to>
                                    </p:set>
                                    <p:animEffect transition="in" filter="randombar(horizontal)">
                                      <p:cBhvr>
                                        <p:cTn id="25" dur="500"/>
                                        <p:tgtEl>
                                          <p:spTgt spid="14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7"/>
                                        </p:tgtEl>
                                        <p:attrNameLst>
                                          <p:attrName>style.visibility</p:attrName>
                                        </p:attrNameLst>
                                      </p:cBhvr>
                                      <p:to>
                                        <p:strVal val="visible"/>
                                      </p:to>
                                    </p:set>
                                    <p:animEffect transition="in" filter="randombar(horizontal)">
                                      <p:cBhvr>
                                        <p:cTn id="28" dur="500"/>
                                        <p:tgtEl>
                                          <p:spTgt spid="14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randombar(horizontal)">
                                      <p:cBhvr>
                                        <p:cTn id="31" dur="500"/>
                                        <p:tgtEl>
                                          <p:spTgt spid="14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49"/>
                                        </p:tgtEl>
                                        <p:attrNameLst>
                                          <p:attrName>style.visibility</p:attrName>
                                        </p:attrNameLst>
                                      </p:cBhvr>
                                      <p:to>
                                        <p:strVal val="visible"/>
                                      </p:to>
                                    </p:set>
                                    <p:animEffect transition="in" filter="randombar(horizontal)">
                                      <p:cBhvr>
                                        <p:cTn id="34" dur="500"/>
                                        <p:tgtEl>
                                          <p:spTgt spid="14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randombar(horizontal)">
                                      <p:cBhvr>
                                        <p:cTn id="37" dur="500"/>
                                        <p:tgtEl>
                                          <p:spTgt spid="15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93"/>
                                        </p:tgtEl>
                                        <p:attrNameLst>
                                          <p:attrName>style.visibility</p:attrName>
                                        </p:attrNameLst>
                                      </p:cBhvr>
                                      <p:to>
                                        <p:strVal val="visible"/>
                                      </p:to>
                                    </p:set>
                                    <p:animEffect transition="in" filter="randombar(horizontal)">
                                      <p:cBhvr>
                                        <p:cTn id="40" dur="500"/>
                                        <p:tgtEl>
                                          <p:spTgt spid="19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94"/>
                                        </p:tgtEl>
                                        <p:attrNameLst>
                                          <p:attrName>style.visibility</p:attrName>
                                        </p:attrNameLst>
                                      </p:cBhvr>
                                      <p:to>
                                        <p:strVal val="visible"/>
                                      </p:to>
                                    </p:set>
                                    <p:animEffect transition="in" filter="randombar(horizontal)">
                                      <p:cBhvr>
                                        <p:cTn id="43" dur="500"/>
                                        <p:tgtEl>
                                          <p:spTgt spid="19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randombar(horizontal)">
                                      <p:cBhvr>
                                        <p:cTn id="46" dur="500"/>
                                        <p:tgtEl>
                                          <p:spTgt spid="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95"/>
                                        </p:tgtEl>
                                        <p:attrNameLst>
                                          <p:attrName>style.visibility</p:attrName>
                                        </p:attrNameLst>
                                      </p:cBhvr>
                                      <p:to>
                                        <p:strVal val="visible"/>
                                      </p:to>
                                    </p:set>
                                    <p:animEffect transition="in" filter="randombar(horizontal)">
                                      <p:cBhvr>
                                        <p:cTn id="49" dur="500"/>
                                        <p:tgtEl>
                                          <p:spTgt spid="19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96"/>
                                        </p:tgtEl>
                                        <p:attrNameLst>
                                          <p:attrName>style.visibility</p:attrName>
                                        </p:attrNameLst>
                                      </p:cBhvr>
                                      <p:to>
                                        <p:strVal val="visible"/>
                                      </p:to>
                                    </p:set>
                                    <p:animEffect transition="in" filter="randombar(horizontal)">
                                      <p:cBhvr>
                                        <p:cTn id="52" dur="500"/>
                                        <p:tgtEl>
                                          <p:spTgt spid="19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97"/>
                                        </p:tgtEl>
                                        <p:attrNameLst>
                                          <p:attrName>style.visibility</p:attrName>
                                        </p:attrNameLst>
                                      </p:cBhvr>
                                      <p:to>
                                        <p:strVal val="visible"/>
                                      </p:to>
                                    </p:set>
                                    <p:animEffect transition="in" filter="randombar(horizontal)">
                                      <p:cBhvr>
                                        <p:cTn id="55" dur="500"/>
                                        <p:tgtEl>
                                          <p:spTgt spid="197"/>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randombar(horizontal)">
                                      <p:cBhvr>
                                        <p:cTn id="58" dur="500"/>
                                        <p:tgtEl>
                                          <p:spTgt spid="198"/>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99"/>
                                        </p:tgtEl>
                                        <p:attrNameLst>
                                          <p:attrName>style.visibility</p:attrName>
                                        </p:attrNameLst>
                                      </p:cBhvr>
                                      <p:to>
                                        <p:strVal val="visible"/>
                                      </p:to>
                                    </p:set>
                                    <p:animEffect transition="in" filter="randombar(horizontal)">
                                      <p:cBhvr>
                                        <p:cTn id="61" dur="500"/>
                                        <p:tgtEl>
                                          <p:spTgt spid="199"/>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00"/>
                                        </p:tgtEl>
                                        <p:attrNameLst>
                                          <p:attrName>style.visibility</p:attrName>
                                        </p:attrNameLst>
                                      </p:cBhvr>
                                      <p:to>
                                        <p:strVal val="visible"/>
                                      </p:to>
                                    </p:set>
                                    <p:animEffect transition="in" filter="randombar(horizontal)">
                                      <p:cBhvr>
                                        <p:cTn id="64" dur="500"/>
                                        <p:tgtEl>
                                          <p:spTgt spid="200"/>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Effect transition="in" filter="randombar(horizontal)">
                                      <p:cBhvr>
                                        <p:cTn id="67" dur="500"/>
                                        <p:tgtEl>
                                          <p:spTgt spid="201"/>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02"/>
                                        </p:tgtEl>
                                        <p:attrNameLst>
                                          <p:attrName>style.visibility</p:attrName>
                                        </p:attrNameLst>
                                      </p:cBhvr>
                                      <p:to>
                                        <p:strVal val="visible"/>
                                      </p:to>
                                    </p:set>
                                    <p:animEffect transition="in" filter="randombar(horizontal)">
                                      <p:cBhvr>
                                        <p:cTn id="70" dur="500"/>
                                        <p:tgtEl>
                                          <p:spTgt spid="202"/>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randombar(horizontal)">
                                      <p:cBhvr>
                                        <p:cTn id="73" dur="500"/>
                                        <p:tgtEl>
                                          <p:spTgt spid="7"/>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03"/>
                                        </p:tgtEl>
                                        <p:attrNameLst>
                                          <p:attrName>style.visibility</p:attrName>
                                        </p:attrNameLst>
                                      </p:cBhvr>
                                      <p:to>
                                        <p:strVal val="visible"/>
                                      </p:to>
                                    </p:set>
                                    <p:animEffect transition="in" filter="randombar(horizontal)">
                                      <p:cBhvr>
                                        <p:cTn id="76" dur="500"/>
                                        <p:tgtEl>
                                          <p:spTgt spid="203"/>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Effect transition="in" filter="randombar(horizontal)">
                                      <p:cBhvr>
                                        <p:cTn id="79" dur="500"/>
                                        <p:tgtEl>
                                          <p:spTgt spid="20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05"/>
                                        </p:tgtEl>
                                        <p:attrNameLst>
                                          <p:attrName>style.visibility</p:attrName>
                                        </p:attrNameLst>
                                      </p:cBhvr>
                                      <p:to>
                                        <p:strVal val="visible"/>
                                      </p:to>
                                    </p:set>
                                    <p:animEffect transition="in" filter="randombar(horizontal)">
                                      <p:cBhvr>
                                        <p:cTn id="82" dur="500"/>
                                        <p:tgtEl>
                                          <p:spTgt spid="20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randombar(horizontal)">
                                      <p:cBhvr>
                                        <p:cTn id="85" dur="500"/>
                                        <p:tgtEl>
                                          <p:spTgt spid="9"/>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206"/>
                                        </p:tgtEl>
                                        <p:attrNameLst>
                                          <p:attrName>style.visibility</p:attrName>
                                        </p:attrNameLst>
                                      </p:cBhvr>
                                      <p:to>
                                        <p:strVal val="visible"/>
                                      </p:to>
                                    </p:set>
                                    <p:animEffect transition="in" filter="randombar(horizontal)">
                                      <p:cBhvr>
                                        <p:cTn id="88" dur="500"/>
                                        <p:tgtEl>
                                          <p:spTgt spid="206"/>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Effect transition="in" filter="randombar(horizontal)">
                                      <p:cBhvr>
                                        <p:cTn id="91" dur="500"/>
                                        <p:tgtEl>
                                          <p:spTgt spid="207"/>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208"/>
                                        </p:tgtEl>
                                        <p:attrNameLst>
                                          <p:attrName>style.visibility</p:attrName>
                                        </p:attrNameLst>
                                      </p:cBhvr>
                                      <p:to>
                                        <p:strVal val="visible"/>
                                      </p:to>
                                    </p:set>
                                    <p:animEffect transition="in" filter="randombar(horizontal)">
                                      <p:cBhvr>
                                        <p:cTn id="94" dur="500"/>
                                        <p:tgtEl>
                                          <p:spTgt spid="208"/>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209"/>
                                        </p:tgtEl>
                                        <p:attrNameLst>
                                          <p:attrName>style.visibility</p:attrName>
                                        </p:attrNameLst>
                                      </p:cBhvr>
                                      <p:to>
                                        <p:strVal val="visible"/>
                                      </p:to>
                                    </p:set>
                                    <p:animEffect transition="in" filter="randombar(horizontal)">
                                      <p:cBhvr>
                                        <p:cTn id="97" dur="500"/>
                                        <p:tgtEl>
                                          <p:spTgt spid="209"/>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210"/>
                                        </p:tgtEl>
                                        <p:attrNameLst>
                                          <p:attrName>style.visibility</p:attrName>
                                        </p:attrNameLst>
                                      </p:cBhvr>
                                      <p:to>
                                        <p:strVal val="visible"/>
                                      </p:to>
                                    </p:set>
                                    <p:animEffect transition="in" filter="randombar(horizontal)">
                                      <p:cBhvr>
                                        <p:cTn id="100" dur="500"/>
                                        <p:tgtEl>
                                          <p:spTgt spid="210"/>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211"/>
                                        </p:tgtEl>
                                        <p:attrNameLst>
                                          <p:attrName>style.visibility</p:attrName>
                                        </p:attrNameLst>
                                      </p:cBhvr>
                                      <p:to>
                                        <p:strVal val="visible"/>
                                      </p:to>
                                    </p:set>
                                    <p:animEffect transition="in" filter="randombar(horizontal)">
                                      <p:cBhvr>
                                        <p:cTn id="103" dur="500"/>
                                        <p:tgtEl>
                                          <p:spTgt spid="211"/>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212"/>
                                        </p:tgtEl>
                                        <p:attrNameLst>
                                          <p:attrName>style.visibility</p:attrName>
                                        </p:attrNameLst>
                                      </p:cBhvr>
                                      <p:to>
                                        <p:strVal val="visible"/>
                                      </p:to>
                                    </p:set>
                                    <p:animEffect transition="in" filter="randombar(horizontal)">
                                      <p:cBhvr>
                                        <p:cTn id="106" dur="500"/>
                                        <p:tgtEl>
                                          <p:spTgt spid="212"/>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214"/>
                                        </p:tgtEl>
                                        <p:attrNameLst>
                                          <p:attrName>style.visibility</p:attrName>
                                        </p:attrNameLst>
                                      </p:cBhvr>
                                      <p:to>
                                        <p:strVal val="visible"/>
                                      </p:to>
                                    </p:set>
                                    <p:animEffect transition="in" filter="randombar(horizontal)">
                                      <p:cBhvr>
                                        <p:cTn id="109" dur="500"/>
                                        <p:tgtEl>
                                          <p:spTgt spid="214"/>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275"/>
                                        </p:tgtEl>
                                        <p:attrNameLst>
                                          <p:attrName>style.visibility</p:attrName>
                                        </p:attrNameLst>
                                      </p:cBhvr>
                                      <p:to>
                                        <p:strVal val="visible"/>
                                      </p:to>
                                    </p:set>
                                    <p:animEffect transition="in" filter="randombar(horizontal)">
                                      <p:cBhvr>
                                        <p:cTn id="112" dur="500"/>
                                        <p:tgtEl>
                                          <p:spTgt spid="275"/>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276"/>
                                        </p:tgtEl>
                                        <p:attrNameLst>
                                          <p:attrName>style.visibility</p:attrName>
                                        </p:attrNameLst>
                                      </p:cBhvr>
                                      <p:to>
                                        <p:strVal val="visible"/>
                                      </p:to>
                                    </p:set>
                                    <p:animEffect transition="in" filter="randombar(horizontal)">
                                      <p:cBhvr>
                                        <p:cTn id="115" dur="500"/>
                                        <p:tgtEl>
                                          <p:spTgt spid="276"/>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277"/>
                                        </p:tgtEl>
                                        <p:attrNameLst>
                                          <p:attrName>style.visibility</p:attrName>
                                        </p:attrNameLst>
                                      </p:cBhvr>
                                      <p:to>
                                        <p:strVal val="visible"/>
                                      </p:to>
                                    </p:set>
                                    <p:animEffect transition="in" filter="randombar(horizontal)">
                                      <p:cBhvr>
                                        <p:cTn id="118" dur="500"/>
                                        <p:tgtEl>
                                          <p:spTgt spid="277"/>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278"/>
                                        </p:tgtEl>
                                        <p:attrNameLst>
                                          <p:attrName>style.visibility</p:attrName>
                                        </p:attrNameLst>
                                      </p:cBhvr>
                                      <p:to>
                                        <p:strVal val="visible"/>
                                      </p:to>
                                    </p:set>
                                    <p:animEffect transition="in" filter="randombar(horizontal)">
                                      <p:cBhvr>
                                        <p:cTn id="121" dur="500"/>
                                        <p:tgtEl>
                                          <p:spTgt spid="278"/>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279"/>
                                        </p:tgtEl>
                                        <p:attrNameLst>
                                          <p:attrName>style.visibility</p:attrName>
                                        </p:attrNameLst>
                                      </p:cBhvr>
                                      <p:to>
                                        <p:strVal val="visible"/>
                                      </p:to>
                                    </p:set>
                                    <p:animEffect transition="in" filter="randombar(horizontal)">
                                      <p:cBhvr>
                                        <p:cTn id="124" dur="500"/>
                                        <p:tgtEl>
                                          <p:spTgt spid="27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280"/>
                                        </p:tgtEl>
                                        <p:attrNameLst>
                                          <p:attrName>style.visibility</p:attrName>
                                        </p:attrNameLst>
                                      </p:cBhvr>
                                      <p:to>
                                        <p:strVal val="visible"/>
                                      </p:to>
                                    </p:set>
                                    <p:animEffect transition="in" filter="randombar(horizontal)">
                                      <p:cBhvr>
                                        <p:cTn id="127" dur="500"/>
                                        <p:tgtEl>
                                          <p:spTgt spid="280"/>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281"/>
                                        </p:tgtEl>
                                        <p:attrNameLst>
                                          <p:attrName>style.visibility</p:attrName>
                                        </p:attrNameLst>
                                      </p:cBhvr>
                                      <p:to>
                                        <p:strVal val="visible"/>
                                      </p:to>
                                    </p:set>
                                    <p:animEffect transition="in" filter="randombar(horizontal)">
                                      <p:cBhvr>
                                        <p:cTn id="130" dur="500"/>
                                        <p:tgtEl>
                                          <p:spTgt spid="281"/>
                                        </p:tgtEl>
                                      </p:cBhvr>
                                    </p:animEffect>
                                  </p:childTnLst>
                                </p:cTn>
                              </p:par>
                              <p:par>
                                <p:cTn id="131" presetID="14" presetClass="entr" presetSubtype="10" fill="hold" grpId="0" nodeType="withEffect">
                                  <p:stCondLst>
                                    <p:cond delay="0"/>
                                  </p:stCondLst>
                                  <p:childTnLst>
                                    <p:set>
                                      <p:cBhvr>
                                        <p:cTn id="132" dur="1" fill="hold">
                                          <p:stCondLst>
                                            <p:cond delay="0"/>
                                          </p:stCondLst>
                                        </p:cTn>
                                        <p:tgtEl>
                                          <p:spTgt spid="282"/>
                                        </p:tgtEl>
                                        <p:attrNameLst>
                                          <p:attrName>style.visibility</p:attrName>
                                        </p:attrNameLst>
                                      </p:cBhvr>
                                      <p:to>
                                        <p:strVal val="visible"/>
                                      </p:to>
                                    </p:set>
                                    <p:animEffect transition="in" filter="randombar(horizontal)">
                                      <p:cBhvr>
                                        <p:cTn id="133" dur="500"/>
                                        <p:tgtEl>
                                          <p:spTgt spid="282"/>
                                        </p:tgtEl>
                                      </p:cBhvr>
                                    </p:animEffect>
                                  </p:childTnLst>
                                </p:cTn>
                              </p:par>
                              <p:par>
                                <p:cTn id="134" presetID="14" presetClass="entr" presetSubtype="10" fill="hold" grpId="0" nodeType="withEffect">
                                  <p:stCondLst>
                                    <p:cond delay="0"/>
                                  </p:stCondLst>
                                  <p:childTnLst>
                                    <p:set>
                                      <p:cBhvr>
                                        <p:cTn id="135" dur="1" fill="hold">
                                          <p:stCondLst>
                                            <p:cond delay="0"/>
                                          </p:stCondLst>
                                        </p:cTn>
                                        <p:tgtEl>
                                          <p:spTgt spid="283"/>
                                        </p:tgtEl>
                                        <p:attrNameLst>
                                          <p:attrName>style.visibility</p:attrName>
                                        </p:attrNameLst>
                                      </p:cBhvr>
                                      <p:to>
                                        <p:strVal val="visible"/>
                                      </p:to>
                                    </p:set>
                                    <p:animEffect transition="in" filter="randombar(horizontal)">
                                      <p:cBhvr>
                                        <p:cTn id="136" dur="500"/>
                                        <p:tgtEl>
                                          <p:spTgt spid="283"/>
                                        </p:tgtEl>
                                      </p:cBhvr>
                                    </p:animEffect>
                                  </p:childTnLst>
                                </p:cTn>
                              </p:par>
                              <p:par>
                                <p:cTn id="137" presetID="14" presetClass="entr" presetSubtype="10" fill="hold" grpId="0" nodeType="withEffect">
                                  <p:stCondLst>
                                    <p:cond delay="0"/>
                                  </p:stCondLst>
                                  <p:childTnLst>
                                    <p:set>
                                      <p:cBhvr>
                                        <p:cTn id="138" dur="1" fill="hold">
                                          <p:stCondLst>
                                            <p:cond delay="0"/>
                                          </p:stCondLst>
                                        </p:cTn>
                                        <p:tgtEl>
                                          <p:spTgt spid="284"/>
                                        </p:tgtEl>
                                        <p:attrNameLst>
                                          <p:attrName>style.visibility</p:attrName>
                                        </p:attrNameLst>
                                      </p:cBhvr>
                                      <p:to>
                                        <p:strVal val="visible"/>
                                      </p:to>
                                    </p:set>
                                    <p:animEffect transition="in" filter="randombar(horizontal)">
                                      <p:cBhvr>
                                        <p:cTn id="139" dur="500"/>
                                        <p:tgtEl>
                                          <p:spTgt spid="284"/>
                                        </p:tgtEl>
                                      </p:cBhvr>
                                    </p:animEffect>
                                  </p:childTnLst>
                                </p:cTn>
                              </p:par>
                              <p:par>
                                <p:cTn id="140" presetID="14" presetClass="entr" presetSubtype="10" fill="hold" grpId="0" nodeType="withEffect">
                                  <p:stCondLst>
                                    <p:cond delay="0"/>
                                  </p:stCondLst>
                                  <p:childTnLst>
                                    <p:set>
                                      <p:cBhvr>
                                        <p:cTn id="141" dur="1" fill="hold">
                                          <p:stCondLst>
                                            <p:cond delay="0"/>
                                          </p:stCondLst>
                                        </p:cTn>
                                        <p:tgtEl>
                                          <p:spTgt spid="285"/>
                                        </p:tgtEl>
                                        <p:attrNameLst>
                                          <p:attrName>style.visibility</p:attrName>
                                        </p:attrNameLst>
                                      </p:cBhvr>
                                      <p:to>
                                        <p:strVal val="visible"/>
                                      </p:to>
                                    </p:set>
                                    <p:animEffect transition="in" filter="randombar(horizontal)">
                                      <p:cBhvr>
                                        <p:cTn id="142" dur="500"/>
                                        <p:tgtEl>
                                          <p:spTgt spid="285"/>
                                        </p:tgtEl>
                                      </p:cBhvr>
                                    </p:animEffect>
                                  </p:childTnLst>
                                </p:cTn>
                              </p:par>
                              <p:par>
                                <p:cTn id="143" presetID="14" presetClass="entr" presetSubtype="10" fill="hold" grpId="0" nodeType="withEffect">
                                  <p:stCondLst>
                                    <p:cond delay="0"/>
                                  </p:stCondLst>
                                  <p:childTnLst>
                                    <p:set>
                                      <p:cBhvr>
                                        <p:cTn id="144" dur="1" fill="hold">
                                          <p:stCondLst>
                                            <p:cond delay="0"/>
                                          </p:stCondLst>
                                        </p:cTn>
                                        <p:tgtEl>
                                          <p:spTgt spid="286"/>
                                        </p:tgtEl>
                                        <p:attrNameLst>
                                          <p:attrName>style.visibility</p:attrName>
                                        </p:attrNameLst>
                                      </p:cBhvr>
                                      <p:to>
                                        <p:strVal val="visible"/>
                                      </p:to>
                                    </p:set>
                                    <p:animEffect transition="in" filter="randombar(horizontal)">
                                      <p:cBhvr>
                                        <p:cTn id="145" dur="500"/>
                                        <p:tgtEl>
                                          <p:spTgt spid="286"/>
                                        </p:tgtEl>
                                      </p:cBhvr>
                                    </p:animEffect>
                                  </p:childTnLst>
                                </p:cTn>
                              </p:par>
                              <p:par>
                                <p:cTn id="146" presetID="14" presetClass="entr" presetSubtype="10" fill="hold" grpId="0" nodeType="withEffect">
                                  <p:stCondLst>
                                    <p:cond delay="0"/>
                                  </p:stCondLst>
                                  <p:childTnLst>
                                    <p:set>
                                      <p:cBhvr>
                                        <p:cTn id="147" dur="1" fill="hold">
                                          <p:stCondLst>
                                            <p:cond delay="0"/>
                                          </p:stCondLst>
                                        </p:cTn>
                                        <p:tgtEl>
                                          <p:spTgt spid="287"/>
                                        </p:tgtEl>
                                        <p:attrNameLst>
                                          <p:attrName>style.visibility</p:attrName>
                                        </p:attrNameLst>
                                      </p:cBhvr>
                                      <p:to>
                                        <p:strVal val="visible"/>
                                      </p:to>
                                    </p:set>
                                    <p:animEffect transition="in" filter="randombar(horizontal)">
                                      <p:cBhvr>
                                        <p:cTn id="148" dur="500"/>
                                        <p:tgtEl>
                                          <p:spTgt spid="287"/>
                                        </p:tgtEl>
                                      </p:cBhvr>
                                    </p:animEffect>
                                  </p:childTnLst>
                                </p:cTn>
                              </p:par>
                              <p:par>
                                <p:cTn id="149" presetID="14" presetClass="entr" presetSubtype="10" fill="hold" grpId="0" nodeType="withEffect">
                                  <p:stCondLst>
                                    <p:cond delay="0"/>
                                  </p:stCondLst>
                                  <p:childTnLst>
                                    <p:set>
                                      <p:cBhvr>
                                        <p:cTn id="150" dur="1" fill="hold">
                                          <p:stCondLst>
                                            <p:cond delay="0"/>
                                          </p:stCondLst>
                                        </p:cTn>
                                        <p:tgtEl>
                                          <p:spTgt spid="288"/>
                                        </p:tgtEl>
                                        <p:attrNameLst>
                                          <p:attrName>style.visibility</p:attrName>
                                        </p:attrNameLst>
                                      </p:cBhvr>
                                      <p:to>
                                        <p:strVal val="visible"/>
                                      </p:to>
                                    </p:set>
                                    <p:animEffect transition="in" filter="randombar(horizontal)">
                                      <p:cBhvr>
                                        <p:cTn id="151" dur="500"/>
                                        <p:tgtEl>
                                          <p:spTgt spid="288"/>
                                        </p:tgtEl>
                                      </p:cBhvr>
                                    </p:animEffect>
                                  </p:childTnLst>
                                </p:cTn>
                              </p:par>
                              <p:par>
                                <p:cTn id="152" presetID="14" presetClass="entr" presetSubtype="10" fill="hold" grpId="0" nodeType="withEffect">
                                  <p:stCondLst>
                                    <p:cond delay="0"/>
                                  </p:stCondLst>
                                  <p:childTnLst>
                                    <p:set>
                                      <p:cBhvr>
                                        <p:cTn id="153" dur="1" fill="hold">
                                          <p:stCondLst>
                                            <p:cond delay="0"/>
                                          </p:stCondLst>
                                        </p:cTn>
                                        <p:tgtEl>
                                          <p:spTgt spid="289"/>
                                        </p:tgtEl>
                                        <p:attrNameLst>
                                          <p:attrName>style.visibility</p:attrName>
                                        </p:attrNameLst>
                                      </p:cBhvr>
                                      <p:to>
                                        <p:strVal val="visible"/>
                                      </p:to>
                                    </p:set>
                                    <p:animEffect transition="in" filter="randombar(horizontal)">
                                      <p:cBhvr>
                                        <p:cTn id="154" dur="500"/>
                                        <p:tgtEl>
                                          <p:spTgt spid="289"/>
                                        </p:tgtEl>
                                      </p:cBhvr>
                                    </p:animEffect>
                                  </p:childTnLst>
                                </p:cTn>
                              </p:par>
                              <p:par>
                                <p:cTn id="155" presetID="14" presetClass="entr" presetSubtype="10" fill="hold" grpId="0" nodeType="withEffect">
                                  <p:stCondLst>
                                    <p:cond delay="0"/>
                                  </p:stCondLst>
                                  <p:childTnLst>
                                    <p:set>
                                      <p:cBhvr>
                                        <p:cTn id="156" dur="1" fill="hold">
                                          <p:stCondLst>
                                            <p:cond delay="0"/>
                                          </p:stCondLst>
                                        </p:cTn>
                                        <p:tgtEl>
                                          <p:spTgt spid="290"/>
                                        </p:tgtEl>
                                        <p:attrNameLst>
                                          <p:attrName>style.visibility</p:attrName>
                                        </p:attrNameLst>
                                      </p:cBhvr>
                                      <p:to>
                                        <p:strVal val="visible"/>
                                      </p:to>
                                    </p:set>
                                    <p:animEffect transition="in" filter="randombar(horizontal)">
                                      <p:cBhvr>
                                        <p:cTn id="157" dur="500"/>
                                        <p:tgtEl>
                                          <p:spTgt spid="290"/>
                                        </p:tgtEl>
                                      </p:cBhvr>
                                    </p:animEffect>
                                  </p:childTnLst>
                                </p:cTn>
                              </p:par>
                              <p:par>
                                <p:cTn id="158" presetID="14" presetClass="entr" presetSubtype="10" fill="hold" grpId="0" nodeType="withEffect">
                                  <p:stCondLst>
                                    <p:cond delay="0"/>
                                  </p:stCondLst>
                                  <p:childTnLst>
                                    <p:set>
                                      <p:cBhvr>
                                        <p:cTn id="159" dur="1" fill="hold">
                                          <p:stCondLst>
                                            <p:cond delay="0"/>
                                          </p:stCondLst>
                                        </p:cTn>
                                        <p:tgtEl>
                                          <p:spTgt spid="291"/>
                                        </p:tgtEl>
                                        <p:attrNameLst>
                                          <p:attrName>style.visibility</p:attrName>
                                        </p:attrNameLst>
                                      </p:cBhvr>
                                      <p:to>
                                        <p:strVal val="visible"/>
                                      </p:to>
                                    </p:set>
                                    <p:animEffect transition="in" filter="randombar(horizontal)">
                                      <p:cBhvr>
                                        <p:cTn id="160" dur="500"/>
                                        <p:tgtEl>
                                          <p:spTgt spid="291"/>
                                        </p:tgtEl>
                                      </p:cBhvr>
                                    </p:animEffect>
                                  </p:childTnLst>
                                </p:cTn>
                              </p:par>
                              <p:par>
                                <p:cTn id="161" presetID="14" presetClass="entr" presetSubtype="10" fill="hold" grpId="0" nodeType="withEffect">
                                  <p:stCondLst>
                                    <p:cond delay="0"/>
                                  </p:stCondLst>
                                  <p:childTnLst>
                                    <p:set>
                                      <p:cBhvr>
                                        <p:cTn id="162" dur="1" fill="hold">
                                          <p:stCondLst>
                                            <p:cond delay="0"/>
                                          </p:stCondLst>
                                        </p:cTn>
                                        <p:tgtEl>
                                          <p:spTgt spid="292"/>
                                        </p:tgtEl>
                                        <p:attrNameLst>
                                          <p:attrName>style.visibility</p:attrName>
                                        </p:attrNameLst>
                                      </p:cBhvr>
                                      <p:to>
                                        <p:strVal val="visible"/>
                                      </p:to>
                                    </p:set>
                                    <p:animEffect transition="in" filter="randombar(horizontal)">
                                      <p:cBhvr>
                                        <p:cTn id="163" dur="500"/>
                                        <p:tgtEl>
                                          <p:spTgt spid="292"/>
                                        </p:tgtEl>
                                      </p:cBhvr>
                                    </p:animEffect>
                                  </p:childTnLst>
                                </p:cTn>
                              </p:par>
                              <p:par>
                                <p:cTn id="164" presetID="14" presetClass="entr" presetSubtype="10" fill="hold" grpId="0" nodeType="withEffect">
                                  <p:stCondLst>
                                    <p:cond delay="0"/>
                                  </p:stCondLst>
                                  <p:childTnLst>
                                    <p:set>
                                      <p:cBhvr>
                                        <p:cTn id="165" dur="1" fill="hold">
                                          <p:stCondLst>
                                            <p:cond delay="0"/>
                                          </p:stCondLst>
                                        </p:cTn>
                                        <p:tgtEl>
                                          <p:spTgt spid="302"/>
                                        </p:tgtEl>
                                        <p:attrNameLst>
                                          <p:attrName>style.visibility</p:attrName>
                                        </p:attrNameLst>
                                      </p:cBhvr>
                                      <p:to>
                                        <p:strVal val="visible"/>
                                      </p:to>
                                    </p:set>
                                    <p:animEffect transition="in" filter="randombar(horizontal)">
                                      <p:cBhvr>
                                        <p:cTn id="166" dur="500"/>
                                        <p:tgtEl>
                                          <p:spTgt spid="302"/>
                                        </p:tgtEl>
                                      </p:cBhvr>
                                    </p:animEffect>
                                  </p:childTnLst>
                                </p:cTn>
                              </p:par>
                              <p:par>
                                <p:cTn id="167" presetID="14" presetClass="entr" presetSubtype="10" fill="hold" grpId="0" nodeType="withEffect">
                                  <p:stCondLst>
                                    <p:cond delay="0"/>
                                  </p:stCondLst>
                                  <p:childTnLst>
                                    <p:set>
                                      <p:cBhvr>
                                        <p:cTn id="168" dur="1" fill="hold">
                                          <p:stCondLst>
                                            <p:cond delay="0"/>
                                          </p:stCondLst>
                                        </p:cTn>
                                        <p:tgtEl>
                                          <p:spTgt spid="303"/>
                                        </p:tgtEl>
                                        <p:attrNameLst>
                                          <p:attrName>style.visibility</p:attrName>
                                        </p:attrNameLst>
                                      </p:cBhvr>
                                      <p:to>
                                        <p:strVal val="visible"/>
                                      </p:to>
                                    </p:set>
                                    <p:animEffect transition="in" filter="randombar(horizontal)">
                                      <p:cBhvr>
                                        <p:cTn id="169" dur="500"/>
                                        <p:tgtEl>
                                          <p:spTgt spid="303"/>
                                        </p:tgtEl>
                                      </p:cBhvr>
                                    </p:animEffect>
                                  </p:childTnLst>
                                </p:cTn>
                              </p:par>
                              <p:par>
                                <p:cTn id="170" presetID="14" presetClass="entr" presetSubtype="10" fill="hold" grpId="0" nodeType="withEffect">
                                  <p:stCondLst>
                                    <p:cond delay="0"/>
                                  </p:stCondLst>
                                  <p:childTnLst>
                                    <p:set>
                                      <p:cBhvr>
                                        <p:cTn id="171" dur="1" fill="hold">
                                          <p:stCondLst>
                                            <p:cond delay="0"/>
                                          </p:stCondLst>
                                        </p:cTn>
                                        <p:tgtEl>
                                          <p:spTgt spid="304"/>
                                        </p:tgtEl>
                                        <p:attrNameLst>
                                          <p:attrName>style.visibility</p:attrName>
                                        </p:attrNameLst>
                                      </p:cBhvr>
                                      <p:to>
                                        <p:strVal val="visible"/>
                                      </p:to>
                                    </p:set>
                                    <p:animEffect transition="in" filter="randombar(horizontal)">
                                      <p:cBhvr>
                                        <p:cTn id="172" dur="500"/>
                                        <p:tgtEl>
                                          <p:spTgt spid="304"/>
                                        </p:tgtEl>
                                      </p:cBhvr>
                                    </p:animEffect>
                                  </p:childTnLst>
                                </p:cTn>
                              </p:par>
                              <p:par>
                                <p:cTn id="173" presetID="14" presetClass="entr" presetSubtype="10" fill="hold" grpId="0" nodeType="withEffect">
                                  <p:stCondLst>
                                    <p:cond delay="0"/>
                                  </p:stCondLst>
                                  <p:childTnLst>
                                    <p:set>
                                      <p:cBhvr>
                                        <p:cTn id="174" dur="1" fill="hold">
                                          <p:stCondLst>
                                            <p:cond delay="0"/>
                                          </p:stCondLst>
                                        </p:cTn>
                                        <p:tgtEl>
                                          <p:spTgt spid="305"/>
                                        </p:tgtEl>
                                        <p:attrNameLst>
                                          <p:attrName>style.visibility</p:attrName>
                                        </p:attrNameLst>
                                      </p:cBhvr>
                                      <p:to>
                                        <p:strVal val="visible"/>
                                      </p:to>
                                    </p:set>
                                    <p:animEffect transition="in" filter="randombar(horizontal)">
                                      <p:cBhvr>
                                        <p:cTn id="175" dur="500"/>
                                        <p:tgtEl>
                                          <p:spTgt spid="305"/>
                                        </p:tgtEl>
                                      </p:cBhvr>
                                    </p:animEffect>
                                  </p:childTnLst>
                                </p:cTn>
                              </p:par>
                              <p:par>
                                <p:cTn id="176" presetID="14" presetClass="entr" presetSubtype="10" fill="hold" grpId="0" nodeType="withEffect">
                                  <p:stCondLst>
                                    <p:cond delay="0"/>
                                  </p:stCondLst>
                                  <p:childTnLst>
                                    <p:set>
                                      <p:cBhvr>
                                        <p:cTn id="177" dur="1" fill="hold">
                                          <p:stCondLst>
                                            <p:cond delay="0"/>
                                          </p:stCondLst>
                                        </p:cTn>
                                        <p:tgtEl>
                                          <p:spTgt spid="306"/>
                                        </p:tgtEl>
                                        <p:attrNameLst>
                                          <p:attrName>style.visibility</p:attrName>
                                        </p:attrNameLst>
                                      </p:cBhvr>
                                      <p:to>
                                        <p:strVal val="visible"/>
                                      </p:to>
                                    </p:set>
                                    <p:animEffect transition="in" filter="randombar(horizontal)">
                                      <p:cBhvr>
                                        <p:cTn id="178" dur="500"/>
                                        <p:tgtEl>
                                          <p:spTgt spid="306"/>
                                        </p:tgtEl>
                                      </p:cBhvr>
                                    </p:animEffect>
                                  </p:childTnLst>
                                </p:cTn>
                              </p:par>
                              <p:par>
                                <p:cTn id="179" presetID="14" presetClass="entr" presetSubtype="10" fill="hold" grpId="0" nodeType="withEffect">
                                  <p:stCondLst>
                                    <p:cond delay="0"/>
                                  </p:stCondLst>
                                  <p:childTnLst>
                                    <p:set>
                                      <p:cBhvr>
                                        <p:cTn id="180" dur="1" fill="hold">
                                          <p:stCondLst>
                                            <p:cond delay="0"/>
                                          </p:stCondLst>
                                        </p:cTn>
                                        <p:tgtEl>
                                          <p:spTgt spid="307"/>
                                        </p:tgtEl>
                                        <p:attrNameLst>
                                          <p:attrName>style.visibility</p:attrName>
                                        </p:attrNameLst>
                                      </p:cBhvr>
                                      <p:to>
                                        <p:strVal val="visible"/>
                                      </p:to>
                                    </p:set>
                                    <p:animEffect transition="in" filter="randombar(horizontal)">
                                      <p:cBhvr>
                                        <p:cTn id="181" dur="500"/>
                                        <p:tgtEl>
                                          <p:spTgt spid="307"/>
                                        </p:tgtEl>
                                      </p:cBhvr>
                                    </p:animEffect>
                                  </p:childTnLst>
                                </p:cTn>
                              </p:par>
                              <p:par>
                                <p:cTn id="182" presetID="14" presetClass="entr" presetSubtype="10" fill="hold" grpId="0" nodeType="withEffect">
                                  <p:stCondLst>
                                    <p:cond delay="0"/>
                                  </p:stCondLst>
                                  <p:childTnLst>
                                    <p:set>
                                      <p:cBhvr>
                                        <p:cTn id="183" dur="1" fill="hold">
                                          <p:stCondLst>
                                            <p:cond delay="0"/>
                                          </p:stCondLst>
                                        </p:cTn>
                                        <p:tgtEl>
                                          <p:spTgt spid="308"/>
                                        </p:tgtEl>
                                        <p:attrNameLst>
                                          <p:attrName>style.visibility</p:attrName>
                                        </p:attrNameLst>
                                      </p:cBhvr>
                                      <p:to>
                                        <p:strVal val="visible"/>
                                      </p:to>
                                    </p:set>
                                    <p:animEffect transition="in" filter="randombar(horizontal)">
                                      <p:cBhvr>
                                        <p:cTn id="184" dur="500"/>
                                        <p:tgtEl>
                                          <p:spTgt spid="308"/>
                                        </p:tgtEl>
                                      </p:cBhvr>
                                    </p:animEffect>
                                  </p:childTnLst>
                                </p:cTn>
                              </p:par>
                              <p:par>
                                <p:cTn id="185" presetID="14" presetClass="entr" presetSubtype="10" fill="hold" grpId="0" nodeType="withEffect">
                                  <p:stCondLst>
                                    <p:cond delay="0"/>
                                  </p:stCondLst>
                                  <p:childTnLst>
                                    <p:set>
                                      <p:cBhvr>
                                        <p:cTn id="186" dur="1" fill="hold">
                                          <p:stCondLst>
                                            <p:cond delay="0"/>
                                          </p:stCondLst>
                                        </p:cTn>
                                        <p:tgtEl>
                                          <p:spTgt spid="309"/>
                                        </p:tgtEl>
                                        <p:attrNameLst>
                                          <p:attrName>style.visibility</p:attrName>
                                        </p:attrNameLst>
                                      </p:cBhvr>
                                      <p:to>
                                        <p:strVal val="visible"/>
                                      </p:to>
                                    </p:set>
                                    <p:animEffect transition="in" filter="randombar(horizontal)">
                                      <p:cBhvr>
                                        <p:cTn id="187" dur="500"/>
                                        <p:tgtEl>
                                          <p:spTgt spid="309"/>
                                        </p:tgtEl>
                                      </p:cBhvr>
                                    </p:animEffect>
                                  </p:childTnLst>
                                </p:cTn>
                              </p:par>
                              <p:par>
                                <p:cTn id="188" presetID="14" presetClass="entr" presetSubtype="10" fill="hold" grpId="0" nodeType="withEffect">
                                  <p:stCondLst>
                                    <p:cond delay="0"/>
                                  </p:stCondLst>
                                  <p:childTnLst>
                                    <p:set>
                                      <p:cBhvr>
                                        <p:cTn id="189" dur="1" fill="hold">
                                          <p:stCondLst>
                                            <p:cond delay="0"/>
                                          </p:stCondLst>
                                        </p:cTn>
                                        <p:tgtEl>
                                          <p:spTgt spid="310"/>
                                        </p:tgtEl>
                                        <p:attrNameLst>
                                          <p:attrName>style.visibility</p:attrName>
                                        </p:attrNameLst>
                                      </p:cBhvr>
                                      <p:to>
                                        <p:strVal val="visible"/>
                                      </p:to>
                                    </p:set>
                                    <p:animEffect transition="in" filter="randombar(horizontal)">
                                      <p:cBhvr>
                                        <p:cTn id="190" dur="500"/>
                                        <p:tgtEl>
                                          <p:spTgt spid="310"/>
                                        </p:tgtEl>
                                      </p:cBhvr>
                                    </p:animEffect>
                                  </p:childTnLst>
                                </p:cTn>
                              </p:par>
                              <p:par>
                                <p:cTn id="191" presetID="14" presetClass="entr" presetSubtype="10" fill="hold" grpId="0" nodeType="withEffect">
                                  <p:stCondLst>
                                    <p:cond delay="0"/>
                                  </p:stCondLst>
                                  <p:childTnLst>
                                    <p:set>
                                      <p:cBhvr>
                                        <p:cTn id="192" dur="1" fill="hold">
                                          <p:stCondLst>
                                            <p:cond delay="0"/>
                                          </p:stCondLst>
                                        </p:cTn>
                                        <p:tgtEl>
                                          <p:spTgt spid="311"/>
                                        </p:tgtEl>
                                        <p:attrNameLst>
                                          <p:attrName>style.visibility</p:attrName>
                                        </p:attrNameLst>
                                      </p:cBhvr>
                                      <p:to>
                                        <p:strVal val="visible"/>
                                      </p:to>
                                    </p:set>
                                    <p:animEffect transition="in" filter="randombar(horizontal)">
                                      <p:cBhvr>
                                        <p:cTn id="193" dur="500"/>
                                        <p:tgtEl>
                                          <p:spTgt spid="311"/>
                                        </p:tgtEl>
                                      </p:cBhvr>
                                    </p:animEffect>
                                  </p:childTnLst>
                                </p:cTn>
                              </p:par>
                              <p:par>
                                <p:cTn id="194" presetID="14" presetClass="entr" presetSubtype="10" fill="hold" grpId="0" nodeType="withEffect">
                                  <p:stCondLst>
                                    <p:cond delay="0"/>
                                  </p:stCondLst>
                                  <p:childTnLst>
                                    <p:set>
                                      <p:cBhvr>
                                        <p:cTn id="195" dur="1" fill="hold">
                                          <p:stCondLst>
                                            <p:cond delay="0"/>
                                          </p:stCondLst>
                                        </p:cTn>
                                        <p:tgtEl>
                                          <p:spTgt spid="312"/>
                                        </p:tgtEl>
                                        <p:attrNameLst>
                                          <p:attrName>style.visibility</p:attrName>
                                        </p:attrNameLst>
                                      </p:cBhvr>
                                      <p:to>
                                        <p:strVal val="visible"/>
                                      </p:to>
                                    </p:set>
                                    <p:animEffect transition="in" filter="randombar(horizontal)">
                                      <p:cBhvr>
                                        <p:cTn id="196" dur="500"/>
                                        <p:tgtEl>
                                          <p:spTgt spid="312"/>
                                        </p:tgtEl>
                                      </p:cBhvr>
                                    </p:animEffect>
                                  </p:childTnLst>
                                </p:cTn>
                              </p:par>
                              <p:par>
                                <p:cTn id="197" presetID="14" presetClass="entr" presetSubtype="10" fill="hold" grpId="0" nodeType="withEffect">
                                  <p:stCondLst>
                                    <p:cond delay="0"/>
                                  </p:stCondLst>
                                  <p:childTnLst>
                                    <p:set>
                                      <p:cBhvr>
                                        <p:cTn id="198" dur="1" fill="hold">
                                          <p:stCondLst>
                                            <p:cond delay="0"/>
                                          </p:stCondLst>
                                        </p:cTn>
                                        <p:tgtEl>
                                          <p:spTgt spid="313"/>
                                        </p:tgtEl>
                                        <p:attrNameLst>
                                          <p:attrName>style.visibility</p:attrName>
                                        </p:attrNameLst>
                                      </p:cBhvr>
                                      <p:to>
                                        <p:strVal val="visible"/>
                                      </p:to>
                                    </p:set>
                                    <p:animEffect transition="in" filter="randombar(horizontal)">
                                      <p:cBhvr>
                                        <p:cTn id="199" dur="500"/>
                                        <p:tgtEl>
                                          <p:spTgt spid="313"/>
                                        </p:tgtEl>
                                      </p:cBhvr>
                                    </p:animEffect>
                                  </p:childTnLst>
                                </p:cTn>
                              </p:par>
                              <p:par>
                                <p:cTn id="200" presetID="14" presetClass="entr" presetSubtype="10" fill="hold" grpId="0" nodeType="withEffect">
                                  <p:stCondLst>
                                    <p:cond delay="0"/>
                                  </p:stCondLst>
                                  <p:childTnLst>
                                    <p:set>
                                      <p:cBhvr>
                                        <p:cTn id="201" dur="1" fill="hold">
                                          <p:stCondLst>
                                            <p:cond delay="0"/>
                                          </p:stCondLst>
                                        </p:cTn>
                                        <p:tgtEl>
                                          <p:spTgt spid="314"/>
                                        </p:tgtEl>
                                        <p:attrNameLst>
                                          <p:attrName>style.visibility</p:attrName>
                                        </p:attrNameLst>
                                      </p:cBhvr>
                                      <p:to>
                                        <p:strVal val="visible"/>
                                      </p:to>
                                    </p:set>
                                    <p:animEffect transition="in" filter="randombar(horizontal)">
                                      <p:cBhvr>
                                        <p:cTn id="202" dur="500"/>
                                        <p:tgtEl>
                                          <p:spTgt spid="314"/>
                                        </p:tgtEl>
                                      </p:cBhvr>
                                    </p:animEffect>
                                  </p:childTnLst>
                                </p:cTn>
                              </p:par>
                              <p:par>
                                <p:cTn id="203" presetID="14" presetClass="entr" presetSubtype="10" fill="hold" grpId="0" nodeType="withEffect">
                                  <p:stCondLst>
                                    <p:cond delay="0"/>
                                  </p:stCondLst>
                                  <p:childTnLst>
                                    <p:set>
                                      <p:cBhvr>
                                        <p:cTn id="204" dur="1" fill="hold">
                                          <p:stCondLst>
                                            <p:cond delay="0"/>
                                          </p:stCondLst>
                                        </p:cTn>
                                        <p:tgtEl>
                                          <p:spTgt spid="315"/>
                                        </p:tgtEl>
                                        <p:attrNameLst>
                                          <p:attrName>style.visibility</p:attrName>
                                        </p:attrNameLst>
                                      </p:cBhvr>
                                      <p:to>
                                        <p:strVal val="visible"/>
                                      </p:to>
                                    </p:set>
                                    <p:animEffect transition="in" filter="randombar(horizontal)">
                                      <p:cBhvr>
                                        <p:cTn id="205" dur="500"/>
                                        <p:tgtEl>
                                          <p:spTgt spid="315"/>
                                        </p:tgtEl>
                                      </p:cBhvr>
                                    </p:animEffect>
                                  </p:childTnLst>
                                </p:cTn>
                              </p:par>
                              <p:par>
                                <p:cTn id="206" presetID="14" presetClass="entr" presetSubtype="10" fill="hold" grpId="0" nodeType="withEffect">
                                  <p:stCondLst>
                                    <p:cond delay="0"/>
                                  </p:stCondLst>
                                  <p:childTnLst>
                                    <p:set>
                                      <p:cBhvr>
                                        <p:cTn id="207" dur="1" fill="hold">
                                          <p:stCondLst>
                                            <p:cond delay="0"/>
                                          </p:stCondLst>
                                        </p:cTn>
                                        <p:tgtEl>
                                          <p:spTgt spid="316"/>
                                        </p:tgtEl>
                                        <p:attrNameLst>
                                          <p:attrName>style.visibility</p:attrName>
                                        </p:attrNameLst>
                                      </p:cBhvr>
                                      <p:to>
                                        <p:strVal val="visible"/>
                                      </p:to>
                                    </p:set>
                                    <p:animEffect transition="in" filter="randombar(horizontal)">
                                      <p:cBhvr>
                                        <p:cTn id="208" dur="500"/>
                                        <p:tgtEl>
                                          <p:spTgt spid="316"/>
                                        </p:tgtEl>
                                      </p:cBhvr>
                                    </p:animEffect>
                                  </p:childTnLst>
                                </p:cTn>
                              </p:par>
                              <p:par>
                                <p:cTn id="209" presetID="14" presetClass="entr" presetSubtype="10" fill="hold" grpId="0" nodeType="withEffect">
                                  <p:stCondLst>
                                    <p:cond delay="0"/>
                                  </p:stCondLst>
                                  <p:childTnLst>
                                    <p:set>
                                      <p:cBhvr>
                                        <p:cTn id="210" dur="1" fill="hold">
                                          <p:stCondLst>
                                            <p:cond delay="0"/>
                                          </p:stCondLst>
                                        </p:cTn>
                                        <p:tgtEl>
                                          <p:spTgt spid="317"/>
                                        </p:tgtEl>
                                        <p:attrNameLst>
                                          <p:attrName>style.visibility</p:attrName>
                                        </p:attrNameLst>
                                      </p:cBhvr>
                                      <p:to>
                                        <p:strVal val="visible"/>
                                      </p:to>
                                    </p:set>
                                    <p:animEffect transition="in" filter="randombar(horizontal)">
                                      <p:cBhvr>
                                        <p:cTn id="211" dur="500"/>
                                        <p:tgtEl>
                                          <p:spTgt spid="317"/>
                                        </p:tgtEl>
                                      </p:cBhvr>
                                    </p:animEffect>
                                  </p:childTnLst>
                                </p:cTn>
                              </p:par>
                              <p:par>
                                <p:cTn id="212" presetID="14" presetClass="entr" presetSubtype="10" fill="hold" grpId="0" nodeType="withEffect">
                                  <p:stCondLst>
                                    <p:cond delay="0"/>
                                  </p:stCondLst>
                                  <p:childTnLst>
                                    <p:set>
                                      <p:cBhvr>
                                        <p:cTn id="213" dur="1" fill="hold">
                                          <p:stCondLst>
                                            <p:cond delay="0"/>
                                          </p:stCondLst>
                                        </p:cTn>
                                        <p:tgtEl>
                                          <p:spTgt spid="319"/>
                                        </p:tgtEl>
                                        <p:attrNameLst>
                                          <p:attrName>style.visibility</p:attrName>
                                        </p:attrNameLst>
                                      </p:cBhvr>
                                      <p:to>
                                        <p:strVal val="visible"/>
                                      </p:to>
                                    </p:set>
                                    <p:animEffect transition="in" filter="randombar(horizontal)">
                                      <p:cBhvr>
                                        <p:cTn id="214" dur="500"/>
                                        <p:tgtEl>
                                          <p:spTgt spid="319"/>
                                        </p:tgtEl>
                                      </p:cBhvr>
                                    </p:animEffect>
                                  </p:childTnLst>
                                </p:cTn>
                              </p:par>
                              <p:par>
                                <p:cTn id="215" presetID="14" presetClass="entr" presetSubtype="10" fill="hold" grpId="0" nodeType="withEffect">
                                  <p:stCondLst>
                                    <p:cond delay="0"/>
                                  </p:stCondLst>
                                  <p:childTnLst>
                                    <p:set>
                                      <p:cBhvr>
                                        <p:cTn id="216" dur="1" fill="hold">
                                          <p:stCondLst>
                                            <p:cond delay="0"/>
                                          </p:stCondLst>
                                        </p:cTn>
                                        <p:tgtEl>
                                          <p:spTgt spid="320"/>
                                        </p:tgtEl>
                                        <p:attrNameLst>
                                          <p:attrName>style.visibility</p:attrName>
                                        </p:attrNameLst>
                                      </p:cBhvr>
                                      <p:to>
                                        <p:strVal val="visible"/>
                                      </p:to>
                                    </p:set>
                                    <p:animEffect transition="in" filter="randombar(horizontal)">
                                      <p:cBhvr>
                                        <p:cTn id="217" dur="500"/>
                                        <p:tgtEl>
                                          <p:spTgt spid="320"/>
                                        </p:tgtEl>
                                      </p:cBhvr>
                                    </p:animEffect>
                                  </p:childTnLst>
                                </p:cTn>
                              </p:par>
                              <p:par>
                                <p:cTn id="218" presetID="14" presetClass="entr" presetSubtype="10" fill="hold" grpId="0" nodeType="withEffect">
                                  <p:stCondLst>
                                    <p:cond delay="0"/>
                                  </p:stCondLst>
                                  <p:childTnLst>
                                    <p:set>
                                      <p:cBhvr>
                                        <p:cTn id="219" dur="1" fill="hold">
                                          <p:stCondLst>
                                            <p:cond delay="0"/>
                                          </p:stCondLst>
                                        </p:cTn>
                                        <p:tgtEl>
                                          <p:spTgt spid="321"/>
                                        </p:tgtEl>
                                        <p:attrNameLst>
                                          <p:attrName>style.visibility</p:attrName>
                                        </p:attrNameLst>
                                      </p:cBhvr>
                                      <p:to>
                                        <p:strVal val="visible"/>
                                      </p:to>
                                    </p:set>
                                    <p:animEffect transition="in" filter="randombar(horizontal)">
                                      <p:cBhvr>
                                        <p:cTn id="220" dur="500"/>
                                        <p:tgtEl>
                                          <p:spTgt spid="321"/>
                                        </p:tgtEl>
                                      </p:cBhvr>
                                    </p:animEffect>
                                  </p:childTnLst>
                                </p:cTn>
                              </p:par>
                              <p:par>
                                <p:cTn id="221" presetID="14" presetClass="entr" presetSubtype="10" fill="hold" grpId="0" nodeType="withEffect">
                                  <p:stCondLst>
                                    <p:cond delay="0"/>
                                  </p:stCondLst>
                                  <p:childTnLst>
                                    <p:set>
                                      <p:cBhvr>
                                        <p:cTn id="222" dur="1" fill="hold">
                                          <p:stCondLst>
                                            <p:cond delay="0"/>
                                          </p:stCondLst>
                                        </p:cTn>
                                        <p:tgtEl>
                                          <p:spTgt spid="322"/>
                                        </p:tgtEl>
                                        <p:attrNameLst>
                                          <p:attrName>style.visibility</p:attrName>
                                        </p:attrNameLst>
                                      </p:cBhvr>
                                      <p:to>
                                        <p:strVal val="visible"/>
                                      </p:to>
                                    </p:set>
                                    <p:animEffect transition="in" filter="randombar(horizontal)">
                                      <p:cBhvr>
                                        <p:cTn id="223" dur="500"/>
                                        <p:tgtEl>
                                          <p:spTgt spid="322"/>
                                        </p:tgtEl>
                                      </p:cBhvr>
                                    </p:animEffect>
                                  </p:childTnLst>
                                </p:cTn>
                              </p:par>
                              <p:par>
                                <p:cTn id="224" presetID="14" presetClass="entr" presetSubtype="10" fill="hold" grpId="0" nodeType="withEffect">
                                  <p:stCondLst>
                                    <p:cond delay="0"/>
                                  </p:stCondLst>
                                  <p:childTnLst>
                                    <p:set>
                                      <p:cBhvr>
                                        <p:cTn id="225" dur="1" fill="hold">
                                          <p:stCondLst>
                                            <p:cond delay="0"/>
                                          </p:stCondLst>
                                        </p:cTn>
                                        <p:tgtEl>
                                          <p:spTgt spid="323"/>
                                        </p:tgtEl>
                                        <p:attrNameLst>
                                          <p:attrName>style.visibility</p:attrName>
                                        </p:attrNameLst>
                                      </p:cBhvr>
                                      <p:to>
                                        <p:strVal val="visible"/>
                                      </p:to>
                                    </p:set>
                                    <p:animEffect transition="in" filter="randombar(horizontal)">
                                      <p:cBhvr>
                                        <p:cTn id="226" dur="500"/>
                                        <p:tgtEl>
                                          <p:spTgt spid="323"/>
                                        </p:tgtEl>
                                      </p:cBhvr>
                                    </p:animEffect>
                                  </p:childTnLst>
                                </p:cTn>
                              </p:par>
                              <p:par>
                                <p:cTn id="227" presetID="14" presetClass="entr" presetSubtype="10" fill="hold" grpId="0" nodeType="withEffect">
                                  <p:stCondLst>
                                    <p:cond delay="0"/>
                                  </p:stCondLst>
                                  <p:childTnLst>
                                    <p:set>
                                      <p:cBhvr>
                                        <p:cTn id="228" dur="1" fill="hold">
                                          <p:stCondLst>
                                            <p:cond delay="0"/>
                                          </p:stCondLst>
                                        </p:cTn>
                                        <p:tgtEl>
                                          <p:spTgt spid="324"/>
                                        </p:tgtEl>
                                        <p:attrNameLst>
                                          <p:attrName>style.visibility</p:attrName>
                                        </p:attrNameLst>
                                      </p:cBhvr>
                                      <p:to>
                                        <p:strVal val="visible"/>
                                      </p:to>
                                    </p:set>
                                    <p:animEffect transition="in" filter="randombar(horizontal)">
                                      <p:cBhvr>
                                        <p:cTn id="229" dur="500"/>
                                        <p:tgtEl>
                                          <p:spTgt spid="324"/>
                                        </p:tgtEl>
                                      </p:cBhvr>
                                    </p:animEffect>
                                  </p:childTnLst>
                                </p:cTn>
                              </p:par>
                              <p:par>
                                <p:cTn id="230" presetID="14" presetClass="entr" presetSubtype="10" fill="hold" grpId="0" nodeType="withEffect">
                                  <p:stCondLst>
                                    <p:cond delay="0"/>
                                  </p:stCondLst>
                                  <p:childTnLst>
                                    <p:set>
                                      <p:cBhvr>
                                        <p:cTn id="231" dur="1" fill="hold">
                                          <p:stCondLst>
                                            <p:cond delay="0"/>
                                          </p:stCondLst>
                                        </p:cTn>
                                        <p:tgtEl>
                                          <p:spTgt spid="326"/>
                                        </p:tgtEl>
                                        <p:attrNameLst>
                                          <p:attrName>style.visibility</p:attrName>
                                        </p:attrNameLst>
                                      </p:cBhvr>
                                      <p:to>
                                        <p:strVal val="visible"/>
                                      </p:to>
                                    </p:set>
                                    <p:animEffect transition="in" filter="randombar(horizontal)">
                                      <p:cBhvr>
                                        <p:cTn id="232" dur="500"/>
                                        <p:tgtEl>
                                          <p:spTgt spid="326"/>
                                        </p:tgtEl>
                                      </p:cBhvr>
                                    </p:animEffect>
                                  </p:childTnLst>
                                </p:cTn>
                              </p:par>
                              <p:par>
                                <p:cTn id="233" presetID="14" presetClass="entr" presetSubtype="10" fill="hold" grpId="0" nodeType="withEffect">
                                  <p:stCondLst>
                                    <p:cond delay="0"/>
                                  </p:stCondLst>
                                  <p:childTnLst>
                                    <p:set>
                                      <p:cBhvr>
                                        <p:cTn id="234" dur="1" fill="hold">
                                          <p:stCondLst>
                                            <p:cond delay="0"/>
                                          </p:stCondLst>
                                        </p:cTn>
                                        <p:tgtEl>
                                          <p:spTgt spid="327"/>
                                        </p:tgtEl>
                                        <p:attrNameLst>
                                          <p:attrName>style.visibility</p:attrName>
                                        </p:attrNameLst>
                                      </p:cBhvr>
                                      <p:to>
                                        <p:strVal val="visible"/>
                                      </p:to>
                                    </p:set>
                                    <p:animEffect transition="in" filter="randombar(horizontal)">
                                      <p:cBhvr>
                                        <p:cTn id="235" dur="500"/>
                                        <p:tgtEl>
                                          <p:spTgt spid="327"/>
                                        </p:tgtEl>
                                      </p:cBhvr>
                                    </p:animEffect>
                                  </p:childTnLst>
                                </p:cTn>
                              </p:par>
                              <p:par>
                                <p:cTn id="236" presetID="14" presetClass="entr" presetSubtype="10" fill="hold" grpId="0" nodeType="withEffect">
                                  <p:stCondLst>
                                    <p:cond delay="0"/>
                                  </p:stCondLst>
                                  <p:childTnLst>
                                    <p:set>
                                      <p:cBhvr>
                                        <p:cTn id="237" dur="1" fill="hold">
                                          <p:stCondLst>
                                            <p:cond delay="0"/>
                                          </p:stCondLst>
                                        </p:cTn>
                                        <p:tgtEl>
                                          <p:spTgt spid="328"/>
                                        </p:tgtEl>
                                        <p:attrNameLst>
                                          <p:attrName>style.visibility</p:attrName>
                                        </p:attrNameLst>
                                      </p:cBhvr>
                                      <p:to>
                                        <p:strVal val="visible"/>
                                      </p:to>
                                    </p:set>
                                    <p:animEffect transition="in" filter="randombar(horizontal)">
                                      <p:cBhvr>
                                        <p:cTn id="238" dur="500"/>
                                        <p:tgtEl>
                                          <p:spTgt spid="328"/>
                                        </p:tgtEl>
                                      </p:cBhvr>
                                    </p:animEffect>
                                  </p:childTnLst>
                                </p:cTn>
                              </p:par>
                              <p:par>
                                <p:cTn id="239" presetID="14" presetClass="entr" presetSubtype="10" fill="hold" grpId="0" nodeType="withEffect">
                                  <p:stCondLst>
                                    <p:cond delay="0"/>
                                  </p:stCondLst>
                                  <p:childTnLst>
                                    <p:set>
                                      <p:cBhvr>
                                        <p:cTn id="240" dur="1" fill="hold">
                                          <p:stCondLst>
                                            <p:cond delay="0"/>
                                          </p:stCondLst>
                                        </p:cTn>
                                        <p:tgtEl>
                                          <p:spTgt spid="329"/>
                                        </p:tgtEl>
                                        <p:attrNameLst>
                                          <p:attrName>style.visibility</p:attrName>
                                        </p:attrNameLst>
                                      </p:cBhvr>
                                      <p:to>
                                        <p:strVal val="visible"/>
                                      </p:to>
                                    </p:set>
                                    <p:animEffect transition="in" filter="randombar(horizontal)">
                                      <p:cBhvr>
                                        <p:cTn id="241" dur="500"/>
                                        <p:tgtEl>
                                          <p:spTgt spid="329"/>
                                        </p:tgtEl>
                                      </p:cBhvr>
                                    </p:animEffect>
                                  </p:childTnLst>
                                </p:cTn>
                              </p:par>
                              <p:par>
                                <p:cTn id="242" presetID="14" presetClass="entr" presetSubtype="10" fill="hold" grpId="0" nodeType="withEffect">
                                  <p:stCondLst>
                                    <p:cond delay="0"/>
                                  </p:stCondLst>
                                  <p:childTnLst>
                                    <p:set>
                                      <p:cBhvr>
                                        <p:cTn id="243" dur="1" fill="hold">
                                          <p:stCondLst>
                                            <p:cond delay="0"/>
                                          </p:stCondLst>
                                        </p:cTn>
                                        <p:tgtEl>
                                          <p:spTgt spid="331"/>
                                        </p:tgtEl>
                                        <p:attrNameLst>
                                          <p:attrName>style.visibility</p:attrName>
                                        </p:attrNameLst>
                                      </p:cBhvr>
                                      <p:to>
                                        <p:strVal val="visible"/>
                                      </p:to>
                                    </p:set>
                                    <p:animEffect transition="in" filter="randombar(horizontal)">
                                      <p:cBhvr>
                                        <p:cTn id="244" dur="500"/>
                                        <p:tgtEl>
                                          <p:spTgt spid="331"/>
                                        </p:tgtEl>
                                      </p:cBhvr>
                                    </p:animEffect>
                                  </p:childTnLst>
                                </p:cTn>
                              </p:par>
                              <p:par>
                                <p:cTn id="245" presetID="14" presetClass="entr" presetSubtype="10" fill="hold" grpId="0" nodeType="withEffect">
                                  <p:stCondLst>
                                    <p:cond delay="0"/>
                                  </p:stCondLst>
                                  <p:childTnLst>
                                    <p:set>
                                      <p:cBhvr>
                                        <p:cTn id="246" dur="1" fill="hold">
                                          <p:stCondLst>
                                            <p:cond delay="0"/>
                                          </p:stCondLst>
                                        </p:cTn>
                                        <p:tgtEl>
                                          <p:spTgt spid="332"/>
                                        </p:tgtEl>
                                        <p:attrNameLst>
                                          <p:attrName>style.visibility</p:attrName>
                                        </p:attrNameLst>
                                      </p:cBhvr>
                                      <p:to>
                                        <p:strVal val="visible"/>
                                      </p:to>
                                    </p:set>
                                    <p:animEffect transition="in" filter="randombar(horizontal)">
                                      <p:cBhvr>
                                        <p:cTn id="247" dur="500"/>
                                        <p:tgtEl>
                                          <p:spTgt spid="332"/>
                                        </p:tgtEl>
                                      </p:cBhvr>
                                    </p:animEffect>
                                  </p:childTnLst>
                                </p:cTn>
                              </p:par>
                              <p:par>
                                <p:cTn id="248" presetID="14" presetClass="entr" presetSubtype="10" fill="hold" grpId="0" nodeType="withEffect">
                                  <p:stCondLst>
                                    <p:cond delay="0"/>
                                  </p:stCondLst>
                                  <p:childTnLst>
                                    <p:set>
                                      <p:cBhvr>
                                        <p:cTn id="249" dur="1" fill="hold">
                                          <p:stCondLst>
                                            <p:cond delay="0"/>
                                          </p:stCondLst>
                                        </p:cTn>
                                        <p:tgtEl>
                                          <p:spTgt spid="333"/>
                                        </p:tgtEl>
                                        <p:attrNameLst>
                                          <p:attrName>style.visibility</p:attrName>
                                        </p:attrNameLst>
                                      </p:cBhvr>
                                      <p:to>
                                        <p:strVal val="visible"/>
                                      </p:to>
                                    </p:set>
                                    <p:animEffect transition="in" filter="randombar(horizontal)">
                                      <p:cBhvr>
                                        <p:cTn id="250" dur="500"/>
                                        <p:tgtEl>
                                          <p:spTgt spid="333"/>
                                        </p:tgtEl>
                                      </p:cBhvr>
                                    </p:animEffect>
                                  </p:childTnLst>
                                </p:cTn>
                              </p:par>
                              <p:par>
                                <p:cTn id="251" presetID="14" presetClass="entr" presetSubtype="10" fill="hold" grpId="0" nodeType="withEffect">
                                  <p:stCondLst>
                                    <p:cond delay="0"/>
                                  </p:stCondLst>
                                  <p:childTnLst>
                                    <p:set>
                                      <p:cBhvr>
                                        <p:cTn id="252" dur="1" fill="hold">
                                          <p:stCondLst>
                                            <p:cond delay="0"/>
                                          </p:stCondLst>
                                        </p:cTn>
                                        <p:tgtEl>
                                          <p:spTgt spid="334"/>
                                        </p:tgtEl>
                                        <p:attrNameLst>
                                          <p:attrName>style.visibility</p:attrName>
                                        </p:attrNameLst>
                                      </p:cBhvr>
                                      <p:to>
                                        <p:strVal val="visible"/>
                                      </p:to>
                                    </p:set>
                                    <p:animEffect transition="in" filter="randombar(horizontal)">
                                      <p:cBhvr>
                                        <p:cTn id="253" dur="500"/>
                                        <p:tgtEl>
                                          <p:spTgt spid="334"/>
                                        </p:tgtEl>
                                      </p:cBhvr>
                                    </p:animEffect>
                                  </p:childTnLst>
                                </p:cTn>
                              </p:par>
                              <p:par>
                                <p:cTn id="254" presetID="14" presetClass="entr" presetSubtype="10" fill="hold" grpId="0" nodeType="withEffect">
                                  <p:stCondLst>
                                    <p:cond delay="0"/>
                                  </p:stCondLst>
                                  <p:childTnLst>
                                    <p:set>
                                      <p:cBhvr>
                                        <p:cTn id="255" dur="1" fill="hold">
                                          <p:stCondLst>
                                            <p:cond delay="0"/>
                                          </p:stCondLst>
                                        </p:cTn>
                                        <p:tgtEl>
                                          <p:spTgt spid="335"/>
                                        </p:tgtEl>
                                        <p:attrNameLst>
                                          <p:attrName>style.visibility</p:attrName>
                                        </p:attrNameLst>
                                      </p:cBhvr>
                                      <p:to>
                                        <p:strVal val="visible"/>
                                      </p:to>
                                    </p:set>
                                    <p:animEffect transition="in" filter="randombar(horizontal)">
                                      <p:cBhvr>
                                        <p:cTn id="256" dur="500"/>
                                        <p:tgtEl>
                                          <p:spTgt spid="335"/>
                                        </p:tgtEl>
                                      </p:cBhvr>
                                    </p:animEffect>
                                  </p:childTnLst>
                                </p:cTn>
                              </p:par>
                              <p:par>
                                <p:cTn id="257" presetID="14" presetClass="entr" presetSubtype="10" fill="hold" grpId="0" nodeType="withEffect">
                                  <p:stCondLst>
                                    <p:cond delay="0"/>
                                  </p:stCondLst>
                                  <p:childTnLst>
                                    <p:set>
                                      <p:cBhvr>
                                        <p:cTn id="258" dur="1" fill="hold">
                                          <p:stCondLst>
                                            <p:cond delay="0"/>
                                          </p:stCondLst>
                                        </p:cTn>
                                        <p:tgtEl>
                                          <p:spTgt spid="336"/>
                                        </p:tgtEl>
                                        <p:attrNameLst>
                                          <p:attrName>style.visibility</p:attrName>
                                        </p:attrNameLst>
                                      </p:cBhvr>
                                      <p:to>
                                        <p:strVal val="visible"/>
                                      </p:to>
                                    </p:set>
                                    <p:animEffect transition="in" filter="randombar(horizontal)">
                                      <p:cBhvr>
                                        <p:cTn id="259" dur="500"/>
                                        <p:tgtEl>
                                          <p:spTgt spid="336"/>
                                        </p:tgtEl>
                                      </p:cBhvr>
                                    </p:animEffect>
                                  </p:childTnLst>
                                </p:cTn>
                              </p:par>
                              <p:par>
                                <p:cTn id="260" presetID="14" presetClass="entr" presetSubtype="10" fill="hold" grpId="0" nodeType="withEffect">
                                  <p:stCondLst>
                                    <p:cond delay="0"/>
                                  </p:stCondLst>
                                  <p:childTnLst>
                                    <p:set>
                                      <p:cBhvr>
                                        <p:cTn id="261" dur="1" fill="hold">
                                          <p:stCondLst>
                                            <p:cond delay="0"/>
                                          </p:stCondLst>
                                        </p:cTn>
                                        <p:tgtEl>
                                          <p:spTgt spid="337"/>
                                        </p:tgtEl>
                                        <p:attrNameLst>
                                          <p:attrName>style.visibility</p:attrName>
                                        </p:attrNameLst>
                                      </p:cBhvr>
                                      <p:to>
                                        <p:strVal val="visible"/>
                                      </p:to>
                                    </p:set>
                                    <p:animEffect transition="in" filter="randombar(horizontal)">
                                      <p:cBhvr>
                                        <p:cTn id="262" dur="500"/>
                                        <p:tgtEl>
                                          <p:spTgt spid="337"/>
                                        </p:tgtEl>
                                      </p:cBhvr>
                                    </p:animEffect>
                                  </p:childTnLst>
                                </p:cTn>
                              </p:par>
                              <p:par>
                                <p:cTn id="263" presetID="14" presetClass="entr" presetSubtype="10" fill="hold" grpId="0" nodeType="withEffect">
                                  <p:stCondLst>
                                    <p:cond delay="0"/>
                                  </p:stCondLst>
                                  <p:childTnLst>
                                    <p:set>
                                      <p:cBhvr>
                                        <p:cTn id="264" dur="1" fill="hold">
                                          <p:stCondLst>
                                            <p:cond delay="0"/>
                                          </p:stCondLst>
                                        </p:cTn>
                                        <p:tgtEl>
                                          <p:spTgt spid="338"/>
                                        </p:tgtEl>
                                        <p:attrNameLst>
                                          <p:attrName>style.visibility</p:attrName>
                                        </p:attrNameLst>
                                      </p:cBhvr>
                                      <p:to>
                                        <p:strVal val="visible"/>
                                      </p:to>
                                    </p:set>
                                    <p:animEffect transition="in" filter="randombar(horizontal)">
                                      <p:cBhvr>
                                        <p:cTn id="265" dur="500"/>
                                        <p:tgtEl>
                                          <p:spTgt spid="338"/>
                                        </p:tgtEl>
                                      </p:cBhvr>
                                    </p:animEffect>
                                  </p:childTnLst>
                                </p:cTn>
                              </p:par>
                              <p:par>
                                <p:cTn id="266" presetID="14" presetClass="entr" presetSubtype="10" fill="hold" grpId="0" nodeType="withEffect">
                                  <p:stCondLst>
                                    <p:cond delay="0"/>
                                  </p:stCondLst>
                                  <p:childTnLst>
                                    <p:set>
                                      <p:cBhvr>
                                        <p:cTn id="267" dur="1" fill="hold">
                                          <p:stCondLst>
                                            <p:cond delay="0"/>
                                          </p:stCondLst>
                                        </p:cTn>
                                        <p:tgtEl>
                                          <p:spTgt spid="339"/>
                                        </p:tgtEl>
                                        <p:attrNameLst>
                                          <p:attrName>style.visibility</p:attrName>
                                        </p:attrNameLst>
                                      </p:cBhvr>
                                      <p:to>
                                        <p:strVal val="visible"/>
                                      </p:to>
                                    </p:set>
                                    <p:animEffect transition="in" filter="randombar(horizontal)">
                                      <p:cBhvr>
                                        <p:cTn id="268" dur="500"/>
                                        <p:tgtEl>
                                          <p:spTgt spid="339"/>
                                        </p:tgtEl>
                                      </p:cBhvr>
                                    </p:animEffect>
                                  </p:childTnLst>
                                </p:cTn>
                              </p:par>
                              <p:par>
                                <p:cTn id="269" presetID="14" presetClass="entr" presetSubtype="10" fill="hold" grpId="0" nodeType="withEffect">
                                  <p:stCondLst>
                                    <p:cond delay="0"/>
                                  </p:stCondLst>
                                  <p:childTnLst>
                                    <p:set>
                                      <p:cBhvr>
                                        <p:cTn id="270" dur="1" fill="hold">
                                          <p:stCondLst>
                                            <p:cond delay="0"/>
                                          </p:stCondLst>
                                        </p:cTn>
                                        <p:tgtEl>
                                          <p:spTgt spid="340"/>
                                        </p:tgtEl>
                                        <p:attrNameLst>
                                          <p:attrName>style.visibility</p:attrName>
                                        </p:attrNameLst>
                                      </p:cBhvr>
                                      <p:to>
                                        <p:strVal val="visible"/>
                                      </p:to>
                                    </p:set>
                                    <p:animEffect transition="in" filter="randombar(horizontal)">
                                      <p:cBhvr>
                                        <p:cTn id="271" dur="500"/>
                                        <p:tgtEl>
                                          <p:spTgt spid="340"/>
                                        </p:tgtEl>
                                      </p:cBhvr>
                                    </p:animEffect>
                                  </p:childTnLst>
                                </p:cTn>
                              </p:par>
                              <p:par>
                                <p:cTn id="272" presetID="14" presetClass="entr" presetSubtype="10" fill="hold" grpId="0" nodeType="withEffect">
                                  <p:stCondLst>
                                    <p:cond delay="0"/>
                                  </p:stCondLst>
                                  <p:childTnLst>
                                    <p:set>
                                      <p:cBhvr>
                                        <p:cTn id="273" dur="1" fill="hold">
                                          <p:stCondLst>
                                            <p:cond delay="0"/>
                                          </p:stCondLst>
                                        </p:cTn>
                                        <p:tgtEl>
                                          <p:spTgt spid="341"/>
                                        </p:tgtEl>
                                        <p:attrNameLst>
                                          <p:attrName>style.visibility</p:attrName>
                                        </p:attrNameLst>
                                      </p:cBhvr>
                                      <p:to>
                                        <p:strVal val="visible"/>
                                      </p:to>
                                    </p:set>
                                    <p:animEffect transition="in" filter="randombar(horizontal)">
                                      <p:cBhvr>
                                        <p:cTn id="274" dur="500"/>
                                        <p:tgtEl>
                                          <p:spTgt spid="341"/>
                                        </p:tgtEl>
                                      </p:cBhvr>
                                    </p:animEffect>
                                  </p:childTnLst>
                                </p:cTn>
                              </p:par>
                              <p:par>
                                <p:cTn id="275" presetID="14" presetClass="entr" presetSubtype="10" fill="hold" grpId="0" nodeType="withEffect">
                                  <p:stCondLst>
                                    <p:cond delay="0"/>
                                  </p:stCondLst>
                                  <p:childTnLst>
                                    <p:set>
                                      <p:cBhvr>
                                        <p:cTn id="276" dur="1" fill="hold">
                                          <p:stCondLst>
                                            <p:cond delay="0"/>
                                          </p:stCondLst>
                                        </p:cTn>
                                        <p:tgtEl>
                                          <p:spTgt spid="342"/>
                                        </p:tgtEl>
                                        <p:attrNameLst>
                                          <p:attrName>style.visibility</p:attrName>
                                        </p:attrNameLst>
                                      </p:cBhvr>
                                      <p:to>
                                        <p:strVal val="visible"/>
                                      </p:to>
                                    </p:set>
                                    <p:animEffect transition="in" filter="randombar(horizontal)">
                                      <p:cBhvr>
                                        <p:cTn id="277" dur="500"/>
                                        <p:tgtEl>
                                          <p:spTgt spid="342"/>
                                        </p:tgtEl>
                                      </p:cBhvr>
                                    </p:animEffect>
                                  </p:childTnLst>
                                </p:cTn>
                              </p:par>
                              <p:par>
                                <p:cTn id="278" presetID="14" presetClass="entr" presetSubtype="10" fill="hold" grpId="0" nodeType="withEffect">
                                  <p:stCondLst>
                                    <p:cond delay="0"/>
                                  </p:stCondLst>
                                  <p:childTnLst>
                                    <p:set>
                                      <p:cBhvr>
                                        <p:cTn id="279" dur="1" fill="hold">
                                          <p:stCondLst>
                                            <p:cond delay="0"/>
                                          </p:stCondLst>
                                        </p:cTn>
                                        <p:tgtEl>
                                          <p:spTgt spid="343"/>
                                        </p:tgtEl>
                                        <p:attrNameLst>
                                          <p:attrName>style.visibility</p:attrName>
                                        </p:attrNameLst>
                                      </p:cBhvr>
                                      <p:to>
                                        <p:strVal val="visible"/>
                                      </p:to>
                                    </p:set>
                                    <p:animEffect transition="in" filter="randombar(horizontal)">
                                      <p:cBhvr>
                                        <p:cTn id="280" dur="500"/>
                                        <p:tgtEl>
                                          <p:spTgt spid="343"/>
                                        </p:tgtEl>
                                      </p:cBhvr>
                                    </p:animEffect>
                                  </p:childTnLst>
                                </p:cTn>
                              </p:par>
                              <p:par>
                                <p:cTn id="281" presetID="14" presetClass="entr" presetSubtype="10" fill="hold" grpId="0" nodeType="withEffect">
                                  <p:stCondLst>
                                    <p:cond delay="0"/>
                                  </p:stCondLst>
                                  <p:childTnLst>
                                    <p:set>
                                      <p:cBhvr>
                                        <p:cTn id="282" dur="1" fill="hold">
                                          <p:stCondLst>
                                            <p:cond delay="0"/>
                                          </p:stCondLst>
                                        </p:cTn>
                                        <p:tgtEl>
                                          <p:spTgt spid="344"/>
                                        </p:tgtEl>
                                        <p:attrNameLst>
                                          <p:attrName>style.visibility</p:attrName>
                                        </p:attrNameLst>
                                      </p:cBhvr>
                                      <p:to>
                                        <p:strVal val="visible"/>
                                      </p:to>
                                    </p:set>
                                    <p:animEffect transition="in" filter="randombar(horizontal)">
                                      <p:cBhvr>
                                        <p:cTn id="283" dur="500"/>
                                        <p:tgtEl>
                                          <p:spTgt spid="344"/>
                                        </p:tgtEl>
                                      </p:cBhvr>
                                    </p:animEffect>
                                  </p:childTnLst>
                                </p:cTn>
                              </p:par>
                              <p:par>
                                <p:cTn id="284" presetID="14" presetClass="entr" presetSubtype="10" fill="hold" grpId="0" nodeType="withEffect">
                                  <p:stCondLst>
                                    <p:cond delay="0"/>
                                  </p:stCondLst>
                                  <p:childTnLst>
                                    <p:set>
                                      <p:cBhvr>
                                        <p:cTn id="285" dur="1" fill="hold">
                                          <p:stCondLst>
                                            <p:cond delay="0"/>
                                          </p:stCondLst>
                                        </p:cTn>
                                        <p:tgtEl>
                                          <p:spTgt spid="345"/>
                                        </p:tgtEl>
                                        <p:attrNameLst>
                                          <p:attrName>style.visibility</p:attrName>
                                        </p:attrNameLst>
                                      </p:cBhvr>
                                      <p:to>
                                        <p:strVal val="visible"/>
                                      </p:to>
                                    </p:set>
                                    <p:animEffect transition="in" filter="randombar(horizontal)">
                                      <p:cBhvr>
                                        <p:cTn id="286" dur="500"/>
                                        <p:tgtEl>
                                          <p:spTgt spid="345"/>
                                        </p:tgtEl>
                                      </p:cBhvr>
                                    </p:animEffect>
                                  </p:childTnLst>
                                </p:cTn>
                              </p:par>
                              <p:par>
                                <p:cTn id="287" presetID="14" presetClass="entr" presetSubtype="10" fill="hold" grpId="0" nodeType="withEffect">
                                  <p:stCondLst>
                                    <p:cond delay="0"/>
                                  </p:stCondLst>
                                  <p:childTnLst>
                                    <p:set>
                                      <p:cBhvr>
                                        <p:cTn id="288" dur="1" fill="hold">
                                          <p:stCondLst>
                                            <p:cond delay="0"/>
                                          </p:stCondLst>
                                        </p:cTn>
                                        <p:tgtEl>
                                          <p:spTgt spid="346"/>
                                        </p:tgtEl>
                                        <p:attrNameLst>
                                          <p:attrName>style.visibility</p:attrName>
                                        </p:attrNameLst>
                                      </p:cBhvr>
                                      <p:to>
                                        <p:strVal val="visible"/>
                                      </p:to>
                                    </p:set>
                                    <p:animEffect transition="in" filter="randombar(horizontal)">
                                      <p:cBhvr>
                                        <p:cTn id="289" dur="500"/>
                                        <p:tgtEl>
                                          <p:spTgt spid="346"/>
                                        </p:tgtEl>
                                      </p:cBhvr>
                                    </p:animEffect>
                                  </p:childTnLst>
                                </p:cTn>
                              </p:par>
                              <p:par>
                                <p:cTn id="290" presetID="14" presetClass="entr" presetSubtype="10" fill="hold" grpId="0" nodeType="withEffect">
                                  <p:stCondLst>
                                    <p:cond delay="0"/>
                                  </p:stCondLst>
                                  <p:childTnLst>
                                    <p:set>
                                      <p:cBhvr>
                                        <p:cTn id="291" dur="1" fill="hold">
                                          <p:stCondLst>
                                            <p:cond delay="0"/>
                                          </p:stCondLst>
                                        </p:cTn>
                                        <p:tgtEl>
                                          <p:spTgt spid="347"/>
                                        </p:tgtEl>
                                        <p:attrNameLst>
                                          <p:attrName>style.visibility</p:attrName>
                                        </p:attrNameLst>
                                      </p:cBhvr>
                                      <p:to>
                                        <p:strVal val="visible"/>
                                      </p:to>
                                    </p:set>
                                    <p:animEffect transition="in" filter="randombar(horizontal)">
                                      <p:cBhvr>
                                        <p:cTn id="292" dur="500"/>
                                        <p:tgtEl>
                                          <p:spTgt spid="347"/>
                                        </p:tgtEl>
                                      </p:cBhvr>
                                    </p:animEffect>
                                  </p:childTnLst>
                                </p:cTn>
                              </p:par>
                              <p:par>
                                <p:cTn id="293" presetID="14" presetClass="entr" presetSubtype="10" fill="hold" grpId="0" nodeType="withEffect">
                                  <p:stCondLst>
                                    <p:cond delay="0"/>
                                  </p:stCondLst>
                                  <p:childTnLst>
                                    <p:set>
                                      <p:cBhvr>
                                        <p:cTn id="294" dur="1" fill="hold">
                                          <p:stCondLst>
                                            <p:cond delay="0"/>
                                          </p:stCondLst>
                                        </p:cTn>
                                        <p:tgtEl>
                                          <p:spTgt spid="348"/>
                                        </p:tgtEl>
                                        <p:attrNameLst>
                                          <p:attrName>style.visibility</p:attrName>
                                        </p:attrNameLst>
                                      </p:cBhvr>
                                      <p:to>
                                        <p:strVal val="visible"/>
                                      </p:to>
                                    </p:set>
                                    <p:animEffect transition="in" filter="randombar(horizontal)">
                                      <p:cBhvr>
                                        <p:cTn id="295" dur="500"/>
                                        <p:tgtEl>
                                          <p:spTgt spid="348"/>
                                        </p:tgtEl>
                                      </p:cBhvr>
                                    </p:animEffect>
                                  </p:childTnLst>
                                </p:cTn>
                              </p:par>
                              <p:par>
                                <p:cTn id="296" presetID="14" presetClass="entr" presetSubtype="10" fill="hold" grpId="0" nodeType="withEffect">
                                  <p:stCondLst>
                                    <p:cond delay="0"/>
                                  </p:stCondLst>
                                  <p:childTnLst>
                                    <p:set>
                                      <p:cBhvr>
                                        <p:cTn id="297" dur="1" fill="hold">
                                          <p:stCondLst>
                                            <p:cond delay="0"/>
                                          </p:stCondLst>
                                        </p:cTn>
                                        <p:tgtEl>
                                          <p:spTgt spid="349"/>
                                        </p:tgtEl>
                                        <p:attrNameLst>
                                          <p:attrName>style.visibility</p:attrName>
                                        </p:attrNameLst>
                                      </p:cBhvr>
                                      <p:to>
                                        <p:strVal val="visible"/>
                                      </p:to>
                                    </p:set>
                                    <p:animEffect transition="in" filter="randombar(horizontal)">
                                      <p:cBhvr>
                                        <p:cTn id="298" dur="500"/>
                                        <p:tgtEl>
                                          <p:spTgt spid="349"/>
                                        </p:tgtEl>
                                      </p:cBhvr>
                                    </p:animEffect>
                                  </p:childTnLst>
                                </p:cTn>
                              </p:par>
                              <p:par>
                                <p:cTn id="299" presetID="14" presetClass="entr" presetSubtype="10" fill="hold" grpId="0" nodeType="withEffect">
                                  <p:stCondLst>
                                    <p:cond delay="0"/>
                                  </p:stCondLst>
                                  <p:childTnLst>
                                    <p:set>
                                      <p:cBhvr>
                                        <p:cTn id="300" dur="1" fill="hold">
                                          <p:stCondLst>
                                            <p:cond delay="0"/>
                                          </p:stCondLst>
                                        </p:cTn>
                                        <p:tgtEl>
                                          <p:spTgt spid="350"/>
                                        </p:tgtEl>
                                        <p:attrNameLst>
                                          <p:attrName>style.visibility</p:attrName>
                                        </p:attrNameLst>
                                      </p:cBhvr>
                                      <p:to>
                                        <p:strVal val="visible"/>
                                      </p:to>
                                    </p:set>
                                    <p:animEffect transition="in" filter="randombar(horizontal)">
                                      <p:cBhvr>
                                        <p:cTn id="301" dur="500"/>
                                        <p:tgtEl>
                                          <p:spTgt spid="350"/>
                                        </p:tgtEl>
                                      </p:cBhvr>
                                    </p:animEffect>
                                  </p:childTnLst>
                                </p:cTn>
                              </p:par>
                              <p:par>
                                <p:cTn id="302" presetID="14" presetClass="entr" presetSubtype="10" fill="hold" grpId="0" nodeType="withEffect">
                                  <p:stCondLst>
                                    <p:cond delay="0"/>
                                  </p:stCondLst>
                                  <p:childTnLst>
                                    <p:set>
                                      <p:cBhvr>
                                        <p:cTn id="303" dur="1" fill="hold">
                                          <p:stCondLst>
                                            <p:cond delay="0"/>
                                          </p:stCondLst>
                                        </p:cTn>
                                        <p:tgtEl>
                                          <p:spTgt spid="351"/>
                                        </p:tgtEl>
                                        <p:attrNameLst>
                                          <p:attrName>style.visibility</p:attrName>
                                        </p:attrNameLst>
                                      </p:cBhvr>
                                      <p:to>
                                        <p:strVal val="visible"/>
                                      </p:to>
                                    </p:set>
                                    <p:animEffect transition="in" filter="randombar(horizontal)">
                                      <p:cBhvr>
                                        <p:cTn id="304" dur="500"/>
                                        <p:tgtEl>
                                          <p:spTgt spid="351"/>
                                        </p:tgtEl>
                                      </p:cBhvr>
                                    </p:animEffect>
                                  </p:childTnLst>
                                </p:cTn>
                              </p:par>
                              <p:par>
                                <p:cTn id="305" presetID="14" presetClass="entr" presetSubtype="10" fill="hold" grpId="0" nodeType="withEffect">
                                  <p:stCondLst>
                                    <p:cond delay="0"/>
                                  </p:stCondLst>
                                  <p:childTnLst>
                                    <p:set>
                                      <p:cBhvr>
                                        <p:cTn id="306" dur="1" fill="hold">
                                          <p:stCondLst>
                                            <p:cond delay="0"/>
                                          </p:stCondLst>
                                        </p:cTn>
                                        <p:tgtEl>
                                          <p:spTgt spid="352"/>
                                        </p:tgtEl>
                                        <p:attrNameLst>
                                          <p:attrName>style.visibility</p:attrName>
                                        </p:attrNameLst>
                                      </p:cBhvr>
                                      <p:to>
                                        <p:strVal val="visible"/>
                                      </p:to>
                                    </p:set>
                                    <p:animEffect transition="in" filter="randombar(horizontal)">
                                      <p:cBhvr>
                                        <p:cTn id="307" dur="500"/>
                                        <p:tgtEl>
                                          <p:spTgt spid="352"/>
                                        </p:tgtEl>
                                      </p:cBhvr>
                                    </p:animEffect>
                                  </p:childTnLst>
                                </p:cTn>
                              </p:par>
                              <p:par>
                                <p:cTn id="308" presetID="14" presetClass="entr" presetSubtype="10" fill="hold" grpId="0" nodeType="withEffect">
                                  <p:stCondLst>
                                    <p:cond delay="0"/>
                                  </p:stCondLst>
                                  <p:childTnLst>
                                    <p:set>
                                      <p:cBhvr>
                                        <p:cTn id="309" dur="1" fill="hold">
                                          <p:stCondLst>
                                            <p:cond delay="0"/>
                                          </p:stCondLst>
                                        </p:cTn>
                                        <p:tgtEl>
                                          <p:spTgt spid="353"/>
                                        </p:tgtEl>
                                        <p:attrNameLst>
                                          <p:attrName>style.visibility</p:attrName>
                                        </p:attrNameLst>
                                      </p:cBhvr>
                                      <p:to>
                                        <p:strVal val="visible"/>
                                      </p:to>
                                    </p:set>
                                    <p:animEffect transition="in" filter="randombar(horizontal)">
                                      <p:cBhvr>
                                        <p:cTn id="310" dur="500"/>
                                        <p:tgtEl>
                                          <p:spTgt spid="353"/>
                                        </p:tgtEl>
                                      </p:cBhvr>
                                    </p:animEffect>
                                  </p:childTnLst>
                                </p:cTn>
                              </p:par>
                              <p:par>
                                <p:cTn id="311" presetID="14" presetClass="entr" presetSubtype="10" fill="hold" grpId="0" nodeType="withEffect">
                                  <p:stCondLst>
                                    <p:cond delay="0"/>
                                  </p:stCondLst>
                                  <p:childTnLst>
                                    <p:set>
                                      <p:cBhvr>
                                        <p:cTn id="312" dur="1" fill="hold">
                                          <p:stCondLst>
                                            <p:cond delay="0"/>
                                          </p:stCondLst>
                                        </p:cTn>
                                        <p:tgtEl>
                                          <p:spTgt spid="354"/>
                                        </p:tgtEl>
                                        <p:attrNameLst>
                                          <p:attrName>style.visibility</p:attrName>
                                        </p:attrNameLst>
                                      </p:cBhvr>
                                      <p:to>
                                        <p:strVal val="visible"/>
                                      </p:to>
                                    </p:set>
                                    <p:animEffect transition="in" filter="randombar(horizontal)">
                                      <p:cBhvr>
                                        <p:cTn id="313" dur="500"/>
                                        <p:tgtEl>
                                          <p:spTgt spid="354"/>
                                        </p:tgtEl>
                                      </p:cBhvr>
                                    </p:animEffect>
                                  </p:childTnLst>
                                </p:cTn>
                              </p:par>
                              <p:par>
                                <p:cTn id="314" presetID="14" presetClass="entr" presetSubtype="10" fill="hold" grpId="0" nodeType="withEffect">
                                  <p:stCondLst>
                                    <p:cond delay="0"/>
                                  </p:stCondLst>
                                  <p:childTnLst>
                                    <p:set>
                                      <p:cBhvr>
                                        <p:cTn id="315" dur="1" fill="hold">
                                          <p:stCondLst>
                                            <p:cond delay="0"/>
                                          </p:stCondLst>
                                        </p:cTn>
                                        <p:tgtEl>
                                          <p:spTgt spid="355"/>
                                        </p:tgtEl>
                                        <p:attrNameLst>
                                          <p:attrName>style.visibility</p:attrName>
                                        </p:attrNameLst>
                                      </p:cBhvr>
                                      <p:to>
                                        <p:strVal val="visible"/>
                                      </p:to>
                                    </p:set>
                                    <p:animEffect transition="in" filter="randombar(horizontal)">
                                      <p:cBhvr>
                                        <p:cTn id="316" dur="500"/>
                                        <p:tgtEl>
                                          <p:spTgt spid="355"/>
                                        </p:tgtEl>
                                      </p:cBhvr>
                                    </p:animEffect>
                                  </p:childTnLst>
                                </p:cTn>
                              </p:par>
                              <p:par>
                                <p:cTn id="317" presetID="14" presetClass="entr" presetSubtype="10" fill="hold" grpId="0" nodeType="withEffect">
                                  <p:stCondLst>
                                    <p:cond delay="0"/>
                                  </p:stCondLst>
                                  <p:childTnLst>
                                    <p:set>
                                      <p:cBhvr>
                                        <p:cTn id="318" dur="1" fill="hold">
                                          <p:stCondLst>
                                            <p:cond delay="0"/>
                                          </p:stCondLst>
                                        </p:cTn>
                                        <p:tgtEl>
                                          <p:spTgt spid="356"/>
                                        </p:tgtEl>
                                        <p:attrNameLst>
                                          <p:attrName>style.visibility</p:attrName>
                                        </p:attrNameLst>
                                      </p:cBhvr>
                                      <p:to>
                                        <p:strVal val="visible"/>
                                      </p:to>
                                    </p:set>
                                    <p:animEffect transition="in" filter="randombar(horizontal)">
                                      <p:cBhvr>
                                        <p:cTn id="319" dur="500"/>
                                        <p:tgtEl>
                                          <p:spTgt spid="356"/>
                                        </p:tgtEl>
                                      </p:cBhvr>
                                    </p:animEffect>
                                  </p:childTnLst>
                                </p:cTn>
                              </p:par>
                              <p:par>
                                <p:cTn id="320" presetID="14" presetClass="entr" presetSubtype="10" fill="hold" grpId="0" nodeType="withEffect">
                                  <p:stCondLst>
                                    <p:cond delay="0"/>
                                  </p:stCondLst>
                                  <p:childTnLst>
                                    <p:set>
                                      <p:cBhvr>
                                        <p:cTn id="321" dur="1" fill="hold">
                                          <p:stCondLst>
                                            <p:cond delay="0"/>
                                          </p:stCondLst>
                                        </p:cTn>
                                        <p:tgtEl>
                                          <p:spTgt spid="357"/>
                                        </p:tgtEl>
                                        <p:attrNameLst>
                                          <p:attrName>style.visibility</p:attrName>
                                        </p:attrNameLst>
                                      </p:cBhvr>
                                      <p:to>
                                        <p:strVal val="visible"/>
                                      </p:to>
                                    </p:set>
                                    <p:animEffect transition="in" filter="randombar(horizontal)">
                                      <p:cBhvr>
                                        <p:cTn id="322" dur="500"/>
                                        <p:tgtEl>
                                          <p:spTgt spid="357"/>
                                        </p:tgtEl>
                                      </p:cBhvr>
                                    </p:animEffect>
                                  </p:childTnLst>
                                </p:cTn>
                              </p:par>
                              <p:par>
                                <p:cTn id="323" presetID="14" presetClass="entr" presetSubtype="10" fill="hold" grpId="0" nodeType="withEffect">
                                  <p:stCondLst>
                                    <p:cond delay="0"/>
                                  </p:stCondLst>
                                  <p:childTnLst>
                                    <p:set>
                                      <p:cBhvr>
                                        <p:cTn id="324" dur="1" fill="hold">
                                          <p:stCondLst>
                                            <p:cond delay="0"/>
                                          </p:stCondLst>
                                        </p:cTn>
                                        <p:tgtEl>
                                          <p:spTgt spid="358"/>
                                        </p:tgtEl>
                                        <p:attrNameLst>
                                          <p:attrName>style.visibility</p:attrName>
                                        </p:attrNameLst>
                                      </p:cBhvr>
                                      <p:to>
                                        <p:strVal val="visible"/>
                                      </p:to>
                                    </p:set>
                                    <p:animEffect transition="in" filter="randombar(horizontal)">
                                      <p:cBhvr>
                                        <p:cTn id="325" dur="500"/>
                                        <p:tgtEl>
                                          <p:spTgt spid="358"/>
                                        </p:tgtEl>
                                      </p:cBhvr>
                                    </p:animEffect>
                                  </p:childTnLst>
                                </p:cTn>
                              </p:par>
                              <p:par>
                                <p:cTn id="326" presetID="14" presetClass="entr" presetSubtype="10" fill="hold" grpId="0" nodeType="withEffect">
                                  <p:stCondLst>
                                    <p:cond delay="0"/>
                                  </p:stCondLst>
                                  <p:childTnLst>
                                    <p:set>
                                      <p:cBhvr>
                                        <p:cTn id="327" dur="1" fill="hold">
                                          <p:stCondLst>
                                            <p:cond delay="0"/>
                                          </p:stCondLst>
                                        </p:cTn>
                                        <p:tgtEl>
                                          <p:spTgt spid="359"/>
                                        </p:tgtEl>
                                        <p:attrNameLst>
                                          <p:attrName>style.visibility</p:attrName>
                                        </p:attrNameLst>
                                      </p:cBhvr>
                                      <p:to>
                                        <p:strVal val="visible"/>
                                      </p:to>
                                    </p:set>
                                    <p:animEffect transition="in" filter="randombar(horizontal)">
                                      <p:cBhvr>
                                        <p:cTn id="328" dur="500"/>
                                        <p:tgtEl>
                                          <p:spTgt spid="359"/>
                                        </p:tgtEl>
                                      </p:cBhvr>
                                    </p:animEffect>
                                  </p:childTnLst>
                                </p:cTn>
                              </p:par>
                              <p:par>
                                <p:cTn id="329" presetID="14" presetClass="entr" presetSubtype="10" fill="hold" grpId="0" nodeType="withEffect">
                                  <p:stCondLst>
                                    <p:cond delay="0"/>
                                  </p:stCondLst>
                                  <p:childTnLst>
                                    <p:set>
                                      <p:cBhvr>
                                        <p:cTn id="330" dur="1" fill="hold">
                                          <p:stCondLst>
                                            <p:cond delay="0"/>
                                          </p:stCondLst>
                                        </p:cTn>
                                        <p:tgtEl>
                                          <p:spTgt spid="360"/>
                                        </p:tgtEl>
                                        <p:attrNameLst>
                                          <p:attrName>style.visibility</p:attrName>
                                        </p:attrNameLst>
                                      </p:cBhvr>
                                      <p:to>
                                        <p:strVal val="visible"/>
                                      </p:to>
                                    </p:set>
                                    <p:animEffect transition="in" filter="randombar(horizontal)">
                                      <p:cBhvr>
                                        <p:cTn id="331" dur="500"/>
                                        <p:tgtEl>
                                          <p:spTgt spid="360"/>
                                        </p:tgtEl>
                                      </p:cBhvr>
                                    </p:animEffect>
                                  </p:childTnLst>
                                </p:cTn>
                              </p:par>
                              <p:par>
                                <p:cTn id="332" presetID="14" presetClass="entr" presetSubtype="10" fill="hold" grpId="0" nodeType="withEffect">
                                  <p:stCondLst>
                                    <p:cond delay="0"/>
                                  </p:stCondLst>
                                  <p:childTnLst>
                                    <p:set>
                                      <p:cBhvr>
                                        <p:cTn id="333" dur="1" fill="hold">
                                          <p:stCondLst>
                                            <p:cond delay="0"/>
                                          </p:stCondLst>
                                        </p:cTn>
                                        <p:tgtEl>
                                          <p:spTgt spid="361"/>
                                        </p:tgtEl>
                                        <p:attrNameLst>
                                          <p:attrName>style.visibility</p:attrName>
                                        </p:attrNameLst>
                                      </p:cBhvr>
                                      <p:to>
                                        <p:strVal val="visible"/>
                                      </p:to>
                                    </p:set>
                                    <p:animEffect transition="in" filter="randombar(horizontal)">
                                      <p:cBhvr>
                                        <p:cTn id="334" dur="500"/>
                                        <p:tgtEl>
                                          <p:spTgt spid="361"/>
                                        </p:tgtEl>
                                      </p:cBhvr>
                                    </p:animEffect>
                                  </p:childTnLst>
                                </p:cTn>
                              </p:par>
                              <p:par>
                                <p:cTn id="335" presetID="14" presetClass="entr" presetSubtype="10" fill="hold" grpId="0" nodeType="withEffect">
                                  <p:stCondLst>
                                    <p:cond delay="0"/>
                                  </p:stCondLst>
                                  <p:childTnLst>
                                    <p:set>
                                      <p:cBhvr>
                                        <p:cTn id="336" dur="1" fill="hold">
                                          <p:stCondLst>
                                            <p:cond delay="0"/>
                                          </p:stCondLst>
                                        </p:cTn>
                                        <p:tgtEl>
                                          <p:spTgt spid="362"/>
                                        </p:tgtEl>
                                        <p:attrNameLst>
                                          <p:attrName>style.visibility</p:attrName>
                                        </p:attrNameLst>
                                      </p:cBhvr>
                                      <p:to>
                                        <p:strVal val="visible"/>
                                      </p:to>
                                    </p:set>
                                    <p:animEffect transition="in" filter="randombar(horizontal)">
                                      <p:cBhvr>
                                        <p:cTn id="337" dur="500"/>
                                        <p:tgtEl>
                                          <p:spTgt spid="362"/>
                                        </p:tgtEl>
                                      </p:cBhvr>
                                    </p:animEffect>
                                  </p:childTnLst>
                                </p:cTn>
                              </p:par>
                              <p:par>
                                <p:cTn id="338" presetID="14" presetClass="entr" presetSubtype="10" fill="hold" grpId="0" nodeType="withEffect">
                                  <p:stCondLst>
                                    <p:cond delay="0"/>
                                  </p:stCondLst>
                                  <p:childTnLst>
                                    <p:set>
                                      <p:cBhvr>
                                        <p:cTn id="339" dur="1" fill="hold">
                                          <p:stCondLst>
                                            <p:cond delay="0"/>
                                          </p:stCondLst>
                                        </p:cTn>
                                        <p:tgtEl>
                                          <p:spTgt spid="363"/>
                                        </p:tgtEl>
                                        <p:attrNameLst>
                                          <p:attrName>style.visibility</p:attrName>
                                        </p:attrNameLst>
                                      </p:cBhvr>
                                      <p:to>
                                        <p:strVal val="visible"/>
                                      </p:to>
                                    </p:set>
                                    <p:animEffect transition="in" filter="randombar(horizontal)">
                                      <p:cBhvr>
                                        <p:cTn id="340" dur="500"/>
                                        <p:tgtEl>
                                          <p:spTgt spid="363"/>
                                        </p:tgtEl>
                                      </p:cBhvr>
                                    </p:animEffect>
                                  </p:childTnLst>
                                </p:cTn>
                              </p:par>
                              <p:par>
                                <p:cTn id="341" presetID="14" presetClass="entr" presetSubtype="10" fill="hold" grpId="0" nodeType="withEffect">
                                  <p:stCondLst>
                                    <p:cond delay="0"/>
                                  </p:stCondLst>
                                  <p:childTnLst>
                                    <p:set>
                                      <p:cBhvr>
                                        <p:cTn id="342" dur="1" fill="hold">
                                          <p:stCondLst>
                                            <p:cond delay="0"/>
                                          </p:stCondLst>
                                        </p:cTn>
                                        <p:tgtEl>
                                          <p:spTgt spid="364"/>
                                        </p:tgtEl>
                                        <p:attrNameLst>
                                          <p:attrName>style.visibility</p:attrName>
                                        </p:attrNameLst>
                                      </p:cBhvr>
                                      <p:to>
                                        <p:strVal val="visible"/>
                                      </p:to>
                                    </p:set>
                                    <p:animEffect transition="in" filter="randombar(horizontal)">
                                      <p:cBhvr>
                                        <p:cTn id="343" dur="500"/>
                                        <p:tgtEl>
                                          <p:spTgt spid="364"/>
                                        </p:tgtEl>
                                      </p:cBhvr>
                                    </p:animEffect>
                                  </p:childTnLst>
                                </p:cTn>
                              </p:par>
                              <p:par>
                                <p:cTn id="344" presetID="14" presetClass="entr" presetSubtype="10" fill="hold" grpId="0" nodeType="withEffect">
                                  <p:stCondLst>
                                    <p:cond delay="0"/>
                                  </p:stCondLst>
                                  <p:childTnLst>
                                    <p:set>
                                      <p:cBhvr>
                                        <p:cTn id="345" dur="1" fill="hold">
                                          <p:stCondLst>
                                            <p:cond delay="0"/>
                                          </p:stCondLst>
                                        </p:cTn>
                                        <p:tgtEl>
                                          <p:spTgt spid="365"/>
                                        </p:tgtEl>
                                        <p:attrNameLst>
                                          <p:attrName>style.visibility</p:attrName>
                                        </p:attrNameLst>
                                      </p:cBhvr>
                                      <p:to>
                                        <p:strVal val="visible"/>
                                      </p:to>
                                    </p:set>
                                    <p:animEffect transition="in" filter="randombar(horizontal)">
                                      <p:cBhvr>
                                        <p:cTn id="346" dur="500"/>
                                        <p:tgtEl>
                                          <p:spTgt spid="365"/>
                                        </p:tgtEl>
                                      </p:cBhvr>
                                    </p:animEffect>
                                  </p:childTnLst>
                                </p:cTn>
                              </p:par>
                              <p:par>
                                <p:cTn id="347" presetID="14" presetClass="entr" presetSubtype="10" fill="hold" grpId="0" nodeType="withEffect">
                                  <p:stCondLst>
                                    <p:cond delay="0"/>
                                  </p:stCondLst>
                                  <p:childTnLst>
                                    <p:set>
                                      <p:cBhvr>
                                        <p:cTn id="348" dur="1" fill="hold">
                                          <p:stCondLst>
                                            <p:cond delay="0"/>
                                          </p:stCondLst>
                                        </p:cTn>
                                        <p:tgtEl>
                                          <p:spTgt spid="366"/>
                                        </p:tgtEl>
                                        <p:attrNameLst>
                                          <p:attrName>style.visibility</p:attrName>
                                        </p:attrNameLst>
                                      </p:cBhvr>
                                      <p:to>
                                        <p:strVal val="visible"/>
                                      </p:to>
                                    </p:set>
                                    <p:animEffect transition="in" filter="randombar(horizontal)">
                                      <p:cBhvr>
                                        <p:cTn id="349" dur="500"/>
                                        <p:tgtEl>
                                          <p:spTgt spid="366"/>
                                        </p:tgtEl>
                                      </p:cBhvr>
                                    </p:animEffect>
                                  </p:childTnLst>
                                </p:cTn>
                              </p:par>
                              <p:par>
                                <p:cTn id="350" presetID="14" presetClass="entr" presetSubtype="10" fill="hold" grpId="0" nodeType="withEffect">
                                  <p:stCondLst>
                                    <p:cond delay="0"/>
                                  </p:stCondLst>
                                  <p:childTnLst>
                                    <p:set>
                                      <p:cBhvr>
                                        <p:cTn id="351" dur="1" fill="hold">
                                          <p:stCondLst>
                                            <p:cond delay="0"/>
                                          </p:stCondLst>
                                        </p:cTn>
                                        <p:tgtEl>
                                          <p:spTgt spid="367"/>
                                        </p:tgtEl>
                                        <p:attrNameLst>
                                          <p:attrName>style.visibility</p:attrName>
                                        </p:attrNameLst>
                                      </p:cBhvr>
                                      <p:to>
                                        <p:strVal val="visible"/>
                                      </p:to>
                                    </p:set>
                                    <p:animEffect transition="in" filter="randombar(horizontal)">
                                      <p:cBhvr>
                                        <p:cTn id="352" dur="500"/>
                                        <p:tgtEl>
                                          <p:spTgt spid="367"/>
                                        </p:tgtEl>
                                      </p:cBhvr>
                                    </p:animEffect>
                                  </p:childTnLst>
                                </p:cTn>
                              </p:par>
                            </p:childTnLst>
                          </p:cTn>
                        </p:par>
                        <p:par>
                          <p:cTn id="353" fill="hold">
                            <p:stCondLst>
                              <p:cond delay="500"/>
                            </p:stCondLst>
                            <p:childTnLst>
                              <p:par>
                                <p:cTn id="354" presetID="14" presetClass="entr" presetSubtype="10" fill="hold" grpId="0" nodeType="afterEffect">
                                  <p:stCondLst>
                                    <p:cond delay="0"/>
                                  </p:stCondLst>
                                  <p:childTnLst>
                                    <p:set>
                                      <p:cBhvr>
                                        <p:cTn id="355" dur="1" fill="hold">
                                          <p:stCondLst>
                                            <p:cond delay="0"/>
                                          </p:stCondLst>
                                        </p:cTn>
                                        <p:tgtEl>
                                          <p:spTgt spid="12"/>
                                        </p:tgtEl>
                                        <p:attrNameLst>
                                          <p:attrName>style.visibility</p:attrName>
                                        </p:attrNameLst>
                                      </p:cBhvr>
                                      <p:to>
                                        <p:strVal val="visible"/>
                                      </p:to>
                                    </p:set>
                                    <p:animEffect transition="in" filter="randombar(horizontal)">
                                      <p:cBhvr>
                                        <p:cTn id="356" dur="500"/>
                                        <p:tgtEl>
                                          <p:spTgt spid="12"/>
                                        </p:tgtEl>
                                      </p:cBhvr>
                                    </p:animEffect>
                                  </p:childTnLst>
                                </p:cTn>
                              </p:par>
                              <p:par>
                                <p:cTn id="357" presetID="14" presetClass="entr" presetSubtype="10" fill="hold" grpId="0" nodeType="withEffect">
                                  <p:stCondLst>
                                    <p:cond delay="0"/>
                                  </p:stCondLst>
                                  <p:childTnLst>
                                    <p:set>
                                      <p:cBhvr>
                                        <p:cTn id="358" dur="1" fill="hold">
                                          <p:stCondLst>
                                            <p:cond delay="0"/>
                                          </p:stCondLst>
                                        </p:cTn>
                                        <p:tgtEl>
                                          <p:spTgt spid="254"/>
                                        </p:tgtEl>
                                        <p:attrNameLst>
                                          <p:attrName>style.visibility</p:attrName>
                                        </p:attrNameLst>
                                      </p:cBhvr>
                                      <p:to>
                                        <p:strVal val="visible"/>
                                      </p:to>
                                    </p:set>
                                    <p:animEffect transition="in" filter="randombar(horizontal)">
                                      <p:cBhvr>
                                        <p:cTn id="359" dur="500"/>
                                        <p:tgtEl>
                                          <p:spTgt spid="254"/>
                                        </p:tgtEl>
                                      </p:cBhvr>
                                    </p:animEffect>
                                  </p:childTnLst>
                                </p:cTn>
                              </p:par>
                            </p:childTnLst>
                          </p:cTn>
                        </p:par>
                        <p:par>
                          <p:cTn id="360" fill="hold">
                            <p:stCondLst>
                              <p:cond delay="1000"/>
                            </p:stCondLst>
                            <p:childTnLst>
                              <p:par>
                                <p:cTn id="361" presetID="53" presetClass="entr" presetSubtype="16" fill="hold" grpId="0" nodeType="afterEffect">
                                  <p:stCondLst>
                                    <p:cond delay="0"/>
                                  </p:stCondLst>
                                  <p:childTnLst>
                                    <p:set>
                                      <p:cBhvr>
                                        <p:cTn id="362" dur="1" fill="hold">
                                          <p:stCondLst>
                                            <p:cond delay="0"/>
                                          </p:stCondLst>
                                        </p:cTn>
                                        <p:tgtEl>
                                          <p:spTgt spid="15"/>
                                        </p:tgtEl>
                                        <p:attrNameLst>
                                          <p:attrName>style.visibility</p:attrName>
                                        </p:attrNameLst>
                                      </p:cBhvr>
                                      <p:to>
                                        <p:strVal val="visible"/>
                                      </p:to>
                                    </p:set>
                                    <p:anim calcmode="lin" valueType="num">
                                      <p:cBhvr>
                                        <p:cTn id="363" dur="500" fill="hold"/>
                                        <p:tgtEl>
                                          <p:spTgt spid="15"/>
                                        </p:tgtEl>
                                        <p:attrNameLst>
                                          <p:attrName>ppt_w</p:attrName>
                                        </p:attrNameLst>
                                      </p:cBhvr>
                                      <p:tavLst>
                                        <p:tav tm="0">
                                          <p:val>
                                            <p:fltVal val="0"/>
                                          </p:val>
                                        </p:tav>
                                        <p:tav tm="100000">
                                          <p:val>
                                            <p:strVal val="#ppt_w"/>
                                          </p:val>
                                        </p:tav>
                                      </p:tavLst>
                                    </p:anim>
                                    <p:anim calcmode="lin" valueType="num">
                                      <p:cBhvr>
                                        <p:cTn id="364" dur="500" fill="hold"/>
                                        <p:tgtEl>
                                          <p:spTgt spid="15"/>
                                        </p:tgtEl>
                                        <p:attrNameLst>
                                          <p:attrName>ppt_h</p:attrName>
                                        </p:attrNameLst>
                                      </p:cBhvr>
                                      <p:tavLst>
                                        <p:tav tm="0">
                                          <p:val>
                                            <p:fltVal val="0"/>
                                          </p:val>
                                        </p:tav>
                                        <p:tav tm="100000">
                                          <p:val>
                                            <p:strVal val="#ppt_h"/>
                                          </p:val>
                                        </p:tav>
                                      </p:tavLst>
                                    </p:anim>
                                    <p:animEffect transition="in" filter="fade">
                                      <p:cBhvr>
                                        <p:cTn id="365" dur="500"/>
                                        <p:tgtEl>
                                          <p:spTgt spid="15"/>
                                        </p:tgtEl>
                                      </p:cBhvr>
                                    </p:animEffect>
                                  </p:childTnLst>
                                </p:cTn>
                              </p:par>
                              <p:par>
                                <p:cTn id="366" presetID="53" presetClass="entr" presetSubtype="16" fill="hold" grpId="0" nodeType="withEffect">
                                  <p:stCondLst>
                                    <p:cond delay="0"/>
                                  </p:stCondLst>
                                  <p:childTnLst>
                                    <p:set>
                                      <p:cBhvr>
                                        <p:cTn id="367" dur="1" fill="hold">
                                          <p:stCondLst>
                                            <p:cond delay="0"/>
                                          </p:stCondLst>
                                        </p:cTn>
                                        <p:tgtEl>
                                          <p:spTgt spid="144"/>
                                        </p:tgtEl>
                                        <p:attrNameLst>
                                          <p:attrName>style.visibility</p:attrName>
                                        </p:attrNameLst>
                                      </p:cBhvr>
                                      <p:to>
                                        <p:strVal val="visible"/>
                                      </p:to>
                                    </p:set>
                                    <p:anim calcmode="lin" valueType="num">
                                      <p:cBhvr>
                                        <p:cTn id="368" dur="500" fill="hold"/>
                                        <p:tgtEl>
                                          <p:spTgt spid="144"/>
                                        </p:tgtEl>
                                        <p:attrNameLst>
                                          <p:attrName>ppt_w</p:attrName>
                                        </p:attrNameLst>
                                      </p:cBhvr>
                                      <p:tavLst>
                                        <p:tav tm="0">
                                          <p:val>
                                            <p:fltVal val="0"/>
                                          </p:val>
                                        </p:tav>
                                        <p:tav tm="100000">
                                          <p:val>
                                            <p:strVal val="#ppt_w"/>
                                          </p:val>
                                        </p:tav>
                                      </p:tavLst>
                                    </p:anim>
                                    <p:anim calcmode="lin" valueType="num">
                                      <p:cBhvr>
                                        <p:cTn id="369" dur="500" fill="hold"/>
                                        <p:tgtEl>
                                          <p:spTgt spid="144"/>
                                        </p:tgtEl>
                                        <p:attrNameLst>
                                          <p:attrName>ppt_h</p:attrName>
                                        </p:attrNameLst>
                                      </p:cBhvr>
                                      <p:tavLst>
                                        <p:tav tm="0">
                                          <p:val>
                                            <p:fltVal val="0"/>
                                          </p:val>
                                        </p:tav>
                                        <p:tav tm="100000">
                                          <p:val>
                                            <p:strVal val="#ppt_h"/>
                                          </p:val>
                                        </p:tav>
                                      </p:tavLst>
                                    </p:anim>
                                    <p:animEffect transition="in" filter="fade">
                                      <p:cBhvr>
                                        <p:cTn id="370" dur="500"/>
                                        <p:tgtEl>
                                          <p:spTgt spid="144"/>
                                        </p:tgtEl>
                                      </p:cBhvr>
                                    </p:animEffect>
                                  </p:childTnLst>
                                </p:cTn>
                              </p:par>
                              <p:par>
                                <p:cTn id="371" presetID="53" presetClass="entr" presetSubtype="16" fill="hold" grpId="0" nodeType="withEffect">
                                  <p:stCondLst>
                                    <p:cond delay="0"/>
                                  </p:stCondLst>
                                  <p:childTnLst>
                                    <p:set>
                                      <p:cBhvr>
                                        <p:cTn id="372" dur="1" fill="hold">
                                          <p:stCondLst>
                                            <p:cond delay="0"/>
                                          </p:stCondLst>
                                        </p:cTn>
                                        <p:tgtEl>
                                          <p:spTgt spid="157"/>
                                        </p:tgtEl>
                                        <p:attrNameLst>
                                          <p:attrName>style.visibility</p:attrName>
                                        </p:attrNameLst>
                                      </p:cBhvr>
                                      <p:to>
                                        <p:strVal val="visible"/>
                                      </p:to>
                                    </p:set>
                                    <p:anim calcmode="lin" valueType="num">
                                      <p:cBhvr>
                                        <p:cTn id="373" dur="500" fill="hold"/>
                                        <p:tgtEl>
                                          <p:spTgt spid="157"/>
                                        </p:tgtEl>
                                        <p:attrNameLst>
                                          <p:attrName>ppt_w</p:attrName>
                                        </p:attrNameLst>
                                      </p:cBhvr>
                                      <p:tavLst>
                                        <p:tav tm="0">
                                          <p:val>
                                            <p:fltVal val="0"/>
                                          </p:val>
                                        </p:tav>
                                        <p:tav tm="100000">
                                          <p:val>
                                            <p:strVal val="#ppt_w"/>
                                          </p:val>
                                        </p:tav>
                                      </p:tavLst>
                                    </p:anim>
                                    <p:anim calcmode="lin" valueType="num">
                                      <p:cBhvr>
                                        <p:cTn id="374" dur="500" fill="hold"/>
                                        <p:tgtEl>
                                          <p:spTgt spid="157"/>
                                        </p:tgtEl>
                                        <p:attrNameLst>
                                          <p:attrName>ppt_h</p:attrName>
                                        </p:attrNameLst>
                                      </p:cBhvr>
                                      <p:tavLst>
                                        <p:tav tm="0">
                                          <p:val>
                                            <p:fltVal val="0"/>
                                          </p:val>
                                        </p:tav>
                                        <p:tav tm="100000">
                                          <p:val>
                                            <p:strVal val="#ppt_h"/>
                                          </p:val>
                                        </p:tav>
                                      </p:tavLst>
                                    </p:anim>
                                    <p:animEffect transition="in" filter="fade">
                                      <p:cBhvr>
                                        <p:cTn id="375" dur="500"/>
                                        <p:tgtEl>
                                          <p:spTgt spid="157"/>
                                        </p:tgtEl>
                                      </p:cBhvr>
                                    </p:animEffect>
                                  </p:childTnLst>
                                </p:cTn>
                              </p:par>
                              <p:par>
                                <p:cTn id="376" presetID="53" presetClass="entr" presetSubtype="16" fill="hold" grpId="0" nodeType="withEffect">
                                  <p:stCondLst>
                                    <p:cond delay="0"/>
                                  </p:stCondLst>
                                  <p:childTnLst>
                                    <p:set>
                                      <p:cBhvr>
                                        <p:cTn id="377" dur="1" fill="hold">
                                          <p:stCondLst>
                                            <p:cond delay="0"/>
                                          </p:stCondLst>
                                        </p:cTn>
                                        <p:tgtEl>
                                          <p:spTgt spid="158"/>
                                        </p:tgtEl>
                                        <p:attrNameLst>
                                          <p:attrName>style.visibility</p:attrName>
                                        </p:attrNameLst>
                                      </p:cBhvr>
                                      <p:to>
                                        <p:strVal val="visible"/>
                                      </p:to>
                                    </p:set>
                                    <p:anim calcmode="lin" valueType="num">
                                      <p:cBhvr>
                                        <p:cTn id="378" dur="500" fill="hold"/>
                                        <p:tgtEl>
                                          <p:spTgt spid="158"/>
                                        </p:tgtEl>
                                        <p:attrNameLst>
                                          <p:attrName>ppt_w</p:attrName>
                                        </p:attrNameLst>
                                      </p:cBhvr>
                                      <p:tavLst>
                                        <p:tav tm="0">
                                          <p:val>
                                            <p:fltVal val="0"/>
                                          </p:val>
                                        </p:tav>
                                        <p:tav tm="100000">
                                          <p:val>
                                            <p:strVal val="#ppt_w"/>
                                          </p:val>
                                        </p:tav>
                                      </p:tavLst>
                                    </p:anim>
                                    <p:anim calcmode="lin" valueType="num">
                                      <p:cBhvr>
                                        <p:cTn id="379" dur="500" fill="hold"/>
                                        <p:tgtEl>
                                          <p:spTgt spid="158"/>
                                        </p:tgtEl>
                                        <p:attrNameLst>
                                          <p:attrName>ppt_h</p:attrName>
                                        </p:attrNameLst>
                                      </p:cBhvr>
                                      <p:tavLst>
                                        <p:tav tm="0">
                                          <p:val>
                                            <p:fltVal val="0"/>
                                          </p:val>
                                        </p:tav>
                                        <p:tav tm="100000">
                                          <p:val>
                                            <p:strVal val="#ppt_h"/>
                                          </p:val>
                                        </p:tav>
                                      </p:tavLst>
                                    </p:anim>
                                    <p:animEffect transition="in" filter="fade">
                                      <p:cBhvr>
                                        <p:cTn id="380" dur="500"/>
                                        <p:tgtEl>
                                          <p:spTgt spid="158"/>
                                        </p:tgtEl>
                                      </p:cBhvr>
                                    </p:animEffect>
                                  </p:childTnLst>
                                </p:cTn>
                              </p:par>
                              <p:par>
                                <p:cTn id="381" presetID="53" presetClass="entr" presetSubtype="16" fill="hold" grpId="0" nodeType="withEffect">
                                  <p:stCondLst>
                                    <p:cond delay="0"/>
                                  </p:stCondLst>
                                  <p:childTnLst>
                                    <p:set>
                                      <p:cBhvr>
                                        <p:cTn id="382" dur="1" fill="hold">
                                          <p:stCondLst>
                                            <p:cond delay="0"/>
                                          </p:stCondLst>
                                        </p:cTn>
                                        <p:tgtEl>
                                          <p:spTgt spid="159"/>
                                        </p:tgtEl>
                                        <p:attrNameLst>
                                          <p:attrName>style.visibility</p:attrName>
                                        </p:attrNameLst>
                                      </p:cBhvr>
                                      <p:to>
                                        <p:strVal val="visible"/>
                                      </p:to>
                                    </p:set>
                                    <p:anim calcmode="lin" valueType="num">
                                      <p:cBhvr>
                                        <p:cTn id="383" dur="500" fill="hold"/>
                                        <p:tgtEl>
                                          <p:spTgt spid="159"/>
                                        </p:tgtEl>
                                        <p:attrNameLst>
                                          <p:attrName>ppt_w</p:attrName>
                                        </p:attrNameLst>
                                      </p:cBhvr>
                                      <p:tavLst>
                                        <p:tav tm="0">
                                          <p:val>
                                            <p:fltVal val="0"/>
                                          </p:val>
                                        </p:tav>
                                        <p:tav tm="100000">
                                          <p:val>
                                            <p:strVal val="#ppt_w"/>
                                          </p:val>
                                        </p:tav>
                                      </p:tavLst>
                                    </p:anim>
                                    <p:anim calcmode="lin" valueType="num">
                                      <p:cBhvr>
                                        <p:cTn id="384" dur="500" fill="hold"/>
                                        <p:tgtEl>
                                          <p:spTgt spid="159"/>
                                        </p:tgtEl>
                                        <p:attrNameLst>
                                          <p:attrName>ppt_h</p:attrName>
                                        </p:attrNameLst>
                                      </p:cBhvr>
                                      <p:tavLst>
                                        <p:tav tm="0">
                                          <p:val>
                                            <p:fltVal val="0"/>
                                          </p:val>
                                        </p:tav>
                                        <p:tav tm="100000">
                                          <p:val>
                                            <p:strVal val="#ppt_h"/>
                                          </p:val>
                                        </p:tav>
                                      </p:tavLst>
                                    </p:anim>
                                    <p:animEffect transition="in" filter="fade">
                                      <p:cBhvr>
                                        <p:cTn id="385" dur="500"/>
                                        <p:tgtEl>
                                          <p:spTgt spid="159"/>
                                        </p:tgtEl>
                                      </p:cBhvr>
                                    </p:animEffect>
                                  </p:childTnLst>
                                </p:cTn>
                              </p:par>
                              <p:par>
                                <p:cTn id="386" presetID="53" presetClass="entr" presetSubtype="16" fill="hold" nodeType="withEffect">
                                  <p:stCondLst>
                                    <p:cond delay="0"/>
                                  </p:stCondLst>
                                  <p:childTnLst>
                                    <p:set>
                                      <p:cBhvr>
                                        <p:cTn id="387" dur="1" fill="hold">
                                          <p:stCondLst>
                                            <p:cond delay="0"/>
                                          </p:stCondLst>
                                        </p:cTn>
                                        <p:tgtEl>
                                          <p:spTgt spid="167"/>
                                        </p:tgtEl>
                                        <p:attrNameLst>
                                          <p:attrName>style.visibility</p:attrName>
                                        </p:attrNameLst>
                                      </p:cBhvr>
                                      <p:to>
                                        <p:strVal val="visible"/>
                                      </p:to>
                                    </p:set>
                                    <p:anim calcmode="lin" valueType="num">
                                      <p:cBhvr>
                                        <p:cTn id="388" dur="500" fill="hold"/>
                                        <p:tgtEl>
                                          <p:spTgt spid="167"/>
                                        </p:tgtEl>
                                        <p:attrNameLst>
                                          <p:attrName>ppt_w</p:attrName>
                                        </p:attrNameLst>
                                      </p:cBhvr>
                                      <p:tavLst>
                                        <p:tav tm="0">
                                          <p:val>
                                            <p:fltVal val="0"/>
                                          </p:val>
                                        </p:tav>
                                        <p:tav tm="100000">
                                          <p:val>
                                            <p:strVal val="#ppt_w"/>
                                          </p:val>
                                        </p:tav>
                                      </p:tavLst>
                                    </p:anim>
                                    <p:anim calcmode="lin" valueType="num">
                                      <p:cBhvr>
                                        <p:cTn id="389" dur="500" fill="hold"/>
                                        <p:tgtEl>
                                          <p:spTgt spid="167"/>
                                        </p:tgtEl>
                                        <p:attrNameLst>
                                          <p:attrName>ppt_h</p:attrName>
                                        </p:attrNameLst>
                                      </p:cBhvr>
                                      <p:tavLst>
                                        <p:tav tm="0">
                                          <p:val>
                                            <p:fltVal val="0"/>
                                          </p:val>
                                        </p:tav>
                                        <p:tav tm="100000">
                                          <p:val>
                                            <p:strVal val="#ppt_h"/>
                                          </p:val>
                                        </p:tav>
                                      </p:tavLst>
                                    </p:anim>
                                    <p:animEffect transition="in" filter="fade">
                                      <p:cBhvr>
                                        <p:cTn id="390" dur="500"/>
                                        <p:tgtEl>
                                          <p:spTgt spid="167"/>
                                        </p:tgtEl>
                                      </p:cBhvr>
                                    </p:animEffect>
                                  </p:childTnLst>
                                </p:cTn>
                              </p:par>
                              <p:par>
                                <p:cTn id="391" presetID="53" presetClass="entr" presetSubtype="16" fill="hold" nodeType="withEffect">
                                  <p:stCondLst>
                                    <p:cond delay="0"/>
                                  </p:stCondLst>
                                  <p:childTnLst>
                                    <p:set>
                                      <p:cBhvr>
                                        <p:cTn id="392" dur="1" fill="hold">
                                          <p:stCondLst>
                                            <p:cond delay="0"/>
                                          </p:stCondLst>
                                        </p:cTn>
                                        <p:tgtEl>
                                          <p:spTgt spid="168"/>
                                        </p:tgtEl>
                                        <p:attrNameLst>
                                          <p:attrName>style.visibility</p:attrName>
                                        </p:attrNameLst>
                                      </p:cBhvr>
                                      <p:to>
                                        <p:strVal val="visible"/>
                                      </p:to>
                                    </p:set>
                                    <p:anim calcmode="lin" valueType="num">
                                      <p:cBhvr>
                                        <p:cTn id="393" dur="500" fill="hold"/>
                                        <p:tgtEl>
                                          <p:spTgt spid="168"/>
                                        </p:tgtEl>
                                        <p:attrNameLst>
                                          <p:attrName>ppt_w</p:attrName>
                                        </p:attrNameLst>
                                      </p:cBhvr>
                                      <p:tavLst>
                                        <p:tav tm="0">
                                          <p:val>
                                            <p:fltVal val="0"/>
                                          </p:val>
                                        </p:tav>
                                        <p:tav tm="100000">
                                          <p:val>
                                            <p:strVal val="#ppt_w"/>
                                          </p:val>
                                        </p:tav>
                                      </p:tavLst>
                                    </p:anim>
                                    <p:anim calcmode="lin" valueType="num">
                                      <p:cBhvr>
                                        <p:cTn id="394" dur="500" fill="hold"/>
                                        <p:tgtEl>
                                          <p:spTgt spid="168"/>
                                        </p:tgtEl>
                                        <p:attrNameLst>
                                          <p:attrName>ppt_h</p:attrName>
                                        </p:attrNameLst>
                                      </p:cBhvr>
                                      <p:tavLst>
                                        <p:tav tm="0">
                                          <p:val>
                                            <p:fltVal val="0"/>
                                          </p:val>
                                        </p:tav>
                                        <p:tav tm="100000">
                                          <p:val>
                                            <p:strVal val="#ppt_h"/>
                                          </p:val>
                                        </p:tav>
                                      </p:tavLst>
                                    </p:anim>
                                    <p:animEffect transition="in" filter="fade">
                                      <p:cBhvr>
                                        <p:cTn id="395" dur="500"/>
                                        <p:tgtEl>
                                          <p:spTgt spid="168"/>
                                        </p:tgtEl>
                                      </p:cBhvr>
                                    </p:animEffect>
                                  </p:childTnLst>
                                </p:cTn>
                              </p:par>
                              <p:par>
                                <p:cTn id="396" presetID="53" presetClass="entr" presetSubtype="16" fill="hold" grpId="0" nodeType="withEffect">
                                  <p:stCondLst>
                                    <p:cond delay="0"/>
                                  </p:stCondLst>
                                  <p:childTnLst>
                                    <p:set>
                                      <p:cBhvr>
                                        <p:cTn id="397" dur="1" fill="hold">
                                          <p:stCondLst>
                                            <p:cond delay="0"/>
                                          </p:stCondLst>
                                        </p:cTn>
                                        <p:tgtEl>
                                          <p:spTgt spid="151"/>
                                        </p:tgtEl>
                                        <p:attrNameLst>
                                          <p:attrName>style.visibility</p:attrName>
                                        </p:attrNameLst>
                                      </p:cBhvr>
                                      <p:to>
                                        <p:strVal val="visible"/>
                                      </p:to>
                                    </p:set>
                                    <p:anim calcmode="lin" valueType="num">
                                      <p:cBhvr>
                                        <p:cTn id="398" dur="500" fill="hold"/>
                                        <p:tgtEl>
                                          <p:spTgt spid="151"/>
                                        </p:tgtEl>
                                        <p:attrNameLst>
                                          <p:attrName>ppt_w</p:attrName>
                                        </p:attrNameLst>
                                      </p:cBhvr>
                                      <p:tavLst>
                                        <p:tav tm="0">
                                          <p:val>
                                            <p:fltVal val="0"/>
                                          </p:val>
                                        </p:tav>
                                        <p:tav tm="100000">
                                          <p:val>
                                            <p:strVal val="#ppt_w"/>
                                          </p:val>
                                        </p:tav>
                                      </p:tavLst>
                                    </p:anim>
                                    <p:anim calcmode="lin" valueType="num">
                                      <p:cBhvr>
                                        <p:cTn id="399" dur="500" fill="hold"/>
                                        <p:tgtEl>
                                          <p:spTgt spid="151"/>
                                        </p:tgtEl>
                                        <p:attrNameLst>
                                          <p:attrName>ppt_h</p:attrName>
                                        </p:attrNameLst>
                                      </p:cBhvr>
                                      <p:tavLst>
                                        <p:tav tm="0">
                                          <p:val>
                                            <p:fltVal val="0"/>
                                          </p:val>
                                        </p:tav>
                                        <p:tav tm="100000">
                                          <p:val>
                                            <p:strVal val="#ppt_h"/>
                                          </p:val>
                                        </p:tav>
                                      </p:tavLst>
                                    </p:anim>
                                    <p:animEffect transition="in" filter="fade">
                                      <p:cBhvr>
                                        <p:cTn id="400" dur="500"/>
                                        <p:tgtEl>
                                          <p:spTgt spid="151"/>
                                        </p:tgtEl>
                                      </p:cBhvr>
                                    </p:animEffect>
                                  </p:childTnLst>
                                </p:cTn>
                              </p:par>
                              <p:par>
                                <p:cTn id="401" presetID="53" presetClass="entr" presetSubtype="16" fill="hold" grpId="0" nodeType="withEffect">
                                  <p:stCondLst>
                                    <p:cond delay="0"/>
                                  </p:stCondLst>
                                  <p:childTnLst>
                                    <p:set>
                                      <p:cBhvr>
                                        <p:cTn id="402" dur="1" fill="hold">
                                          <p:stCondLst>
                                            <p:cond delay="0"/>
                                          </p:stCondLst>
                                        </p:cTn>
                                        <p:tgtEl>
                                          <p:spTgt spid="152"/>
                                        </p:tgtEl>
                                        <p:attrNameLst>
                                          <p:attrName>style.visibility</p:attrName>
                                        </p:attrNameLst>
                                      </p:cBhvr>
                                      <p:to>
                                        <p:strVal val="visible"/>
                                      </p:to>
                                    </p:set>
                                    <p:anim calcmode="lin" valueType="num">
                                      <p:cBhvr>
                                        <p:cTn id="403" dur="500" fill="hold"/>
                                        <p:tgtEl>
                                          <p:spTgt spid="152"/>
                                        </p:tgtEl>
                                        <p:attrNameLst>
                                          <p:attrName>ppt_w</p:attrName>
                                        </p:attrNameLst>
                                      </p:cBhvr>
                                      <p:tavLst>
                                        <p:tav tm="0">
                                          <p:val>
                                            <p:fltVal val="0"/>
                                          </p:val>
                                        </p:tav>
                                        <p:tav tm="100000">
                                          <p:val>
                                            <p:strVal val="#ppt_w"/>
                                          </p:val>
                                        </p:tav>
                                      </p:tavLst>
                                    </p:anim>
                                    <p:anim calcmode="lin" valueType="num">
                                      <p:cBhvr>
                                        <p:cTn id="404" dur="500" fill="hold"/>
                                        <p:tgtEl>
                                          <p:spTgt spid="152"/>
                                        </p:tgtEl>
                                        <p:attrNameLst>
                                          <p:attrName>ppt_h</p:attrName>
                                        </p:attrNameLst>
                                      </p:cBhvr>
                                      <p:tavLst>
                                        <p:tav tm="0">
                                          <p:val>
                                            <p:fltVal val="0"/>
                                          </p:val>
                                        </p:tav>
                                        <p:tav tm="100000">
                                          <p:val>
                                            <p:strVal val="#ppt_h"/>
                                          </p:val>
                                        </p:tav>
                                      </p:tavLst>
                                    </p:anim>
                                    <p:animEffect transition="in" filter="fade">
                                      <p:cBhvr>
                                        <p:cTn id="405" dur="500"/>
                                        <p:tgtEl>
                                          <p:spTgt spid="152"/>
                                        </p:tgtEl>
                                      </p:cBhvr>
                                    </p:animEffect>
                                  </p:childTnLst>
                                </p:cTn>
                              </p:par>
                              <p:par>
                                <p:cTn id="406" presetID="53" presetClass="entr" presetSubtype="16" fill="hold" grpId="0" nodeType="withEffect">
                                  <p:stCondLst>
                                    <p:cond delay="0"/>
                                  </p:stCondLst>
                                  <p:childTnLst>
                                    <p:set>
                                      <p:cBhvr>
                                        <p:cTn id="407" dur="1" fill="hold">
                                          <p:stCondLst>
                                            <p:cond delay="0"/>
                                          </p:stCondLst>
                                        </p:cTn>
                                        <p:tgtEl>
                                          <p:spTgt spid="153"/>
                                        </p:tgtEl>
                                        <p:attrNameLst>
                                          <p:attrName>style.visibility</p:attrName>
                                        </p:attrNameLst>
                                      </p:cBhvr>
                                      <p:to>
                                        <p:strVal val="visible"/>
                                      </p:to>
                                    </p:set>
                                    <p:anim calcmode="lin" valueType="num">
                                      <p:cBhvr>
                                        <p:cTn id="408" dur="500" fill="hold"/>
                                        <p:tgtEl>
                                          <p:spTgt spid="153"/>
                                        </p:tgtEl>
                                        <p:attrNameLst>
                                          <p:attrName>ppt_w</p:attrName>
                                        </p:attrNameLst>
                                      </p:cBhvr>
                                      <p:tavLst>
                                        <p:tav tm="0">
                                          <p:val>
                                            <p:fltVal val="0"/>
                                          </p:val>
                                        </p:tav>
                                        <p:tav tm="100000">
                                          <p:val>
                                            <p:strVal val="#ppt_w"/>
                                          </p:val>
                                        </p:tav>
                                      </p:tavLst>
                                    </p:anim>
                                    <p:anim calcmode="lin" valueType="num">
                                      <p:cBhvr>
                                        <p:cTn id="409" dur="500" fill="hold"/>
                                        <p:tgtEl>
                                          <p:spTgt spid="153"/>
                                        </p:tgtEl>
                                        <p:attrNameLst>
                                          <p:attrName>ppt_h</p:attrName>
                                        </p:attrNameLst>
                                      </p:cBhvr>
                                      <p:tavLst>
                                        <p:tav tm="0">
                                          <p:val>
                                            <p:fltVal val="0"/>
                                          </p:val>
                                        </p:tav>
                                        <p:tav tm="100000">
                                          <p:val>
                                            <p:strVal val="#ppt_h"/>
                                          </p:val>
                                        </p:tav>
                                      </p:tavLst>
                                    </p:anim>
                                    <p:animEffect transition="in" filter="fade">
                                      <p:cBhvr>
                                        <p:cTn id="410" dur="500"/>
                                        <p:tgtEl>
                                          <p:spTgt spid="153"/>
                                        </p:tgtEl>
                                      </p:cBhvr>
                                    </p:animEffect>
                                  </p:childTnLst>
                                </p:cTn>
                              </p:par>
                              <p:par>
                                <p:cTn id="411" presetID="53" presetClass="entr" presetSubtype="16" fill="hold" grpId="0" nodeType="withEffect">
                                  <p:stCondLst>
                                    <p:cond delay="0"/>
                                  </p:stCondLst>
                                  <p:childTnLst>
                                    <p:set>
                                      <p:cBhvr>
                                        <p:cTn id="412" dur="1" fill="hold">
                                          <p:stCondLst>
                                            <p:cond delay="0"/>
                                          </p:stCondLst>
                                        </p:cTn>
                                        <p:tgtEl>
                                          <p:spTgt spid="154"/>
                                        </p:tgtEl>
                                        <p:attrNameLst>
                                          <p:attrName>style.visibility</p:attrName>
                                        </p:attrNameLst>
                                      </p:cBhvr>
                                      <p:to>
                                        <p:strVal val="visible"/>
                                      </p:to>
                                    </p:set>
                                    <p:anim calcmode="lin" valueType="num">
                                      <p:cBhvr>
                                        <p:cTn id="413" dur="500" fill="hold"/>
                                        <p:tgtEl>
                                          <p:spTgt spid="154"/>
                                        </p:tgtEl>
                                        <p:attrNameLst>
                                          <p:attrName>ppt_w</p:attrName>
                                        </p:attrNameLst>
                                      </p:cBhvr>
                                      <p:tavLst>
                                        <p:tav tm="0">
                                          <p:val>
                                            <p:fltVal val="0"/>
                                          </p:val>
                                        </p:tav>
                                        <p:tav tm="100000">
                                          <p:val>
                                            <p:strVal val="#ppt_w"/>
                                          </p:val>
                                        </p:tav>
                                      </p:tavLst>
                                    </p:anim>
                                    <p:anim calcmode="lin" valueType="num">
                                      <p:cBhvr>
                                        <p:cTn id="414" dur="500" fill="hold"/>
                                        <p:tgtEl>
                                          <p:spTgt spid="154"/>
                                        </p:tgtEl>
                                        <p:attrNameLst>
                                          <p:attrName>ppt_h</p:attrName>
                                        </p:attrNameLst>
                                      </p:cBhvr>
                                      <p:tavLst>
                                        <p:tav tm="0">
                                          <p:val>
                                            <p:fltVal val="0"/>
                                          </p:val>
                                        </p:tav>
                                        <p:tav tm="100000">
                                          <p:val>
                                            <p:strVal val="#ppt_h"/>
                                          </p:val>
                                        </p:tav>
                                      </p:tavLst>
                                    </p:anim>
                                    <p:animEffect transition="in" filter="fade">
                                      <p:cBhvr>
                                        <p:cTn id="415" dur="500"/>
                                        <p:tgtEl>
                                          <p:spTgt spid="154"/>
                                        </p:tgtEl>
                                      </p:cBhvr>
                                    </p:animEffect>
                                  </p:childTnLst>
                                </p:cTn>
                              </p:par>
                              <p:par>
                                <p:cTn id="416" presetID="53" presetClass="entr" presetSubtype="16" fill="hold" grpId="0" nodeType="withEffect">
                                  <p:stCondLst>
                                    <p:cond delay="0"/>
                                  </p:stCondLst>
                                  <p:childTnLst>
                                    <p:set>
                                      <p:cBhvr>
                                        <p:cTn id="417" dur="1" fill="hold">
                                          <p:stCondLst>
                                            <p:cond delay="0"/>
                                          </p:stCondLst>
                                        </p:cTn>
                                        <p:tgtEl>
                                          <p:spTgt spid="155"/>
                                        </p:tgtEl>
                                        <p:attrNameLst>
                                          <p:attrName>style.visibility</p:attrName>
                                        </p:attrNameLst>
                                      </p:cBhvr>
                                      <p:to>
                                        <p:strVal val="visible"/>
                                      </p:to>
                                    </p:set>
                                    <p:anim calcmode="lin" valueType="num">
                                      <p:cBhvr>
                                        <p:cTn id="418" dur="500" fill="hold"/>
                                        <p:tgtEl>
                                          <p:spTgt spid="155"/>
                                        </p:tgtEl>
                                        <p:attrNameLst>
                                          <p:attrName>ppt_w</p:attrName>
                                        </p:attrNameLst>
                                      </p:cBhvr>
                                      <p:tavLst>
                                        <p:tav tm="0">
                                          <p:val>
                                            <p:fltVal val="0"/>
                                          </p:val>
                                        </p:tav>
                                        <p:tav tm="100000">
                                          <p:val>
                                            <p:strVal val="#ppt_w"/>
                                          </p:val>
                                        </p:tav>
                                      </p:tavLst>
                                    </p:anim>
                                    <p:anim calcmode="lin" valueType="num">
                                      <p:cBhvr>
                                        <p:cTn id="419" dur="500" fill="hold"/>
                                        <p:tgtEl>
                                          <p:spTgt spid="155"/>
                                        </p:tgtEl>
                                        <p:attrNameLst>
                                          <p:attrName>ppt_h</p:attrName>
                                        </p:attrNameLst>
                                      </p:cBhvr>
                                      <p:tavLst>
                                        <p:tav tm="0">
                                          <p:val>
                                            <p:fltVal val="0"/>
                                          </p:val>
                                        </p:tav>
                                        <p:tav tm="100000">
                                          <p:val>
                                            <p:strVal val="#ppt_h"/>
                                          </p:val>
                                        </p:tav>
                                      </p:tavLst>
                                    </p:anim>
                                    <p:animEffect transition="in" filter="fade">
                                      <p:cBhvr>
                                        <p:cTn id="420" dur="500"/>
                                        <p:tgtEl>
                                          <p:spTgt spid="155"/>
                                        </p:tgtEl>
                                      </p:cBhvr>
                                    </p:animEffect>
                                  </p:childTnLst>
                                </p:cTn>
                              </p:par>
                              <p:par>
                                <p:cTn id="421" presetID="53" presetClass="entr" presetSubtype="16" fill="hold" grpId="0" nodeType="withEffect">
                                  <p:stCondLst>
                                    <p:cond delay="0"/>
                                  </p:stCondLst>
                                  <p:childTnLst>
                                    <p:set>
                                      <p:cBhvr>
                                        <p:cTn id="422" dur="1" fill="hold">
                                          <p:stCondLst>
                                            <p:cond delay="0"/>
                                          </p:stCondLst>
                                        </p:cTn>
                                        <p:tgtEl>
                                          <p:spTgt spid="156"/>
                                        </p:tgtEl>
                                        <p:attrNameLst>
                                          <p:attrName>style.visibility</p:attrName>
                                        </p:attrNameLst>
                                      </p:cBhvr>
                                      <p:to>
                                        <p:strVal val="visible"/>
                                      </p:to>
                                    </p:set>
                                    <p:anim calcmode="lin" valueType="num">
                                      <p:cBhvr>
                                        <p:cTn id="423" dur="500" fill="hold"/>
                                        <p:tgtEl>
                                          <p:spTgt spid="156"/>
                                        </p:tgtEl>
                                        <p:attrNameLst>
                                          <p:attrName>ppt_w</p:attrName>
                                        </p:attrNameLst>
                                      </p:cBhvr>
                                      <p:tavLst>
                                        <p:tav tm="0">
                                          <p:val>
                                            <p:fltVal val="0"/>
                                          </p:val>
                                        </p:tav>
                                        <p:tav tm="100000">
                                          <p:val>
                                            <p:strVal val="#ppt_w"/>
                                          </p:val>
                                        </p:tav>
                                      </p:tavLst>
                                    </p:anim>
                                    <p:anim calcmode="lin" valueType="num">
                                      <p:cBhvr>
                                        <p:cTn id="424" dur="500" fill="hold"/>
                                        <p:tgtEl>
                                          <p:spTgt spid="156"/>
                                        </p:tgtEl>
                                        <p:attrNameLst>
                                          <p:attrName>ppt_h</p:attrName>
                                        </p:attrNameLst>
                                      </p:cBhvr>
                                      <p:tavLst>
                                        <p:tav tm="0">
                                          <p:val>
                                            <p:fltVal val="0"/>
                                          </p:val>
                                        </p:tav>
                                        <p:tav tm="100000">
                                          <p:val>
                                            <p:strVal val="#ppt_h"/>
                                          </p:val>
                                        </p:tav>
                                      </p:tavLst>
                                    </p:anim>
                                    <p:animEffect transition="in" filter="fade">
                                      <p:cBhvr>
                                        <p:cTn id="425" dur="500"/>
                                        <p:tgtEl>
                                          <p:spTgt spid="156"/>
                                        </p:tgtEl>
                                      </p:cBhvr>
                                    </p:animEffect>
                                  </p:childTnLst>
                                </p:cTn>
                              </p:par>
                              <p:par>
                                <p:cTn id="426" presetID="53" presetClass="entr" presetSubtype="16" fill="hold" grpId="0" nodeType="withEffect">
                                  <p:stCondLst>
                                    <p:cond delay="0"/>
                                  </p:stCondLst>
                                  <p:childTnLst>
                                    <p:set>
                                      <p:cBhvr>
                                        <p:cTn id="427" dur="1" fill="hold">
                                          <p:stCondLst>
                                            <p:cond delay="0"/>
                                          </p:stCondLst>
                                        </p:cTn>
                                        <p:tgtEl>
                                          <p:spTgt spid="160"/>
                                        </p:tgtEl>
                                        <p:attrNameLst>
                                          <p:attrName>style.visibility</p:attrName>
                                        </p:attrNameLst>
                                      </p:cBhvr>
                                      <p:to>
                                        <p:strVal val="visible"/>
                                      </p:to>
                                    </p:set>
                                    <p:anim calcmode="lin" valueType="num">
                                      <p:cBhvr>
                                        <p:cTn id="428" dur="500" fill="hold"/>
                                        <p:tgtEl>
                                          <p:spTgt spid="160"/>
                                        </p:tgtEl>
                                        <p:attrNameLst>
                                          <p:attrName>ppt_w</p:attrName>
                                        </p:attrNameLst>
                                      </p:cBhvr>
                                      <p:tavLst>
                                        <p:tav tm="0">
                                          <p:val>
                                            <p:fltVal val="0"/>
                                          </p:val>
                                        </p:tav>
                                        <p:tav tm="100000">
                                          <p:val>
                                            <p:strVal val="#ppt_w"/>
                                          </p:val>
                                        </p:tav>
                                      </p:tavLst>
                                    </p:anim>
                                    <p:anim calcmode="lin" valueType="num">
                                      <p:cBhvr>
                                        <p:cTn id="429" dur="500" fill="hold"/>
                                        <p:tgtEl>
                                          <p:spTgt spid="160"/>
                                        </p:tgtEl>
                                        <p:attrNameLst>
                                          <p:attrName>ppt_h</p:attrName>
                                        </p:attrNameLst>
                                      </p:cBhvr>
                                      <p:tavLst>
                                        <p:tav tm="0">
                                          <p:val>
                                            <p:fltVal val="0"/>
                                          </p:val>
                                        </p:tav>
                                        <p:tav tm="100000">
                                          <p:val>
                                            <p:strVal val="#ppt_h"/>
                                          </p:val>
                                        </p:tav>
                                      </p:tavLst>
                                    </p:anim>
                                    <p:animEffect transition="in" filter="fade">
                                      <p:cBhvr>
                                        <p:cTn id="430" dur="500"/>
                                        <p:tgtEl>
                                          <p:spTgt spid="160"/>
                                        </p:tgtEl>
                                      </p:cBhvr>
                                    </p:animEffect>
                                  </p:childTnLst>
                                </p:cTn>
                              </p:par>
                              <p:par>
                                <p:cTn id="431" presetID="53" presetClass="entr" presetSubtype="16" fill="hold" grpId="0" nodeType="withEffect">
                                  <p:stCondLst>
                                    <p:cond delay="0"/>
                                  </p:stCondLst>
                                  <p:childTnLst>
                                    <p:set>
                                      <p:cBhvr>
                                        <p:cTn id="432" dur="1" fill="hold">
                                          <p:stCondLst>
                                            <p:cond delay="0"/>
                                          </p:stCondLst>
                                        </p:cTn>
                                        <p:tgtEl>
                                          <p:spTgt spid="161"/>
                                        </p:tgtEl>
                                        <p:attrNameLst>
                                          <p:attrName>style.visibility</p:attrName>
                                        </p:attrNameLst>
                                      </p:cBhvr>
                                      <p:to>
                                        <p:strVal val="visible"/>
                                      </p:to>
                                    </p:set>
                                    <p:anim calcmode="lin" valueType="num">
                                      <p:cBhvr>
                                        <p:cTn id="433" dur="500" fill="hold"/>
                                        <p:tgtEl>
                                          <p:spTgt spid="161"/>
                                        </p:tgtEl>
                                        <p:attrNameLst>
                                          <p:attrName>ppt_w</p:attrName>
                                        </p:attrNameLst>
                                      </p:cBhvr>
                                      <p:tavLst>
                                        <p:tav tm="0">
                                          <p:val>
                                            <p:fltVal val="0"/>
                                          </p:val>
                                        </p:tav>
                                        <p:tav tm="100000">
                                          <p:val>
                                            <p:strVal val="#ppt_w"/>
                                          </p:val>
                                        </p:tav>
                                      </p:tavLst>
                                    </p:anim>
                                    <p:anim calcmode="lin" valueType="num">
                                      <p:cBhvr>
                                        <p:cTn id="434" dur="500" fill="hold"/>
                                        <p:tgtEl>
                                          <p:spTgt spid="161"/>
                                        </p:tgtEl>
                                        <p:attrNameLst>
                                          <p:attrName>ppt_h</p:attrName>
                                        </p:attrNameLst>
                                      </p:cBhvr>
                                      <p:tavLst>
                                        <p:tav tm="0">
                                          <p:val>
                                            <p:fltVal val="0"/>
                                          </p:val>
                                        </p:tav>
                                        <p:tav tm="100000">
                                          <p:val>
                                            <p:strVal val="#ppt_h"/>
                                          </p:val>
                                        </p:tav>
                                      </p:tavLst>
                                    </p:anim>
                                    <p:animEffect transition="in" filter="fade">
                                      <p:cBhvr>
                                        <p:cTn id="435" dur="500"/>
                                        <p:tgtEl>
                                          <p:spTgt spid="161"/>
                                        </p:tgtEl>
                                      </p:cBhvr>
                                    </p:animEffect>
                                  </p:childTnLst>
                                </p:cTn>
                              </p:par>
                              <p:par>
                                <p:cTn id="436" presetID="53" presetClass="entr" presetSubtype="16" fill="hold" grpId="0" nodeType="withEffect">
                                  <p:stCondLst>
                                    <p:cond delay="0"/>
                                  </p:stCondLst>
                                  <p:childTnLst>
                                    <p:set>
                                      <p:cBhvr>
                                        <p:cTn id="437" dur="1" fill="hold">
                                          <p:stCondLst>
                                            <p:cond delay="0"/>
                                          </p:stCondLst>
                                        </p:cTn>
                                        <p:tgtEl>
                                          <p:spTgt spid="162"/>
                                        </p:tgtEl>
                                        <p:attrNameLst>
                                          <p:attrName>style.visibility</p:attrName>
                                        </p:attrNameLst>
                                      </p:cBhvr>
                                      <p:to>
                                        <p:strVal val="visible"/>
                                      </p:to>
                                    </p:set>
                                    <p:anim calcmode="lin" valueType="num">
                                      <p:cBhvr>
                                        <p:cTn id="438" dur="500" fill="hold"/>
                                        <p:tgtEl>
                                          <p:spTgt spid="162"/>
                                        </p:tgtEl>
                                        <p:attrNameLst>
                                          <p:attrName>ppt_w</p:attrName>
                                        </p:attrNameLst>
                                      </p:cBhvr>
                                      <p:tavLst>
                                        <p:tav tm="0">
                                          <p:val>
                                            <p:fltVal val="0"/>
                                          </p:val>
                                        </p:tav>
                                        <p:tav tm="100000">
                                          <p:val>
                                            <p:strVal val="#ppt_w"/>
                                          </p:val>
                                        </p:tav>
                                      </p:tavLst>
                                    </p:anim>
                                    <p:anim calcmode="lin" valueType="num">
                                      <p:cBhvr>
                                        <p:cTn id="439" dur="500" fill="hold"/>
                                        <p:tgtEl>
                                          <p:spTgt spid="162"/>
                                        </p:tgtEl>
                                        <p:attrNameLst>
                                          <p:attrName>ppt_h</p:attrName>
                                        </p:attrNameLst>
                                      </p:cBhvr>
                                      <p:tavLst>
                                        <p:tav tm="0">
                                          <p:val>
                                            <p:fltVal val="0"/>
                                          </p:val>
                                        </p:tav>
                                        <p:tav tm="100000">
                                          <p:val>
                                            <p:strVal val="#ppt_h"/>
                                          </p:val>
                                        </p:tav>
                                      </p:tavLst>
                                    </p:anim>
                                    <p:animEffect transition="in" filter="fade">
                                      <p:cBhvr>
                                        <p:cTn id="440" dur="500"/>
                                        <p:tgtEl>
                                          <p:spTgt spid="162"/>
                                        </p:tgtEl>
                                      </p:cBhvr>
                                    </p:animEffect>
                                  </p:childTnLst>
                                </p:cTn>
                              </p:par>
                              <p:par>
                                <p:cTn id="441" presetID="53" presetClass="entr" presetSubtype="16" fill="hold" grpId="0" nodeType="withEffect">
                                  <p:stCondLst>
                                    <p:cond delay="0"/>
                                  </p:stCondLst>
                                  <p:childTnLst>
                                    <p:set>
                                      <p:cBhvr>
                                        <p:cTn id="442" dur="1" fill="hold">
                                          <p:stCondLst>
                                            <p:cond delay="0"/>
                                          </p:stCondLst>
                                        </p:cTn>
                                        <p:tgtEl>
                                          <p:spTgt spid="163"/>
                                        </p:tgtEl>
                                        <p:attrNameLst>
                                          <p:attrName>style.visibility</p:attrName>
                                        </p:attrNameLst>
                                      </p:cBhvr>
                                      <p:to>
                                        <p:strVal val="visible"/>
                                      </p:to>
                                    </p:set>
                                    <p:anim calcmode="lin" valueType="num">
                                      <p:cBhvr>
                                        <p:cTn id="443" dur="500" fill="hold"/>
                                        <p:tgtEl>
                                          <p:spTgt spid="163"/>
                                        </p:tgtEl>
                                        <p:attrNameLst>
                                          <p:attrName>ppt_w</p:attrName>
                                        </p:attrNameLst>
                                      </p:cBhvr>
                                      <p:tavLst>
                                        <p:tav tm="0">
                                          <p:val>
                                            <p:fltVal val="0"/>
                                          </p:val>
                                        </p:tav>
                                        <p:tav tm="100000">
                                          <p:val>
                                            <p:strVal val="#ppt_w"/>
                                          </p:val>
                                        </p:tav>
                                      </p:tavLst>
                                    </p:anim>
                                    <p:anim calcmode="lin" valueType="num">
                                      <p:cBhvr>
                                        <p:cTn id="444" dur="500" fill="hold"/>
                                        <p:tgtEl>
                                          <p:spTgt spid="163"/>
                                        </p:tgtEl>
                                        <p:attrNameLst>
                                          <p:attrName>ppt_h</p:attrName>
                                        </p:attrNameLst>
                                      </p:cBhvr>
                                      <p:tavLst>
                                        <p:tav tm="0">
                                          <p:val>
                                            <p:fltVal val="0"/>
                                          </p:val>
                                        </p:tav>
                                        <p:tav tm="100000">
                                          <p:val>
                                            <p:strVal val="#ppt_h"/>
                                          </p:val>
                                        </p:tav>
                                      </p:tavLst>
                                    </p:anim>
                                    <p:animEffect transition="in" filter="fade">
                                      <p:cBhvr>
                                        <p:cTn id="445" dur="500"/>
                                        <p:tgtEl>
                                          <p:spTgt spid="163"/>
                                        </p:tgtEl>
                                      </p:cBhvr>
                                    </p:animEffect>
                                  </p:childTnLst>
                                </p:cTn>
                              </p:par>
                              <p:par>
                                <p:cTn id="446" presetID="53" presetClass="entr" presetSubtype="16" fill="hold" grpId="0" nodeType="withEffect">
                                  <p:stCondLst>
                                    <p:cond delay="0"/>
                                  </p:stCondLst>
                                  <p:childTnLst>
                                    <p:set>
                                      <p:cBhvr>
                                        <p:cTn id="447" dur="1" fill="hold">
                                          <p:stCondLst>
                                            <p:cond delay="0"/>
                                          </p:stCondLst>
                                        </p:cTn>
                                        <p:tgtEl>
                                          <p:spTgt spid="164"/>
                                        </p:tgtEl>
                                        <p:attrNameLst>
                                          <p:attrName>style.visibility</p:attrName>
                                        </p:attrNameLst>
                                      </p:cBhvr>
                                      <p:to>
                                        <p:strVal val="visible"/>
                                      </p:to>
                                    </p:set>
                                    <p:anim calcmode="lin" valueType="num">
                                      <p:cBhvr>
                                        <p:cTn id="448" dur="500" fill="hold"/>
                                        <p:tgtEl>
                                          <p:spTgt spid="164"/>
                                        </p:tgtEl>
                                        <p:attrNameLst>
                                          <p:attrName>ppt_w</p:attrName>
                                        </p:attrNameLst>
                                      </p:cBhvr>
                                      <p:tavLst>
                                        <p:tav tm="0">
                                          <p:val>
                                            <p:fltVal val="0"/>
                                          </p:val>
                                        </p:tav>
                                        <p:tav tm="100000">
                                          <p:val>
                                            <p:strVal val="#ppt_w"/>
                                          </p:val>
                                        </p:tav>
                                      </p:tavLst>
                                    </p:anim>
                                    <p:anim calcmode="lin" valueType="num">
                                      <p:cBhvr>
                                        <p:cTn id="449" dur="500" fill="hold"/>
                                        <p:tgtEl>
                                          <p:spTgt spid="164"/>
                                        </p:tgtEl>
                                        <p:attrNameLst>
                                          <p:attrName>ppt_h</p:attrName>
                                        </p:attrNameLst>
                                      </p:cBhvr>
                                      <p:tavLst>
                                        <p:tav tm="0">
                                          <p:val>
                                            <p:fltVal val="0"/>
                                          </p:val>
                                        </p:tav>
                                        <p:tav tm="100000">
                                          <p:val>
                                            <p:strVal val="#ppt_h"/>
                                          </p:val>
                                        </p:tav>
                                      </p:tavLst>
                                    </p:anim>
                                    <p:animEffect transition="in" filter="fade">
                                      <p:cBhvr>
                                        <p:cTn id="450" dur="500"/>
                                        <p:tgtEl>
                                          <p:spTgt spid="164"/>
                                        </p:tgtEl>
                                      </p:cBhvr>
                                    </p:animEffect>
                                  </p:childTnLst>
                                </p:cTn>
                              </p:par>
                              <p:par>
                                <p:cTn id="451" presetID="53" presetClass="entr" presetSubtype="16" fill="hold" grpId="0" nodeType="withEffect">
                                  <p:stCondLst>
                                    <p:cond delay="0"/>
                                  </p:stCondLst>
                                  <p:childTnLst>
                                    <p:set>
                                      <p:cBhvr>
                                        <p:cTn id="452" dur="1" fill="hold">
                                          <p:stCondLst>
                                            <p:cond delay="0"/>
                                          </p:stCondLst>
                                        </p:cTn>
                                        <p:tgtEl>
                                          <p:spTgt spid="165"/>
                                        </p:tgtEl>
                                        <p:attrNameLst>
                                          <p:attrName>style.visibility</p:attrName>
                                        </p:attrNameLst>
                                      </p:cBhvr>
                                      <p:to>
                                        <p:strVal val="visible"/>
                                      </p:to>
                                    </p:set>
                                    <p:anim calcmode="lin" valueType="num">
                                      <p:cBhvr>
                                        <p:cTn id="453" dur="500" fill="hold"/>
                                        <p:tgtEl>
                                          <p:spTgt spid="165"/>
                                        </p:tgtEl>
                                        <p:attrNameLst>
                                          <p:attrName>ppt_w</p:attrName>
                                        </p:attrNameLst>
                                      </p:cBhvr>
                                      <p:tavLst>
                                        <p:tav tm="0">
                                          <p:val>
                                            <p:fltVal val="0"/>
                                          </p:val>
                                        </p:tav>
                                        <p:tav tm="100000">
                                          <p:val>
                                            <p:strVal val="#ppt_w"/>
                                          </p:val>
                                        </p:tav>
                                      </p:tavLst>
                                    </p:anim>
                                    <p:anim calcmode="lin" valueType="num">
                                      <p:cBhvr>
                                        <p:cTn id="454" dur="500" fill="hold"/>
                                        <p:tgtEl>
                                          <p:spTgt spid="165"/>
                                        </p:tgtEl>
                                        <p:attrNameLst>
                                          <p:attrName>ppt_h</p:attrName>
                                        </p:attrNameLst>
                                      </p:cBhvr>
                                      <p:tavLst>
                                        <p:tav tm="0">
                                          <p:val>
                                            <p:fltVal val="0"/>
                                          </p:val>
                                        </p:tav>
                                        <p:tav tm="100000">
                                          <p:val>
                                            <p:strVal val="#ppt_h"/>
                                          </p:val>
                                        </p:tav>
                                      </p:tavLst>
                                    </p:anim>
                                    <p:animEffect transition="in" filter="fade">
                                      <p:cBhvr>
                                        <p:cTn id="455" dur="500"/>
                                        <p:tgtEl>
                                          <p:spTgt spid="165"/>
                                        </p:tgtEl>
                                      </p:cBhvr>
                                    </p:animEffect>
                                  </p:childTnLst>
                                </p:cTn>
                              </p:par>
                              <p:par>
                                <p:cTn id="456" presetID="53" presetClass="entr" presetSubtype="16" fill="hold" nodeType="withEffect">
                                  <p:stCondLst>
                                    <p:cond delay="0"/>
                                  </p:stCondLst>
                                  <p:childTnLst>
                                    <p:set>
                                      <p:cBhvr>
                                        <p:cTn id="457" dur="1" fill="hold">
                                          <p:stCondLst>
                                            <p:cond delay="0"/>
                                          </p:stCondLst>
                                        </p:cTn>
                                        <p:tgtEl>
                                          <p:spTgt spid="166"/>
                                        </p:tgtEl>
                                        <p:attrNameLst>
                                          <p:attrName>style.visibility</p:attrName>
                                        </p:attrNameLst>
                                      </p:cBhvr>
                                      <p:to>
                                        <p:strVal val="visible"/>
                                      </p:to>
                                    </p:set>
                                    <p:anim calcmode="lin" valueType="num">
                                      <p:cBhvr>
                                        <p:cTn id="458" dur="500" fill="hold"/>
                                        <p:tgtEl>
                                          <p:spTgt spid="166"/>
                                        </p:tgtEl>
                                        <p:attrNameLst>
                                          <p:attrName>ppt_w</p:attrName>
                                        </p:attrNameLst>
                                      </p:cBhvr>
                                      <p:tavLst>
                                        <p:tav tm="0">
                                          <p:val>
                                            <p:fltVal val="0"/>
                                          </p:val>
                                        </p:tav>
                                        <p:tav tm="100000">
                                          <p:val>
                                            <p:strVal val="#ppt_w"/>
                                          </p:val>
                                        </p:tav>
                                      </p:tavLst>
                                    </p:anim>
                                    <p:anim calcmode="lin" valueType="num">
                                      <p:cBhvr>
                                        <p:cTn id="459" dur="500" fill="hold"/>
                                        <p:tgtEl>
                                          <p:spTgt spid="166"/>
                                        </p:tgtEl>
                                        <p:attrNameLst>
                                          <p:attrName>ppt_h</p:attrName>
                                        </p:attrNameLst>
                                      </p:cBhvr>
                                      <p:tavLst>
                                        <p:tav tm="0">
                                          <p:val>
                                            <p:fltVal val="0"/>
                                          </p:val>
                                        </p:tav>
                                        <p:tav tm="100000">
                                          <p:val>
                                            <p:strVal val="#ppt_h"/>
                                          </p:val>
                                        </p:tav>
                                      </p:tavLst>
                                    </p:anim>
                                    <p:animEffect transition="in" filter="fade">
                                      <p:cBhvr>
                                        <p:cTn id="460" dur="500"/>
                                        <p:tgtEl>
                                          <p:spTgt spid="166"/>
                                        </p:tgtEl>
                                      </p:cBhvr>
                                    </p:animEffect>
                                  </p:childTnLst>
                                </p:cTn>
                              </p:par>
                            </p:childTnLst>
                          </p:cTn>
                        </p:par>
                        <p:par>
                          <p:cTn id="461" fill="hold">
                            <p:stCondLst>
                              <p:cond delay="1500"/>
                            </p:stCondLst>
                            <p:childTnLst>
                              <p:par>
                                <p:cTn id="462" presetID="53" presetClass="entr" presetSubtype="16" fill="hold" nodeType="afterEffect">
                                  <p:stCondLst>
                                    <p:cond delay="0"/>
                                  </p:stCondLst>
                                  <p:childTnLst>
                                    <p:set>
                                      <p:cBhvr>
                                        <p:cTn id="463" dur="1" fill="hold">
                                          <p:stCondLst>
                                            <p:cond delay="0"/>
                                          </p:stCondLst>
                                        </p:cTn>
                                        <p:tgtEl>
                                          <p:spTgt spid="8"/>
                                        </p:tgtEl>
                                        <p:attrNameLst>
                                          <p:attrName>style.visibility</p:attrName>
                                        </p:attrNameLst>
                                      </p:cBhvr>
                                      <p:to>
                                        <p:strVal val="visible"/>
                                      </p:to>
                                    </p:set>
                                    <p:anim calcmode="lin" valueType="num">
                                      <p:cBhvr>
                                        <p:cTn id="464" dur="500" fill="hold"/>
                                        <p:tgtEl>
                                          <p:spTgt spid="8"/>
                                        </p:tgtEl>
                                        <p:attrNameLst>
                                          <p:attrName>ppt_w</p:attrName>
                                        </p:attrNameLst>
                                      </p:cBhvr>
                                      <p:tavLst>
                                        <p:tav tm="0">
                                          <p:val>
                                            <p:fltVal val="0"/>
                                          </p:val>
                                        </p:tav>
                                        <p:tav tm="100000">
                                          <p:val>
                                            <p:strVal val="#ppt_w"/>
                                          </p:val>
                                        </p:tav>
                                      </p:tavLst>
                                    </p:anim>
                                    <p:anim calcmode="lin" valueType="num">
                                      <p:cBhvr>
                                        <p:cTn id="465" dur="500" fill="hold"/>
                                        <p:tgtEl>
                                          <p:spTgt spid="8"/>
                                        </p:tgtEl>
                                        <p:attrNameLst>
                                          <p:attrName>ppt_h</p:attrName>
                                        </p:attrNameLst>
                                      </p:cBhvr>
                                      <p:tavLst>
                                        <p:tav tm="0">
                                          <p:val>
                                            <p:fltVal val="0"/>
                                          </p:val>
                                        </p:tav>
                                        <p:tav tm="100000">
                                          <p:val>
                                            <p:strVal val="#ppt_h"/>
                                          </p:val>
                                        </p:tav>
                                      </p:tavLst>
                                    </p:anim>
                                    <p:animEffect transition="in" filter="fade">
                                      <p:cBhvr>
                                        <p:cTn id="466" dur="500"/>
                                        <p:tgtEl>
                                          <p:spTgt spid="8"/>
                                        </p:tgtEl>
                                      </p:cBhvr>
                                    </p:animEffect>
                                  </p:childTnLst>
                                </p:cTn>
                              </p:par>
                              <p:par>
                                <p:cTn id="467" presetID="53" presetClass="entr" presetSubtype="16" fill="hold" grpId="0" nodeType="withEffect">
                                  <p:stCondLst>
                                    <p:cond delay="0"/>
                                  </p:stCondLst>
                                  <p:childTnLst>
                                    <p:set>
                                      <p:cBhvr>
                                        <p:cTn id="468" dur="1" fill="hold">
                                          <p:stCondLst>
                                            <p:cond delay="0"/>
                                          </p:stCondLst>
                                        </p:cTn>
                                        <p:tgtEl>
                                          <p:spTgt spid="256"/>
                                        </p:tgtEl>
                                        <p:attrNameLst>
                                          <p:attrName>style.visibility</p:attrName>
                                        </p:attrNameLst>
                                      </p:cBhvr>
                                      <p:to>
                                        <p:strVal val="visible"/>
                                      </p:to>
                                    </p:set>
                                    <p:anim calcmode="lin" valueType="num">
                                      <p:cBhvr>
                                        <p:cTn id="469" dur="500" fill="hold"/>
                                        <p:tgtEl>
                                          <p:spTgt spid="256"/>
                                        </p:tgtEl>
                                        <p:attrNameLst>
                                          <p:attrName>ppt_w</p:attrName>
                                        </p:attrNameLst>
                                      </p:cBhvr>
                                      <p:tavLst>
                                        <p:tav tm="0">
                                          <p:val>
                                            <p:fltVal val="0"/>
                                          </p:val>
                                        </p:tav>
                                        <p:tav tm="100000">
                                          <p:val>
                                            <p:strVal val="#ppt_w"/>
                                          </p:val>
                                        </p:tav>
                                      </p:tavLst>
                                    </p:anim>
                                    <p:anim calcmode="lin" valueType="num">
                                      <p:cBhvr>
                                        <p:cTn id="470" dur="500" fill="hold"/>
                                        <p:tgtEl>
                                          <p:spTgt spid="256"/>
                                        </p:tgtEl>
                                        <p:attrNameLst>
                                          <p:attrName>ppt_h</p:attrName>
                                        </p:attrNameLst>
                                      </p:cBhvr>
                                      <p:tavLst>
                                        <p:tav tm="0">
                                          <p:val>
                                            <p:fltVal val="0"/>
                                          </p:val>
                                        </p:tav>
                                        <p:tav tm="100000">
                                          <p:val>
                                            <p:strVal val="#ppt_h"/>
                                          </p:val>
                                        </p:tav>
                                      </p:tavLst>
                                    </p:anim>
                                    <p:animEffect transition="in" filter="fade">
                                      <p:cBhvr>
                                        <p:cTn id="471" dur="500"/>
                                        <p:tgtEl>
                                          <p:spTgt spid="256"/>
                                        </p:tgtEl>
                                      </p:cBhvr>
                                    </p:animEffect>
                                  </p:childTnLst>
                                </p:cTn>
                              </p:par>
                              <p:par>
                                <p:cTn id="472" presetID="53" presetClass="entr" presetSubtype="16" fill="hold" nodeType="withEffect">
                                  <p:stCondLst>
                                    <p:cond delay="0"/>
                                  </p:stCondLst>
                                  <p:childTnLst>
                                    <p:set>
                                      <p:cBhvr>
                                        <p:cTn id="473" dur="1" fill="hold">
                                          <p:stCondLst>
                                            <p:cond delay="0"/>
                                          </p:stCondLst>
                                        </p:cTn>
                                        <p:tgtEl>
                                          <p:spTgt spid="11"/>
                                        </p:tgtEl>
                                        <p:attrNameLst>
                                          <p:attrName>style.visibility</p:attrName>
                                        </p:attrNameLst>
                                      </p:cBhvr>
                                      <p:to>
                                        <p:strVal val="visible"/>
                                      </p:to>
                                    </p:set>
                                    <p:anim calcmode="lin" valueType="num">
                                      <p:cBhvr>
                                        <p:cTn id="474" dur="500" fill="hold"/>
                                        <p:tgtEl>
                                          <p:spTgt spid="11"/>
                                        </p:tgtEl>
                                        <p:attrNameLst>
                                          <p:attrName>ppt_w</p:attrName>
                                        </p:attrNameLst>
                                      </p:cBhvr>
                                      <p:tavLst>
                                        <p:tav tm="0">
                                          <p:val>
                                            <p:fltVal val="0"/>
                                          </p:val>
                                        </p:tav>
                                        <p:tav tm="100000">
                                          <p:val>
                                            <p:strVal val="#ppt_w"/>
                                          </p:val>
                                        </p:tav>
                                      </p:tavLst>
                                    </p:anim>
                                    <p:anim calcmode="lin" valueType="num">
                                      <p:cBhvr>
                                        <p:cTn id="475" dur="500" fill="hold"/>
                                        <p:tgtEl>
                                          <p:spTgt spid="11"/>
                                        </p:tgtEl>
                                        <p:attrNameLst>
                                          <p:attrName>ppt_h</p:attrName>
                                        </p:attrNameLst>
                                      </p:cBhvr>
                                      <p:tavLst>
                                        <p:tav tm="0">
                                          <p:val>
                                            <p:fltVal val="0"/>
                                          </p:val>
                                        </p:tav>
                                        <p:tav tm="100000">
                                          <p:val>
                                            <p:strVal val="#ppt_h"/>
                                          </p:val>
                                        </p:tav>
                                      </p:tavLst>
                                    </p:anim>
                                    <p:animEffect transition="in" filter="fade">
                                      <p:cBhvr>
                                        <p:cTn id="476" dur="500"/>
                                        <p:tgtEl>
                                          <p:spTgt spid="11"/>
                                        </p:tgtEl>
                                      </p:cBhvr>
                                    </p:animEffect>
                                  </p:childTnLst>
                                </p:cTn>
                              </p:par>
                              <p:par>
                                <p:cTn id="477" presetID="53" presetClass="entr" presetSubtype="16" fill="hold" grpId="0" nodeType="withEffect">
                                  <p:stCondLst>
                                    <p:cond delay="0"/>
                                  </p:stCondLst>
                                  <p:childTnLst>
                                    <p:set>
                                      <p:cBhvr>
                                        <p:cTn id="478" dur="1" fill="hold">
                                          <p:stCondLst>
                                            <p:cond delay="0"/>
                                          </p:stCondLst>
                                        </p:cTn>
                                        <p:tgtEl>
                                          <p:spTgt spid="143"/>
                                        </p:tgtEl>
                                        <p:attrNameLst>
                                          <p:attrName>style.visibility</p:attrName>
                                        </p:attrNameLst>
                                      </p:cBhvr>
                                      <p:to>
                                        <p:strVal val="visible"/>
                                      </p:to>
                                    </p:set>
                                    <p:anim calcmode="lin" valueType="num">
                                      <p:cBhvr>
                                        <p:cTn id="479" dur="500" fill="hold"/>
                                        <p:tgtEl>
                                          <p:spTgt spid="143"/>
                                        </p:tgtEl>
                                        <p:attrNameLst>
                                          <p:attrName>ppt_w</p:attrName>
                                        </p:attrNameLst>
                                      </p:cBhvr>
                                      <p:tavLst>
                                        <p:tav tm="0">
                                          <p:val>
                                            <p:fltVal val="0"/>
                                          </p:val>
                                        </p:tav>
                                        <p:tav tm="100000">
                                          <p:val>
                                            <p:strVal val="#ppt_w"/>
                                          </p:val>
                                        </p:tav>
                                      </p:tavLst>
                                    </p:anim>
                                    <p:anim calcmode="lin" valueType="num">
                                      <p:cBhvr>
                                        <p:cTn id="480" dur="500" fill="hold"/>
                                        <p:tgtEl>
                                          <p:spTgt spid="143"/>
                                        </p:tgtEl>
                                        <p:attrNameLst>
                                          <p:attrName>ppt_h</p:attrName>
                                        </p:attrNameLst>
                                      </p:cBhvr>
                                      <p:tavLst>
                                        <p:tav tm="0">
                                          <p:val>
                                            <p:fltVal val="0"/>
                                          </p:val>
                                        </p:tav>
                                        <p:tav tm="100000">
                                          <p:val>
                                            <p:strVal val="#ppt_h"/>
                                          </p:val>
                                        </p:tav>
                                      </p:tavLst>
                                    </p:anim>
                                    <p:animEffect transition="in" filter="fade">
                                      <p:cBhvr>
                                        <p:cTn id="481" dur="500"/>
                                        <p:tgtEl>
                                          <p:spTgt spid="143"/>
                                        </p:tgtEl>
                                      </p:cBhvr>
                                    </p:animEffect>
                                  </p:childTnLst>
                                </p:cTn>
                              </p:par>
                              <p:par>
                                <p:cTn id="482" presetID="53" presetClass="entr" presetSubtype="16" fill="hold" grpId="0" nodeType="withEffect">
                                  <p:stCondLst>
                                    <p:cond delay="0"/>
                                  </p:stCondLst>
                                  <p:childTnLst>
                                    <p:set>
                                      <p:cBhvr>
                                        <p:cTn id="483" dur="1" fill="hold">
                                          <p:stCondLst>
                                            <p:cond delay="0"/>
                                          </p:stCondLst>
                                        </p:cTn>
                                        <p:tgtEl>
                                          <p:spTgt spid="145"/>
                                        </p:tgtEl>
                                        <p:attrNameLst>
                                          <p:attrName>style.visibility</p:attrName>
                                        </p:attrNameLst>
                                      </p:cBhvr>
                                      <p:to>
                                        <p:strVal val="visible"/>
                                      </p:to>
                                    </p:set>
                                    <p:anim calcmode="lin" valueType="num">
                                      <p:cBhvr>
                                        <p:cTn id="484" dur="500" fill="hold"/>
                                        <p:tgtEl>
                                          <p:spTgt spid="145"/>
                                        </p:tgtEl>
                                        <p:attrNameLst>
                                          <p:attrName>ppt_w</p:attrName>
                                        </p:attrNameLst>
                                      </p:cBhvr>
                                      <p:tavLst>
                                        <p:tav tm="0">
                                          <p:val>
                                            <p:fltVal val="0"/>
                                          </p:val>
                                        </p:tav>
                                        <p:tav tm="100000">
                                          <p:val>
                                            <p:strVal val="#ppt_w"/>
                                          </p:val>
                                        </p:tav>
                                      </p:tavLst>
                                    </p:anim>
                                    <p:anim calcmode="lin" valueType="num">
                                      <p:cBhvr>
                                        <p:cTn id="485" dur="500" fill="hold"/>
                                        <p:tgtEl>
                                          <p:spTgt spid="145"/>
                                        </p:tgtEl>
                                        <p:attrNameLst>
                                          <p:attrName>ppt_h</p:attrName>
                                        </p:attrNameLst>
                                      </p:cBhvr>
                                      <p:tavLst>
                                        <p:tav tm="0">
                                          <p:val>
                                            <p:fltVal val="0"/>
                                          </p:val>
                                        </p:tav>
                                        <p:tav tm="100000">
                                          <p:val>
                                            <p:strVal val="#ppt_h"/>
                                          </p:val>
                                        </p:tav>
                                      </p:tavLst>
                                    </p:anim>
                                    <p:animEffect transition="in" filter="fade">
                                      <p:cBhvr>
                                        <p:cTn id="486" dur="500"/>
                                        <p:tgtEl>
                                          <p:spTgt spid="145"/>
                                        </p:tgtEl>
                                      </p:cBhvr>
                                    </p:animEffect>
                                  </p:childTnLst>
                                </p:cTn>
                              </p:par>
                            </p:childTnLst>
                          </p:cTn>
                        </p:par>
                      </p:childTnLst>
                    </p:cTn>
                  </p:par>
                  <p:par>
                    <p:cTn id="487" fill="hold">
                      <p:stCondLst>
                        <p:cond delay="indefinite"/>
                      </p:stCondLst>
                      <p:childTnLst>
                        <p:par>
                          <p:cTn id="488" fill="hold">
                            <p:stCondLst>
                              <p:cond delay="0"/>
                            </p:stCondLst>
                            <p:childTnLst>
                              <p:par>
                                <p:cTn id="489" presetID="53" presetClass="entr" presetSubtype="16" fill="hold" grpId="0" nodeType="clickEffect">
                                  <p:stCondLst>
                                    <p:cond delay="0"/>
                                  </p:stCondLst>
                                  <p:childTnLst>
                                    <p:set>
                                      <p:cBhvr>
                                        <p:cTn id="490" dur="1" fill="hold">
                                          <p:stCondLst>
                                            <p:cond delay="0"/>
                                          </p:stCondLst>
                                        </p:cTn>
                                        <p:tgtEl>
                                          <p:spTgt spid="142"/>
                                        </p:tgtEl>
                                        <p:attrNameLst>
                                          <p:attrName>style.visibility</p:attrName>
                                        </p:attrNameLst>
                                      </p:cBhvr>
                                      <p:to>
                                        <p:strVal val="visible"/>
                                      </p:to>
                                    </p:set>
                                    <p:anim calcmode="lin" valueType="num">
                                      <p:cBhvr>
                                        <p:cTn id="491" dur="500" fill="hold"/>
                                        <p:tgtEl>
                                          <p:spTgt spid="142"/>
                                        </p:tgtEl>
                                        <p:attrNameLst>
                                          <p:attrName>ppt_w</p:attrName>
                                        </p:attrNameLst>
                                      </p:cBhvr>
                                      <p:tavLst>
                                        <p:tav tm="0">
                                          <p:val>
                                            <p:fltVal val="0"/>
                                          </p:val>
                                        </p:tav>
                                        <p:tav tm="100000">
                                          <p:val>
                                            <p:strVal val="#ppt_w"/>
                                          </p:val>
                                        </p:tav>
                                      </p:tavLst>
                                    </p:anim>
                                    <p:anim calcmode="lin" valueType="num">
                                      <p:cBhvr>
                                        <p:cTn id="492" dur="500" fill="hold"/>
                                        <p:tgtEl>
                                          <p:spTgt spid="142"/>
                                        </p:tgtEl>
                                        <p:attrNameLst>
                                          <p:attrName>ppt_h</p:attrName>
                                        </p:attrNameLst>
                                      </p:cBhvr>
                                      <p:tavLst>
                                        <p:tav tm="0">
                                          <p:val>
                                            <p:fltVal val="0"/>
                                          </p:val>
                                        </p:tav>
                                        <p:tav tm="100000">
                                          <p:val>
                                            <p:strVal val="#ppt_h"/>
                                          </p:val>
                                        </p:tav>
                                      </p:tavLst>
                                    </p:anim>
                                    <p:animEffect transition="in" filter="fade">
                                      <p:cBhvr>
                                        <p:cTn id="493" dur="500"/>
                                        <p:tgtEl>
                                          <p:spTgt spid="142"/>
                                        </p:tgtEl>
                                      </p:cBhvr>
                                    </p:animEffect>
                                  </p:childTnLst>
                                </p:cTn>
                              </p:par>
                              <p:par>
                                <p:cTn id="494" presetID="16" presetClass="entr" presetSubtype="42" fill="hold" grpId="0" nodeType="withEffect">
                                  <p:stCondLst>
                                    <p:cond delay="250"/>
                                  </p:stCondLst>
                                  <p:childTnLst>
                                    <p:set>
                                      <p:cBhvr>
                                        <p:cTn id="495" dur="1" fill="hold">
                                          <p:stCondLst>
                                            <p:cond delay="0"/>
                                          </p:stCondLst>
                                        </p:cTn>
                                        <p:tgtEl>
                                          <p:spTgt spid="5"/>
                                        </p:tgtEl>
                                        <p:attrNameLst>
                                          <p:attrName>style.visibility</p:attrName>
                                        </p:attrNameLst>
                                      </p:cBhvr>
                                      <p:to>
                                        <p:strVal val="visible"/>
                                      </p:to>
                                    </p:set>
                                    <p:animEffect transition="in" filter="barn(outHorizontal)">
                                      <p:cBhvr>
                                        <p:cTn id="49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2" grpId="0"/>
      <p:bldP spid="15" grpId="0" animBg="1"/>
      <p:bldP spid="143" grpId="0" animBg="1"/>
      <p:bldP spid="144" grpId="0"/>
      <p:bldP spid="145" grpId="0"/>
      <p:bldP spid="157" grpId="0" animBg="1"/>
      <p:bldP spid="158" grpId="0" animBg="1"/>
      <p:bldP spid="159" grpId="0" animBg="1"/>
      <p:bldP spid="151" grpId="0" animBg="1"/>
      <p:bldP spid="152" grpId="0" animBg="1"/>
      <p:bldP spid="153" grpId="0" animBg="1"/>
      <p:bldP spid="154" grpId="0" animBg="1"/>
      <p:bldP spid="155" grpId="0" animBg="1"/>
      <p:bldP spid="156" grpId="0" animBg="1"/>
      <p:bldP spid="160" grpId="0" animBg="1"/>
      <p:bldP spid="161" grpId="0" animBg="1"/>
      <p:bldP spid="162" grpId="0" animBg="1"/>
      <p:bldP spid="163" grpId="0" animBg="1"/>
      <p:bldP spid="164" grpId="0" animBg="1"/>
      <p:bldP spid="165" grpId="0" animBg="1"/>
      <p:bldP spid="138" grpId="0"/>
      <p:bldP spid="139" grpId="0"/>
      <p:bldP spid="3" grpId="0"/>
      <p:bldP spid="141" grpId="0"/>
      <p:bldP spid="146" grpId="0"/>
      <p:bldP spid="147" grpId="0"/>
      <p:bldP spid="148" grpId="0"/>
      <p:bldP spid="149" grpId="0"/>
      <p:bldP spid="150" grpId="0"/>
      <p:bldP spid="193" grpId="0"/>
      <p:bldP spid="194" grpId="0"/>
      <p:bldP spid="6" grpId="0"/>
      <p:bldP spid="195" grpId="0"/>
      <p:bldP spid="196" grpId="0"/>
      <p:bldP spid="197" grpId="0"/>
      <p:bldP spid="198" grpId="0"/>
      <p:bldP spid="199" grpId="0"/>
      <p:bldP spid="200" grpId="0"/>
      <p:bldP spid="201" grpId="0"/>
      <p:bldP spid="202" grpId="0"/>
      <p:bldP spid="7" grpId="0"/>
      <p:bldP spid="203" grpId="0"/>
      <p:bldP spid="204" grpId="0"/>
      <p:bldP spid="205" grpId="0"/>
      <p:bldP spid="9" grpId="0"/>
      <p:bldP spid="206" grpId="0"/>
      <p:bldP spid="207" grpId="0"/>
      <p:bldP spid="208" grpId="0"/>
      <p:bldP spid="209" grpId="0"/>
      <p:bldP spid="210" grpId="0"/>
      <p:bldP spid="211" grpId="0"/>
      <p:bldP spid="212" grpId="0"/>
      <p:bldP spid="214" grpId="0"/>
      <p:bldP spid="275" grpId="0"/>
      <p:bldP spid="276" grpId="0"/>
      <p:bldP spid="277" grpId="0"/>
      <p:bldP spid="278" grpId="0"/>
      <p:bldP spid="279" grpId="0"/>
      <p:bldP spid="280" grpId="0"/>
      <p:bldP spid="281" grpId="0"/>
      <p:bldP spid="282" grpId="0"/>
      <p:bldP spid="283" grpId="0"/>
      <p:bldP spid="284" grpId="0"/>
      <p:bldP spid="285" grpId="0"/>
      <p:bldP spid="286" grpId="0"/>
      <p:bldP spid="287" grpId="0"/>
      <p:bldP spid="288" grpId="0"/>
      <p:bldP spid="289" grpId="0"/>
      <p:bldP spid="290" grpId="0"/>
      <p:bldP spid="291" grpId="0"/>
      <p:bldP spid="292" grpId="0"/>
      <p:bldP spid="302" grpId="0"/>
      <p:bldP spid="303" grpId="0"/>
      <p:bldP spid="304" grpId="0"/>
      <p:bldP spid="305" grpId="0"/>
      <p:bldP spid="306" grpId="0"/>
      <p:bldP spid="307" grpId="0"/>
      <p:bldP spid="308" grpId="0"/>
      <p:bldP spid="309" grpId="0"/>
      <p:bldP spid="310" grpId="0"/>
      <p:bldP spid="311" grpId="0"/>
      <p:bldP spid="312" grpId="0"/>
      <p:bldP spid="313" grpId="0"/>
      <p:bldP spid="314" grpId="0"/>
      <p:bldP spid="315" grpId="0"/>
      <p:bldP spid="316" grpId="0"/>
      <p:bldP spid="317" grpId="0"/>
      <p:bldP spid="319" grpId="0"/>
      <p:bldP spid="320" grpId="0"/>
      <p:bldP spid="321" grpId="0"/>
      <p:bldP spid="322" grpId="0"/>
      <p:bldP spid="323" grpId="0"/>
      <p:bldP spid="324" grpId="0"/>
      <p:bldP spid="326" grpId="0"/>
      <p:bldP spid="327" grpId="0"/>
      <p:bldP spid="328" grpId="0"/>
      <p:bldP spid="329" grpId="0"/>
      <p:bldP spid="331" grpId="0"/>
      <p:bldP spid="332" grpId="0"/>
      <p:bldP spid="333" grpId="0"/>
      <p:bldP spid="334" grpId="0"/>
      <p:bldP spid="335" grpId="0"/>
      <p:bldP spid="336" grpId="0"/>
      <p:bldP spid="337" grpId="0"/>
      <p:bldP spid="338" grpId="0"/>
      <p:bldP spid="339" grpId="0"/>
      <p:bldP spid="340" grpId="0"/>
      <p:bldP spid="341" grpId="0"/>
      <p:bldP spid="342" grpId="0"/>
      <p:bldP spid="343" grpId="0"/>
      <p:bldP spid="344" grpId="0"/>
      <p:bldP spid="345" grpId="0"/>
      <p:bldP spid="346" grpId="0"/>
      <p:bldP spid="347" grpId="0"/>
      <p:bldP spid="348" grpId="0"/>
      <p:bldP spid="349" grpId="0"/>
      <p:bldP spid="350" grpId="0"/>
      <p:bldP spid="351" grpId="0"/>
      <p:bldP spid="352" grpId="0"/>
      <p:bldP spid="353" grpId="0"/>
      <p:bldP spid="354" grpId="0"/>
      <p:bldP spid="355" grpId="0"/>
      <p:bldP spid="356" grpId="0"/>
      <p:bldP spid="357" grpId="0"/>
      <p:bldP spid="358" grpId="0"/>
      <p:bldP spid="359" grpId="0"/>
      <p:bldP spid="360" grpId="0"/>
      <p:bldP spid="361" grpId="0"/>
      <p:bldP spid="362" grpId="0"/>
      <p:bldP spid="363" grpId="0"/>
      <p:bldP spid="364" grpId="0"/>
      <p:bldP spid="365" grpId="0"/>
      <p:bldP spid="366" grpId="0"/>
      <p:bldP spid="367" grpId="0"/>
      <p:bldP spid="12" grpId="0" animBg="1"/>
      <p:bldP spid="254" grpId="0" animBg="1"/>
      <p:bldP spid="2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グループ化 47"/>
          <p:cNvGrpSpPr/>
          <p:nvPr/>
        </p:nvGrpSpPr>
        <p:grpSpPr>
          <a:xfrm>
            <a:off x="6955699" y="4611848"/>
            <a:ext cx="1220965" cy="1785589"/>
            <a:chOff x="6473061" y="2878850"/>
            <a:chExt cx="659190" cy="846689"/>
          </a:xfrm>
        </p:grpSpPr>
        <p:sp>
          <p:nvSpPr>
            <p:cNvPr id="49" name="Freeform 742"/>
            <p:cNvSpPr>
              <a:spLocks/>
            </p:cNvSpPr>
            <p:nvPr/>
          </p:nvSpPr>
          <p:spPr bwMode="auto">
            <a:xfrm>
              <a:off x="6551553" y="3160536"/>
              <a:ext cx="540979" cy="565003"/>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a:p>
          </p:txBody>
        </p:sp>
        <p:sp>
          <p:nvSpPr>
            <p:cNvPr id="50" name="Freeform 743"/>
            <p:cNvSpPr>
              <a:spLocks/>
            </p:cNvSpPr>
            <p:nvPr/>
          </p:nvSpPr>
          <p:spPr bwMode="auto">
            <a:xfrm>
              <a:off x="6773177" y="3508982"/>
              <a:ext cx="80031" cy="85483"/>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51" name="Freeform 744"/>
            <p:cNvSpPr>
              <a:spLocks/>
            </p:cNvSpPr>
            <p:nvPr/>
          </p:nvSpPr>
          <p:spPr bwMode="auto">
            <a:xfrm>
              <a:off x="6717001" y="3506540"/>
              <a:ext cx="73875" cy="71643"/>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 name="Freeform 745"/>
            <p:cNvSpPr>
              <a:spLocks/>
            </p:cNvSpPr>
            <p:nvPr/>
          </p:nvSpPr>
          <p:spPr bwMode="auto">
            <a:xfrm>
              <a:off x="6820118" y="3534220"/>
              <a:ext cx="84648" cy="6920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6" name="Freeform 746"/>
            <p:cNvSpPr>
              <a:spLocks/>
            </p:cNvSpPr>
            <p:nvPr/>
          </p:nvSpPr>
          <p:spPr bwMode="auto">
            <a:xfrm>
              <a:off x="6667752" y="3522822"/>
              <a:ext cx="42324" cy="23609"/>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 name="Freeform 747"/>
            <p:cNvSpPr>
              <a:spLocks/>
            </p:cNvSpPr>
            <p:nvPr/>
          </p:nvSpPr>
          <p:spPr bwMode="auto">
            <a:xfrm>
              <a:off x="6473061" y="2878850"/>
              <a:ext cx="238554" cy="327278"/>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68" name="Freeform 750"/>
            <p:cNvSpPr>
              <a:spLocks/>
            </p:cNvSpPr>
            <p:nvPr/>
          </p:nvSpPr>
          <p:spPr bwMode="auto">
            <a:xfrm>
              <a:off x="6635431" y="2915485"/>
              <a:ext cx="56945" cy="75713"/>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 name="Freeform 751"/>
            <p:cNvSpPr>
              <a:spLocks/>
            </p:cNvSpPr>
            <p:nvPr/>
          </p:nvSpPr>
          <p:spPr bwMode="auto">
            <a:xfrm>
              <a:off x="6610806" y="2940723"/>
              <a:ext cx="73875" cy="140844"/>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97" name="グループ化 96"/>
            <p:cNvGrpSpPr/>
            <p:nvPr/>
          </p:nvGrpSpPr>
          <p:grpSpPr>
            <a:xfrm>
              <a:off x="6600700" y="3039538"/>
              <a:ext cx="531551" cy="530347"/>
              <a:chOff x="10397964" y="1691419"/>
              <a:chExt cx="715318" cy="622062"/>
            </a:xfrm>
          </p:grpSpPr>
          <p:sp>
            <p:nvSpPr>
              <p:cNvPr id="98" name="Freeform 222"/>
              <p:cNvSpPr>
                <a:spLocks/>
              </p:cNvSpPr>
              <p:nvPr/>
            </p:nvSpPr>
            <p:spPr bwMode="auto">
              <a:xfrm flipH="1">
                <a:off x="10935677" y="2187067"/>
                <a:ext cx="68607" cy="76758"/>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9" name="Oval 226"/>
              <p:cNvSpPr>
                <a:spLocks noChangeArrowheads="1"/>
              </p:cNvSpPr>
              <p:nvPr/>
            </p:nvSpPr>
            <p:spPr bwMode="auto">
              <a:xfrm flipH="1">
                <a:off x="10603868" y="2051427"/>
                <a:ext cx="31185" cy="45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a:p>
            </p:txBody>
          </p:sp>
          <p:sp>
            <p:nvSpPr>
              <p:cNvPr id="100" name="Freeform 227"/>
              <p:cNvSpPr>
                <a:spLocks/>
              </p:cNvSpPr>
              <p:nvPr/>
            </p:nvSpPr>
            <p:spPr bwMode="auto">
              <a:xfrm flipH="1">
                <a:off x="10830895" y="2187067"/>
                <a:ext cx="27442" cy="34699"/>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 name="Line 228"/>
              <p:cNvSpPr>
                <a:spLocks noChangeShapeType="1"/>
              </p:cNvSpPr>
              <p:nvPr/>
            </p:nvSpPr>
            <p:spPr bwMode="auto">
              <a:xfrm>
                <a:off x="10785988" y="2180758"/>
                <a:ext cx="13721" cy="19978"/>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 name="Oval 229"/>
              <p:cNvSpPr>
                <a:spLocks noChangeArrowheads="1"/>
              </p:cNvSpPr>
              <p:nvPr/>
            </p:nvSpPr>
            <p:spPr bwMode="auto">
              <a:xfrm flipH="1">
                <a:off x="10626322" y="2197582"/>
                <a:ext cx="68607" cy="83067"/>
              </a:xfrm>
              <a:prstGeom prst="ellipse">
                <a:avLst/>
              </a:prstGeom>
              <a:solidFill>
                <a:srgbClr val="CC0000"/>
              </a:solidFill>
              <a:ln w="23813" cap="rnd">
                <a:solidFill>
                  <a:srgbClr val="000000"/>
                </a:solidFill>
                <a:round/>
                <a:headEnd/>
                <a:tailEnd/>
              </a:ln>
            </p:spPr>
            <p:txBody>
              <a:bodyPr/>
              <a:lstStyle/>
              <a:p>
                <a:endParaRPr lang="ja-JP" altLang="en-US" sz="1600"/>
              </a:p>
            </p:txBody>
          </p:sp>
          <p:grpSp>
            <p:nvGrpSpPr>
              <p:cNvPr id="103" name="グループ化 102"/>
              <p:cNvGrpSpPr/>
              <p:nvPr/>
            </p:nvGrpSpPr>
            <p:grpSpPr>
              <a:xfrm>
                <a:off x="10397964" y="1691419"/>
                <a:ext cx="715318" cy="622062"/>
                <a:chOff x="10225882" y="1682483"/>
                <a:chExt cx="715318" cy="622062"/>
              </a:xfrm>
            </p:grpSpPr>
            <p:sp>
              <p:nvSpPr>
                <p:cNvPr id="105" name="Freeform 696"/>
                <p:cNvSpPr>
                  <a:spLocks/>
                </p:cNvSpPr>
                <p:nvPr/>
              </p:nvSpPr>
              <p:spPr bwMode="auto">
                <a:xfrm>
                  <a:off x="10225882" y="1682483"/>
                  <a:ext cx="715318" cy="58235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106" name="Freeform 697"/>
                <p:cNvSpPr>
                  <a:spLocks/>
                </p:cNvSpPr>
                <p:nvPr/>
              </p:nvSpPr>
              <p:spPr bwMode="auto">
                <a:xfrm>
                  <a:off x="10320178" y="1788365"/>
                  <a:ext cx="494341" cy="51618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07" name="Freeform 698"/>
                <p:cNvSpPr>
                  <a:spLocks/>
                </p:cNvSpPr>
                <p:nvPr/>
              </p:nvSpPr>
              <p:spPr bwMode="auto">
                <a:xfrm>
                  <a:off x="10389710" y="2001235"/>
                  <a:ext cx="341943" cy="165442"/>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108" name="Freeform 699"/>
                <p:cNvSpPr>
                  <a:spLocks/>
                </p:cNvSpPr>
                <p:nvPr/>
              </p:nvSpPr>
              <p:spPr bwMode="auto">
                <a:xfrm>
                  <a:off x="10418285" y="1915204"/>
                  <a:ext cx="67627" cy="41912"/>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9" name="Freeform 700"/>
                <p:cNvSpPr>
                  <a:spLocks/>
                </p:cNvSpPr>
                <p:nvPr/>
              </p:nvSpPr>
              <p:spPr bwMode="auto">
                <a:xfrm>
                  <a:off x="10557348" y="1905278"/>
                  <a:ext cx="75247" cy="4301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0" name="Freeform 701"/>
                <p:cNvSpPr>
                  <a:spLocks/>
                </p:cNvSpPr>
                <p:nvPr/>
              </p:nvSpPr>
              <p:spPr bwMode="auto">
                <a:xfrm>
                  <a:off x="10566873" y="1850131"/>
                  <a:ext cx="84771" cy="5735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11" name="Freeform 702"/>
                <p:cNvSpPr>
                  <a:spLocks/>
                </p:cNvSpPr>
                <p:nvPr/>
              </p:nvSpPr>
              <p:spPr bwMode="auto">
                <a:xfrm>
                  <a:off x="10403045" y="1866675"/>
                  <a:ext cx="81914" cy="41912"/>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grpSp>
      <p:sp>
        <p:nvSpPr>
          <p:cNvPr id="3075" name="Text Box 132"/>
          <p:cNvSpPr txBox="1">
            <a:spLocks noChangeArrowheads="1"/>
          </p:cNvSpPr>
          <p:nvPr/>
        </p:nvSpPr>
        <p:spPr bwMode="auto">
          <a:xfrm>
            <a:off x="4105458" y="1954094"/>
            <a:ext cx="2550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2400" dirty="0">
                <a:latin typeface="HG創英角ﾎﾟｯﾌﾟ体" pitchFamily="49" charset="-128"/>
                <a:ea typeface="HG創英角ﾎﾟｯﾌﾟ体" pitchFamily="49" charset="-128"/>
              </a:rPr>
              <a:t>～サブテーマ～</a:t>
            </a:r>
          </a:p>
        </p:txBody>
      </p:sp>
      <p:sp>
        <p:nvSpPr>
          <p:cNvPr id="3078" name="WordArt 397"/>
          <p:cNvSpPr>
            <a:spLocks noChangeArrowheads="1" noChangeShapeType="1" noTextEdit="1"/>
          </p:cNvSpPr>
          <p:nvPr/>
        </p:nvSpPr>
        <p:spPr bwMode="auto">
          <a:xfrm>
            <a:off x="3978845" y="750265"/>
            <a:ext cx="8058036" cy="1121469"/>
          </a:xfrm>
          <a:prstGeom prst="rect">
            <a:avLst/>
          </a:prstGeom>
        </p:spPr>
        <p:txBody>
          <a:bodyPr wrap="none" fromWordArt="1">
            <a:prstTxWarp prst="textPlain">
              <a:avLst>
                <a:gd name="adj" fmla="val 50000"/>
              </a:avLst>
            </a:prstTxWarp>
          </a:bodyPr>
          <a:lstStyle/>
          <a:p>
            <a:pPr>
              <a:defRPr/>
            </a:pPr>
            <a:r>
              <a:rPr lang="ja-JP" altLang="en-US" sz="3600" i="1" kern="10" dirty="0">
                <a:ln w="9525">
                  <a:solidFill>
                    <a:srgbClr val="000000"/>
                  </a:solidFill>
                  <a:round/>
                  <a:headEnd/>
                  <a:tailEnd/>
                </a:ln>
                <a:solidFill>
                  <a:srgbClr val="FF0000"/>
                </a:solidFill>
                <a:latin typeface="HGP創英角ﾎﾟｯﾌﾟ体"/>
                <a:ea typeface="HGP創英角ﾎﾟｯﾌﾟ体"/>
              </a:rPr>
              <a:t>誰でも安全で楽に作業できる環境を目指して</a:t>
            </a:r>
            <a:r>
              <a:rPr lang="en-US" altLang="ja-JP" sz="3600" i="1" kern="10" dirty="0">
                <a:ln w="9525">
                  <a:solidFill>
                    <a:srgbClr val="000000"/>
                  </a:solidFill>
                  <a:round/>
                  <a:headEnd/>
                  <a:tailEnd/>
                </a:ln>
                <a:solidFill>
                  <a:srgbClr val="FF0000"/>
                </a:solidFill>
                <a:latin typeface="HGP創英角ﾎﾟｯﾌﾟ体"/>
                <a:ea typeface="HGP創英角ﾎﾟｯﾌﾟ体"/>
              </a:rPr>
              <a:t>!!</a:t>
            </a:r>
            <a:endParaRPr lang="ja-JP" altLang="en-US" sz="3600" i="1" kern="10" dirty="0">
              <a:ln w="9525">
                <a:solidFill>
                  <a:srgbClr val="000000"/>
                </a:solidFill>
                <a:round/>
                <a:headEnd/>
                <a:tailEnd/>
              </a:ln>
              <a:solidFill>
                <a:srgbClr val="FF0000"/>
              </a:solidFill>
              <a:latin typeface="HGP創英角ﾎﾟｯﾌﾟ体"/>
              <a:ea typeface="HGP創英角ﾎﾟｯﾌﾟ体"/>
            </a:endParaRPr>
          </a:p>
        </p:txBody>
      </p:sp>
      <p:sp>
        <p:nvSpPr>
          <p:cNvPr id="3081" name="WordArt 397"/>
          <p:cNvSpPr>
            <a:spLocks noChangeArrowheads="1" noChangeShapeType="1" noTextEdit="1"/>
          </p:cNvSpPr>
          <p:nvPr/>
        </p:nvSpPr>
        <p:spPr bwMode="auto">
          <a:xfrm>
            <a:off x="4000371" y="2461658"/>
            <a:ext cx="7678152" cy="631537"/>
          </a:xfrm>
          <a:prstGeom prst="rect">
            <a:avLst/>
          </a:prstGeom>
        </p:spPr>
        <p:txBody>
          <a:bodyPr wrap="none" fromWordArt="1">
            <a:prstTxWarp prst="textPlain">
              <a:avLst>
                <a:gd name="adj" fmla="val 50000"/>
              </a:avLst>
            </a:prstTxWarp>
          </a:bodyPr>
          <a:lstStyle/>
          <a:p>
            <a:r>
              <a:rPr lang="ja-JP" altLang="en-US" sz="3600" i="1" kern="10" dirty="0">
                <a:ln w="9525">
                  <a:solidFill>
                    <a:srgbClr val="000000"/>
                  </a:solidFill>
                  <a:round/>
                  <a:headEnd/>
                  <a:tailEnd/>
                </a:ln>
                <a:solidFill>
                  <a:srgbClr val="0000FF"/>
                </a:solidFill>
                <a:latin typeface="HGP創英角ﾎﾟｯﾌﾟ体"/>
                <a:ea typeface="HGP創英角ﾎﾟｯﾌﾟ体"/>
              </a:rPr>
              <a:t>外観チェック作業の負荷軽減</a:t>
            </a:r>
          </a:p>
        </p:txBody>
      </p:sp>
      <p:sp>
        <p:nvSpPr>
          <p:cNvPr id="2" name="テキスト ボックス 1"/>
          <p:cNvSpPr txBox="1"/>
          <p:nvPr/>
        </p:nvSpPr>
        <p:spPr>
          <a:xfrm>
            <a:off x="8176664" y="4777616"/>
            <a:ext cx="3860352" cy="1077218"/>
          </a:xfrm>
          <a:prstGeom prst="rect">
            <a:avLst/>
          </a:prstGeom>
          <a:noFill/>
        </p:spPr>
        <p:txBody>
          <a:bodyPr wrap="none" rtlCol="0">
            <a:spAutoFit/>
          </a:bodyPr>
          <a:lstStyle/>
          <a:p>
            <a:r>
              <a:rPr lang="ja-JP" altLang="en-US" sz="3200" b="1" dirty="0"/>
              <a:t>株式会社　デンソー　</a:t>
            </a:r>
            <a:endParaRPr lang="en-US" altLang="ja-JP" sz="3200" b="1" dirty="0"/>
          </a:p>
          <a:p>
            <a:r>
              <a:rPr lang="ja-JP" altLang="en-US" sz="3200" b="1" dirty="0"/>
              <a:t>　　　　　湖西製作所</a:t>
            </a:r>
          </a:p>
        </p:txBody>
      </p:sp>
      <p:sp>
        <p:nvSpPr>
          <p:cNvPr id="4" name="テキスト ボックス 3"/>
          <p:cNvSpPr txBox="1"/>
          <p:nvPr/>
        </p:nvSpPr>
        <p:spPr>
          <a:xfrm>
            <a:off x="8478410" y="6021289"/>
            <a:ext cx="3594254" cy="584775"/>
          </a:xfrm>
          <a:prstGeom prst="rect">
            <a:avLst/>
          </a:prstGeom>
          <a:noFill/>
        </p:spPr>
        <p:txBody>
          <a:bodyPr wrap="none" rtlCol="0">
            <a:spAutoFit/>
          </a:bodyPr>
          <a:lstStyle/>
          <a:p>
            <a:r>
              <a:rPr lang="ja-JP" altLang="en-US" sz="3200" b="1" dirty="0"/>
              <a:t>発表者　春夏　秋男</a:t>
            </a:r>
          </a:p>
        </p:txBody>
      </p:sp>
      <p:grpSp>
        <p:nvGrpSpPr>
          <p:cNvPr id="134" name="グループ化 133"/>
          <p:cNvGrpSpPr/>
          <p:nvPr/>
        </p:nvGrpSpPr>
        <p:grpSpPr>
          <a:xfrm>
            <a:off x="4008822" y="4510973"/>
            <a:ext cx="2889253" cy="2323180"/>
            <a:chOff x="903507" y="2748266"/>
            <a:chExt cx="3171326" cy="2543689"/>
          </a:xfrm>
        </p:grpSpPr>
        <p:grpSp>
          <p:nvGrpSpPr>
            <p:cNvPr id="135" name="グループ化 134"/>
            <p:cNvGrpSpPr/>
            <p:nvPr/>
          </p:nvGrpSpPr>
          <p:grpSpPr>
            <a:xfrm>
              <a:off x="1101623" y="4648523"/>
              <a:ext cx="1866457" cy="153418"/>
              <a:chOff x="5575944" y="5070012"/>
              <a:chExt cx="1866457" cy="153418"/>
            </a:xfrm>
          </p:grpSpPr>
          <p:sp>
            <p:nvSpPr>
              <p:cNvPr id="223" name="直方体 222"/>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4" name="フローチャート : 直接アクセス記憶 223"/>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5" name="フローチャート : 直接アクセス記憶 224"/>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6" name="フローチャート : 直接アクセス記憶 225"/>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7" name="フローチャート : 直接アクセス記憶 226"/>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8" name="フローチャート : 直接アクセス記憶 227"/>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9" name="フローチャート : 直接アクセス記憶 228"/>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0" name="フローチャート : 直接アクセス記憶 229"/>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1" name="フローチャート : 直接アクセス記憶 230"/>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2" name="フローチャート : 直接アクセス記憶 231"/>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3" name="フローチャート : 直接アクセス記憶 232"/>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4" name="フローチャート : 直接アクセス記憶 233"/>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5" name="フローチャート : 直接アクセス記憶 234"/>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6" name="フローチャート : 直接アクセス記憶 235"/>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7" name="フローチャート : 直接アクセス記憶 236"/>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8" name="フローチャート : 直接アクセス記憶 237"/>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9" name="フローチャート : 直接アクセス記憶 238"/>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0" name="フローチャート : 直接アクセス記憶 239"/>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1" name="フローチャート : 直接アクセス記憶 240"/>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2" name="フローチャート : 直接アクセス記憶 241"/>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3" name="フローチャート : 直接アクセス記憶 242"/>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4" name="フローチャート : 直接アクセス記憶 243"/>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5" name="フローチャート : 直接アクセス記憶 244"/>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6" name="フローチャート : 直接アクセス記憶 245"/>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7" name="正方形/長方形 246"/>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6" name="グループ化 135"/>
            <p:cNvGrpSpPr/>
            <p:nvPr/>
          </p:nvGrpSpPr>
          <p:grpSpPr>
            <a:xfrm>
              <a:off x="1247956" y="4500036"/>
              <a:ext cx="1866457" cy="153418"/>
              <a:chOff x="5575944" y="5070012"/>
              <a:chExt cx="1866457" cy="153418"/>
            </a:xfrm>
          </p:grpSpPr>
          <p:sp>
            <p:nvSpPr>
              <p:cNvPr id="198" name="直方体 197"/>
              <p:cNvSpPr/>
              <p:nvPr/>
            </p:nvSpPr>
            <p:spPr>
              <a:xfrm>
                <a:off x="5575944" y="5072348"/>
                <a:ext cx="1866457" cy="151082"/>
              </a:xfrm>
              <a:prstGeom prst="cube">
                <a:avLst>
                  <a:gd name="adj" fmla="val 49899"/>
                </a:avLst>
              </a:prstGeom>
              <a:gradFill>
                <a:gsLst>
                  <a:gs pos="0">
                    <a:srgbClr val="8488C4"/>
                  </a:gs>
                  <a:gs pos="53000">
                    <a:srgbClr val="D4DEFF"/>
                  </a:gs>
                  <a:gs pos="83000">
                    <a:srgbClr val="D4DEFF"/>
                  </a:gs>
                  <a:gs pos="98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9" name="フローチャート : 直接アクセス記憶 198"/>
              <p:cNvSpPr/>
              <p:nvPr/>
            </p:nvSpPr>
            <p:spPr>
              <a:xfrm rot="18969044" flipH="1">
                <a:off x="5581762"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0" name="フローチャート : 直接アクセス記憶 199"/>
              <p:cNvSpPr/>
              <p:nvPr/>
            </p:nvSpPr>
            <p:spPr>
              <a:xfrm rot="18969044" flipH="1">
                <a:off x="5660447"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1" name="フローチャート : 直接アクセス記憶 200"/>
              <p:cNvSpPr/>
              <p:nvPr/>
            </p:nvSpPr>
            <p:spPr>
              <a:xfrm rot="18969044" flipH="1">
                <a:off x="5733450"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2" name="フローチャート : 直接アクセス記憶 201"/>
              <p:cNvSpPr/>
              <p:nvPr/>
            </p:nvSpPr>
            <p:spPr>
              <a:xfrm rot="18969044" flipH="1">
                <a:off x="5815420"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3" name="フローチャート : 直接アクセス記憶 202"/>
              <p:cNvSpPr/>
              <p:nvPr/>
            </p:nvSpPr>
            <p:spPr>
              <a:xfrm rot="18969044" flipH="1">
                <a:off x="5894105"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4" name="フローチャート : 直接アクセス記憶 203"/>
              <p:cNvSpPr/>
              <p:nvPr/>
            </p:nvSpPr>
            <p:spPr>
              <a:xfrm rot="18969044" flipH="1">
                <a:off x="5967108"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5" name="フローチャート : 直接アクセス記憶 204"/>
              <p:cNvSpPr/>
              <p:nvPr/>
            </p:nvSpPr>
            <p:spPr>
              <a:xfrm rot="18969044" flipH="1">
                <a:off x="6052909"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6" name="フローチャート : 直接アクセス記憶 205"/>
              <p:cNvSpPr/>
              <p:nvPr/>
            </p:nvSpPr>
            <p:spPr>
              <a:xfrm rot="18969044" flipH="1">
                <a:off x="6131594" y="507329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7" name="フローチャート : 直接アクセス記憶 206"/>
              <p:cNvSpPr/>
              <p:nvPr/>
            </p:nvSpPr>
            <p:spPr>
              <a:xfrm rot="18969044" flipH="1">
                <a:off x="6204597" y="507329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8" name="フローチャート : 直接アクセス記憶 207"/>
              <p:cNvSpPr/>
              <p:nvPr/>
            </p:nvSpPr>
            <p:spPr>
              <a:xfrm rot="18969044" flipH="1">
                <a:off x="6286567" y="507099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9" name="フローチャート : 直接アクセス記憶 208"/>
              <p:cNvSpPr/>
              <p:nvPr/>
            </p:nvSpPr>
            <p:spPr>
              <a:xfrm rot="18969044" flipH="1">
                <a:off x="6365252" y="5070013"/>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0" name="フローチャート : 直接アクセス記憶 209"/>
              <p:cNvSpPr/>
              <p:nvPr/>
            </p:nvSpPr>
            <p:spPr>
              <a:xfrm rot="18969044" flipH="1">
                <a:off x="6438255" y="5070012"/>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1" name="フローチャート : 直接アクセス記憶 210"/>
              <p:cNvSpPr/>
              <p:nvPr/>
            </p:nvSpPr>
            <p:spPr>
              <a:xfrm rot="18969044" flipH="1">
                <a:off x="6506325"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2" name="フローチャート : 直接アクセス記憶 211"/>
              <p:cNvSpPr/>
              <p:nvPr/>
            </p:nvSpPr>
            <p:spPr>
              <a:xfrm rot="18969044" flipH="1">
                <a:off x="6570363"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3" name="フローチャート : 直接アクセス記憶 212"/>
              <p:cNvSpPr/>
              <p:nvPr/>
            </p:nvSpPr>
            <p:spPr>
              <a:xfrm rot="18969044" flipH="1">
                <a:off x="6652333"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4" name="フローチャート : 直接アクセス記憶 213"/>
              <p:cNvSpPr/>
              <p:nvPr/>
            </p:nvSpPr>
            <p:spPr>
              <a:xfrm rot="18969044" flipH="1">
                <a:off x="6731018"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5" name="フローチャート : 直接アクセス記憶 214"/>
              <p:cNvSpPr/>
              <p:nvPr/>
            </p:nvSpPr>
            <p:spPr>
              <a:xfrm rot="18969044" flipH="1">
                <a:off x="6804021"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6" name="フローチャート : 直接アクセス記憶 215"/>
              <p:cNvSpPr/>
              <p:nvPr/>
            </p:nvSpPr>
            <p:spPr>
              <a:xfrm rot="18969044" flipH="1">
                <a:off x="6889822" y="507853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7" name="フローチャート : 直接アクセス記憶 216"/>
              <p:cNvSpPr/>
              <p:nvPr/>
            </p:nvSpPr>
            <p:spPr>
              <a:xfrm rot="18969044" flipH="1">
                <a:off x="6968507" y="507755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8" name="フローチャート : 直接アクセス記憶 217"/>
              <p:cNvSpPr/>
              <p:nvPr/>
            </p:nvSpPr>
            <p:spPr>
              <a:xfrm rot="18969044" flipH="1">
                <a:off x="7041510" y="507755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9" name="フローチャート : 直接アクセス記憶 218"/>
              <p:cNvSpPr/>
              <p:nvPr/>
            </p:nvSpPr>
            <p:spPr>
              <a:xfrm rot="18969044" flipH="1">
                <a:off x="7123480" y="5075259"/>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0" name="フローチャート : 直接アクセス記憶 219"/>
              <p:cNvSpPr/>
              <p:nvPr/>
            </p:nvSpPr>
            <p:spPr>
              <a:xfrm rot="18969044" flipH="1">
                <a:off x="7202165" y="5074276"/>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1" name="フローチャート : 直接アクセス記憶 220"/>
              <p:cNvSpPr/>
              <p:nvPr/>
            </p:nvSpPr>
            <p:spPr>
              <a:xfrm rot="18969044" flipH="1">
                <a:off x="7275168" y="5074275"/>
                <a:ext cx="142569" cy="78745"/>
              </a:xfrm>
              <a:prstGeom prst="flowChartMagneticDrum">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2" name="正方形/長方形 221"/>
              <p:cNvSpPr/>
              <p:nvPr/>
            </p:nvSpPr>
            <p:spPr>
              <a:xfrm>
                <a:off x="5575944" y="5148955"/>
                <a:ext cx="1776190" cy="55699"/>
              </a:xfrm>
              <a:prstGeom prst="rect">
                <a:avLst/>
              </a:prstGeom>
              <a:gradFill>
                <a:gsLst>
                  <a:gs pos="0">
                    <a:srgbClr val="8488C4"/>
                  </a:gs>
                  <a:gs pos="53000">
                    <a:srgbClr val="D4DEFF"/>
                  </a:gs>
                  <a:gs pos="83000">
                    <a:srgbClr val="D4DEFF"/>
                  </a:gs>
                  <a:gs pos="100000">
                    <a:srgbClr val="96AB94"/>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7" name="グループ化 136"/>
            <p:cNvGrpSpPr/>
            <p:nvPr/>
          </p:nvGrpSpPr>
          <p:grpSpPr>
            <a:xfrm>
              <a:off x="903507" y="2748266"/>
              <a:ext cx="3171326" cy="2543689"/>
              <a:chOff x="903507" y="2748266"/>
              <a:chExt cx="3171326" cy="2543689"/>
            </a:xfrm>
          </p:grpSpPr>
          <p:sp>
            <p:nvSpPr>
              <p:cNvPr id="138" name="正方形/長方形 137"/>
              <p:cNvSpPr/>
              <p:nvPr/>
            </p:nvSpPr>
            <p:spPr>
              <a:xfrm rot="8040868">
                <a:off x="786639" y="4639243"/>
                <a:ext cx="84226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39" name="グループ化 138"/>
              <p:cNvGrpSpPr/>
              <p:nvPr/>
            </p:nvGrpSpPr>
            <p:grpSpPr>
              <a:xfrm>
                <a:off x="3342346" y="4472973"/>
                <a:ext cx="301729" cy="315214"/>
                <a:chOff x="3910231" y="5138394"/>
                <a:chExt cx="301729" cy="315214"/>
              </a:xfrm>
            </p:grpSpPr>
            <p:sp>
              <p:nvSpPr>
                <p:cNvPr id="194" name="フローチャート : 結合子 193"/>
                <p:cNvSpPr/>
                <p:nvPr/>
              </p:nvSpPr>
              <p:spPr>
                <a:xfrm>
                  <a:off x="3910231" y="51392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5" name="フローチャート : 結合子 194"/>
                <p:cNvSpPr/>
                <p:nvPr/>
              </p:nvSpPr>
              <p:spPr>
                <a:xfrm>
                  <a:off x="3978855" y="52283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6" name="フローチャート : 結合子 195"/>
                <p:cNvSpPr/>
                <p:nvPr/>
              </p:nvSpPr>
              <p:spPr>
                <a:xfrm>
                  <a:off x="4040155" y="52512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7" name="フローチャート: 手作業 196"/>
                <p:cNvSpPr/>
                <p:nvPr/>
              </p:nvSpPr>
              <p:spPr>
                <a:xfrm>
                  <a:off x="4023680" y="51383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40" name="正方形/長方形 139"/>
              <p:cNvSpPr/>
              <p:nvPr/>
            </p:nvSpPr>
            <p:spPr>
              <a:xfrm rot="8040868">
                <a:off x="3011519" y="4657874"/>
                <a:ext cx="442881"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1" name="グループ化 140"/>
              <p:cNvGrpSpPr/>
              <p:nvPr/>
            </p:nvGrpSpPr>
            <p:grpSpPr>
              <a:xfrm>
                <a:off x="999802" y="4972852"/>
                <a:ext cx="301729" cy="319103"/>
                <a:chOff x="999802" y="4983409"/>
                <a:chExt cx="301729" cy="319103"/>
              </a:xfrm>
            </p:grpSpPr>
            <p:grpSp>
              <p:nvGrpSpPr>
                <p:cNvPr id="189" name="グループ化 188"/>
                <p:cNvGrpSpPr/>
                <p:nvPr/>
              </p:nvGrpSpPr>
              <p:grpSpPr>
                <a:xfrm>
                  <a:off x="999802" y="4988192"/>
                  <a:ext cx="301729" cy="314320"/>
                  <a:chOff x="2792769" y="4986888"/>
                  <a:chExt cx="301729" cy="314320"/>
                </a:xfrm>
              </p:grpSpPr>
              <p:sp>
                <p:nvSpPr>
                  <p:cNvPr id="191" name="フローチャート : 結合子 190"/>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2" name="フローチャート : 結合子 191"/>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3" name="フローチャート : 結合子 192"/>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90" name="フローチャート: 手作業 189"/>
                <p:cNvSpPr/>
                <p:nvPr/>
              </p:nvSpPr>
              <p:spPr>
                <a:xfrm>
                  <a:off x="1113544" y="4983409"/>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42" name="グループ化 141"/>
              <p:cNvGrpSpPr/>
              <p:nvPr/>
            </p:nvGrpSpPr>
            <p:grpSpPr>
              <a:xfrm>
                <a:off x="2866259" y="4976741"/>
                <a:ext cx="301729" cy="315214"/>
                <a:chOff x="2792769" y="4985994"/>
                <a:chExt cx="301729" cy="315214"/>
              </a:xfrm>
            </p:grpSpPr>
            <p:grpSp>
              <p:nvGrpSpPr>
                <p:cNvPr id="184" name="グループ化 183"/>
                <p:cNvGrpSpPr/>
                <p:nvPr/>
              </p:nvGrpSpPr>
              <p:grpSpPr>
                <a:xfrm>
                  <a:off x="2792769" y="4986888"/>
                  <a:ext cx="301729" cy="314320"/>
                  <a:chOff x="2792769" y="4986888"/>
                  <a:chExt cx="301729" cy="314320"/>
                </a:xfrm>
              </p:grpSpPr>
              <p:sp>
                <p:nvSpPr>
                  <p:cNvPr id="186" name="フローチャート : 結合子 185"/>
                  <p:cNvSpPr/>
                  <p:nvPr/>
                </p:nvSpPr>
                <p:spPr>
                  <a:xfrm>
                    <a:off x="2792769" y="4986888"/>
                    <a:ext cx="301729" cy="31432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 name="フローチャート : 結合子 186"/>
                  <p:cNvSpPr/>
                  <p:nvPr/>
                </p:nvSpPr>
                <p:spPr>
                  <a:xfrm>
                    <a:off x="2861393" y="5075931"/>
                    <a:ext cx="165044" cy="144016"/>
                  </a:xfrm>
                  <a:prstGeom prst="flowChartConnector">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 name="フローチャート : 結合子 187"/>
                  <p:cNvSpPr/>
                  <p:nvPr/>
                </p:nvSpPr>
                <p:spPr>
                  <a:xfrm>
                    <a:off x="2931042" y="5098885"/>
                    <a:ext cx="45719" cy="85152"/>
                  </a:xfrm>
                  <a:prstGeom prst="flowChartConnector">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85" name="フローチャート: 手作業 184"/>
                <p:cNvSpPr/>
                <p:nvPr/>
              </p:nvSpPr>
              <p:spPr>
                <a:xfrm>
                  <a:off x="2906218" y="4985994"/>
                  <a:ext cx="88473" cy="163249"/>
                </a:xfrm>
                <a:prstGeom prst="flowChartManualOperati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43" name="正方形/長方形 142"/>
              <p:cNvSpPr/>
              <p:nvPr/>
            </p:nvSpPr>
            <p:spPr>
              <a:xfrm>
                <a:off x="1044743" y="4820012"/>
                <a:ext cx="2232248"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4" name="正方形/長方形 143"/>
              <p:cNvSpPr/>
              <p:nvPr/>
            </p:nvSpPr>
            <p:spPr>
              <a:xfrm>
                <a:off x="1395083" y="4454435"/>
                <a:ext cx="2232248"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 name="正方形/長方形 144"/>
              <p:cNvSpPr/>
              <p:nvPr/>
            </p:nvSpPr>
            <p:spPr>
              <a:xfrm rot="5400000">
                <a:off x="3009444" y="3599253"/>
                <a:ext cx="1512438"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6" name="正方形/長方形 145"/>
              <p:cNvSpPr/>
              <p:nvPr/>
            </p:nvSpPr>
            <p:spPr>
              <a:xfrm>
                <a:off x="944072" y="4941168"/>
                <a:ext cx="2232248"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7" name="正方形/長方形 146"/>
              <p:cNvSpPr/>
              <p:nvPr/>
            </p:nvSpPr>
            <p:spPr>
              <a:xfrm rot="8040868">
                <a:off x="3061342" y="3161783"/>
                <a:ext cx="84226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8" name="正方形/長方形 147"/>
              <p:cNvSpPr/>
              <p:nvPr/>
            </p:nvSpPr>
            <p:spPr>
              <a:xfrm>
                <a:off x="3199180" y="3473555"/>
                <a:ext cx="283296"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9" name="正方形/長方形 148"/>
              <p:cNvSpPr/>
              <p:nvPr/>
            </p:nvSpPr>
            <p:spPr>
              <a:xfrm>
                <a:off x="3791537" y="2865894"/>
                <a:ext cx="283296"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0" name="正方形/長方形 149"/>
              <p:cNvSpPr/>
              <p:nvPr/>
            </p:nvSpPr>
            <p:spPr>
              <a:xfrm rot="8040868">
                <a:off x="3339748" y="3169742"/>
                <a:ext cx="84226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1" name="正方形/長方形 150"/>
              <p:cNvSpPr/>
              <p:nvPr/>
            </p:nvSpPr>
            <p:spPr>
              <a:xfrm rot="5400000">
                <a:off x="1321135" y="4207319"/>
                <a:ext cx="333751"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2" name="正方形/長方形 151"/>
              <p:cNvSpPr/>
              <p:nvPr/>
            </p:nvSpPr>
            <p:spPr>
              <a:xfrm rot="5400000">
                <a:off x="759492" y="4797152"/>
                <a:ext cx="333751"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3" name="正方形/長方形 152"/>
              <p:cNvSpPr/>
              <p:nvPr/>
            </p:nvSpPr>
            <p:spPr>
              <a:xfrm>
                <a:off x="1492624" y="4057340"/>
                <a:ext cx="2232248"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4" name="正方形/長方形 153"/>
              <p:cNvSpPr/>
              <p:nvPr/>
            </p:nvSpPr>
            <p:spPr>
              <a:xfrm rot="8040868">
                <a:off x="787399" y="4357248"/>
                <a:ext cx="84226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5" name="正方形/長方形 154"/>
              <p:cNvSpPr/>
              <p:nvPr/>
            </p:nvSpPr>
            <p:spPr>
              <a:xfrm>
                <a:off x="1385718" y="4174963"/>
                <a:ext cx="1836323"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6" name="正方形/長方形 155"/>
              <p:cNvSpPr/>
              <p:nvPr/>
            </p:nvSpPr>
            <p:spPr>
              <a:xfrm>
                <a:off x="1510840" y="4343354"/>
                <a:ext cx="2232248"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7" name="正方形/長方形 156"/>
              <p:cNvSpPr/>
              <p:nvPr/>
            </p:nvSpPr>
            <p:spPr>
              <a:xfrm rot="5400000">
                <a:off x="3191696" y="4201269"/>
                <a:ext cx="252171"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58" name="グループ化 157"/>
              <p:cNvGrpSpPr/>
              <p:nvPr/>
            </p:nvGrpSpPr>
            <p:grpSpPr>
              <a:xfrm>
                <a:off x="1109878" y="2748266"/>
                <a:ext cx="1742367" cy="1939159"/>
                <a:chOff x="5286749" y="2465713"/>
                <a:chExt cx="1742367" cy="1939159"/>
              </a:xfrm>
            </p:grpSpPr>
            <p:sp>
              <p:nvSpPr>
                <p:cNvPr id="175" name="直方体 174"/>
                <p:cNvSpPr/>
                <p:nvPr/>
              </p:nvSpPr>
              <p:spPr>
                <a:xfrm>
                  <a:off x="5364088" y="3717846"/>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 name="直方体 175"/>
                <p:cNvSpPr/>
                <p:nvPr/>
              </p:nvSpPr>
              <p:spPr>
                <a:xfrm>
                  <a:off x="5308418" y="36221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 name="直方体 176"/>
                <p:cNvSpPr/>
                <p:nvPr/>
              </p:nvSpPr>
              <p:spPr>
                <a:xfrm>
                  <a:off x="5364088" y="3130042"/>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8" name="直方体 177"/>
                <p:cNvSpPr/>
                <p:nvPr/>
              </p:nvSpPr>
              <p:spPr>
                <a:xfrm>
                  <a:off x="5286749" y="3048828"/>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9" name="直方体 178"/>
                <p:cNvSpPr/>
                <p:nvPr/>
              </p:nvSpPr>
              <p:spPr>
                <a:xfrm>
                  <a:off x="5348378" y="2555939"/>
                  <a:ext cx="1608975" cy="687026"/>
                </a:xfrm>
                <a:prstGeom prst="cub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80" name="直方体 179"/>
                <p:cNvSpPr/>
                <p:nvPr/>
              </p:nvSpPr>
              <p:spPr>
                <a:xfrm>
                  <a:off x="5292080" y="2465713"/>
                  <a:ext cx="1720698" cy="287546"/>
                </a:xfrm>
                <a:prstGeom prst="cube">
                  <a:avLst>
                    <a:gd name="adj" fmla="val 7639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59" name="正方形/長方形 158"/>
              <p:cNvSpPr/>
              <p:nvPr/>
            </p:nvSpPr>
            <p:spPr>
              <a:xfrm>
                <a:off x="1045499" y="4527050"/>
                <a:ext cx="1842789"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0" name="平行四辺形 159"/>
              <p:cNvSpPr/>
              <p:nvPr/>
            </p:nvSpPr>
            <p:spPr>
              <a:xfrm>
                <a:off x="2866259" y="4816419"/>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1" name="平行四辺形 160"/>
              <p:cNvSpPr/>
              <p:nvPr/>
            </p:nvSpPr>
            <p:spPr>
              <a:xfrm>
                <a:off x="988450" y="4825661"/>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2" name="平行四辺形 161"/>
              <p:cNvSpPr/>
              <p:nvPr/>
            </p:nvSpPr>
            <p:spPr>
              <a:xfrm>
                <a:off x="3317781" y="4355163"/>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3" name="正方形/長方形 162"/>
              <p:cNvSpPr/>
              <p:nvPr/>
            </p:nvSpPr>
            <p:spPr>
              <a:xfrm rot="8040868">
                <a:off x="3049332" y="4352775"/>
                <a:ext cx="84226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64" name="グループ化 163"/>
              <p:cNvGrpSpPr/>
              <p:nvPr/>
            </p:nvGrpSpPr>
            <p:grpSpPr>
              <a:xfrm>
                <a:off x="3148620" y="4589298"/>
                <a:ext cx="598163" cy="324975"/>
                <a:chOff x="3148620" y="4589298"/>
                <a:chExt cx="598163" cy="324975"/>
              </a:xfrm>
            </p:grpSpPr>
            <p:sp>
              <p:nvSpPr>
                <p:cNvPr id="171" name="円柱 170"/>
                <p:cNvSpPr/>
                <p:nvPr/>
              </p:nvSpPr>
              <p:spPr>
                <a:xfrm>
                  <a:off x="3331265" y="4671661"/>
                  <a:ext cx="115471" cy="170911"/>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2" name="円柱 171"/>
                <p:cNvSpPr/>
                <p:nvPr/>
              </p:nvSpPr>
              <p:spPr>
                <a:xfrm>
                  <a:off x="3311716" y="4831674"/>
                  <a:ext cx="176570" cy="82599"/>
                </a:xfrm>
                <a:prstGeom prst="can">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3" name="直方体 172"/>
                <p:cNvSpPr/>
                <p:nvPr/>
              </p:nvSpPr>
              <p:spPr>
                <a:xfrm rot="667446">
                  <a:off x="3316734" y="4693060"/>
                  <a:ext cx="430049" cy="78485"/>
                </a:xfrm>
                <a:prstGeom prst="cube">
                  <a:avLst>
                    <a:gd name="adj" fmla="val 77890"/>
                  </a:avLst>
                </a:prstGeom>
                <a:pattFill prst="pct70">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4" name="平行四辺形 173"/>
                <p:cNvSpPr/>
                <p:nvPr/>
              </p:nvSpPr>
              <p:spPr>
                <a:xfrm>
                  <a:off x="3148620" y="4589298"/>
                  <a:ext cx="384044" cy="155467"/>
                </a:xfrm>
                <a:prstGeom prst="parallelogram">
                  <a:avLst>
                    <a:gd name="adj" fmla="val 93473"/>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65" name="正方形/長方形 164"/>
              <p:cNvSpPr/>
              <p:nvPr/>
            </p:nvSpPr>
            <p:spPr>
              <a:xfrm rot="8040868">
                <a:off x="3061342" y="4630278"/>
                <a:ext cx="84226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6" name="正方形/長方形 165"/>
              <p:cNvSpPr/>
              <p:nvPr/>
            </p:nvSpPr>
            <p:spPr>
              <a:xfrm rot="8040868">
                <a:off x="2632198" y="4348285"/>
                <a:ext cx="84226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7" name="正方形/長方形 166"/>
              <p:cNvSpPr/>
              <p:nvPr/>
            </p:nvSpPr>
            <p:spPr>
              <a:xfrm rot="8040868">
                <a:off x="2605085" y="4572609"/>
                <a:ext cx="842268" cy="45719"/>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8" name="正方形/長方形 167"/>
              <p:cNvSpPr/>
              <p:nvPr/>
            </p:nvSpPr>
            <p:spPr>
              <a:xfrm rot="5400000">
                <a:off x="2442961" y="4206914"/>
                <a:ext cx="1512438"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9" name="正方形/長方形 168"/>
              <p:cNvSpPr/>
              <p:nvPr/>
            </p:nvSpPr>
            <p:spPr>
              <a:xfrm rot="5400000">
                <a:off x="2643823" y="4792222"/>
                <a:ext cx="252171" cy="45721"/>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0" name="正方形/長方形 169"/>
              <p:cNvSpPr/>
              <p:nvPr/>
            </p:nvSpPr>
            <p:spPr>
              <a:xfrm>
                <a:off x="944071" y="4644172"/>
                <a:ext cx="2232248" cy="4572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9" name="テキスト ボックス 8"/>
          <p:cNvSpPr txBox="1"/>
          <p:nvPr/>
        </p:nvSpPr>
        <p:spPr>
          <a:xfrm>
            <a:off x="4293831" y="100566"/>
            <a:ext cx="2600065" cy="646331"/>
          </a:xfrm>
          <a:prstGeom prst="rect">
            <a:avLst/>
          </a:prstGeom>
          <a:noFill/>
        </p:spPr>
        <p:txBody>
          <a:bodyPr wrap="square" rtlCol="0">
            <a:spAutoFit/>
          </a:bodyPr>
          <a:lstStyle/>
          <a:p>
            <a:r>
              <a:rPr lang="en-US" altLang="ja-JP" sz="3600" dirty="0">
                <a:latin typeface="HG創英角ﾎﾟｯﾌﾟ体" pitchFamily="49" charset="-128"/>
                <a:ea typeface="HG創英角ﾎﾟｯﾌﾟ体" pitchFamily="49" charset="-128"/>
              </a:rPr>
              <a:t>&lt;</a:t>
            </a:r>
            <a:r>
              <a:rPr lang="ja-JP" altLang="en-US" sz="3600" dirty="0">
                <a:latin typeface="HG創英角ﾎﾟｯﾌﾟ体" pitchFamily="49" charset="-128"/>
                <a:ea typeface="HG創英角ﾎﾟｯﾌﾟ体" pitchFamily="49" charset="-128"/>
              </a:rPr>
              <a:t>テーマ</a:t>
            </a:r>
            <a:r>
              <a:rPr lang="en-US" altLang="ja-JP" sz="3600" dirty="0">
                <a:latin typeface="HG創英角ﾎﾟｯﾌﾟ体" pitchFamily="49" charset="-128"/>
                <a:ea typeface="HG創英角ﾎﾟｯﾌﾟ体" pitchFamily="49" charset="-128"/>
              </a:rPr>
              <a:t>&gt;</a:t>
            </a:r>
            <a:endParaRPr lang="ja-JP" altLang="en-US" sz="3600" dirty="0">
              <a:latin typeface="HG創英角ﾎﾟｯﾌﾟ体" pitchFamily="49" charset="-128"/>
              <a:ea typeface="HG創英角ﾎﾟｯﾌﾟ体" pitchFamily="49" charset="-128"/>
            </a:endParaRPr>
          </a:p>
        </p:txBody>
      </p:sp>
      <p:sp>
        <p:nvSpPr>
          <p:cNvPr id="252" name="WordArt 508"/>
          <p:cNvSpPr>
            <a:spLocks noChangeArrowheads="1" noChangeShapeType="1" noTextEdit="1"/>
          </p:cNvSpPr>
          <p:nvPr/>
        </p:nvSpPr>
        <p:spPr bwMode="auto">
          <a:xfrm>
            <a:off x="6480880" y="3853031"/>
            <a:ext cx="5412120" cy="552378"/>
          </a:xfrm>
          <a:prstGeom prst="rect">
            <a:avLst/>
          </a:prstGeom>
        </p:spPr>
        <p:txBody>
          <a:bodyPr wrap="none" fromWordArt="1">
            <a:prstTxWarp prst="textPlain">
              <a:avLst>
                <a:gd name="adj" fmla="val 50000"/>
              </a:avLst>
            </a:prstTxWarp>
          </a:bodyPr>
          <a:lstStyle/>
          <a:p>
            <a:r>
              <a:rPr lang="ja-JP" altLang="en-US" sz="28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GP創英角ﾎﾟｯﾌﾟ体"/>
                <a:ea typeface="HGP創英角ﾎﾟｯﾌﾟ体"/>
              </a:rPr>
              <a:t>ＡＧＶサークル</a:t>
            </a:r>
          </a:p>
        </p:txBody>
      </p:sp>
      <p:sp>
        <p:nvSpPr>
          <p:cNvPr id="7" name="四角形: 角を丸くする 6">
            <a:extLst>
              <a:ext uri="{FF2B5EF4-FFF2-40B4-BE49-F238E27FC236}">
                <a16:creationId xmlns:a16="http://schemas.microsoft.com/office/drawing/2014/main" id="{DA62E406-76B7-4850-AE1F-88CB9986C80E}"/>
              </a:ext>
            </a:extLst>
          </p:cNvPr>
          <p:cNvSpPr/>
          <p:nvPr/>
        </p:nvSpPr>
        <p:spPr>
          <a:xfrm>
            <a:off x="3552529" y="4156359"/>
            <a:ext cx="3507218" cy="272878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5036E40C-6B70-C4AE-FC79-731412BE949F}"/>
              </a:ext>
            </a:extLst>
          </p:cNvPr>
          <p:cNvPicPr>
            <a:picLocks noChangeAspect="1"/>
          </p:cNvPicPr>
          <p:nvPr/>
        </p:nvPicPr>
        <p:blipFill>
          <a:blip r:embed="rId3"/>
          <a:srcRect l="29138" t="22688" r="21650" b="10746"/>
          <a:stretch/>
        </p:blipFill>
        <p:spPr>
          <a:xfrm>
            <a:off x="185765" y="340831"/>
            <a:ext cx="3513405" cy="2673216"/>
          </a:xfrm>
          <a:prstGeom prst="rect">
            <a:avLst/>
          </a:prstGeom>
          <a:ln>
            <a:solidFill>
              <a:schemeClr val="tx1"/>
            </a:solidFill>
          </a:ln>
        </p:spPr>
      </p:pic>
      <p:sp>
        <p:nvSpPr>
          <p:cNvPr id="11" name="テキスト ボックス 10">
            <a:extLst>
              <a:ext uri="{FF2B5EF4-FFF2-40B4-BE49-F238E27FC236}">
                <a16:creationId xmlns:a16="http://schemas.microsoft.com/office/drawing/2014/main" id="{2A6406D2-8F34-5FA3-42BD-49D1044478CE}"/>
              </a:ext>
            </a:extLst>
          </p:cNvPr>
          <p:cNvSpPr txBox="1"/>
          <p:nvPr/>
        </p:nvSpPr>
        <p:spPr>
          <a:xfrm>
            <a:off x="407368" y="3429000"/>
            <a:ext cx="2807354" cy="1754326"/>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・テーマは一番最初に来る</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AGV</a:t>
            </a:r>
            <a:r>
              <a:rPr kumimoji="1" lang="ja-JP" altLang="en-US" dirty="0">
                <a:latin typeface="Meiryo UI" panose="020B0604030504040204" pitchFamily="50" charset="-128"/>
                <a:ea typeface="Meiryo UI" panose="020B0604030504040204" pitchFamily="50" charset="-128"/>
              </a:rPr>
              <a:t>を書いても社外の人</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には伝わらない</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・改善したものをにおわせる</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のに書くほうが良い</a:t>
            </a:r>
          </a:p>
        </p:txBody>
      </p:sp>
    </p:spTree>
    <p:extLst>
      <p:ext uri="{BB962C8B-B14F-4D97-AF65-F5344CB8AC3E}">
        <p14:creationId xmlns:p14="http://schemas.microsoft.com/office/powerpoint/2010/main" val="5480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1+#ppt_w/2"/>
                                          </p:val>
                                        </p:tav>
                                        <p:tav tm="100000">
                                          <p:val>
                                            <p:strVal val="#ppt_x"/>
                                          </p:val>
                                        </p:tav>
                                      </p:tavLst>
                                    </p:anim>
                                    <p:anim calcmode="lin" valueType="num">
                                      <p:cBhvr additive="base">
                                        <p:cTn id="12"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0-#ppt_w/2"/>
                                          </p:val>
                                        </p:tav>
                                        <p:tav tm="100000">
                                          <p:val>
                                            <p:strVal val="#ppt_x"/>
                                          </p:val>
                                        </p:tav>
                                      </p:tavLst>
                                    </p:anim>
                                    <p:anim calcmode="lin" valueType="num">
                                      <p:cBhvr additive="base">
                                        <p:cTn id="18" dur="500" fill="hold"/>
                                        <p:tgtEl>
                                          <p:spTgt spid="307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081"/>
                                        </p:tgtEl>
                                        <p:attrNameLst>
                                          <p:attrName>style.visibility</p:attrName>
                                        </p:attrNameLst>
                                      </p:cBhvr>
                                      <p:to>
                                        <p:strVal val="visible"/>
                                      </p:to>
                                    </p:set>
                                    <p:anim calcmode="lin" valueType="num">
                                      <p:cBhvr additive="base">
                                        <p:cTn id="21" dur="500" fill="hold"/>
                                        <p:tgtEl>
                                          <p:spTgt spid="3081"/>
                                        </p:tgtEl>
                                        <p:attrNameLst>
                                          <p:attrName>ppt_x</p:attrName>
                                        </p:attrNameLst>
                                      </p:cBhvr>
                                      <p:tavLst>
                                        <p:tav tm="0">
                                          <p:val>
                                            <p:strVal val="0-#ppt_w/2"/>
                                          </p:val>
                                        </p:tav>
                                        <p:tav tm="100000">
                                          <p:val>
                                            <p:strVal val="#ppt_x"/>
                                          </p:val>
                                        </p:tav>
                                      </p:tavLst>
                                    </p:anim>
                                    <p:anim calcmode="lin" valueType="num">
                                      <p:cBhvr additive="base">
                                        <p:cTn id="22" dur="500" fill="hold"/>
                                        <p:tgtEl>
                                          <p:spTgt spid="308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randombar(horizontal)">
                                      <p:cBhvr>
                                        <p:cTn id="27" dur="500"/>
                                        <p:tgtEl>
                                          <p:spTgt spid="134"/>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down)">
                                      <p:cBhvr>
                                        <p:cTn id="31" dur="500"/>
                                        <p:tgtEl>
                                          <p:spTgt spid="48"/>
                                        </p:tgtEl>
                                      </p:cBhvr>
                                    </p:animEffect>
                                  </p:childTnLst>
                                </p:cTn>
                              </p:par>
                            </p:childTnLst>
                          </p:cTn>
                        </p:par>
                        <p:par>
                          <p:cTn id="32" fill="hold">
                            <p:stCondLst>
                              <p:cond delay="1000"/>
                            </p:stCondLst>
                            <p:childTnLst>
                              <p:par>
                                <p:cTn id="33" presetID="2" presetClass="exit" presetSubtype="8" fill="hold" nodeType="afterEffect">
                                  <p:stCondLst>
                                    <p:cond delay="0"/>
                                  </p:stCondLst>
                                  <p:childTnLst>
                                    <p:anim calcmode="lin" valueType="num">
                                      <p:cBhvr additive="base">
                                        <p:cTn id="34" dur="500"/>
                                        <p:tgtEl>
                                          <p:spTgt spid="134"/>
                                        </p:tgtEl>
                                        <p:attrNameLst>
                                          <p:attrName>ppt_x</p:attrName>
                                        </p:attrNameLst>
                                      </p:cBhvr>
                                      <p:tavLst>
                                        <p:tav tm="0">
                                          <p:val>
                                            <p:strVal val="ppt_x"/>
                                          </p:val>
                                        </p:tav>
                                        <p:tav tm="100000">
                                          <p:val>
                                            <p:strVal val="0-ppt_w/2"/>
                                          </p:val>
                                        </p:tav>
                                      </p:tavLst>
                                    </p:anim>
                                    <p:anim calcmode="lin" valueType="num">
                                      <p:cBhvr additive="base">
                                        <p:cTn id="35" dur="500"/>
                                        <p:tgtEl>
                                          <p:spTgt spid="134"/>
                                        </p:tgtEl>
                                        <p:attrNameLst>
                                          <p:attrName>ppt_y</p:attrName>
                                        </p:attrNameLst>
                                      </p:cBhvr>
                                      <p:tavLst>
                                        <p:tav tm="0">
                                          <p:val>
                                            <p:strVal val="ppt_y"/>
                                          </p:val>
                                        </p:tav>
                                        <p:tav tm="100000">
                                          <p:val>
                                            <p:strVal val="ppt_y"/>
                                          </p:val>
                                        </p:tav>
                                      </p:tavLst>
                                    </p:anim>
                                    <p:set>
                                      <p:cBhvr>
                                        <p:cTn id="36" dur="1" fill="hold">
                                          <p:stCondLst>
                                            <p:cond delay="499"/>
                                          </p:stCondLst>
                                        </p:cTn>
                                        <p:tgtEl>
                                          <p:spTgt spid="134"/>
                                        </p:tgtEl>
                                        <p:attrNameLst>
                                          <p:attrName>style.visibility</p:attrName>
                                        </p:attrNameLst>
                                      </p:cBhvr>
                                      <p:to>
                                        <p:strVal val="hidden"/>
                                      </p:to>
                                    </p:set>
                                  </p:childTnLst>
                                </p:cTn>
                              </p:par>
                              <p:par>
                                <p:cTn id="37" presetID="2" presetClass="exit" presetSubtype="8" fill="hold" nodeType="withEffect">
                                  <p:stCondLst>
                                    <p:cond delay="0"/>
                                  </p:stCondLst>
                                  <p:childTnLst>
                                    <p:anim calcmode="lin" valueType="num">
                                      <p:cBhvr additive="base">
                                        <p:cTn id="38" dur="500"/>
                                        <p:tgtEl>
                                          <p:spTgt spid="48"/>
                                        </p:tgtEl>
                                        <p:attrNameLst>
                                          <p:attrName>ppt_x</p:attrName>
                                        </p:attrNameLst>
                                      </p:cBhvr>
                                      <p:tavLst>
                                        <p:tav tm="0">
                                          <p:val>
                                            <p:strVal val="ppt_x"/>
                                          </p:val>
                                        </p:tav>
                                        <p:tav tm="100000">
                                          <p:val>
                                            <p:strVal val="0-ppt_w/2"/>
                                          </p:val>
                                        </p:tav>
                                      </p:tavLst>
                                    </p:anim>
                                    <p:anim calcmode="lin" valueType="num">
                                      <p:cBhvr additive="base">
                                        <p:cTn id="39" dur="500"/>
                                        <p:tgtEl>
                                          <p:spTgt spid="48"/>
                                        </p:tgtEl>
                                        <p:attrNameLst>
                                          <p:attrName>ppt_y</p:attrName>
                                        </p:attrNameLst>
                                      </p:cBhvr>
                                      <p:tavLst>
                                        <p:tav tm="0">
                                          <p:val>
                                            <p:strVal val="ppt_y"/>
                                          </p:val>
                                        </p:tav>
                                        <p:tav tm="100000">
                                          <p:val>
                                            <p:strVal val="ppt_y"/>
                                          </p:val>
                                        </p:tav>
                                      </p:tavLst>
                                    </p:anim>
                                    <p:set>
                                      <p:cBhvr>
                                        <p:cTn id="40"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8" grpId="0"/>
      <p:bldP spid="3081"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AutoShape 2"/>
          <p:cNvSpPr>
            <a:spLocks noChangeArrowheads="1"/>
          </p:cNvSpPr>
          <p:nvPr/>
        </p:nvSpPr>
        <p:spPr bwMode="auto">
          <a:xfrm>
            <a:off x="3503711" y="358190"/>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206" y="636969"/>
            <a:ext cx="3248025" cy="259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523" y="3891880"/>
            <a:ext cx="34671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1007" y="1101637"/>
            <a:ext cx="3338449" cy="202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正方形/長方形 84"/>
          <p:cNvSpPr/>
          <p:nvPr/>
        </p:nvSpPr>
        <p:spPr>
          <a:xfrm>
            <a:off x="3647727" y="1377264"/>
            <a:ext cx="375424" cy="113174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テキスト ボックス 37"/>
          <p:cNvSpPr txBox="1"/>
          <p:nvPr/>
        </p:nvSpPr>
        <p:spPr>
          <a:xfrm>
            <a:off x="9120336" y="346855"/>
            <a:ext cx="1784463" cy="338554"/>
          </a:xfrm>
          <a:prstGeom prst="rect">
            <a:avLst/>
          </a:prstGeom>
          <a:noFill/>
        </p:spPr>
        <p:txBody>
          <a:bodyPr wrap="none" rtlCol="0">
            <a:spAutoFit/>
          </a:bodyPr>
          <a:lstStyle/>
          <a:p>
            <a:r>
              <a:rPr lang="ja-JP" altLang="en-US" sz="1600" b="1" dirty="0"/>
              <a:t>作業負荷レベル表</a:t>
            </a:r>
          </a:p>
        </p:txBody>
      </p:sp>
      <p:sp>
        <p:nvSpPr>
          <p:cNvPr id="55" name="AutoShape 56"/>
          <p:cNvSpPr>
            <a:spLocks noChangeArrowheads="1"/>
          </p:cNvSpPr>
          <p:nvPr/>
        </p:nvSpPr>
        <p:spPr bwMode="auto">
          <a:xfrm>
            <a:off x="3647727" y="6092700"/>
            <a:ext cx="8355012"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安全と作業性にとことん拘り、目標達成する事ができた</a:t>
            </a:r>
          </a:p>
        </p:txBody>
      </p:sp>
      <p:sp>
        <p:nvSpPr>
          <p:cNvPr id="355" name="テキスト ボックス 354"/>
          <p:cNvSpPr txBox="1"/>
          <p:nvPr/>
        </p:nvSpPr>
        <p:spPr>
          <a:xfrm>
            <a:off x="4746537" y="3514656"/>
            <a:ext cx="1925527" cy="338554"/>
          </a:xfrm>
          <a:prstGeom prst="rect">
            <a:avLst/>
          </a:prstGeom>
          <a:noFill/>
        </p:spPr>
        <p:txBody>
          <a:bodyPr wrap="none" rtlCol="0">
            <a:spAutoFit/>
          </a:bodyPr>
          <a:lstStyle/>
          <a:p>
            <a:r>
              <a:rPr lang="ja-JP" altLang="en-US" sz="1600" b="1" dirty="0"/>
              <a:t>作業負荷ランク基準</a:t>
            </a:r>
            <a:endParaRPr lang="en-US" altLang="ja-JP" sz="1600" b="1" dirty="0"/>
          </a:p>
        </p:txBody>
      </p:sp>
      <p:sp>
        <p:nvSpPr>
          <p:cNvPr id="52" name="テキスト ボックス 51"/>
          <p:cNvSpPr txBox="1"/>
          <p:nvPr/>
        </p:nvSpPr>
        <p:spPr>
          <a:xfrm>
            <a:off x="3575720" y="5425480"/>
            <a:ext cx="3888157" cy="307777"/>
          </a:xfrm>
          <a:prstGeom prst="rect">
            <a:avLst/>
          </a:prstGeom>
          <a:noFill/>
        </p:spPr>
        <p:txBody>
          <a:bodyPr wrap="square" rtlCol="0">
            <a:spAutoFit/>
          </a:bodyPr>
          <a:lstStyle/>
          <a:p>
            <a:r>
              <a:rPr lang="en-US" altLang="ja-JP" sz="1400" dirty="0"/>
              <a:t>※</a:t>
            </a:r>
            <a:r>
              <a:rPr lang="ja-JP" altLang="en-US" sz="1400" dirty="0"/>
              <a:t>作業負荷ランク　Ａ：１～３　Ｂ：４～８　Ｃ：９以上</a:t>
            </a:r>
          </a:p>
        </p:txBody>
      </p:sp>
      <p:sp>
        <p:nvSpPr>
          <p:cNvPr id="69" name="テキスト ボックス 68"/>
          <p:cNvSpPr txBox="1"/>
          <p:nvPr/>
        </p:nvSpPr>
        <p:spPr>
          <a:xfrm>
            <a:off x="10779736" y="334463"/>
            <a:ext cx="628698" cy="246221"/>
          </a:xfrm>
          <a:prstGeom prst="rect">
            <a:avLst/>
          </a:prstGeom>
          <a:noFill/>
        </p:spPr>
        <p:txBody>
          <a:bodyPr wrap="none" rtlCol="0">
            <a:spAutoFit/>
          </a:bodyPr>
          <a:lstStyle/>
          <a:p>
            <a:r>
              <a:rPr lang="ja-JP" altLang="en-US" sz="1000" dirty="0"/>
              <a:t>　</a:t>
            </a:r>
            <a:r>
              <a:rPr lang="en-US" altLang="ja-JP" sz="1000" dirty="0"/>
              <a:t>‘18.7.5</a:t>
            </a:r>
            <a:endParaRPr lang="ja-JP" altLang="en-US" sz="1000" dirty="0"/>
          </a:p>
        </p:txBody>
      </p:sp>
      <p:sp>
        <p:nvSpPr>
          <p:cNvPr id="70" name="Rectangle 219"/>
          <p:cNvSpPr>
            <a:spLocks noChangeArrowheads="1"/>
          </p:cNvSpPr>
          <p:nvPr/>
        </p:nvSpPr>
        <p:spPr bwMode="auto">
          <a:xfrm>
            <a:off x="11348815" y="309578"/>
            <a:ext cx="795856"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辻　芦木</a:t>
            </a:r>
          </a:p>
        </p:txBody>
      </p:sp>
      <p:sp>
        <p:nvSpPr>
          <p:cNvPr id="76" name="Rectangle 5"/>
          <p:cNvSpPr>
            <a:spLocks noChangeArrowheads="1"/>
          </p:cNvSpPr>
          <p:nvPr/>
        </p:nvSpPr>
        <p:spPr bwMode="auto">
          <a:xfrm>
            <a:off x="3579109" y="132156"/>
            <a:ext cx="3290674"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２８</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効果の確認１</a:t>
            </a:r>
          </a:p>
        </p:txBody>
      </p:sp>
      <p:sp>
        <p:nvSpPr>
          <p:cNvPr id="40" name="正方形/長方形 39"/>
          <p:cNvSpPr/>
          <p:nvPr/>
        </p:nvSpPr>
        <p:spPr>
          <a:xfrm>
            <a:off x="7968207" y="5730416"/>
            <a:ext cx="4149876" cy="369332"/>
          </a:xfrm>
          <a:prstGeom prst="rect">
            <a:avLst/>
          </a:prstGeom>
          <a:noFill/>
          <a:ln>
            <a:noFill/>
          </a:ln>
        </p:spPr>
        <p:txBody>
          <a:bodyPr wrap="square" lIns="91440" tIns="45720" rIns="91440" bIns="45720">
            <a:spAutoFit/>
          </a:bodyPr>
          <a:lstStyle/>
          <a:p>
            <a:pPr algn="ctr"/>
            <a:r>
              <a:rPr lang="ja-JP" altLang="en-US" b="1" dirty="0">
                <a:ln w="12700">
                  <a:solidFill>
                    <a:schemeClr val="tx2">
                      <a:satMod val="155000"/>
                    </a:schemeClr>
                  </a:solidFill>
                  <a:prstDash val="solid"/>
                </a:ln>
              </a:rPr>
              <a:t>女性でも標準作業時間内で作業できる</a:t>
            </a:r>
            <a:endParaRPr lang="en-US" altLang="ja-JP" sz="2400" b="1" dirty="0">
              <a:ln w="12700">
                <a:solidFill>
                  <a:schemeClr val="tx2">
                    <a:satMod val="155000"/>
                  </a:schemeClr>
                </a:solidFill>
                <a:prstDash val="solid"/>
              </a:ln>
            </a:endParaRPr>
          </a:p>
        </p:txBody>
      </p:sp>
      <p:sp>
        <p:nvSpPr>
          <p:cNvPr id="48" name="テキスト ボックス 47"/>
          <p:cNvSpPr txBox="1"/>
          <p:nvPr/>
        </p:nvSpPr>
        <p:spPr>
          <a:xfrm>
            <a:off x="7995503" y="5340378"/>
            <a:ext cx="290464" cy="276999"/>
          </a:xfrm>
          <a:prstGeom prst="rect">
            <a:avLst/>
          </a:prstGeom>
          <a:noFill/>
        </p:spPr>
        <p:txBody>
          <a:bodyPr wrap="none" rtlCol="0">
            <a:spAutoFit/>
          </a:bodyPr>
          <a:lstStyle/>
          <a:p>
            <a:r>
              <a:rPr lang="ja-JP" altLang="en-US" sz="1200" dirty="0"/>
              <a:t>０</a:t>
            </a:r>
          </a:p>
        </p:txBody>
      </p:sp>
      <p:sp>
        <p:nvSpPr>
          <p:cNvPr id="57" name="テキスト ボックス 56"/>
          <p:cNvSpPr txBox="1"/>
          <p:nvPr/>
        </p:nvSpPr>
        <p:spPr>
          <a:xfrm>
            <a:off x="8280707" y="5474730"/>
            <a:ext cx="396262" cy="276999"/>
          </a:xfrm>
          <a:prstGeom prst="rect">
            <a:avLst/>
          </a:prstGeom>
          <a:noFill/>
        </p:spPr>
        <p:txBody>
          <a:bodyPr wrap="none" rtlCol="0">
            <a:spAutoFit/>
          </a:bodyPr>
          <a:lstStyle/>
          <a:p>
            <a:r>
              <a:rPr lang="ja-JP" altLang="en-US" sz="1200" dirty="0"/>
              <a:t>３０</a:t>
            </a:r>
          </a:p>
        </p:txBody>
      </p:sp>
      <p:sp>
        <p:nvSpPr>
          <p:cNvPr id="58" name="テキスト ボックス 57"/>
          <p:cNvSpPr txBox="1"/>
          <p:nvPr/>
        </p:nvSpPr>
        <p:spPr>
          <a:xfrm>
            <a:off x="8705268" y="5474730"/>
            <a:ext cx="396262" cy="276999"/>
          </a:xfrm>
          <a:prstGeom prst="rect">
            <a:avLst/>
          </a:prstGeom>
          <a:noFill/>
        </p:spPr>
        <p:txBody>
          <a:bodyPr wrap="none" rtlCol="0">
            <a:spAutoFit/>
          </a:bodyPr>
          <a:lstStyle/>
          <a:p>
            <a:r>
              <a:rPr lang="ja-JP" altLang="en-US" sz="1200" dirty="0"/>
              <a:t>６０</a:t>
            </a:r>
          </a:p>
        </p:txBody>
      </p:sp>
      <p:sp>
        <p:nvSpPr>
          <p:cNvPr id="59" name="テキスト ボックス 58"/>
          <p:cNvSpPr txBox="1"/>
          <p:nvPr/>
        </p:nvSpPr>
        <p:spPr>
          <a:xfrm>
            <a:off x="9150617" y="5477760"/>
            <a:ext cx="396262" cy="276999"/>
          </a:xfrm>
          <a:prstGeom prst="rect">
            <a:avLst/>
          </a:prstGeom>
          <a:noFill/>
        </p:spPr>
        <p:txBody>
          <a:bodyPr wrap="none" rtlCol="0">
            <a:spAutoFit/>
          </a:bodyPr>
          <a:lstStyle/>
          <a:p>
            <a:r>
              <a:rPr lang="ja-JP" altLang="en-US" sz="1200" dirty="0"/>
              <a:t>９０</a:t>
            </a:r>
          </a:p>
        </p:txBody>
      </p:sp>
      <p:sp>
        <p:nvSpPr>
          <p:cNvPr id="60" name="テキスト ボックス 59"/>
          <p:cNvSpPr txBox="1"/>
          <p:nvPr/>
        </p:nvSpPr>
        <p:spPr>
          <a:xfrm>
            <a:off x="9546467" y="5474730"/>
            <a:ext cx="502061" cy="276999"/>
          </a:xfrm>
          <a:prstGeom prst="rect">
            <a:avLst/>
          </a:prstGeom>
          <a:noFill/>
        </p:spPr>
        <p:txBody>
          <a:bodyPr wrap="none" rtlCol="0">
            <a:spAutoFit/>
          </a:bodyPr>
          <a:lstStyle/>
          <a:p>
            <a:r>
              <a:rPr lang="ja-JP" altLang="en-US" sz="1200" dirty="0"/>
              <a:t>１２０</a:t>
            </a:r>
          </a:p>
        </p:txBody>
      </p:sp>
      <p:sp>
        <p:nvSpPr>
          <p:cNvPr id="61" name="テキスト ボックス 60"/>
          <p:cNvSpPr txBox="1"/>
          <p:nvPr/>
        </p:nvSpPr>
        <p:spPr>
          <a:xfrm>
            <a:off x="10019849" y="5484394"/>
            <a:ext cx="502061" cy="276999"/>
          </a:xfrm>
          <a:prstGeom prst="rect">
            <a:avLst/>
          </a:prstGeom>
          <a:noFill/>
        </p:spPr>
        <p:txBody>
          <a:bodyPr wrap="none" rtlCol="0">
            <a:spAutoFit/>
          </a:bodyPr>
          <a:lstStyle/>
          <a:p>
            <a:r>
              <a:rPr lang="ja-JP" altLang="en-US" sz="1200" dirty="0"/>
              <a:t>１５０</a:t>
            </a:r>
          </a:p>
        </p:txBody>
      </p:sp>
      <p:sp>
        <p:nvSpPr>
          <p:cNvPr id="62" name="テキスト ボックス 61"/>
          <p:cNvSpPr txBox="1"/>
          <p:nvPr/>
        </p:nvSpPr>
        <p:spPr>
          <a:xfrm>
            <a:off x="10494432" y="5472882"/>
            <a:ext cx="502061" cy="276999"/>
          </a:xfrm>
          <a:prstGeom prst="rect">
            <a:avLst/>
          </a:prstGeom>
          <a:noFill/>
        </p:spPr>
        <p:txBody>
          <a:bodyPr wrap="none" rtlCol="0">
            <a:spAutoFit/>
          </a:bodyPr>
          <a:lstStyle/>
          <a:p>
            <a:r>
              <a:rPr lang="ja-JP" altLang="en-US" sz="1200" dirty="0"/>
              <a:t>１８０</a:t>
            </a:r>
          </a:p>
        </p:txBody>
      </p:sp>
      <p:sp>
        <p:nvSpPr>
          <p:cNvPr id="63" name="テキスト ボックス 62"/>
          <p:cNvSpPr txBox="1"/>
          <p:nvPr/>
        </p:nvSpPr>
        <p:spPr>
          <a:xfrm>
            <a:off x="10939947" y="5484394"/>
            <a:ext cx="502061" cy="276999"/>
          </a:xfrm>
          <a:prstGeom prst="rect">
            <a:avLst/>
          </a:prstGeom>
          <a:noFill/>
        </p:spPr>
        <p:txBody>
          <a:bodyPr wrap="none" rtlCol="0">
            <a:spAutoFit/>
          </a:bodyPr>
          <a:lstStyle/>
          <a:p>
            <a:r>
              <a:rPr lang="ja-JP" altLang="en-US" sz="1200" dirty="0"/>
              <a:t>２１０</a:t>
            </a:r>
          </a:p>
        </p:txBody>
      </p:sp>
      <p:sp>
        <p:nvSpPr>
          <p:cNvPr id="64" name="テキスト ボックス 63"/>
          <p:cNvSpPr txBox="1"/>
          <p:nvPr/>
        </p:nvSpPr>
        <p:spPr>
          <a:xfrm>
            <a:off x="11426587" y="5484322"/>
            <a:ext cx="502061" cy="276999"/>
          </a:xfrm>
          <a:prstGeom prst="rect">
            <a:avLst/>
          </a:prstGeom>
          <a:noFill/>
        </p:spPr>
        <p:txBody>
          <a:bodyPr wrap="none" rtlCol="0">
            <a:spAutoFit/>
          </a:bodyPr>
          <a:lstStyle/>
          <a:p>
            <a:r>
              <a:rPr lang="ja-JP" altLang="en-US" sz="1200" dirty="0"/>
              <a:t>２４０</a:t>
            </a:r>
          </a:p>
        </p:txBody>
      </p:sp>
      <p:sp>
        <p:nvSpPr>
          <p:cNvPr id="65" name="テキスト ボックス 64"/>
          <p:cNvSpPr txBox="1"/>
          <p:nvPr/>
        </p:nvSpPr>
        <p:spPr>
          <a:xfrm>
            <a:off x="11613757" y="5602568"/>
            <a:ext cx="530915" cy="230832"/>
          </a:xfrm>
          <a:prstGeom prst="rect">
            <a:avLst/>
          </a:prstGeom>
          <a:noFill/>
        </p:spPr>
        <p:txBody>
          <a:bodyPr wrap="none" rtlCol="0">
            <a:spAutoFit/>
          </a:bodyPr>
          <a:lstStyle/>
          <a:p>
            <a:r>
              <a:rPr lang="ja-JP" altLang="en-US" sz="900" dirty="0"/>
              <a:t>（回数）</a:t>
            </a:r>
          </a:p>
        </p:txBody>
      </p:sp>
      <p:sp>
        <p:nvSpPr>
          <p:cNvPr id="84" name="テキスト ボックス 83"/>
          <p:cNvSpPr txBox="1"/>
          <p:nvPr/>
        </p:nvSpPr>
        <p:spPr>
          <a:xfrm>
            <a:off x="8544272" y="3558736"/>
            <a:ext cx="3130985" cy="338554"/>
          </a:xfrm>
          <a:prstGeom prst="rect">
            <a:avLst/>
          </a:prstGeom>
          <a:noFill/>
        </p:spPr>
        <p:txBody>
          <a:bodyPr wrap="none" rtlCol="0">
            <a:spAutoFit/>
          </a:bodyPr>
          <a:lstStyle/>
          <a:p>
            <a:r>
              <a:rPr lang="ja-JP" altLang="en-US" sz="1600" b="1" dirty="0"/>
              <a:t>完成品を１箱作業台にのせる時間</a:t>
            </a:r>
          </a:p>
        </p:txBody>
      </p:sp>
      <p:sp>
        <p:nvSpPr>
          <p:cNvPr id="93" name="テキスト ボックス 92"/>
          <p:cNvSpPr txBox="1"/>
          <p:nvPr/>
        </p:nvSpPr>
        <p:spPr>
          <a:xfrm>
            <a:off x="4754424" y="693933"/>
            <a:ext cx="2605200" cy="338554"/>
          </a:xfrm>
          <a:prstGeom prst="rect">
            <a:avLst/>
          </a:prstGeom>
          <a:noFill/>
        </p:spPr>
        <p:txBody>
          <a:bodyPr wrap="none" rtlCol="0">
            <a:spAutoFit/>
          </a:bodyPr>
          <a:lstStyle/>
          <a:p>
            <a:r>
              <a:rPr lang="ja-JP" altLang="en-US" sz="1600" b="1" dirty="0"/>
              <a:t>女性の作業負荷レベル推移</a:t>
            </a:r>
            <a:endParaRPr lang="en-US" altLang="ja-JP" sz="1600" b="1" dirty="0"/>
          </a:p>
        </p:txBody>
      </p:sp>
      <p:sp>
        <p:nvSpPr>
          <p:cNvPr id="145" name="Text Box 68"/>
          <p:cNvSpPr txBox="1">
            <a:spLocks noChangeArrowheads="1"/>
          </p:cNvSpPr>
          <p:nvPr/>
        </p:nvSpPr>
        <p:spPr bwMode="auto">
          <a:xfrm>
            <a:off x="7590059" y="3211132"/>
            <a:ext cx="7381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（月）</a:t>
            </a:r>
          </a:p>
        </p:txBody>
      </p:sp>
      <p:sp>
        <p:nvSpPr>
          <p:cNvPr id="146" name="Text Box 69"/>
          <p:cNvSpPr txBox="1">
            <a:spLocks noChangeArrowheads="1"/>
          </p:cNvSpPr>
          <p:nvPr/>
        </p:nvSpPr>
        <p:spPr bwMode="auto">
          <a:xfrm>
            <a:off x="4616401" y="3204565"/>
            <a:ext cx="4714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３</a:t>
            </a:r>
          </a:p>
        </p:txBody>
      </p:sp>
      <p:sp>
        <p:nvSpPr>
          <p:cNvPr id="147" name="Text Box 70"/>
          <p:cNvSpPr txBox="1">
            <a:spLocks noChangeArrowheads="1"/>
          </p:cNvSpPr>
          <p:nvPr/>
        </p:nvSpPr>
        <p:spPr bwMode="auto">
          <a:xfrm>
            <a:off x="5278746" y="3212527"/>
            <a:ext cx="5873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４</a:t>
            </a:r>
          </a:p>
        </p:txBody>
      </p:sp>
      <p:sp>
        <p:nvSpPr>
          <p:cNvPr id="148" name="Text Box 71"/>
          <p:cNvSpPr txBox="1">
            <a:spLocks noChangeArrowheads="1"/>
          </p:cNvSpPr>
          <p:nvPr/>
        </p:nvSpPr>
        <p:spPr bwMode="auto">
          <a:xfrm>
            <a:off x="5966795" y="3213256"/>
            <a:ext cx="588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５</a:t>
            </a:r>
          </a:p>
        </p:txBody>
      </p:sp>
      <p:sp>
        <p:nvSpPr>
          <p:cNvPr id="149" name="Text Box 74"/>
          <p:cNvSpPr txBox="1">
            <a:spLocks noChangeArrowheads="1"/>
          </p:cNvSpPr>
          <p:nvPr/>
        </p:nvSpPr>
        <p:spPr bwMode="auto">
          <a:xfrm>
            <a:off x="6604186" y="3211132"/>
            <a:ext cx="585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６</a:t>
            </a:r>
          </a:p>
        </p:txBody>
      </p:sp>
      <p:sp>
        <p:nvSpPr>
          <p:cNvPr id="150" name="Text Box 74"/>
          <p:cNvSpPr txBox="1">
            <a:spLocks noChangeArrowheads="1"/>
          </p:cNvSpPr>
          <p:nvPr/>
        </p:nvSpPr>
        <p:spPr bwMode="auto">
          <a:xfrm>
            <a:off x="7224550" y="3204564"/>
            <a:ext cx="585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７</a:t>
            </a:r>
          </a:p>
        </p:txBody>
      </p:sp>
      <p:sp>
        <p:nvSpPr>
          <p:cNvPr id="154" name="Text Box 65"/>
          <p:cNvSpPr txBox="1">
            <a:spLocks noChangeArrowheads="1"/>
          </p:cNvSpPr>
          <p:nvPr/>
        </p:nvSpPr>
        <p:spPr bwMode="auto">
          <a:xfrm>
            <a:off x="4099451" y="2581493"/>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２</a:t>
            </a:r>
          </a:p>
        </p:txBody>
      </p:sp>
      <p:sp>
        <p:nvSpPr>
          <p:cNvPr id="155" name="Text Box 65"/>
          <p:cNvSpPr txBox="1">
            <a:spLocks noChangeArrowheads="1"/>
          </p:cNvSpPr>
          <p:nvPr/>
        </p:nvSpPr>
        <p:spPr bwMode="auto">
          <a:xfrm>
            <a:off x="4101465" y="2204865"/>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４</a:t>
            </a:r>
          </a:p>
        </p:txBody>
      </p:sp>
      <p:sp>
        <p:nvSpPr>
          <p:cNvPr id="156" name="Text Box 65"/>
          <p:cNvSpPr txBox="1">
            <a:spLocks noChangeArrowheads="1"/>
          </p:cNvSpPr>
          <p:nvPr/>
        </p:nvSpPr>
        <p:spPr bwMode="auto">
          <a:xfrm>
            <a:off x="4096431" y="2980365"/>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０</a:t>
            </a:r>
          </a:p>
        </p:txBody>
      </p:sp>
      <p:sp>
        <p:nvSpPr>
          <p:cNvPr id="157" name="Text Box 65"/>
          <p:cNvSpPr txBox="1">
            <a:spLocks noChangeArrowheads="1"/>
          </p:cNvSpPr>
          <p:nvPr/>
        </p:nvSpPr>
        <p:spPr bwMode="auto">
          <a:xfrm>
            <a:off x="4094372" y="1786672"/>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６</a:t>
            </a:r>
          </a:p>
        </p:txBody>
      </p:sp>
      <p:sp>
        <p:nvSpPr>
          <p:cNvPr id="158" name="Text Box 65"/>
          <p:cNvSpPr txBox="1">
            <a:spLocks noChangeArrowheads="1"/>
          </p:cNvSpPr>
          <p:nvPr/>
        </p:nvSpPr>
        <p:spPr bwMode="auto">
          <a:xfrm>
            <a:off x="4096651" y="1396211"/>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８</a:t>
            </a:r>
          </a:p>
        </p:txBody>
      </p:sp>
      <p:sp>
        <p:nvSpPr>
          <p:cNvPr id="159" name="Text Box 65"/>
          <p:cNvSpPr txBox="1">
            <a:spLocks noChangeArrowheads="1"/>
          </p:cNvSpPr>
          <p:nvPr/>
        </p:nvSpPr>
        <p:spPr bwMode="auto">
          <a:xfrm>
            <a:off x="4007767" y="994584"/>
            <a:ext cx="5040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１０</a:t>
            </a:r>
          </a:p>
        </p:txBody>
      </p:sp>
      <p:sp>
        <p:nvSpPr>
          <p:cNvPr id="81" name="正方形/長方形 80"/>
          <p:cNvSpPr/>
          <p:nvPr/>
        </p:nvSpPr>
        <p:spPr>
          <a:xfrm>
            <a:off x="3878065" y="5730141"/>
            <a:ext cx="3650950" cy="369332"/>
          </a:xfrm>
          <a:prstGeom prst="rect">
            <a:avLst/>
          </a:prstGeom>
          <a:noFill/>
          <a:ln>
            <a:noFill/>
          </a:ln>
        </p:spPr>
        <p:txBody>
          <a:bodyPr wrap="square" lIns="91440" tIns="45720" rIns="91440" bIns="45720">
            <a:spAutoFit/>
          </a:bodyPr>
          <a:lstStyle/>
          <a:p>
            <a:pPr algn="ctr"/>
            <a:r>
              <a:rPr lang="ja-JP" altLang="en-US" b="1" dirty="0">
                <a:ln w="12700">
                  <a:solidFill>
                    <a:schemeClr val="tx2">
                      <a:satMod val="155000"/>
                    </a:schemeClr>
                  </a:solidFill>
                  <a:prstDash val="solid"/>
                </a:ln>
              </a:rPr>
              <a:t>作業負荷基準ランクＢに到達</a:t>
            </a:r>
            <a:endParaRPr lang="en-US" altLang="ja-JP" sz="2400" b="1" dirty="0">
              <a:ln w="12700">
                <a:solidFill>
                  <a:schemeClr val="tx2">
                    <a:satMod val="155000"/>
                  </a:schemeClr>
                </a:solidFill>
                <a:prstDash val="solid"/>
              </a:ln>
            </a:endParaRPr>
          </a:p>
        </p:txBody>
      </p:sp>
      <p:sp>
        <p:nvSpPr>
          <p:cNvPr id="83" name="正方形/長方形 82"/>
          <p:cNvSpPr/>
          <p:nvPr/>
        </p:nvSpPr>
        <p:spPr>
          <a:xfrm>
            <a:off x="3647727" y="1157683"/>
            <a:ext cx="375424" cy="20088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6" name="正方形/長方形 85"/>
          <p:cNvSpPr/>
          <p:nvPr/>
        </p:nvSpPr>
        <p:spPr>
          <a:xfrm>
            <a:off x="3647727" y="2509012"/>
            <a:ext cx="375424" cy="59451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8" name="Text Box 66"/>
          <p:cNvSpPr txBox="1">
            <a:spLocks noChangeArrowheads="1"/>
          </p:cNvSpPr>
          <p:nvPr/>
        </p:nvSpPr>
        <p:spPr bwMode="auto">
          <a:xfrm>
            <a:off x="3863752" y="764705"/>
            <a:ext cx="9074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（レベル）</a:t>
            </a:r>
          </a:p>
        </p:txBody>
      </p:sp>
      <p:sp>
        <p:nvSpPr>
          <p:cNvPr id="91" name="テキスト ボックス 90"/>
          <p:cNvSpPr txBox="1"/>
          <p:nvPr/>
        </p:nvSpPr>
        <p:spPr>
          <a:xfrm>
            <a:off x="3673375" y="2570277"/>
            <a:ext cx="324128" cy="369332"/>
          </a:xfrm>
          <a:prstGeom prst="rect">
            <a:avLst/>
          </a:prstGeom>
          <a:noFill/>
        </p:spPr>
        <p:txBody>
          <a:bodyPr wrap="none" rtlCol="0">
            <a:spAutoFit/>
          </a:bodyPr>
          <a:lstStyle/>
          <a:p>
            <a:r>
              <a:rPr lang="en-US" altLang="ja-JP" b="1" dirty="0"/>
              <a:t>A</a:t>
            </a:r>
            <a:endParaRPr lang="ja-JP" altLang="en-US" b="1" dirty="0"/>
          </a:p>
        </p:txBody>
      </p:sp>
      <p:sp>
        <p:nvSpPr>
          <p:cNvPr id="92" name="テキスト ボックス 91"/>
          <p:cNvSpPr txBox="1"/>
          <p:nvPr/>
        </p:nvSpPr>
        <p:spPr>
          <a:xfrm>
            <a:off x="3679402" y="1731251"/>
            <a:ext cx="314510" cy="369332"/>
          </a:xfrm>
          <a:prstGeom prst="rect">
            <a:avLst/>
          </a:prstGeom>
          <a:noFill/>
        </p:spPr>
        <p:txBody>
          <a:bodyPr wrap="none" rtlCol="0">
            <a:spAutoFit/>
          </a:bodyPr>
          <a:lstStyle/>
          <a:p>
            <a:r>
              <a:rPr lang="en-US" altLang="ja-JP" b="1" dirty="0"/>
              <a:t>B</a:t>
            </a:r>
            <a:endParaRPr lang="ja-JP" altLang="en-US" b="1" dirty="0"/>
          </a:p>
        </p:txBody>
      </p:sp>
      <p:sp>
        <p:nvSpPr>
          <p:cNvPr id="94" name="テキスト ボックス 93"/>
          <p:cNvSpPr txBox="1"/>
          <p:nvPr/>
        </p:nvSpPr>
        <p:spPr>
          <a:xfrm>
            <a:off x="3682192" y="1086213"/>
            <a:ext cx="306494" cy="369332"/>
          </a:xfrm>
          <a:prstGeom prst="rect">
            <a:avLst/>
          </a:prstGeom>
          <a:noFill/>
        </p:spPr>
        <p:txBody>
          <a:bodyPr wrap="none" rtlCol="0">
            <a:spAutoFit/>
          </a:bodyPr>
          <a:lstStyle/>
          <a:p>
            <a:r>
              <a:rPr lang="en-US" altLang="ja-JP" b="1" dirty="0"/>
              <a:t>C</a:t>
            </a:r>
            <a:endParaRPr lang="ja-JP" altLang="en-US" b="1" dirty="0"/>
          </a:p>
        </p:txBody>
      </p:sp>
      <p:sp>
        <p:nvSpPr>
          <p:cNvPr id="96" name="Text Box 69"/>
          <p:cNvSpPr txBox="1">
            <a:spLocks noChangeArrowheads="1"/>
          </p:cNvSpPr>
          <p:nvPr/>
        </p:nvSpPr>
        <p:spPr bwMode="auto">
          <a:xfrm>
            <a:off x="3561864" y="3207385"/>
            <a:ext cx="6407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ランク</a:t>
            </a:r>
          </a:p>
        </p:txBody>
      </p:sp>
      <p:sp>
        <p:nvSpPr>
          <p:cNvPr id="3" name="円/楕円 2"/>
          <p:cNvSpPr/>
          <p:nvPr/>
        </p:nvSpPr>
        <p:spPr>
          <a:xfrm>
            <a:off x="4673175" y="1196752"/>
            <a:ext cx="197342" cy="19734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 name="円/楕円 97"/>
          <p:cNvSpPr/>
          <p:nvPr/>
        </p:nvSpPr>
        <p:spPr>
          <a:xfrm>
            <a:off x="5322455" y="1196611"/>
            <a:ext cx="197342" cy="19734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9" name="円/楕円 98"/>
          <p:cNvSpPr/>
          <p:nvPr/>
        </p:nvSpPr>
        <p:spPr>
          <a:xfrm>
            <a:off x="5952388" y="1192277"/>
            <a:ext cx="197342" cy="19734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1" name="Text Box 65"/>
          <p:cNvSpPr txBox="1">
            <a:spLocks noChangeArrowheads="1"/>
          </p:cNvSpPr>
          <p:nvPr/>
        </p:nvSpPr>
        <p:spPr bwMode="auto">
          <a:xfrm>
            <a:off x="6456039" y="1412777"/>
            <a:ext cx="5538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６．５</a:t>
            </a:r>
          </a:p>
        </p:txBody>
      </p:sp>
      <p:sp>
        <p:nvSpPr>
          <p:cNvPr id="137" name="Text Box 65"/>
          <p:cNvSpPr txBox="1">
            <a:spLocks noChangeArrowheads="1"/>
          </p:cNvSpPr>
          <p:nvPr/>
        </p:nvSpPr>
        <p:spPr bwMode="auto">
          <a:xfrm>
            <a:off x="7126359" y="1582836"/>
            <a:ext cx="55381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５．８</a:t>
            </a:r>
          </a:p>
        </p:txBody>
      </p:sp>
      <p:sp>
        <p:nvSpPr>
          <p:cNvPr id="138" name="Text Box 65"/>
          <p:cNvSpPr txBox="1">
            <a:spLocks noChangeArrowheads="1"/>
          </p:cNvSpPr>
          <p:nvPr/>
        </p:nvSpPr>
        <p:spPr bwMode="auto">
          <a:xfrm>
            <a:off x="4595765" y="953835"/>
            <a:ext cx="636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200" dirty="0">
                <a:latin typeface="HGP創英角ﾎﾟｯﾌﾟ体" pitchFamily="50" charset="-128"/>
              </a:rPr>
              <a:t>９．３</a:t>
            </a:r>
          </a:p>
        </p:txBody>
      </p:sp>
      <p:sp>
        <p:nvSpPr>
          <p:cNvPr id="102" name="正方形/長方形 101"/>
          <p:cNvSpPr/>
          <p:nvPr/>
        </p:nvSpPr>
        <p:spPr>
          <a:xfrm>
            <a:off x="8328247" y="3155224"/>
            <a:ext cx="3650950" cy="461665"/>
          </a:xfrm>
          <a:prstGeom prst="rect">
            <a:avLst/>
          </a:prstGeom>
          <a:noFill/>
          <a:ln>
            <a:noFill/>
          </a:ln>
        </p:spPr>
        <p:txBody>
          <a:bodyPr wrap="square" lIns="91440" tIns="45720" rIns="91440" bIns="45720">
            <a:spAutoFit/>
          </a:bodyPr>
          <a:lstStyle/>
          <a:p>
            <a:pPr algn="ctr"/>
            <a:r>
              <a:rPr lang="ja-JP" altLang="en-US" b="1" dirty="0">
                <a:ln w="12700">
                  <a:solidFill>
                    <a:schemeClr val="tx2">
                      <a:satMod val="155000"/>
                    </a:schemeClr>
                  </a:solidFill>
                  <a:prstDash val="solid"/>
                </a:ln>
              </a:rPr>
              <a:t>男性平均</a:t>
            </a:r>
            <a:r>
              <a:rPr lang="en-US" altLang="ja-JP" b="1" dirty="0">
                <a:ln w="12700">
                  <a:solidFill>
                    <a:schemeClr val="tx2">
                      <a:satMod val="155000"/>
                    </a:schemeClr>
                  </a:solidFill>
                  <a:prstDash val="solid"/>
                </a:ln>
              </a:rPr>
              <a:t>4.4</a:t>
            </a:r>
            <a:r>
              <a:rPr lang="ja-JP" altLang="en-US" b="1" dirty="0">
                <a:ln w="12700">
                  <a:solidFill>
                    <a:schemeClr val="tx2">
                      <a:satMod val="155000"/>
                    </a:schemeClr>
                  </a:solidFill>
                  <a:prstDash val="solid"/>
                </a:ln>
              </a:rPr>
              <a:t>　 </a:t>
            </a:r>
            <a:r>
              <a:rPr lang="ja-JP" altLang="en-US" sz="2400" b="1" dirty="0">
                <a:ln w="12700">
                  <a:solidFill>
                    <a:schemeClr val="tx2">
                      <a:satMod val="155000"/>
                    </a:schemeClr>
                  </a:solidFill>
                  <a:prstDash val="solid"/>
                </a:ln>
                <a:solidFill>
                  <a:srgbClr val="FF0000"/>
                </a:solidFill>
              </a:rPr>
              <a:t>女性平均５</a:t>
            </a:r>
            <a:r>
              <a:rPr lang="en-US" altLang="ja-JP" sz="2400" b="1" dirty="0">
                <a:ln w="12700">
                  <a:solidFill>
                    <a:schemeClr val="tx2">
                      <a:satMod val="155000"/>
                    </a:schemeClr>
                  </a:solidFill>
                  <a:prstDash val="solid"/>
                </a:ln>
                <a:solidFill>
                  <a:srgbClr val="FF0000"/>
                </a:solidFill>
              </a:rPr>
              <a:t>.</a:t>
            </a:r>
            <a:r>
              <a:rPr lang="ja-JP" altLang="en-US" sz="2400" b="1" dirty="0">
                <a:ln w="12700">
                  <a:solidFill>
                    <a:schemeClr val="tx2">
                      <a:satMod val="155000"/>
                    </a:schemeClr>
                  </a:solidFill>
                  <a:prstDash val="solid"/>
                </a:ln>
                <a:solidFill>
                  <a:srgbClr val="FF0000"/>
                </a:solidFill>
              </a:rPr>
              <a:t>８</a:t>
            </a:r>
            <a:endParaRPr lang="en-US" altLang="ja-JP" sz="3200" b="1" dirty="0">
              <a:ln w="12700">
                <a:solidFill>
                  <a:schemeClr val="tx2">
                    <a:satMod val="155000"/>
                  </a:schemeClr>
                </a:solidFill>
                <a:prstDash val="solid"/>
              </a:ln>
              <a:solidFill>
                <a:srgbClr val="FF0000"/>
              </a:solidFill>
            </a:endParaRPr>
          </a:p>
        </p:txBody>
      </p:sp>
      <p:sp>
        <p:nvSpPr>
          <p:cNvPr id="89" name="四角形吹き出し 88"/>
          <p:cNvSpPr/>
          <p:nvPr/>
        </p:nvSpPr>
        <p:spPr>
          <a:xfrm>
            <a:off x="6930571" y="1162918"/>
            <a:ext cx="867832" cy="354493"/>
          </a:xfrm>
          <a:prstGeom prst="wedgeRectCallout">
            <a:avLst>
              <a:gd name="adj1" fmla="val 16693"/>
              <a:gd name="adj2" fmla="val 7114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3277868119"/>
              </p:ext>
            </p:extLst>
          </p:nvPr>
        </p:nvGraphicFramePr>
        <p:xfrm>
          <a:off x="3575511" y="3855531"/>
          <a:ext cx="4334334" cy="1483360"/>
        </p:xfrm>
        <a:graphic>
          <a:graphicData uri="http://schemas.openxmlformats.org/drawingml/2006/table">
            <a:tbl>
              <a:tblPr firstRow="1" bandRow="1">
                <a:tableStyleId>{5C22544A-7EE6-4342-B048-85BDC9FD1C3A}</a:tableStyleId>
              </a:tblPr>
              <a:tblGrid>
                <a:gridCol w="648280">
                  <a:extLst>
                    <a:ext uri="{9D8B030D-6E8A-4147-A177-3AD203B41FA5}">
                      <a16:colId xmlns:a16="http://schemas.microsoft.com/office/drawing/2014/main" val="20000"/>
                    </a:ext>
                  </a:extLst>
                </a:gridCol>
                <a:gridCol w="2372905">
                  <a:extLst>
                    <a:ext uri="{9D8B030D-6E8A-4147-A177-3AD203B41FA5}">
                      <a16:colId xmlns:a16="http://schemas.microsoft.com/office/drawing/2014/main" val="20001"/>
                    </a:ext>
                  </a:extLst>
                </a:gridCol>
                <a:gridCol w="1313149">
                  <a:extLst>
                    <a:ext uri="{9D8B030D-6E8A-4147-A177-3AD203B41FA5}">
                      <a16:colId xmlns:a16="http://schemas.microsoft.com/office/drawing/2014/main" val="20002"/>
                    </a:ext>
                  </a:extLst>
                </a:gridCol>
              </a:tblGrid>
              <a:tr h="370840">
                <a:tc>
                  <a:txBody>
                    <a:bodyPr/>
                    <a:lstStyle/>
                    <a:p>
                      <a:pPr algn="ct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370840">
                <a:tc>
                  <a:txBody>
                    <a:bodyPr/>
                    <a:lstStyle/>
                    <a:p>
                      <a:pPr algn="ct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9" name="テキスト ボックス 8"/>
          <p:cNvSpPr txBox="1"/>
          <p:nvPr/>
        </p:nvSpPr>
        <p:spPr>
          <a:xfrm>
            <a:off x="3521694" y="3865404"/>
            <a:ext cx="906688" cy="369332"/>
          </a:xfrm>
          <a:prstGeom prst="rect">
            <a:avLst/>
          </a:prstGeom>
          <a:noFill/>
        </p:spPr>
        <p:txBody>
          <a:bodyPr wrap="square" rtlCol="0">
            <a:spAutoFit/>
          </a:bodyPr>
          <a:lstStyle/>
          <a:p>
            <a:r>
              <a:rPr lang="ja-JP" altLang="en-US" b="1" dirty="0"/>
              <a:t>ランク</a:t>
            </a:r>
          </a:p>
        </p:txBody>
      </p:sp>
      <p:sp>
        <p:nvSpPr>
          <p:cNvPr id="191" name="テキスト ボックス 190"/>
          <p:cNvSpPr txBox="1"/>
          <p:nvPr/>
        </p:nvSpPr>
        <p:spPr>
          <a:xfrm>
            <a:off x="3719735" y="4227135"/>
            <a:ext cx="596710" cy="400110"/>
          </a:xfrm>
          <a:prstGeom prst="rect">
            <a:avLst/>
          </a:prstGeom>
          <a:noFill/>
        </p:spPr>
        <p:txBody>
          <a:bodyPr wrap="square" rtlCol="0">
            <a:spAutoFit/>
          </a:bodyPr>
          <a:lstStyle/>
          <a:p>
            <a:r>
              <a:rPr lang="ja-JP" altLang="en-US" sz="2000" b="1" dirty="0"/>
              <a:t>Ａ</a:t>
            </a:r>
          </a:p>
        </p:txBody>
      </p:sp>
      <p:sp>
        <p:nvSpPr>
          <p:cNvPr id="192" name="テキスト ボックス 191"/>
          <p:cNvSpPr txBox="1"/>
          <p:nvPr/>
        </p:nvSpPr>
        <p:spPr>
          <a:xfrm>
            <a:off x="3719735" y="4599418"/>
            <a:ext cx="596710" cy="400110"/>
          </a:xfrm>
          <a:prstGeom prst="rect">
            <a:avLst/>
          </a:prstGeom>
          <a:noFill/>
        </p:spPr>
        <p:txBody>
          <a:bodyPr wrap="square" rtlCol="0">
            <a:spAutoFit/>
          </a:bodyPr>
          <a:lstStyle/>
          <a:p>
            <a:r>
              <a:rPr lang="ja-JP" altLang="en-US" sz="2000" b="1" dirty="0"/>
              <a:t>Ｂ</a:t>
            </a:r>
          </a:p>
        </p:txBody>
      </p:sp>
      <p:sp>
        <p:nvSpPr>
          <p:cNvPr id="193" name="テキスト ボックス 192"/>
          <p:cNvSpPr txBox="1"/>
          <p:nvPr/>
        </p:nvSpPr>
        <p:spPr>
          <a:xfrm>
            <a:off x="3719735" y="4959458"/>
            <a:ext cx="596710" cy="400110"/>
          </a:xfrm>
          <a:prstGeom prst="rect">
            <a:avLst/>
          </a:prstGeom>
          <a:noFill/>
        </p:spPr>
        <p:txBody>
          <a:bodyPr wrap="square" rtlCol="0">
            <a:spAutoFit/>
          </a:bodyPr>
          <a:lstStyle/>
          <a:p>
            <a:r>
              <a:rPr lang="ja-JP" altLang="en-US" sz="2000" b="1" dirty="0"/>
              <a:t>Ｃ</a:t>
            </a:r>
          </a:p>
        </p:txBody>
      </p:sp>
      <p:sp>
        <p:nvSpPr>
          <p:cNvPr id="194" name="テキスト ボックス 193"/>
          <p:cNvSpPr txBox="1"/>
          <p:nvPr/>
        </p:nvSpPr>
        <p:spPr>
          <a:xfrm>
            <a:off x="5270875" y="3873286"/>
            <a:ext cx="1918893" cy="369332"/>
          </a:xfrm>
          <a:prstGeom prst="rect">
            <a:avLst/>
          </a:prstGeom>
          <a:noFill/>
        </p:spPr>
        <p:txBody>
          <a:bodyPr wrap="square" rtlCol="0">
            <a:spAutoFit/>
          </a:bodyPr>
          <a:lstStyle/>
          <a:p>
            <a:r>
              <a:rPr lang="ja-JP" altLang="en-US" b="1" dirty="0"/>
              <a:t>作業負荷基準</a:t>
            </a:r>
          </a:p>
        </p:txBody>
      </p:sp>
      <p:sp>
        <p:nvSpPr>
          <p:cNvPr id="195" name="テキスト ボックス 194"/>
          <p:cNvSpPr txBox="1"/>
          <p:nvPr/>
        </p:nvSpPr>
        <p:spPr>
          <a:xfrm>
            <a:off x="4175333" y="4256172"/>
            <a:ext cx="2694451" cy="338554"/>
          </a:xfrm>
          <a:prstGeom prst="rect">
            <a:avLst/>
          </a:prstGeom>
          <a:noFill/>
        </p:spPr>
        <p:txBody>
          <a:bodyPr wrap="square" rtlCol="0">
            <a:spAutoFit/>
          </a:bodyPr>
          <a:lstStyle/>
          <a:p>
            <a:r>
              <a:rPr lang="ja-JP" altLang="en-US" sz="1600" b="1" dirty="0"/>
              <a:t>誰もが安全で快適な作業</a:t>
            </a:r>
          </a:p>
        </p:txBody>
      </p:sp>
      <p:sp>
        <p:nvSpPr>
          <p:cNvPr id="196" name="テキスト ボックス 195"/>
          <p:cNvSpPr txBox="1"/>
          <p:nvPr/>
        </p:nvSpPr>
        <p:spPr>
          <a:xfrm>
            <a:off x="6533165" y="4256172"/>
            <a:ext cx="1637419" cy="338554"/>
          </a:xfrm>
          <a:prstGeom prst="rect">
            <a:avLst/>
          </a:prstGeom>
          <a:noFill/>
        </p:spPr>
        <p:txBody>
          <a:bodyPr wrap="square" rtlCol="0">
            <a:spAutoFit/>
          </a:bodyPr>
          <a:lstStyle/>
          <a:p>
            <a:r>
              <a:rPr lang="ja-JP" altLang="en-US" sz="1600" b="1" dirty="0"/>
              <a:t>目指すべき姿</a:t>
            </a:r>
          </a:p>
        </p:txBody>
      </p:sp>
      <p:sp>
        <p:nvSpPr>
          <p:cNvPr id="197" name="テキスト ボックス 196"/>
          <p:cNvSpPr txBox="1"/>
          <p:nvPr/>
        </p:nvSpPr>
        <p:spPr>
          <a:xfrm>
            <a:off x="4157957" y="4616262"/>
            <a:ext cx="2694451" cy="338554"/>
          </a:xfrm>
          <a:prstGeom prst="rect">
            <a:avLst/>
          </a:prstGeom>
          <a:noFill/>
        </p:spPr>
        <p:txBody>
          <a:bodyPr wrap="square" rtlCol="0">
            <a:spAutoFit/>
          </a:bodyPr>
          <a:lstStyle/>
          <a:p>
            <a:r>
              <a:rPr lang="ja-JP" altLang="en-US" sz="1600" b="1" dirty="0"/>
              <a:t>無理なく安全にできる作業</a:t>
            </a:r>
          </a:p>
        </p:txBody>
      </p:sp>
      <p:sp>
        <p:nvSpPr>
          <p:cNvPr id="198" name="テキスト ボックス 197"/>
          <p:cNvSpPr txBox="1"/>
          <p:nvPr/>
        </p:nvSpPr>
        <p:spPr>
          <a:xfrm>
            <a:off x="6718125" y="4616262"/>
            <a:ext cx="1637419" cy="338554"/>
          </a:xfrm>
          <a:prstGeom prst="rect">
            <a:avLst/>
          </a:prstGeom>
          <a:noFill/>
        </p:spPr>
        <p:txBody>
          <a:bodyPr wrap="square" rtlCol="0">
            <a:spAutoFit/>
          </a:bodyPr>
          <a:lstStyle/>
          <a:p>
            <a:r>
              <a:rPr lang="ja-JP" altLang="en-US" sz="1600" b="1" dirty="0"/>
              <a:t>改善検討</a:t>
            </a:r>
          </a:p>
        </p:txBody>
      </p:sp>
      <p:sp>
        <p:nvSpPr>
          <p:cNvPr id="199" name="テキスト ボックス 198"/>
          <p:cNvSpPr txBox="1"/>
          <p:nvPr/>
        </p:nvSpPr>
        <p:spPr>
          <a:xfrm>
            <a:off x="4741795" y="4989950"/>
            <a:ext cx="1511869" cy="338554"/>
          </a:xfrm>
          <a:prstGeom prst="rect">
            <a:avLst/>
          </a:prstGeom>
          <a:noFill/>
        </p:spPr>
        <p:txBody>
          <a:bodyPr wrap="square" rtlCol="0">
            <a:spAutoFit/>
          </a:bodyPr>
          <a:lstStyle/>
          <a:p>
            <a:r>
              <a:rPr lang="ja-JP" altLang="en-US" sz="1600" b="1" dirty="0"/>
              <a:t>重労働作業</a:t>
            </a:r>
          </a:p>
        </p:txBody>
      </p:sp>
      <p:sp>
        <p:nvSpPr>
          <p:cNvPr id="200" name="テキスト ボックス 199"/>
          <p:cNvSpPr txBox="1"/>
          <p:nvPr/>
        </p:nvSpPr>
        <p:spPr>
          <a:xfrm>
            <a:off x="6845401" y="4989950"/>
            <a:ext cx="1194815" cy="338554"/>
          </a:xfrm>
          <a:prstGeom prst="rect">
            <a:avLst/>
          </a:prstGeom>
          <a:noFill/>
        </p:spPr>
        <p:txBody>
          <a:bodyPr wrap="square" rtlCol="0">
            <a:spAutoFit/>
          </a:bodyPr>
          <a:lstStyle/>
          <a:p>
            <a:r>
              <a:rPr lang="ja-JP" altLang="en-US" sz="1600" b="1" dirty="0"/>
              <a:t>即改善</a:t>
            </a:r>
          </a:p>
        </p:txBody>
      </p:sp>
      <p:cxnSp>
        <p:nvCxnSpPr>
          <p:cNvPr id="12" name="直線コネクタ 11"/>
          <p:cNvCxnSpPr/>
          <p:nvPr/>
        </p:nvCxnSpPr>
        <p:spPr>
          <a:xfrm>
            <a:off x="4428381" y="1900476"/>
            <a:ext cx="3204000" cy="2469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1" name="円/楕円 100"/>
          <p:cNvSpPr/>
          <p:nvPr/>
        </p:nvSpPr>
        <p:spPr>
          <a:xfrm>
            <a:off x="7320322" y="1866328"/>
            <a:ext cx="197342" cy="1973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0" name="円/楕円 99"/>
          <p:cNvSpPr/>
          <p:nvPr/>
        </p:nvSpPr>
        <p:spPr>
          <a:xfrm>
            <a:off x="6659483" y="1732937"/>
            <a:ext cx="197342" cy="1973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4345969" y="1663517"/>
            <a:ext cx="1045479" cy="307777"/>
          </a:xfrm>
          <a:prstGeom prst="rect">
            <a:avLst/>
          </a:prstGeom>
          <a:noFill/>
        </p:spPr>
        <p:txBody>
          <a:bodyPr wrap="none" rtlCol="0">
            <a:spAutoFit/>
          </a:bodyPr>
          <a:lstStyle/>
          <a:p>
            <a:r>
              <a:rPr lang="ja-JP" altLang="en-US" sz="1400" b="1" dirty="0"/>
              <a:t>目標レベル</a:t>
            </a:r>
          </a:p>
        </p:txBody>
      </p:sp>
      <p:sp>
        <p:nvSpPr>
          <p:cNvPr id="15" name="角丸四角形吹き出し 14"/>
          <p:cNvSpPr/>
          <p:nvPr/>
        </p:nvSpPr>
        <p:spPr>
          <a:xfrm>
            <a:off x="4992942" y="2250931"/>
            <a:ext cx="2376264" cy="607561"/>
          </a:xfrm>
          <a:prstGeom prst="wedgeRoundRectCallout">
            <a:avLst>
              <a:gd name="adj1" fmla="val 45633"/>
              <a:gd name="adj2" fmla="val -8409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正方形/長方形 79"/>
          <p:cNvSpPr/>
          <p:nvPr/>
        </p:nvSpPr>
        <p:spPr>
          <a:xfrm>
            <a:off x="4401115" y="2254628"/>
            <a:ext cx="3650950" cy="584775"/>
          </a:xfrm>
          <a:prstGeom prst="rect">
            <a:avLst/>
          </a:prstGeom>
          <a:noFill/>
          <a:ln>
            <a:noFill/>
          </a:ln>
        </p:spPr>
        <p:txBody>
          <a:bodyPr wrap="square" lIns="91440" tIns="45720" rIns="91440" bIns="45720">
            <a:spAutoFit/>
          </a:bodyPr>
          <a:lstStyle/>
          <a:p>
            <a:pPr algn="ctr"/>
            <a:r>
              <a:rPr lang="ja-JP" altLang="en-US" sz="3200" b="1" dirty="0">
                <a:ln w="12700">
                  <a:solidFill>
                    <a:schemeClr val="tx2">
                      <a:satMod val="155000"/>
                    </a:schemeClr>
                  </a:solidFill>
                  <a:prstDash val="solid"/>
                </a:ln>
              </a:rPr>
              <a:t>目標達成</a:t>
            </a:r>
            <a:r>
              <a:rPr lang="en-US" altLang="ja-JP" sz="3200" b="1" i="1" dirty="0">
                <a:ln w="12700">
                  <a:solidFill>
                    <a:schemeClr val="tx2">
                      <a:satMod val="155000"/>
                    </a:schemeClr>
                  </a:solidFill>
                  <a:prstDash val="solid"/>
                </a:ln>
              </a:rPr>
              <a:t>!!</a:t>
            </a:r>
          </a:p>
        </p:txBody>
      </p:sp>
      <p:sp>
        <p:nvSpPr>
          <p:cNvPr id="202" name="テキスト ボックス 201"/>
          <p:cNvSpPr txBox="1"/>
          <p:nvPr/>
        </p:nvSpPr>
        <p:spPr>
          <a:xfrm>
            <a:off x="7995503" y="3996130"/>
            <a:ext cx="290464" cy="276999"/>
          </a:xfrm>
          <a:prstGeom prst="rect">
            <a:avLst/>
          </a:prstGeom>
          <a:noFill/>
        </p:spPr>
        <p:txBody>
          <a:bodyPr wrap="none" rtlCol="0">
            <a:spAutoFit/>
          </a:bodyPr>
          <a:lstStyle/>
          <a:p>
            <a:r>
              <a:rPr lang="ja-JP" altLang="en-US" sz="1200" dirty="0"/>
              <a:t>６</a:t>
            </a:r>
          </a:p>
        </p:txBody>
      </p:sp>
      <p:sp>
        <p:nvSpPr>
          <p:cNvPr id="204" name="テキスト ボックス 203"/>
          <p:cNvSpPr txBox="1"/>
          <p:nvPr/>
        </p:nvSpPr>
        <p:spPr>
          <a:xfrm>
            <a:off x="7995503" y="4455895"/>
            <a:ext cx="290464" cy="276999"/>
          </a:xfrm>
          <a:prstGeom prst="rect">
            <a:avLst/>
          </a:prstGeom>
          <a:noFill/>
        </p:spPr>
        <p:txBody>
          <a:bodyPr wrap="none" rtlCol="0">
            <a:spAutoFit/>
          </a:bodyPr>
          <a:lstStyle/>
          <a:p>
            <a:r>
              <a:rPr lang="ja-JP" altLang="en-US" sz="1200" dirty="0"/>
              <a:t>４</a:t>
            </a:r>
          </a:p>
        </p:txBody>
      </p:sp>
      <p:sp>
        <p:nvSpPr>
          <p:cNvPr id="205" name="テキスト ボックス 204"/>
          <p:cNvSpPr txBox="1"/>
          <p:nvPr/>
        </p:nvSpPr>
        <p:spPr>
          <a:xfrm>
            <a:off x="7995503" y="4881515"/>
            <a:ext cx="290464" cy="276999"/>
          </a:xfrm>
          <a:prstGeom prst="rect">
            <a:avLst/>
          </a:prstGeom>
          <a:noFill/>
        </p:spPr>
        <p:txBody>
          <a:bodyPr wrap="none" rtlCol="0">
            <a:spAutoFit/>
          </a:bodyPr>
          <a:lstStyle/>
          <a:p>
            <a:r>
              <a:rPr lang="ja-JP" altLang="en-US" sz="1200" dirty="0"/>
              <a:t>２</a:t>
            </a:r>
          </a:p>
        </p:txBody>
      </p:sp>
      <p:sp>
        <p:nvSpPr>
          <p:cNvPr id="66" name="テキスト ボックス 65"/>
          <p:cNvSpPr txBox="1"/>
          <p:nvPr/>
        </p:nvSpPr>
        <p:spPr>
          <a:xfrm>
            <a:off x="8071449" y="3657537"/>
            <a:ext cx="492443" cy="276999"/>
          </a:xfrm>
          <a:prstGeom prst="rect">
            <a:avLst/>
          </a:prstGeom>
          <a:noFill/>
        </p:spPr>
        <p:txBody>
          <a:bodyPr wrap="none" rtlCol="0">
            <a:spAutoFit/>
          </a:bodyPr>
          <a:lstStyle/>
          <a:p>
            <a:r>
              <a:rPr lang="ja-JP" altLang="en-US" sz="1200" dirty="0"/>
              <a:t>（秒）</a:t>
            </a:r>
          </a:p>
        </p:txBody>
      </p:sp>
      <p:sp>
        <p:nvSpPr>
          <p:cNvPr id="356" name="テキスト ボックス 355"/>
          <p:cNvSpPr txBox="1"/>
          <p:nvPr/>
        </p:nvSpPr>
        <p:spPr>
          <a:xfrm>
            <a:off x="9752847" y="927608"/>
            <a:ext cx="689435" cy="246221"/>
          </a:xfrm>
          <a:prstGeom prst="rect">
            <a:avLst/>
          </a:prstGeom>
          <a:noFill/>
        </p:spPr>
        <p:txBody>
          <a:bodyPr wrap="square" rtlCol="0">
            <a:spAutoFit/>
          </a:bodyPr>
          <a:lstStyle/>
          <a:p>
            <a:r>
              <a:rPr lang="ja-JP" altLang="en-US" sz="1000" dirty="0">
                <a:solidFill>
                  <a:srgbClr val="FF0000"/>
                </a:solidFill>
                <a:latin typeface="HG創英角ｺﾞｼｯｸUB" pitchFamily="49" charset="-128"/>
                <a:ea typeface="HG創英角ｺﾞｼｯｸUB" pitchFamily="49" charset="-128"/>
              </a:rPr>
              <a:t>９</a:t>
            </a:r>
            <a:r>
              <a:rPr lang="en-US" altLang="ja-JP" sz="1000" dirty="0">
                <a:solidFill>
                  <a:srgbClr val="FF0000"/>
                </a:solidFill>
                <a:latin typeface="HG創英角ｺﾞｼｯｸUB" pitchFamily="49" charset="-128"/>
                <a:ea typeface="HG創英角ｺﾞｼｯｸUB" pitchFamily="49" charset="-128"/>
              </a:rPr>
              <a:t>.</a:t>
            </a:r>
            <a:r>
              <a:rPr lang="ja-JP" altLang="en-US" sz="1000" dirty="0">
                <a:solidFill>
                  <a:srgbClr val="FF0000"/>
                </a:solidFill>
                <a:latin typeface="HG創英角ｺﾞｼｯｸUB" pitchFamily="49" charset="-128"/>
                <a:ea typeface="HG創英角ｺﾞｼｯｸUB" pitchFamily="49" charset="-128"/>
              </a:rPr>
              <a:t>２</a:t>
            </a:r>
          </a:p>
        </p:txBody>
      </p:sp>
      <p:sp>
        <p:nvSpPr>
          <p:cNvPr id="357" name="テキスト ボックス 356"/>
          <p:cNvSpPr txBox="1"/>
          <p:nvPr/>
        </p:nvSpPr>
        <p:spPr>
          <a:xfrm>
            <a:off x="9752847" y="1094557"/>
            <a:ext cx="689435" cy="246221"/>
          </a:xfrm>
          <a:prstGeom prst="rect">
            <a:avLst/>
          </a:prstGeom>
          <a:noFill/>
        </p:spPr>
        <p:txBody>
          <a:bodyPr wrap="square" rtlCol="0">
            <a:spAutoFit/>
          </a:bodyPr>
          <a:lstStyle/>
          <a:p>
            <a:r>
              <a:rPr lang="ja-JP" altLang="en-US" sz="1000" dirty="0">
                <a:solidFill>
                  <a:srgbClr val="FF0000"/>
                </a:solidFill>
                <a:latin typeface="HG創英角ｺﾞｼｯｸUB" pitchFamily="49" charset="-128"/>
                <a:ea typeface="HG創英角ｺﾞｼｯｸUB" pitchFamily="49" charset="-128"/>
              </a:rPr>
              <a:t>９</a:t>
            </a:r>
            <a:r>
              <a:rPr lang="en-US" altLang="ja-JP" sz="1000" dirty="0">
                <a:solidFill>
                  <a:srgbClr val="FF0000"/>
                </a:solidFill>
                <a:latin typeface="HG創英角ｺﾞｼｯｸUB" pitchFamily="49" charset="-128"/>
                <a:ea typeface="HG創英角ｺﾞｼｯｸUB" pitchFamily="49" charset="-128"/>
              </a:rPr>
              <a:t>.</a:t>
            </a:r>
            <a:r>
              <a:rPr lang="ja-JP" altLang="en-US" sz="1000" dirty="0">
                <a:solidFill>
                  <a:srgbClr val="FF0000"/>
                </a:solidFill>
                <a:latin typeface="HG創英角ｺﾞｼｯｸUB" pitchFamily="49" charset="-128"/>
                <a:ea typeface="HG創英角ｺﾞｼｯｸUB" pitchFamily="49" charset="-128"/>
              </a:rPr>
              <a:t>０</a:t>
            </a:r>
          </a:p>
        </p:txBody>
      </p:sp>
      <p:sp>
        <p:nvSpPr>
          <p:cNvPr id="358" name="テキスト ボックス 357"/>
          <p:cNvSpPr txBox="1"/>
          <p:nvPr/>
        </p:nvSpPr>
        <p:spPr>
          <a:xfrm>
            <a:off x="9752847" y="1411415"/>
            <a:ext cx="689435" cy="246221"/>
          </a:xfrm>
          <a:prstGeom prst="rect">
            <a:avLst/>
          </a:prstGeom>
          <a:noFill/>
        </p:spPr>
        <p:txBody>
          <a:bodyPr wrap="square" rtlCol="0">
            <a:spAutoFit/>
          </a:bodyPr>
          <a:lstStyle/>
          <a:p>
            <a:r>
              <a:rPr lang="ja-JP" altLang="en-US" sz="1000" dirty="0">
                <a:solidFill>
                  <a:srgbClr val="FF0000"/>
                </a:solidFill>
                <a:latin typeface="HG創英角ｺﾞｼｯｸUB" pitchFamily="49" charset="-128"/>
                <a:ea typeface="HG創英角ｺﾞｼｯｸUB" pitchFamily="49" charset="-128"/>
              </a:rPr>
              <a:t>９</a:t>
            </a:r>
            <a:r>
              <a:rPr lang="en-US" altLang="ja-JP" sz="1000" dirty="0">
                <a:solidFill>
                  <a:srgbClr val="FF0000"/>
                </a:solidFill>
                <a:latin typeface="HG創英角ｺﾞｼｯｸUB" pitchFamily="49" charset="-128"/>
                <a:ea typeface="HG創英角ｺﾞｼｯｸUB" pitchFamily="49" charset="-128"/>
              </a:rPr>
              <a:t>.</a:t>
            </a:r>
            <a:r>
              <a:rPr lang="ja-JP" altLang="en-US" sz="1000" dirty="0">
                <a:solidFill>
                  <a:srgbClr val="FF0000"/>
                </a:solidFill>
                <a:latin typeface="HG創英角ｺﾞｼｯｸUB" pitchFamily="49" charset="-128"/>
                <a:ea typeface="HG創英角ｺﾞｼｯｸUB" pitchFamily="49" charset="-128"/>
              </a:rPr>
              <a:t>５</a:t>
            </a:r>
          </a:p>
        </p:txBody>
      </p:sp>
      <p:sp>
        <p:nvSpPr>
          <p:cNvPr id="359" name="テキスト ボックス 358"/>
          <p:cNvSpPr txBox="1"/>
          <p:nvPr/>
        </p:nvSpPr>
        <p:spPr>
          <a:xfrm>
            <a:off x="9752847" y="1567372"/>
            <a:ext cx="689435" cy="246221"/>
          </a:xfrm>
          <a:prstGeom prst="rect">
            <a:avLst/>
          </a:prstGeom>
          <a:noFill/>
        </p:spPr>
        <p:txBody>
          <a:bodyPr wrap="square" rtlCol="0">
            <a:spAutoFit/>
          </a:bodyPr>
          <a:lstStyle/>
          <a:p>
            <a:r>
              <a:rPr lang="ja-JP" altLang="en-US" sz="1000" dirty="0">
                <a:solidFill>
                  <a:srgbClr val="FF0000"/>
                </a:solidFill>
                <a:latin typeface="HG創英角ｺﾞｼｯｸUB" pitchFamily="49" charset="-128"/>
                <a:ea typeface="HG創英角ｺﾞｼｯｸUB" pitchFamily="49" charset="-128"/>
              </a:rPr>
              <a:t>９</a:t>
            </a:r>
            <a:r>
              <a:rPr lang="en-US" altLang="ja-JP" sz="1000" dirty="0">
                <a:solidFill>
                  <a:srgbClr val="FF0000"/>
                </a:solidFill>
                <a:latin typeface="HG創英角ｺﾞｼｯｸUB" pitchFamily="49" charset="-128"/>
                <a:ea typeface="HG創英角ｺﾞｼｯｸUB" pitchFamily="49" charset="-128"/>
              </a:rPr>
              <a:t>.</a:t>
            </a:r>
            <a:r>
              <a:rPr lang="ja-JP" altLang="en-US" sz="1000" dirty="0">
                <a:solidFill>
                  <a:srgbClr val="FF0000"/>
                </a:solidFill>
                <a:latin typeface="HG創英角ｺﾞｼｯｸUB" pitchFamily="49" charset="-128"/>
                <a:ea typeface="HG創英角ｺﾞｼｯｸUB" pitchFamily="49" charset="-128"/>
              </a:rPr>
              <a:t>１</a:t>
            </a:r>
          </a:p>
        </p:txBody>
      </p:sp>
      <p:sp>
        <p:nvSpPr>
          <p:cNvPr id="360" name="テキスト ボックス 359"/>
          <p:cNvSpPr txBox="1"/>
          <p:nvPr/>
        </p:nvSpPr>
        <p:spPr>
          <a:xfrm>
            <a:off x="9752847" y="1727811"/>
            <a:ext cx="689435" cy="246221"/>
          </a:xfrm>
          <a:prstGeom prst="rect">
            <a:avLst/>
          </a:prstGeom>
          <a:noFill/>
        </p:spPr>
        <p:txBody>
          <a:bodyPr wrap="square" rtlCol="0">
            <a:spAutoFit/>
          </a:bodyPr>
          <a:lstStyle/>
          <a:p>
            <a:r>
              <a:rPr lang="ja-JP" altLang="en-US" sz="1000" dirty="0">
                <a:solidFill>
                  <a:srgbClr val="FF0000"/>
                </a:solidFill>
                <a:latin typeface="HG創英角ｺﾞｼｯｸUB" pitchFamily="49" charset="-128"/>
                <a:ea typeface="HG創英角ｺﾞｼｯｸUB" pitchFamily="49" charset="-128"/>
              </a:rPr>
              <a:t>９</a:t>
            </a:r>
            <a:r>
              <a:rPr lang="en-US" altLang="ja-JP" sz="1000" dirty="0">
                <a:solidFill>
                  <a:srgbClr val="FF0000"/>
                </a:solidFill>
                <a:latin typeface="HG創英角ｺﾞｼｯｸUB" pitchFamily="49" charset="-128"/>
                <a:ea typeface="HG創英角ｺﾞｼｯｸUB" pitchFamily="49" charset="-128"/>
              </a:rPr>
              <a:t>.</a:t>
            </a:r>
            <a:r>
              <a:rPr lang="ja-JP" altLang="en-US" sz="1000" dirty="0">
                <a:solidFill>
                  <a:srgbClr val="FF0000"/>
                </a:solidFill>
                <a:latin typeface="HG創英角ｺﾞｼｯｸUB" pitchFamily="49" charset="-128"/>
                <a:ea typeface="HG創英角ｺﾞｼｯｸUB" pitchFamily="49" charset="-128"/>
              </a:rPr>
              <a:t>２</a:t>
            </a:r>
          </a:p>
        </p:txBody>
      </p:sp>
      <p:sp>
        <p:nvSpPr>
          <p:cNvPr id="361" name="テキスト ボックス 360"/>
          <p:cNvSpPr txBox="1"/>
          <p:nvPr/>
        </p:nvSpPr>
        <p:spPr>
          <a:xfrm>
            <a:off x="9742769" y="2524978"/>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５</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６</a:t>
            </a:r>
          </a:p>
        </p:txBody>
      </p:sp>
      <p:sp>
        <p:nvSpPr>
          <p:cNvPr id="362" name="テキスト ボックス 361"/>
          <p:cNvSpPr txBox="1"/>
          <p:nvPr/>
        </p:nvSpPr>
        <p:spPr>
          <a:xfrm>
            <a:off x="9742769" y="2680803"/>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８</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０</a:t>
            </a:r>
          </a:p>
        </p:txBody>
      </p:sp>
      <p:sp>
        <p:nvSpPr>
          <p:cNvPr id="363" name="テキスト ボックス 362"/>
          <p:cNvSpPr txBox="1"/>
          <p:nvPr/>
        </p:nvSpPr>
        <p:spPr>
          <a:xfrm>
            <a:off x="9739833" y="2841620"/>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７</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６</a:t>
            </a:r>
          </a:p>
        </p:txBody>
      </p:sp>
      <p:sp>
        <p:nvSpPr>
          <p:cNvPr id="364" name="テキスト ボックス 363"/>
          <p:cNvSpPr txBox="1"/>
          <p:nvPr/>
        </p:nvSpPr>
        <p:spPr>
          <a:xfrm>
            <a:off x="9752847" y="1242845"/>
            <a:ext cx="689435" cy="246221"/>
          </a:xfrm>
          <a:prstGeom prst="rect">
            <a:avLst/>
          </a:prstGeom>
          <a:noFill/>
        </p:spPr>
        <p:txBody>
          <a:bodyPr wrap="square" rtlCol="0">
            <a:spAutoFit/>
          </a:bodyPr>
          <a:lstStyle/>
          <a:p>
            <a:r>
              <a:rPr lang="ja-JP" altLang="en-US" sz="1000" dirty="0">
                <a:solidFill>
                  <a:srgbClr val="FF0000"/>
                </a:solidFill>
                <a:latin typeface="HG創英角ｺﾞｼｯｸUB" pitchFamily="49" charset="-128"/>
                <a:ea typeface="HG創英角ｺﾞｼｯｸUB" pitchFamily="49" charset="-128"/>
              </a:rPr>
              <a:t>９</a:t>
            </a:r>
            <a:r>
              <a:rPr lang="en-US" altLang="ja-JP" sz="1000" dirty="0">
                <a:solidFill>
                  <a:srgbClr val="FF0000"/>
                </a:solidFill>
                <a:latin typeface="HG創英角ｺﾞｼｯｸUB" pitchFamily="49" charset="-128"/>
                <a:ea typeface="HG創英角ｺﾞｼｯｸUB" pitchFamily="49" charset="-128"/>
              </a:rPr>
              <a:t>.</a:t>
            </a:r>
            <a:r>
              <a:rPr lang="ja-JP" altLang="en-US" sz="1000" dirty="0">
                <a:solidFill>
                  <a:srgbClr val="FF0000"/>
                </a:solidFill>
                <a:latin typeface="HG創英角ｺﾞｼｯｸUB" pitchFamily="49" charset="-128"/>
                <a:ea typeface="HG創英角ｺﾞｼｯｸUB" pitchFamily="49" charset="-128"/>
              </a:rPr>
              <a:t>８</a:t>
            </a:r>
          </a:p>
        </p:txBody>
      </p:sp>
      <p:sp>
        <p:nvSpPr>
          <p:cNvPr id="365" name="テキスト ボックス 364"/>
          <p:cNvSpPr txBox="1"/>
          <p:nvPr/>
        </p:nvSpPr>
        <p:spPr>
          <a:xfrm>
            <a:off x="9752847" y="1887094"/>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７</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６</a:t>
            </a:r>
          </a:p>
        </p:txBody>
      </p:sp>
      <p:sp>
        <p:nvSpPr>
          <p:cNvPr id="366" name="テキスト ボックス 365"/>
          <p:cNvSpPr txBox="1"/>
          <p:nvPr/>
        </p:nvSpPr>
        <p:spPr>
          <a:xfrm>
            <a:off x="9752847" y="2048017"/>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７</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８</a:t>
            </a:r>
          </a:p>
        </p:txBody>
      </p:sp>
      <p:sp>
        <p:nvSpPr>
          <p:cNvPr id="367" name="テキスト ボックス 366"/>
          <p:cNvSpPr txBox="1"/>
          <p:nvPr/>
        </p:nvSpPr>
        <p:spPr>
          <a:xfrm>
            <a:off x="9752847" y="2203130"/>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７</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８</a:t>
            </a:r>
          </a:p>
        </p:txBody>
      </p:sp>
      <p:sp>
        <p:nvSpPr>
          <p:cNvPr id="368" name="テキスト ボックス 367"/>
          <p:cNvSpPr txBox="1"/>
          <p:nvPr/>
        </p:nvSpPr>
        <p:spPr>
          <a:xfrm>
            <a:off x="9752847" y="2364875"/>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７</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５</a:t>
            </a:r>
          </a:p>
        </p:txBody>
      </p:sp>
      <p:sp>
        <p:nvSpPr>
          <p:cNvPr id="369" name="テキスト ボックス 368"/>
          <p:cNvSpPr txBox="1"/>
          <p:nvPr/>
        </p:nvSpPr>
        <p:spPr>
          <a:xfrm>
            <a:off x="9752847" y="2999580"/>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８</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０</a:t>
            </a:r>
          </a:p>
        </p:txBody>
      </p:sp>
      <p:sp>
        <p:nvSpPr>
          <p:cNvPr id="387" name="テキスト ボックス 386"/>
          <p:cNvSpPr txBox="1"/>
          <p:nvPr/>
        </p:nvSpPr>
        <p:spPr>
          <a:xfrm>
            <a:off x="10952142" y="934895"/>
            <a:ext cx="689435" cy="246221"/>
          </a:xfrm>
          <a:prstGeom prst="rect">
            <a:avLst/>
          </a:prstGeom>
          <a:noFill/>
        </p:spPr>
        <p:txBody>
          <a:bodyPr wrap="square" rtlCol="0">
            <a:spAutoFit/>
          </a:bodyPr>
          <a:lstStyle/>
          <a:p>
            <a:r>
              <a:rPr lang="ja-JP" altLang="en-US" sz="1000" dirty="0">
                <a:solidFill>
                  <a:srgbClr val="FF0000"/>
                </a:solidFill>
                <a:latin typeface="HG創英角ｺﾞｼｯｸUB" pitchFamily="49" charset="-128"/>
                <a:ea typeface="HG創英角ｺﾞｼｯｸUB" pitchFamily="49" charset="-128"/>
              </a:rPr>
              <a:t>５</a:t>
            </a:r>
            <a:r>
              <a:rPr lang="en-US" altLang="ja-JP" sz="1000" dirty="0">
                <a:solidFill>
                  <a:srgbClr val="FF0000"/>
                </a:solidFill>
                <a:latin typeface="HG創英角ｺﾞｼｯｸUB" pitchFamily="49" charset="-128"/>
                <a:ea typeface="HG創英角ｺﾞｼｯｸUB" pitchFamily="49" charset="-128"/>
              </a:rPr>
              <a:t>.</a:t>
            </a:r>
            <a:r>
              <a:rPr lang="ja-JP" altLang="en-US" sz="1000" dirty="0">
                <a:solidFill>
                  <a:srgbClr val="FF0000"/>
                </a:solidFill>
                <a:latin typeface="HG創英角ｺﾞｼｯｸUB" pitchFamily="49" charset="-128"/>
                <a:ea typeface="HG創英角ｺﾞｼｯｸUB" pitchFamily="49" charset="-128"/>
              </a:rPr>
              <a:t>８</a:t>
            </a:r>
            <a:endParaRPr lang="en-US" altLang="ja-JP" sz="1000" dirty="0">
              <a:solidFill>
                <a:srgbClr val="FF0000"/>
              </a:solidFill>
              <a:latin typeface="HG創英角ｺﾞｼｯｸUB" pitchFamily="49" charset="-128"/>
              <a:ea typeface="HG創英角ｺﾞｼｯｸUB" pitchFamily="49" charset="-128"/>
            </a:endParaRPr>
          </a:p>
        </p:txBody>
      </p:sp>
      <p:sp>
        <p:nvSpPr>
          <p:cNvPr id="388" name="テキスト ボックス 387"/>
          <p:cNvSpPr txBox="1"/>
          <p:nvPr/>
        </p:nvSpPr>
        <p:spPr>
          <a:xfrm>
            <a:off x="10952142" y="1098034"/>
            <a:ext cx="689435" cy="246221"/>
          </a:xfrm>
          <a:prstGeom prst="rect">
            <a:avLst/>
          </a:prstGeom>
          <a:noFill/>
        </p:spPr>
        <p:txBody>
          <a:bodyPr wrap="square" rtlCol="0">
            <a:spAutoFit/>
          </a:bodyPr>
          <a:lstStyle/>
          <a:p>
            <a:r>
              <a:rPr lang="ja-JP" altLang="en-US" sz="1000" dirty="0">
                <a:solidFill>
                  <a:srgbClr val="FF0000"/>
                </a:solidFill>
                <a:latin typeface="HG創英角ｺﾞｼｯｸUB" pitchFamily="49" charset="-128"/>
                <a:ea typeface="HG創英角ｺﾞｼｯｸUB" pitchFamily="49" charset="-128"/>
              </a:rPr>
              <a:t>５</a:t>
            </a:r>
            <a:r>
              <a:rPr lang="en-US" altLang="ja-JP" sz="1000" dirty="0">
                <a:solidFill>
                  <a:srgbClr val="FF0000"/>
                </a:solidFill>
                <a:latin typeface="HG創英角ｺﾞｼｯｸUB" pitchFamily="49" charset="-128"/>
                <a:ea typeface="HG創英角ｺﾞｼｯｸUB" pitchFamily="49" charset="-128"/>
              </a:rPr>
              <a:t>.</a:t>
            </a:r>
            <a:r>
              <a:rPr lang="ja-JP" altLang="en-US" sz="1000" dirty="0">
                <a:solidFill>
                  <a:srgbClr val="FF0000"/>
                </a:solidFill>
                <a:latin typeface="HG創英角ｺﾞｼｯｸUB" pitchFamily="49" charset="-128"/>
                <a:ea typeface="HG創英角ｺﾞｼｯｸUB" pitchFamily="49" charset="-128"/>
              </a:rPr>
              <a:t>６</a:t>
            </a:r>
            <a:endParaRPr lang="en-US" altLang="ja-JP" sz="1000" dirty="0">
              <a:solidFill>
                <a:srgbClr val="FF0000"/>
              </a:solidFill>
              <a:latin typeface="HG創英角ｺﾞｼｯｸUB" pitchFamily="49" charset="-128"/>
              <a:ea typeface="HG創英角ｺﾞｼｯｸUB" pitchFamily="49" charset="-128"/>
            </a:endParaRPr>
          </a:p>
        </p:txBody>
      </p:sp>
      <p:sp>
        <p:nvSpPr>
          <p:cNvPr id="389" name="テキスト ボックス 388"/>
          <p:cNvSpPr txBox="1"/>
          <p:nvPr/>
        </p:nvSpPr>
        <p:spPr>
          <a:xfrm>
            <a:off x="10952142" y="1411082"/>
            <a:ext cx="689435" cy="246221"/>
          </a:xfrm>
          <a:prstGeom prst="rect">
            <a:avLst/>
          </a:prstGeom>
          <a:noFill/>
        </p:spPr>
        <p:txBody>
          <a:bodyPr wrap="square" rtlCol="0">
            <a:spAutoFit/>
          </a:bodyPr>
          <a:lstStyle/>
          <a:p>
            <a:r>
              <a:rPr lang="ja-JP" altLang="en-US" sz="1000" dirty="0">
                <a:solidFill>
                  <a:srgbClr val="FF0000"/>
                </a:solidFill>
                <a:latin typeface="HG創英角ｺﾞｼｯｸUB" pitchFamily="49" charset="-128"/>
                <a:ea typeface="HG創英角ｺﾞｼｯｸUB" pitchFamily="49" charset="-128"/>
              </a:rPr>
              <a:t>５</a:t>
            </a:r>
            <a:r>
              <a:rPr lang="en-US" altLang="ja-JP" sz="1000" dirty="0">
                <a:solidFill>
                  <a:srgbClr val="FF0000"/>
                </a:solidFill>
                <a:latin typeface="HG創英角ｺﾞｼｯｸUB" pitchFamily="49" charset="-128"/>
                <a:ea typeface="HG創英角ｺﾞｼｯｸUB" pitchFamily="49" charset="-128"/>
              </a:rPr>
              <a:t>.</a:t>
            </a:r>
            <a:r>
              <a:rPr lang="ja-JP" altLang="en-US" sz="1000" dirty="0">
                <a:solidFill>
                  <a:srgbClr val="FF0000"/>
                </a:solidFill>
                <a:latin typeface="HG創英角ｺﾞｼｯｸUB" pitchFamily="49" charset="-128"/>
                <a:ea typeface="HG創英角ｺﾞｼｯｸUB" pitchFamily="49" charset="-128"/>
              </a:rPr>
              <a:t>８</a:t>
            </a:r>
          </a:p>
        </p:txBody>
      </p:sp>
      <p:sp>
        <p:nvSpPr>
          <p:cNvPr id="390" name="テキスト ボックス 389"/>
          <p:cNvSpPr txBox="1"/>
          <p:nvPr/>
        </p:nvSpPr>
        <p:spPr>
          <a:xfrm>
            <a:off x="10952142" y="1567039"/>
            <a:ext cx="689435" cy="246221"/>
          </a:xfrm>
          <a:prstGeom prst="rect">
            <a:avLst/>
          </a:prstGeom>
          <a:noFill/>
        </p:spPr>
        <p:txBody>
          <a:bodyPr wrap="square" rtlCol="0">
            <a:spAutoFit/>
          </a:bodyPr>
          <a:lstStyle/>
          <a:p>
            <a:r>
              <a:rPr lang="ja-JP" altLang="en-US" sz="1000" dirty="0">
                <a:solidFill>
                  <a:srgbClr val="FF0000"/>
                </a:solidFill>
                <a:latin typeface="HG創英角ｺﾞｼｯｸUB" pitchFamily="49" charset="-128"/>
                <a:ea typeface="HG創英角ｺﾞｼｯｸUB" pitchFamily="49" charset="-128"/>
              </a:rPr>
              <a:t>５</a:t>
            </a:r>
            <a:r>
              <a:rPr lang="en-US" altLang="ja-JP" sz="1000" dirty="0">
                <a:solidFill>
                  <a:srgbClr val="FF0000"/>
                </a:solidFill>
                <a:latin typeface="HG創英角ｺﾞｼｯｸUB" pitchFamily="49" charset="-128"/>
                <a:ea typeface="HG創英角ｺﾞｼｯｸUB" pitchFamily="49" charset="-128"/>
              </a:rPr>
              <a:t>.</a:t>
            </a:r>
            <a:r>
              <a:rPr lang="ja-JP" altLang="en-US" sz="1000" dirty="0">
                <a:solidFill>
                  <a:srgbClr val="FF0000"/>
                </a:solidFill>
                <a:latin typeface="HG創英角ｺﾞｼｯｸUB" pitchFamily="49" charset="-128"/>
                <a:ea typeface="HG創英角ｺﾞｼｯｸUB" pitchFamily="49" charset="-128"/>
              </a:rPr>
              <a:t>６</a:t>
            </a:r>
          </a:p>
        </p:txBody>
      </p:sp>
      <p:sp>
        <p:nvSpPr>
          <p:cNvPr id="391" name="テキスト ボックス 390"/>
          <p:cNvSpPr txBox="1"/>
          <p:nvPr/>
        </p:nvSpPr>
        <p:spPr>
          <a:xfrm>
            <a:off x="10952142" y="1731288"/>
            <a:ext cx="689435" cy="246221"/>
          </a:xfrm>
          <a:prstGeom prst="rect">
            <a:avLst/>
          </a:prstGeom>
          <a:noFill/>
        </p:spPr>
        <p:txBody>
          <a:bodyPr wrap="square" rtlCol="0">
            <a:spAutoFit/>
          </a:bodyPr>
          <a:lstStyle/>
          <a:p>
            <a:r>
              <a:rPr lang="ja-JP" altLang="en-US" sz="1000" dirty="0">
                <a:solidFill>
                  <a:srgbClr val="FF0000"/>
                </a:solidFill>
                <a:latin typeface="HG創英角ｺﾞｼｯｸUB" pitchFamily="49" charset="-128"/>
                <a:ea typeface="HG創英角ｺﾞｼｯｸUB" pitchFamily="49" charset="-128"/>
              </a:rPr>
              <a:t>５</a:t>
            </a:r>
            <a:r>
              <a:rPr lang="en-US" altLang="ja-JP" sz="1000" dirty="0">
                <a:solidFill>
                  <a:srgbClr val="FF0000"/>
                </a:solidFill>
                <a:latin typeface="HG創英角ｺﾞｼｯｸUB" pitchFamily="49" charset="-128"/>
                <a:ea typeface="HG創英角ｺﾞｼｯｸUB" pitchFamily="49" charset="-128"/>
              </a:rPr>
              <a:t>.</a:t>
            </a:r>
            <a:r>
              <a:rPr lang="ja-JP" altLang="en-US" sz="1000" dirty="0">
                <a:solidFill>
                  <a:srgbClr val="FF0000"/>
                </a:solidFill>
                <a:latin typeface="HG創英角ｺﾞｼｯｸUB" pitchFamily="49" charset="-128"/>
                <a:ea typeface="HG創英角ｺﾞｼｯｸUB" pitchFamily="49" charset="-128"/>
              </a:rPr>
              <a:t>９</a:t>
            </a:r>
          </a:p>
        </p:txBody>
      </p:sp>
      <p:sp>
        <p:nvSpPr>
          <p:cNvPr id="392" name="テキスト ボックス 391"/>
          <p:cNvSpPr txBox="1"/>
          <p:nvPr/>
        </p:nvSpPr>
        <p:spPr>
          <a:xfrm>
            <a:off x="10942064" y="2524645"/>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４</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０</a:t>
            </a:r>
          </a:p>
        </p:txBody>
      </p:sp>
      <p:sp>
        <p:nvSpPr>
          <p:cNvPr id="393" name="テキスト ボックス 392"/>
          <p:cNvSpPr txBox="1"/>
          <p:nvPr/>
        </p:nvSpPr>
        <p:spPr>
          <a:xfrm>
            <a:off x="10942064" y="2680470"/>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４</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８</a:t>
            </a:r>
          </a:p>
        </p:txBody>
      </p:sp>
      <p:sp>
        <p:nvSpPr>
          <p:cNvPr id="394" name="テキスト ボックス 393"/>
          <p:cNvSpPr txBox="1"/>
          <p:nvPr/>
        </p:nvSpPr>
        <p:spPr>
          <a:xfrm>
            <a:off x="10939128" y="2845097"/>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４</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５</a:t>
            </a:r>
          </a:p>
        </p:txBody>
      </p:sp>
      <p:sp>
        <p:nvSpPr>
          <p:cNvPr id="395" name="テキスト ボックス 394"/>
          <p:cNvSpPr txBox="1"/>
          <p:nvPr/>
        </p:nvSpPr>
        <p:spPr>
          <a:xfrm>
            <a:off x="10952142" y="1250132"/>
            <a:ext cx="689435" cy="246221"/>
          </a:xfrm>
          <a:prstGeom prst="rect">
            <a:avLst/>
          </a:prstGeom>
          <a:noFill/>
        </p:spPr>
        <p:txBody>
          <a:bodyPr wrap="square" rtlCol="0">
            <a:spAutoFit/>
          </a:bodyPr>
          <a:lstStyle/>
          <a:p>
            <a:r>
              <a:rPr lang="ja-JP" altLang="en-US" sz="1000" dirty="0">
                <a:solidFill>
                  <a:srgbClr val="FF0000"/>
                </a:solidFill>
                <a:latin typeface="HG創英角ｺﾞｼｯｸUB" pitchFamily="49" charset="-128"/>
                <a:ea typeface="HG創英角ｺﾞｼｯｸUB" pitchFamily="49" charset="-128"/>
              </a:rPr>
              <a:t>５</a:t>
            </a:r>
            <a:r>
              <a:rPr lang="en-US" altLang="ja-JP" sz="1000" dirty="0">
                <a:solidFill>
                  <a:srgbClr val="FF0000"/>
                </a:solidFill>
                <a:latin typeface="HG創英角ｺﾞｼｯｸUB" pitchFamily="49" charset="-128"/>
                <a:ea typeface="HG創英角ｺﾞｼｯｸUB" pitchFamily="49" charset="-128"/>
              </a:rPr>
              <a:t>.</a:t>
            </a:r>
            <a:r>
              <a:rPr lang="ja-JP" altLang="en-US" sz="1000" dirty="0">
                <a:solidFill>
                  <a:srgbClr val="FF0000"/>
                </a:solidFill>
                <a:latin typeface="HG創英角ｺﾞｼｯｸUB" pitchFamily="49" charset="-128"/>
                <a:ea typeface="HG創英角ｺﾞｼｯｸUB" pitchFamily="49" charset="-128"/>
              </a:rPr>
              <a:t>８</a:t>
            </a:r>
          </a:p>
        </p:txBody>
      </p:sp>
      <p:sp>
        <p:nvSpPr>
          <p:cNvPr id="396" name="テキスト ボックス 395"/>
          <p:cNvSpPr txBox="1"/>
          <p:nvPr/>
        </p:nvSpPr>
        <p:spPr>
          <a:xfrm>
            <a:off x="10952142" y="1886761"/>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４</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２</a:t>
            </a:r>
          </a:p>
        </p:txBody>
      </p:sp>
      <p:sp>
        <p:nvSpPr>
          <p:cNvPr id="397" name="テキスト ボックス 396"/>
          <p:cNvSpPr txBox="1"/>
          <p:nvPr/>
        </p:nvSpPr>
        <p:spPr>
          <a:xfrm>
            <a:off x="10952142" y="2043874"/>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４</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１</a:t>
            </a:r>
          </a:p>
        </p:txBody>
      </p:sp>
      <p:sp>
        <p:nvSpPr>
          <p:cNvPr id="398" name="テキスト ボックス 397"/>
          <p:cNvSpPr txBox="1"/>
          <p:nvPr/>
        </p:nvSpPr>
        <p:spPr>
          <a:xfrm>
            <a:off x="10952142" y="2206607"/>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４</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６</a:t>
            </a:r>
          </a:p>
        </p:txBody>
      </p:sp>
      <p:sp>
        <p:nvSpPr>
          <p:cNvPr id="399" name="テキスト ボックス 398"/>
          <p:cNvSpPr txBox="1"/>
          <p:nvPr/>
        </p:nvSpPr>
        <p:spPr>
          <a:xfrm>
            <a:off x="10944522" y="2364542"/>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４</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５</a:t>
            </a:r>
          </a:p>
        </p:txBody>
      </p:sp>
      <p:sp>
        <p:nvSpPr>
          <p:cNvPr id="400" name="テキスト ボックス 399"/>
          <p:cNvSpPr txBox="1"/>
          <p:nvPr/>
        </p:nvSpPr>
        <p:spPr>
          <a:xfrm>
            <a:off x="10952142" y="3003008"/>
            <a:ext cx="689435" cy="246221"/>
          </a:xfrm>
          <a:prstGeom prst="rect">
            <a:avLst/>
          </a:prstGeom>
          <a:noFill/>
        </p:spPr>
        <p:txBody>
          <a:bodyPr wrap="square" rtlCol="0">
            <a:spAutoFit/>
          </a:bodyPr>
          <a:lstStyle/>
          <a:p>
            <a:r>
              <a:rPr lang="ja-JP" altLang="en-US" sz="1000" dirty="0">
                <a:latin typeface="HG創英角ｺﾞｼｯｸUB" pitchFamily="49" charset="-128"/>
                <a:ea typeface="HG創英角ｺﾞｼｯｸUB" pitchFamily="49" charset="-128"/>
              </a:rPr>
              <a:t>５</a:t>
            </a:r>
            <a:r>
              <a:rPr lang="en-US" altLang="ja-JP" sz="1000" dirty="0">
                <a:latin typeface="HG創英角ｺﾞｼｯｸUB" pitchFamily="49" charset="-128"/>
                <a:ea typeface="HG創英角ｺﾞｼｯｸUB" pitchFamily="49" charset="-128"/>
              </a:rPr>
              <a:t>.</a:t>
            </a:r>
            <a:r>
              <a:rPr lang="ja-JP" altLang="en-US" sz="1000" dirty="0">
                <a:latin typeface="HG創英角ｺﾞｼｯｸUB" pitchFamily="49" charset="-128"/>
                <a:ea typeface="HG創英角ｺﾞｼｯｸUB" pitchFamily="49" charset="-128"/>
              </a:rPr>
              <a:t>０</a:t>
            </a:r>
          </a:p>
        </p:txBody>
      </p:sp>
      <p:sp>
        <p:nvSpPr>
          <p:cNvPr id="188" name="テキスト ボックス 187"/>
          <p:cNvSpPr txBox="1"/>
          <p:nvPr/>
        </p:nvSpPr>
        <p:spPr>
          <a:xfrm>
            <a:off x="7995503" y="3804820"/>
            <a:ext cx="290464" cy="276999"/>
          </a:xfrm>
          <a:prstGeom prst="rect">
            <a:avLst/>
          </a:prstGeom>
          <a:noFill/>
        </p:spPr>
        <p:txBody>
          <a:bodyPr wrap="none" rtlCol="0">
            <a:spAutoFit/>
          </a:bodyPr>
          <a:lstStyle/>
          <a:p>
            <a:r>
              <a:rPr lang="ja-JP" altLang="en-US" sz="1200" dirty="0"/>
              <a:t>７</a:t>
            </a:r>
          </a:p>
        </p:txBody>
      </p:sp>
      <p:sp>
        <p:nvSpPr>
          <p:cNvPr id="189" name="テキスト ボックス 188"/>
          <p:cNvSpPr txBox="1"/>
          <p:nvPr/>
        </p:nvSpPr>
        <p:spPr>
          <a:xfrm>
            <a:off x="7995503" y="4242915"/>
            <a:ext cx="290464" cy="276999"/>
          </a:xfrm>
          <a:prstGeom prst="rect">
            <a:avLst/>
          </a:prstGeom>
          <a:noFill/>
        </p:spPr>
        <p:txBody>
          <a:bodyPr wrap="none" rtlCol="0">
            <a:spAutoFit/>
          </a:bodyPr>
          <a:lstStyle/>
          <a:p>
            <a:r>
              <a:rPr lang="ja-JP" altLang="en-US" sz="1200" dirty="0"/>
              <a:t>５</a:t>
            </a:r>
          </a:p>
        </p:txBody>
      </p:sp>
      <p:sp>
        <p:nvSpPr>
          <p:cNvPr id="206" name="テキスト ボックス 205"/>
          <p:cNvSpPr txBox="1"/>
          <p:nvPr/>
        </p:nvSpPr>
        <p:spPr>
          <a:xfrm>
            <a:off x="7995503" y="4666946"/>
            <a:ext cx="290464" cy="276999"/>
          </a:xfrm>
          <a:prstGeom prst="rect">
            <a:avLst/>
          </a:prstGeom>
          <a:noFill/>
        </p:spPr>
        <p:txBody>
          <a:bodyPr wrap="none" rtlCol="0">
            <a:spAutoFit/>
          </a:bodyPr>
          <a:lstStyle/>
          <a:p>
            <a:r>
              <a:rPr lang="ja-JP" altLang="en-US" sz="1200" dirty="0"/>
              <a:t>３</a:t>
            </a:r>
          </a:p>
        </p:txBody>
      </p:sp>
      <p:sp>
        <p:nvSpPr>
          <p:cNvPr id="208" name="テキスト ボックス 207"/>
          <p:cNvSpPr txBox="1"/>
          <p:nvPr/>
        </p:nvSpPr>
        <p:spPr>
          <a:xfrm>
            <a:off x="7995503" y="5106679"/>
            <a:ext cx="290464" cy="276999"/>
          </a:xfrm>
          <a:prstGeom prst="rect">
            <a:avLst/>
          </a:prstGeom>
          <a:noFill/>
        </p:spPr>
        <p:txBody>
          <a:bodyPr wrap="none" rtlCol="0">
            <a:spAutoFit/>
          </a:bodyPr>
          <a:lstStyle/>
          <a:p>
            <a:r>
              <a:rPr lang="ja-JP" altLang="en-US" sz="1200" dirty="0"/>
              <a:t>１</a:t>
            </a:r>
          </a:p>
        </p:txBody>
      </p:sp>
      <p:cxnSp>
        <p:nvCxnSpPr>
          <p:cNvPr id="43" name="直線コネクタ 42"/>
          <p:cNvCxnSpPr/>
          <p:nvPr/>
        </p:nvCxnSpPr>
        <p:spPr>
          <a:xfrm>
            <a:off x="8290369" y="4692305"/>
            <a:ext cx="34200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9984432" y="4430312"/>
            <a:ext cx="800219" cy="276999"/>
          </a:xfrm>
          <a:prstGeom prst="rect">
            <a:avLst/>
          </a:prstGeom>
          <a:noFill/>
        </p:spPr>
        <p:txBody>
          <a:bodyPr wrap="none" rtlCol="0">
            <a:spAutoFit/>
          </a:bodyPr>
          <a:lstStyle/>
          <a:p>
            <a:r>
              <a:rPr lang="ja-JP" altLang="en-US" sz="1200" dirty="0">
                <a:solidFill>
                  <a:srgbClr val="FF0000"/>
                </a:solidFill>
              </a:rPr>
              <a:t>標準時間</a:t>
            </a:r>
          </a:p>
        </p:txBody>
      </p:sp>
      <p:sp>
        <p:nvSpPr>
          <p:cNvPr id="231" name="テキスト ボックス 230"/>
          <p:cNvSpPr txBox="1"/>
          <p:nvPr/>
        </p:nvSpPr>
        <p:spPr>
          <a:xfrm>
            <a:off x="11064552" y="4953617"/>
            <a:ext cx="646331" cy="276999"/>
          </a:xfrm>
          <a:prstGeom prst="rect">
            <a:avLst/>
          </a:prstGeom>
          <a:solidFill>
            <a:schemeClr val="bg1"/>
          </a:solidFill>
          <a:ln>
            <a:solidFill>
              <a:schemeClr val="tx1"/>
            </a:solidFill>
          </a:ln>
        </p:spPr>
        <p:txBody>
          <a:bodyPr wrap="none" rtlCol="0">
            <a:spAutoFit/>
          </a:bodyPr>
          <a:lstStyle/>
          <a:p>
            <a:r>
              <a:rPr lang="ja-JP" altLang="en-US" sz="1200" dirty="0"/>
              <a:t>改善後</a:t>
            </a:r>
          </a:p>
        </p:txBody>
      </p:sp>
      <p:sp>
        <p:nvSpPr>
          <p:cNvPr id="22" name="テキスト ボックス 21"/>
          <p:cNvSpPr txBox="1"/>
          <p:nvPr/>
        </p:nvSpPr>
        <p:spPr>
          <a:xfrm>
            <a:off x="11079214" y="4091528"/>
            <a:ext cx="646331" cy="276999"/>
          </a:xfrm>
          <a:prstGeom prst="rect">
            <a:avLst/>
          </a:prstGeom>
          <a:solidFill>
            <a:schemeClr val="bg1"/>
          </a:solidFill>
          <a:ln>
            <a:solidFill>
              <a:schemeClr val="tx1"/>
            </a:solidFill>
          </a:ln>
        </p:spPr>
        <p:txBody>
          <a:bodyPr wrap="none" rtlCol="0">
            <a:spAutoFit/>
          </a:bodyPr>
          <a:lstStyle/>
          <a:p>
            <a:r>
              <a:rPr lang="ja-JP" altLang="en-US" sz="1200" dirty="0"/>
              <a:t>改善前</a:t>
            </a:r>
          </a:p>
        </p:txBody>
      </p:sp>
      <p:sp>
        <p:nvSpPr>
          <p:cNvPr id="203" name="テキスト ボックス 202"/>
          <p:cNvSpPr txBox="1"/>
          <p:nvPr/>
        </p:nvSpPr>
        <p:spPr>
          <a:xfrm>
            <a:off x="8770569" y="946233"/>
            <a:ext cx="559084" cy="230832"/>
          </a:xfrm>
          <a:prstGeom prst="rect">
            <a:avLst/>
          </a:prstGeom>
          <a:noFill/>
        </p:spPr>
        <p:txBody>
          <a:bodyPr wrap="square" rtlCol="0">
            <a:spAutoFit/>
          </a:bodyPr>
          <a:lstStyle/>
          <a:p>
            <a:r>
              <a:rPr lang="ja-JP" altLang="en-US" sz="900" b="1" dirty="0">
                <a:solidFill>
                  <a:srgbClr val="FF0000"/>
                </a:solidFill>
              </a:rPr>
              <a:t>白井</a:t>
            </a:r>
          </a:p>
        </p:txBody>
      </p:sp>
      <p:sp>
        <p:nvSpPr>
          <p:cNvPr id="209" name="テキスト ボックス 208"/>
          <p:cNvSpPr txBox="1"/>
          <p:nvPr/>
        </p:nvSpPr>
        <p:spPr>
          <a:xfrm>
            <a:off x="8774620" y="2537556"/>
            <a:ext cx="559084" cy="230832"/>
          </a:xfrm>
          <a:prstGeom prst="rect">
            <a:avLst/>
          </a:prstGeom>
          <a:noFill/>
        </p:spPr>
        <p:txBody>
          <a:bodyPr wrap="square" rtlCol="0">
            <a:spAutoFit/>
          </a:bodyPr>
          <a:lstStyle/>
          <a:p>
            <a:r>
              <a:rPr lang="ja-JP" altLang="en-US" sz="900" b="1" dirty="0"/>
              <a:t>原田</a:t>
            </a:r>
          </a:p>
        </p:txBody>
      </p:sp>
      <p:sp>
        <p:nvSpPr>
          <p:cNvPr id="210" name="テキスト ボックス 209"/>
          <p:cNvSpPr txBox="1"/>
          <p:nvPr/>
        </p:nvSpPr>
        <p:spPr>
          <a:xfrm>
            <a:off x="8825100" y="2706610"/>
            <a:ext cx="326489" cy="230832"/>
          </a:xfrm>
          <a:prstGeom prst="rect">
            <a:avLst/>
          </a:prstGeom>
          <a:noFill/>
        </p:spPr>
        <p:txBody>
          <a:bodyPr wrap="square" rtlCol="0">
            <a:spAutoFit/>
          </a:bodyPr>
          <a:lstStyle/>
          <a:p>
            <a:r>
              <a:rPr lang="ja-JP" altLang="en-US" sz="900" b="1" dirty="0"/>
              <a:t>辻</a:t>
            </a:r>
          </a:p>
        </p:txBody>
      </p:sp>
      <p:sp>
        <p:nvSpPr>
          <p:cNvPr id="211" name="テキスト ボックス 210"/>
          <p:cNvSpPr txBox="1"/>
          <p:nvPr/>
        </p:nvSpPr>
        <p:spPr>
          <a:xfrm>
            <a:off x="8775173" y="1111075"/>
            <a:ext cx="559084" cy="230832"/>
          </a:xfrm>
          <a:prstGeom prst="rect">
            <a:avLst/>
          </a:prstGeom>
          <a:noFill/>
        </p:spPr>
        <p:txBody>
          <a:bodyPr wrap="square" rtlCol="0">
            <a:spAutoFit/>
          </a:bodyPr>
          <a:lstStyle/>
          <a:p>
            <a:r>
              <a:rPr lang="ja-JP" altLang="en-US" sz="900" b="1" dirty="0">
                <a:solidFill>
                  <a:srgbClr val="FF0000"/>
                </a:solidFill>
              </a:rPr>
              <a:t>芦木</a:t>
            </a:r>
          </a:p>
        </p:txBody>
      </p:sp>
      <p:sp>
        <p:nvSpPr>
          <p:cNvPr id="212" name="テキスト ボックス 211"/>
          <p:cNvSpPr txBox="1"/>
          <p:nvPr/>
        </p:nvSpPr>
        <p:spPr>
          <a:xfrm>
            <a:off x="8771684" y="2856174"/>
            <a:ext cx="559084" cy="230832"/>
          </a:xfrm>
          <a:prstGeom prst="rect">
            <a:avLst/>
          </a:prstGeom>
          <a:noFill/>
        </p:spPr>
        <p:txBody>
          <a:bodyPr wrap="square" rtlCol="0">
            <a:spAutoFit/>
          </a:bodyPr>
          <a:lstStyle/>
          <a:p>
            <a:r>
              <a:rPr lang="ja-JP" altLang="en-US" sz="900" b="1" dirty="0"/>
              <a:t>木村</a:t>
            </a:r>
          </a:p>
        </p:txBody>
      </p:sp>
      <p:sp>
        <p:nvSpPr>
          <p:cNvPr id="213" name="テキスト ボックス 212"/>
          <p:cNvSpPr txBox="1"/>
          <p:nvPr/>
        </p:nvSpPr>
        <p:spPr>
          <a:xfrm>
            <a:off x="8775173" y="1261894"/>
            <a:ext cx="559084" cy="230832"/>
          </a:xfrm>
          <a:prstGeom prst="rect">
            <a:avLst/>
          </a:prstGeom>
          <a:noFill/>
        </p:spPr>
        <p:txBody>
          <a:bodyPr wrap="square" rtlCol="0">
            <a:spAutoFit/>
          </a:bodyPr>
          <a:lstStyle/>
          <a:p>
            <a:r>
              <a:rPr lang="ja-JP" altLang="en-US" sz="900" b="1" dirty="0">
                <a:solidFill>
                  <a:srgbClr val="FF0000"/>
                </a:solidFill>
              </a:rPr>
              <a:t>中村</a:t>
            </a:r>
          </a:p>
        </p:txBody>
      </p:sp>
      <p:sp>
        <p:nvSpPr>
          <p:cNvPr id="214" name="テキスト ボックス 213"/>
          <p:cNvSpPr txBox="1"/>
          <p:nvPr/>
        </p:nvSpPr>
        <p:spPr>
          <a:xfrm>
            <a:off x="8785131" y="1902142"/>
            <a:ext cx="559084" cy="230832"/>
          </a:xfrm>
          <a:prstGeom prst="rect">
            <a:avLst/>
          </a:prstGeom>
          <a:noFill/>
        </p:spPr>
        <p:txBody>
          <a:bodyPr wrap="square" rtlCol="0">
            <a:spAutoFit/>
          </a:bodyPr>
          <a:lstStyle/>
          <a:p>
            <a:r>
              <a:rPr lang="ja-JP" altLang="en-US" sz="900" b="1" dirty="0"/>
              <a:t>内藤</a:t>
            </a:r>
          </a:p>
        </p:txBody>
      </p:sp>
      <p:sp>
        <p:nvSpPr>
          <p:cNvPr id="215" name="テキスト ボックス 214"/>
          <p:cNvSpPr txBox="1"/>
          <p:nvPr/>
        </p:nvSpPr>
        <p:spPr>
          <a:xfrm>
            <a:off x="8779655" y="2077532"/>
            <a:ext cx="559084" cy="230832"/>
          </a:xfrm>
          <a:prstGeom prst="rect">
            <a:avLst/>
          </a:prstGeom>
          <a:noFill/>
        </p:spPr>
        <p:txBody>
          <a:bodyPr wrap="square" rtlCol="0">
            <a:spAutoFit/>
          </a:bodyPr>
          <a:lstStyle/>
          <a:p>
            <a:r>
              <a:rPr lang="ja-JP" altLang="en-US" sz="900" b="1" dirty="0"/>
              <a:t>鈴木</a:t>
            </a:r>
          </a:p>
        </p:txBody>
      </p:sp>
      <p:sp>
        <p:nvSpPr>
          <p:cNvPr id="216" name="テキスト ボックス 215"/>
          <p:cNvSpPr txBox="1"/>
          <p:nvPr/>
        </p:nvSpPr>
        <p:spPr>
          <a:xfrm>
            <a:off x="8775173" y="2229446"/>
            <a:ext cx="559084" cy="230832"/>
          </a:xfrm>
          <a:prstGeom prst="rect">
            <a:avLst/>
          </a:prstGeom>
          <a:noFill/>
        </p:spPr>
        <p:txBody>
          <a:bodyPr wrap="square" rtlCol="0">
            <a:spAutoFit/>
          </a:bodyPr>
          <a:lstStyle/>
          <a:p>
            <a:r>
              <a:rPr lang="ja-JP" altLang="en-US" sz="900" b="1" dirty="0"/>
              <a:t>毛利</a:t>
            </a:r>
            <a:endParaRPr lang="en-US" altLang="ja-JP" sz="900" b="1" dirty="0"/>
          </a:p>
        </p:txBody>
      </p:sp>
      <p:sp>
        <p:nvSpPr>
          <p:cNvPr id="218" name="テキスト ボックス 217"/>
          <p:cNvSpPr txBox="1"/>
          <p:nvPr/>
        </p:nvSpPr>
        <p:spPr>
          <a:xfrm>
            <a:off x="8769820" y="3013730"/>
            <a:ext cx="559084" cy="230832"/>
          </a:xfrm>
          <a:prstGeom prst="rect">
            <a:avLst/>
          </a:prstGeom>
          <a:noFill/>
        </p:spPr>
        <p:txBody>
          <a:bodyPr wrap="square" rtlCol="0">
            <a:spAutoFit/>
          </a:bodyPr>
          <a:lstStyle/>
          <a:p>
            <a:r>
              <a:rPr lang="ja-JP" altLang="en-US" sz="900" b="1" dirty="0"/>
              <a:t>平均</a:t>
            </a:r>
            <a:endParaRPr lang="en-US" altLang="ja-JP" sz="900" b="1" dirty="0"/>
          </a:p>
        </p:txBody>
      </p:sp>
      <p:sp>
        <p:nvSpPr>
          <p:cNvPr id="219" name="テキスト ボックス 218"/>
          <p:cNvSpPr txBox="1"/>
          <p:nvPr/>
        </p:nvSpPr>
        <p:spPr>
          <a:xfrm>
            <a:off x="8732999" y="709272"/>
            <a:ext cx="559084" cy="230832"/>
          </a:xfrm>
          <a:prstGeom prst="rect">
            <a:avLst/>
          </a:prstGeom>
          <a:noFill/>
        </p:spPr>
        <p:txBody>
          <a:bodyPr wrap="square" rtlCol="0">
            <a:spAutoFit/>
          </a:bodyPr>
          <a:lstStyle/>
          <a:p>
            <a:r>
              <a:rPr lang="ja-JP" altLang="en-US" sz="900" b="1" dirty="0"/>
              <a:t>名　前</a:t>
            </a:r>
          </a:p>
        </p:txBody>
      </p:sp>
      <p:sp>
        <p:nvSpPr>
          <p:cNvPr id="227" name="テキスト ボックス 226"/>
          <p:cNvSpPr txBox="1"/>
          <p:nvPr/>
        </p:nvSpPr>
        <p:spPr>
          <a:xfrm>
            <a:off x="8775173" y="1416652"/>
            <a:ext cx="559084" cy="230832"/>
          </a:xfrm>
          <a:prstGeom prst="rect">
            <a:avLst/>
          </a:prstGeom>
          <a:noFill/>
        </p:spPr>
        <p:txBody>
          <a:bodyPr wrap="square" rtlCol="0">
            <a:spAutoFit/>
          </a:bodyPr>
          <a:lstStyle/>
          <a:p>
            <a:r>
              <a:rPr lang="ja-JP" altLang="en-US" sz="900" b="1" dirty="0">
                <a:solidFill>
                  <a:srgbClr val="FF0000"/>
                </a:solidFill>
              </a:rPr>
              <a:t>瀧元</a:t>
            </a:r>
          </a:p>
        </p:txBody>
      </p:sp>
      <p:sp>
        <p:nvSpPr>
          <p:cNvPr id="229" name="テキスト ボックス 228"/>
          <p:cNvSpPr txBox="1"/>
          <p:nvPr/>
        </p:nvSpPr>
        <p:spPr>
          <a:xfrm>
            <a:off x="8775173" y="2381474"/>
            <a:ext cx="559084" cy="230832"/>
          </a:xfrm>
          <a:prstGeom prst="rect">
            <a:avLst/>
          </a:prstGeom>
          <a:noFill/>
        </p:spPr>
        <p:txBody>
          <a:bodyPr wrap="square" rtlCol="0">
            <a:spAutoFit/>
          </a:bodyPr>
          <a:lstStyle/>
          <a:p>
            <a:r>
              <a:rPr lang="ja-JP" altLang="en-US" sz="900" b="1" dirty="0"/>
              <a:t>谷野</a:t>
            </a:r>
            <a:endParaRPr lang="en-US" altLang="ja-JP" sz="900" b="1" dirty="0"/>
          </a:p>
        </p:txBody>
      </p:sp>
      <p:sp>
        <p:nvSpPr>
          <p:cNvPr id="232" name="テキスト ボックス 231"/>
          <p:cNvSpPr txBox="1"/>
          <p:nvPr/>
        </p:nvSpPr>
        <p:spPr>
          <a:xfrm>
            <a:off x="8775173" y="1585856"/>
            <a:ext cx="559084" cy="230832"/>
          </a:xfrm>
          <a:prstGeom prst="rect">
            <a:avLst/>
          </a:prstGeom>
          <a:noFill/>
        </p:spPr>
        <p:txBody>
          <a:bodyPr wrap="square" rtlCol="0">
            <a:spAutoFit/>
          </a:bodyPr>
          <a:lstStyle/>
          <a:p>
            <a:r>
              <a:rPr lang="ja-JP" altLang="en-US" sz="900" b="1" dirty="0">
                <a:solidFill>
                  <a:srgbClr val="FF0000"/>
                </a:solidFill>
              </a:rPr>
              <a:t>清水</a:t>
            </a:r>
          </a:p>
        </p:txBody>
      </p:sp>
      <p:sp>
        <p:nvSpPr>
          <p:cNvPr id="233" name="テキスト ボックス 232"/>
          <p:cNvSpPr txBox="1"/>
          <p:nvPr/>
        </p:nvSpPr>
        <p:spPr>
          <a:xfrm>
            <a:off x="8775173" y="1749162"/>
            <a:ext cx="559084" cy="230832"/>
          </a:xfrm>
          <a:prstGeom prst="rect">
            <a:avLst/>
          </a:prstGeom>
          <a:noFill/>
        </p:spPr>
        <p:txBody>
          <a:bodyPr wrap="square" rtlCol="0">
            <a:spAutoFit/>
          </a:bodyPr>
          <a:lstStyle/>
          <a:p>
            <a:r>
              <a:rPr lang="ja-JP" altLang="en-US" sz="900" b="1" dirty="0">
                <a:solidFill>
                  <a:srgbClr val="FF0000"/>
                </a:solidFill>
              </a:rPr>
              <a:t>佐原</a:t>
            </a:r>
          </a:p>
        </p:txBody>
      </p:sp>
      <p:sp>
        <p:nvSpPr>
          <p:cNvPr id="354" name="テキスト ボックス 353"/>
          <p:cNvSpPr txBox="1"/>
          <p:nvPr/>
        </p:nvSpPr>
        <p:spPr>
          <a:xfrm>
            <a:off x="10170461" y="626576"/>
            <a:ext cx="934763" cy="230832"/>
          </a:xfrm>
          <a:prstGeom prst="rect">
            <a:avLst/>
          </a:prstGeom>
          <a:noFill/>
        </p:spPr>
        <p:txBody>
          <a:bodyPr wrap="square" rtlCol="0">
            <a:spAutoFit/>
          </a:bodyPr>
          <a:lstStyle/>
          <a:p>
            <a:r>
              <a:rPr lang="ja-JP" altLang="en-US" sz="900" b="1" dirty="0"/>
              <a:t>レベル（平均）</a:t>
            </a:r>
          </a:p>
        </p:txBody>
      </p:sp>
      <p:sp>
        <p:nvSpPr>
          <p:cNvPr id="234" name="テキスト ボックス 233"/>
          <p:cNvSpPr txBox="1"/>
          <p:nvPr/>
        </p:nvSpPr>
        <p:spPr>
          <a:xfrm>
            <a:off x="9723696" y="791971"/>
            <a:ext cx="934763" cy="230832"/>
          </a:xfrm>
          <a:prstGeom prst="rect">
            <a:avLst/>
          </a:prstGeom>
          <a:noFill/>
        </p:spPr>
        <p:txBody>
          <a:bodyPr wrap="square" rtlCol="0">
            <a:spAutoFit/>
          </a:bodyPr>
          <a:lstStyle/>
          <a:p>
            <a:r>
              <a:rPr lang="ja-JP" altLang="en-US" sz="900" b="1" dirty="0"/>
              <a:t>改善前</a:t>
            </a:r>
          </a:p>
        </p:txBody>
      </p:sp>
      <p:sp>
        <p:nvSpPr>
          <p:cNvPr id="235" name="テキスト ボックス 234"/>
          <p:cNvSpPr txBox="1"/>
          <p:nvPr/>
        </p:nvSpPr>
        <p:spPr>
          <a:xfrm>
            <a:off x="10920536" y="793715"/>
            <a:ext cx="934763" cy="230832"/>
          </a:xfrm>
          <a:prstGeom prst="rect">
            <a:avLst/>
          </a:prstGeom>
          <a:noFill/>
        </p:spPr>
        <p:txBody>
          <a:bodyPr wrap="square" rtlCol="0">
            <a:spAutoFit/>
          </a:bodyPr>
          <a:lstStyle/>
          <a:p>
            <a:r>
              <a:rPr lang="ja-JP" altLang="en-US" sz="900" b="1" dirty="0"/>
              <a:t>改善後</a:t>
            </a:r>
          </a:p>
        </p:txBody>
      </p:sp>
      <p:sp>
        <p:nvSpPr>
          <p:cNvPr id="164" name="テキスト ボックス 163"/>
          <p:cNvSpPr txBox="1"/>
          <p:nvPr/>
        </p:nvSpPr>
        <p:spPr>
          <a:xfrm>
            <a:off x="6923374" y="1156682"/>
            <a:ext cx="877163" cy="400110"/>
          </a:xfrm>
          <a:prstGeom prst="rect">
            <a:avLst/>
          </a:prstGeom>
          <a:noFill/>
        </p:spPr>
        <p:txBody>
          <a:bodyPr wrap="none" rtlCol="0">
            <a:spAutoFit/>
          </a:bodyPr>
          <a:lstStyle/>
          <a:p>
            <a:r>
              <a:rPr lang="ja-JP" altLang="en-US" sz="2000" b="1" dirty="0"/>
              <a:t>対策２</a:t>
            </a:r>
          </a:p>
        </p:txBody>
      </p:sp>
      <p:sp>
        <p:nvSpPr>
          <p:cNvPr id="166" name="四角形吹き出し 165"/>
          <p:cNvSpPr/>
          <p:nvPr/>
        </p:nvSpPr>
        <p:spPr>
          <a:xfrm>
            <a:off x="5358509" y="1472910"/>
            <a:ext cx="830200" cy="354493"/>
          </a:xfrm>
          <a:prstGeom prst="wedgeRectCallout">
            <a:avLst>
              <a:gd name="adj1" fmla="val 88190"/>
              <a:gd name="adj2" fmla="val 433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5" name="テキスト ボックス 164"/>
          <p:cNvSpPr txBox="1"/>
          <p:nvPr/>
        </p:nvSpPr>
        <p:spPr>
          <a:xfrm>
            <a:off x="5383079" y="1453886"/>
            <a:ext cx="877163" cy="400110"/>
          </a:xfrm>
          <a:prstGeom prst="rect">
            <a:avLst/>
          </a:prstGeom>
          <a:noFill/>
        </p:spPr>
        <p:txBody>
          <a:bodyPr wrap="none" rtlCol="0">
            <a:spAutoFit/>
          </a:bodyPr>
          <a:lstStyle/>
          <a:p>
            <a:r>
              <a:rPr lang="ja-JP" altLang="en-US" sz="2000" b="1" dirty="0"/>
              <a:t>対策１</a:t>
            </a:r>
          </a:p>
        </p:txBody>
      </p:sp>
      <p:sp>
        <p:nvSpPr>
          <p:cNvPr id="140" name="テキスト ボックス 139"/>
          <p:cNvSpPr txBox="1"/>
          <p:nvPr/>
        </p:nvSpPr>
        <p:spPr>
          <a:xfrm>
            <a:off x="11194280" y="42083"/>
            <a:ext cx="918841" cy="369332"/>
          </a:xfrm>
          <a:prstGeom prst="rect">
            <a:avLst/>
          </a:prstGeom>
          <a:noFill/>
        </p:spPr>
        <p:txBody>
          <a:bodyPr wrap="none" rtlCol="0">
            <a:spAutoFit/>
          </a:bodyPr>
          <a:lstStyle/>
          <a:p>
            <a:r>
              <a:rPr lang="ja-JP" altLang="en-US" b="1" dirty="0"/>
              <a:t>２７</a:t>
            </a:r>
            <a:r>
              <a:rPr lang="en-US" altLang="ja-JP" b="1" dirty="0"/>
              <a:t>/</a:t>
            </a:r>
            <a:r>
              <a:rPr lang="ja-JP" altLang="en-US" b="1" dirty="0"/>
              <a:t>３０</a:t>
            </a:r>
          </a:p>
        </p:txBody>
      </p:sp>
      <p:pic>
        <p:nvPicPr>
          <p:cNvPr id="5" name="図 4">
            <a:extLst>
              <a:ext uri="{FF2B5EF4-FFF2-40B4-BE49-F238E27FC236}">
                <a16:creationId xmlns:a16="http://schemas.microsoft.com/office/drawing/2014/main" id="{4565CF1C-49F4-275F-7595-9F40E9E99AA4}"/>
              </a:ext>
            </a:extLst>
          </p:cNvPr>
          <p:cNvPicPr>
            <a:picLocks noChangeAspect="1"/>
          </p:cNvPicPr>
          <p:nvPr/>
        </p:nvPicPr>
        <p:blipFill>
          <a:blip r:embed="rId6"/>
          <a:srcRect l="34247" t="31145" r="27641" b="18323"/>
          <a:stretch/>
        </p:blipFill>
        <p:spPr>
          <a:xfrm>
            <a:off x="74101" y="441320"/>
            <a:ext cx="3432540" cy="2560030"/>
          </a:xfrm>
          <a:prstGeom prst="rect">
            <a:avLst/>
          </a:prstGeom>
          <a:ln>
            <a:solidFill>
              <a:schemeClr val="tx1"/>
            </a:solidFill>
          </a:ln>
        </p:spPr>
      </p:pic>
      <p:sp>
        <p:nvSpPr>
          <p:cNvPr id="6" name="テキスト ボックス 5">
            <a:extLst>
              <a:ext uri="{FF2B5EF4-FFF2-40B4-BE49-F238E27FC236}">
                <a16:creationId xmlns:a16="http://schemas.microsoft.com/office/drawing/2014/main" id="{7E602CD3-C9C3-918F-561B-34657D8161A7}"/>
              </a:ext>
            </a:extLst>
          </p:cNvPr>
          <p:cNvSpPr txBox="1"/>
          <p:nvPr/>
        </p:nvSpPr>
        <p:spPr>
          <a:xfrm>
            <a:off x="282709" y="3230011"/>
            <a:ext cx="2905934" cy="646331"/>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・これだけでは足りない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957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up)">
                                      <p:cBhvr>
                                        <p:cTn id="17" dur="500"/>
                                        <p:tgtEl>
                                          <p:spTgt spid="8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arn(outHorizontal)">
                                      <p:cBhvr>
                                        <p:cTn id="3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0" grpId="0"/>
      <p:bldP spid="81" grpId="0"/>
      <p:bldP spid="102" grpId="0"/>
      <p:bldP spid="15" grpId="0" animBg="1"/>
      <p:bldP spid="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AutoShape 2"/>
          <p:cNvSpPr>
            <a:spLocks noChangeArrowheads="1"/>
          </p:cNvSpPr>
          <p:nvPr/>
        </p:nvSpPr>
        <p:spPr bwMode="auto">
          <a:xfrm>
            <a:off x="3514630" y="358190"/>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pic>
        <p:nvPicPr>
          <p:cNvPr id="8" name="図 7"/>
          <p:cNvPicPr>
            <a:picLocks noChangeAspect="1"/>
          </p:cNvPicPr>
          <p:nvPr/>
        </p:nvPicPr>
        <p:blipFill>
          <a:blip r:embed="rId3"/>
          <a:stretch>
            <a:fillRect/>
          </a:stretch>
        </p:blipFill>
        <p:spPr>
          <a:xfrm>
            <a:off x="4324134" y="3976928"/>
            <a:ext cx="2496250" cy="2160000"/>
          </a:xfrm>
          <a:prstGeom prst="rect">
            <a:avLst/>
          </a:prstGeom>
        </p:spPr>
      </p:pic>
      <p:pic>
        <p:nvPicPr>
          <p:cNvPr id="5" name="図 4"/>
          <p:cNvPicPr>
            <a:picLocks noChangeAspect="1"/>
          </p:cNvPicPr>
          <p:nvPr/>
        </p:nvPicPr>
        <p:blipFill>
          <a:blip r:embed="rId4"/>
          <a:stretch>
            <a:fillRect/>
          </a:stretch>
        </p:blipFill>
        <p:spPr>
          <a:xfrm>
            <a:off x="4396142" y="1340768"/>
            <a:ext cx="2273150" cy="2008958"/>
          </a:xfrm>
          <a:prstGeom prst="rect">
            <a:avLst/>
          </a:prstGeom>
        </p:spPr>
      </p:pic>
      <p:sp>
        <p:nvSpPr>
          <p:cNvPr id="37" name="テキスト ボックス 36"/>
          <p:cNvSpPr txBox="1"/>
          <p:nvPr/>
        </p:nvSpPr>
        <p:spPr>
          <a:xfrm>
            <a:off x="3626470" y="4267697"/>
            <a:ext cx="824265" cy="307777"/>
          </a:xfrm>
          <a:prstGeom prst="rect">
            <a:avLst/>
          </a:prstGeom>
          <a:noFill/>
        </p:spPr>
        <p:txBody>
          <a:bodyPr wrap="none" rtlCol="0">
            <a:spAutoFit/>
          </a:bodyPr>
          <a:lstStyle/>
          <a:p>
            <a:r>
              <a:rPr lang="ja-JP" altLang="en-US" sz="1400" b="1" dirty="0"/>
              <a:t>ＱＣ手法</a:t>
            </a:r>
          </a:p>
        </p:txBody>
      </p:sp>
      <p:sp>
        <p:nvSpPr>
          <p:cNvPr id="38" name="テキスト ボックス 37"/>
          <p:cNvSpPr txBox="1"/>
          <p:nvPr/>
        </p:nvSpPr>
        <p:spPr>
          <a:xfrm>
            <a:off x="4873320" y="916272"/>
            <a:ext cx="1186543" cy="307777"/>
          </a:xfrm>
          <a:prstGeom prst="rect">
            <a:avLst/>
          </a:prstGeom>
          <a:noFill/>
        </p:spPr>
        <p:txBody>
          <a:bodyPr wrap="none" rtlCol="0">
            <a:spAutoFit/>
          </a:bodyPr>
          <a:lstStyle/>
          <a:p>
            <a:r>
              <a:rPr lang="ja-JP" altLang="en-US" sz="1400" b="1" dirty="0"/>
              <a:t>チームワーク</a:t>
            </a:r>
          </a:p>
        </p:txBody>
      </p:sp>
      <p:sp>
        <p:nvSpPr>
          <p:cNvPr id="39" name="テキスト ボックス 38"/>
          <p:cNvSpPr txBox="1"/>
          <p:nvPr/>
        </p:nvSpPr>
        <p:spPr>
          <a:xfrm>
            <a:off x="6588708" y="1897088"/>
            <a:ext cx="543739" cy="307777"/>
          </a:xfrm>
          <a:prstGeom prst="rect">
            <a:avLst/>
          </a:prstGeom>
          <a:noFill/>
        </p:spPr>
        <p:txBody>
          <a:bodyPr wrap="none" rtlCol="0">
            <a:spAutoFit/>
          </a:bodyPr>
          <a:lstStyle/>
          <a:p>
            <a:r>
              <a:rPr lang="ja-JP" altLang="en-US" sz="1400" b="1" dirty="0"/>
              <a:t>連携</a:t>
            </a:r>
          </a:p>
        </p:txBody>
      </p:sp>
      <p:sp>
        <p:nvSpPr>
          <p:cNvPr id="40" name="テキスト ボックス 39"/>
          <p:cNvSpPr txBox="1"/>
          <p:nvPr/>
        </p:nvSpPr>
        <p:spPr>
          <a:xfrm>
            <a:off x="6329656" y="3049216"/>
            <a:ext cx="442750" cy="307777"/>
          </a:xfrm>
          <a:prstGeom prst="rect">
            <a:avLst/>
          </a:prstGeom>
          <a:noFill/>
        </p:spPr>
        <p:txBody>
          <a:bodyPr wrap="none" rtlCol="0">
            <a:spAutoFit/>
          </a:bodyPr>
          <a:lstStyle/>
          <a:p>
            <a:r>
              <a:rPr lang="ja-JP" altLang="en-US" sz="1400" b="1" dirty="0"/>
              <a:t>５Ｓ</a:t>
            </a:r>
          </a:p>
        </p:txBody>
      </p:sp>
      <p:sp>
        <p:nvSpPr>
          <p:cNvPr id="41" name="テキスト ボックス 40"/>
          <p:cNvSpPr txBox="1"/>
          <p:nvPr/>
        </p:nvSpPr>
        <p:spPr>
          <a:xfrm>
            <a:off x="3586639" y="3045215"/>
            <a:ext cx="1221809" cy="307777"/>
          </a:xfrm>
          <a:prstGeom prst="rect">
            <a:avLst/>
          </a:prstGeom>
          <a:noFill/>
        </p:spPr>
        <p:txBody>
          <a:bodyPr wrap="none" rtlCol="0">
            <a:spAutoFit/>
          </a:bodyPr>
          <a:lstStyle/>
          <a:p>
            <a:r>
              <a:rPr lang="ja-JP" altLang="en-US" sz="1400" b="1" dirty="0"/>
              <a:t>サークル会合</a:t>
            </a:r>
          </a:p>
        </p:txBody>
      </p:sp>
      <p:sp>
        <p:nvSpPr>
          <p:cNvPr id="42" name="テキスト ボックス 41"/>
          <p:cNvSpPr txBox="1"/>
          <p:nvPr/>
        </p:nvSpPr>
        <p:spPr>
          <a:xfrm>
            <a:off x="3727460" y="1897088"/>
            <a:ext cx="723275" cy="307777"/>
          </a:xfrm>
          <a:prstGeom prst="rect">
            <a:avLst/>
          </a:prstGeom>
          <a:noFill/>
        </p:spPr>
        <p:txBody>
          <a:bodyPr wrap="none" rtlCol="0">
            <a:spAutoFit/>
          </a:bodyPr>
          <a:lstStyle/>
          <a:p>
            <a:r>
              <a:rPr lang="ja-JP" altLang="en-US" sz="1400" b="1" dirty="0"/>
              <a:t>向上心</a:t>
            </a:r>
          </a:p>
        </p:txBody>
      </p:sp>
      <p:sp>
        <p:nvSpPr>
          <p:cNvPr id="43" name="テキスト ボックス 42"/>
          <p:cNvSpPr txBox="1"/>
          <p:nvPr/>
        </p:nvSpPr>
        <p:spPr>
          <a:xfrm>
            <a:off x="4981628" y="3654905"/>
            <a:ext cx="992579" cy="307777"/>
          </a:xfrm>
          <a:prstGeom prst="rect">
            <a:avLst/>
          </a:prstGeom>
          <a:noFill/>
        </p:spPr>
        <p:txBody>
          <a:bodyPr wrap="none" rtlCol="0">
            <a:spAutoFit/>
          </a:bodyPr>
          <a:lstStyle/>
          <a:p>
            <a:r>
              <a:rPr lang="ja-JP" altLang="en-US" sz="1400" b="1" dirty="0"/>
              <a:t>知識・技能</a:t>
            </a:r>
          </a:p>
        </p:txBody>
      </p:sp>
      <p:sp>
        <p:nvSpPr>
          <p:cNvPr id="44" name="テキスト ボックス 43"/>
          <p:cNvSpPr txBox="1"/>
          <p:nvPr/>
        </p:nvSpPr>
        <p:spPr>
          <a:xfrm>
            <a:off x="6541294" y="4260289"/>
            <a:ext cx="1221809" cy="307777"/>
          </a:xfrm>
          <a:prstGeom prst="rect">
            <a:avLst/>
          </a:prstGeom>
          <a:noFill/>
        </p:spPr>
        <p:txBody>
          <a:bodyPr wrap="none" rtlCol="0">
            <a:spAutoFit/>
          </a:bodyPr>
          <a:lstStyle/>
          <a:p>
            <a:r>
              <a:rPr lang="ja-JP" altLang="en-US" sz="1400" b="1" dirty="0"/>
              <a:t>サークル運営</a:t>
            </a:r>
          </a:p>
        </p:txBody>
      </p:sp>
      <p:sp>
        <p:nvSpPr>
          <p:cNvPr id="45" name="テキスト ボックス 44"/>
          <p:cNvSpPr txBox="1"/>
          <p:nvPr/>
        </p:nvSpPr>
        <p:spPr>
          <a:xfrm>
            <a:off x="6466744" y="5733257"/>
            <a:ext cx="902811" cy="307777"/>
          </a:xfrm>
          <a:prstGeom prst="rect">
            <a:avLst/>
          </a:prstGeom>
          <a:noFill/>
        </p:spPr>
        <p:txBody>
          <a:bodyPr wrap="none" rtlCol="0">
            <a:spAutoFit/>
          </a:bodyPr>
          <a:lstStyle/>
          <a:p>
            <a:r>
              <a:rPr lang="ja-JP" altLang="en-US" sz="1400" b="1" dirty="0"/>
              <a:t>解析技能</a:t>
            </a:r>
          </a:p>
        </p:txBody>
      </p:sp>
      <p:sp>
        <p:nvSpPr>
          <p:cNvPr id="46" name="テキスト ボックス 45"/>
          <p:cNvSpPr txBox="1"/>
          <p:nvPr/>
        </p:nvSpPr>
        <p:spPr>
          <a:xfrm>
            <a:off x="3733408" y="5740808"/>
            <a:ext cx="902811" cy="307777"/>
          </a:xfrm>
          <a:prstGeom prst="rect">
            <a:avLst/>
          </a:prstGeom>
          <a:noFill/>
        </p:spPr>
        <p:txBody>
          <a:bodyPr wrap="none" rtlCol="0">
            <a:spAutoFit/>
          </a:bodyPr>
          <a:lstStyle/>
          <a:p>
            <a:r>
              <a:rPr lang="ja-JP" altLang="en-US" sz="1400" b="1" dirty="0"/>
              <a:t>改善能力</a:t>
            </a:r>
          </a:p>
        </p:txBody>
      </p:sp>
      <p:sp>
        <p:nvSpPr>
          <p:cNvPr id="51" name="AutoShape 928"/>
          <p:cNvSpPr>
            <a:spLocks noChangeArrowheads="1"/>
          </p:cNvSpPr>
          <p:nvPr/>
        </p:nvSpPr>
        <p:spPr bwMode="auto">
          <a:xfrm>
            <a:off x="3668893"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Ｃゾーンから脱却しサークルレベルの向上ができた</a:t>
            </a:r>
          </a:p>
        </p:txBody>
      </p:sp>
      <p:sp>
        <p:nvSpPr>
          <p:cNvPr id="53" name="テキスト ボックス 52"/>
          <p:cNvSpPr txBox="1"/>
          <p:nvPr/>
        </p:nvSpPr>
        <p:spPr>
          <a:xfrm>
            <a:off x="4251469" y="692696"/>
            <a:ext cx="2454518" cy="338554"/>
          </a:xfrm>
          <a:prstGeom prst="rect">
            <a:avLst/>
          </a:prstGeom>
          <a:noFill/>
        </p:spPr>
        <p:txBody>
          <a:bodyPr wrap="none" rtlCol="0">
            <a:spAutoFit/>
          </a:bodyPr>
          <a:lstStyle/>
          <a:p>
            <a:r>
              <a:rPr lang="ja-JP" altLang="en-US" sz="1600" b="1" dirty="0"/>
              <a:t>明るく働きがいのある職場</a:t>
            </a:r>
          </a:p>
        </p:txBody>
      </p:sp>
      <p:sp>
        <p:nvSpPr>
          <p:cNvPr id="54" name="テキスト ボックス 53"/>
          <p:cNvSpPr txBox="1"/>
          <p:nvPr/>
        </p:nvSpPr>
        <p:spPr>
          <a:xfrm>
            <a:off x="4794282" y="3386307"/>
            <a:ext cx="1572866" cy="338554"/>
          </a:xfrm>
          <a:prstGeom prst="rect">
            <a:avLst/>
          </a:prstGeom>
          <a:noFill/>
        </p:spPr>
        <p:txBody>
          <a:bodyPr wrap="none" rtlCol="0">
            <a:spAutoFit/>
          </a:bodyPr>
          <a:lstStyle/>
          <a:p>
            <a:r>
              <a:rPr lang="ja-JP" altLang="en-US" sz="1600" b="1" dirty="0"/>
              <a:t>サークルの能力</a:t>
            </a:r>
          </a:p>
        </p:txBody>
      </p:sp>
      <p:sp>
        <p:nvSpPr>
          <p:cNvPr id="31" name="テキスト ボックス 30"/>
          <p:cNvSpPr txBox="1"/>
          <p:nvPr/>
        </p:nvSpPr>
        <p:spPr>
          <a:xfrm>
            <a:off x="5290398" y="1076264"/>
            <a:ext cx="325730" cy="338554"/>
          </a:xfrm>
          <a:prstGeom prst="rect">
            <a:avLst/>
          </a:prstGeom>
          <a:noFill/>
        </p:spPr>
        <p:txBody>
          <a:bodyPr wrap="none" rtlCol="0">
            <a:spAutoFit/>
          </a:bodyPr>
          <a:lstStyle/>
          <a:p>
            <a:r>
              <a:rPr lang="ja-JP" altLang="en-US" sz="1600" b="1" dirty="0"/>
              <a:t>５</a:t>
            </a:r>
            <a:endParaRPr lang="en-US" altLang="ja-JP" sz="1600" b="1" dirty="0"/>
          </a:p>
        </p:txBody>
      </p:sp>
      <p:sp>
        <p:nvSpPr>
          <p:cNvPr id="63" name="テキスト ボックス 62"/>
          <p:cNvSpPr txBox="1"/>
          <p:nvPr/>
        </p:nvSpPr>
        <p:spPr>
          <a:xfrm>
            <a:off x="5294166" y="1288229"/>
            <a:ext cx="325730" cy="338554"/>
          </a:xfrm>
          <a:prstGeom prst="rect">
            <a:avLst/>
          </a:prstGeom>
          <a:noFill/>
        </p:spPr>
        <p:txBody>
          <a:bodyPr wrap="none" rtlCol="0">
            <a:spAutoFit/>
          </a:bodyPr>
          <a:lstStyle/>
          <a:p>
            <a:r>
              <a:rPr lang="ja-JP" altLang="en-US" sz="1600" b="1" dirty="0"/>
              <a:t>４</a:t>
            </a:r>
            <a:endParaRPr lang="en-US" altLang="ja-JP" sz="1600" b="1" dirty="0"/>
          </a:p>
        </p:txBody>
      </p:sp>
      <p:sp>
        <p:nvSpPr>
          <p:cNvPr id="64" name="テキスト ボックス 63"/>
          <p:cNvSpPr txBox="1"/>
          <p:nvPr/>
        </p:nvSpPr>
        <p:spPr>
          <a:xfrm>
            <a:off x="5263102" y="1539662"/>
            <a:ext cx="325730" cy="338554"/>
          </a:xfrm>
          <a:prstGeom prst="rect">
            <a:avLst/>
          </a:prstGeom>
          <a:noFill/>
        </p:spPr>
        <p:txBody>
          <a:bodyPr wrap="none" rtlCol="0">
            <a:spAutoFit/>
          </a:bodyPr>
          <a:lstStyle/>
          <a:p>
            <a:r>
              <a:rPr lang="ja-JP" altLang="en-US" sz="1600" b="1" dirty="0"/>
              <a:t>３</a:t>
            </a:r>
            <a:endParaRPr lang="en-US" altLang="ja-JP" sz="1600" b="1" dirty="0"/>
          </a:p>
        </p:txBody>
      </p:sp>
      <p:sp>
        <p:nvSpPr>
          <p:cNvPr id="65" name="テキスト ボックス 64"/>
          <p:cNvSpPr txBox="1"/>
          <p:nvPr/>
        </p:nvSpPr>
        <p:spPr>
          <a:xfrm>
            <a:off x="5266870" y="1739499"/>
            <a:ext cx="325730" cy="338554"/>
          </a:xfrm>
          <a:prstGeom prst="rect">
            <a:avLst/>
          </a:prstGeom>
          <a:noFill/>
        </p:spPr>
        <p:txBody>
          <a:bodyPr wrap="none" rtlCol="0">
            <a:spAutoFit/>
          </a:bodyPr>
          <a:lstStyle/>
          <a:p>
            <a:r>
              <a:rPr lang="ja-JP" altLang="en-US" sz="1600" b="1" dirty="0"/>
              <a:t>２</a:t>
            </a:r>
            <a:endParaRPr lang="en-US" altLang="ja-JP" sz="1600" b="1" dirty="0"/>
          </a:p>
        </p:txBody>
      </p:sp>
      <p:sp>
        <p:nvSpPr>
          <p:cNvPr id="66" name="テキスト ボックス 65"/>
          <p:cNvSpPr txBox="1"/>
          <p:nvPr/>
        </p:nvSpPr>
        <p:spPr>
          <a:xfrm>
            <a:off x="5245687" y="1962132"/>
            <a:ext cx="343365" cy="369332"/>
          </a:xfrm>
          <a:prstGeom prst="rect">
            <a:avLst/>
          </a:prstGeom>
          <a:noFill/>
        </p:spPr>
        <p:txBody>
          <a:bodyPr wrap="none" rtlCol="0">
            <a:spAutoFit/>
          </a:bodyPr>
          <a:lstStyle/>
          <a:p>
            <a:r>
              <a:rPr lang="ja-JP" altLang="en-US" b="1" dirty="0"/>
              <a:t>１</a:t>
            </a:r>
            <a:endParaRPr lang="en-US" altLang="ja-JP" b="1" dirty="0"/>
          </a:p>
        </p:txBody>
      </p:sp>
      <p:sp>
        <p:nvSpPr>
          <p:cNvPr id="48" name="テキスト ボックス 47"/>
          <p:cNvSpPr txBox="1"/>
          <p:nvPr/>
        </p:nvSpPr>
        <p:spPr>
          <a:xfrm>
            <a:off x="9840731" y="2797562"/>
            <a:ext cx="545342" cy="461665"/>
          </a:xfrm>
          <a:prstGeom prst="rect">
            <a:avLst/>
          </a:prstGeom>
          <a:noFill/>
        </p:spPr>
        <p:txBody>
          <a:bodyPr wrap="none" rtlCol="0">
            <a:spAutoFit/>
          </a:bodyPr>
          <a:lstStyle/>
          <a:p>
            <a:r>
              <a:rPr lang="en-US" altLang="ja-JP" sz="1200" b="1" dirty="0"/>
              <a:t>X=2.1</a:t>
            </a:r>
          </a:p>
          <a:p>
            <a:r>
              <a:rPr lang="en-US" altLang="ja-JP" sz="1200" b="1" dirty="0"/>
              <a:t>Y=2.6</a:t>
            </a:r>
            <a:endParaRPr lang="ja-JP" altLang="en-US" sz="1200" b="1" dirty="0"/>
          </a:p>
        </p:txBody>
      </p:sp>
      <p:grpSp>
        <p:nvGrpSpPr>
          <p:cNvPr id="84" name="グループ化 83"/>
          <p:cNvGrpSpPr/>
          <p:nvPr/>
        </p:nvGrpSpPr>
        <p:grpSpPr>
          <a:xfrm>
            <a:off x="3612574" y="2249294"/>
            <a:ext cx="699764" cy="430887"/>
            <a:chOff x="6152947" y="4942329"/>
            <a:chExt cx="699764" cy="430887"/>
          </a:xfrm>
        </p:grpSpPr>
        <p:cxnSp>
          <p:nvCxnSpPr>
            <p:cNvPr id="86" name="直線コネクタ 85"/>
            <p:cNvCxnSpPr/>
            <p:nvPr/>
          </p:nvCxnSpPr>
          <p:spPr>
            <a:xfrm>
              <a:off x="6152947" y="5085184"/>
              <a:ext cx="288032"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6154224" y="5229200"/>
              <a:ext cx="28803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6385917" y="4942329"/>
              <a:ext cx="466794" cy="430887"/>
            </a:xfrm>
            <a:prstGeom prst="rect">
              <a:avLst/>
            </a:prstGeom>
            <a:noFill/>
          </p:spPr>
          <p:txBody>
            <a:bodyPr wrap="none" rtlCol="0">
              <a:spAutoFit/>
            </a:bodyPr>
            <a:lstStyle/>
            <a:p>
              <a:r>
                <a:rPr lang="ja-JP" altLang="en-US" sz="1100" b="1" dirty="0"/>
                <a:t>前回</a:t>
              </a:r>
              <a:endParaRPr lang="en-US" altLang="ja-JP" sz="1100" b="1" dirty="0"/>
            </a:p>
            <a:p>
              <a:r>
                <a:rPr lang="ja-JP" altLang="en-US" sz="1100" b="1" dirty="0"/>
                <a:t>今回</a:t>
              </a:r>
            </a:p>
          </p:txBody>
        </p:sp>
      </p:grpSp>
      <p:grpSp>
        <p:nvGrpSpPr>
          <p:cNvPr id="96" name="グループ化 95"/>
          <p:cNvGrpSpPr/>
          <p:nvPr/>
        </p:nvGrpSpPr>
        <p:grpSpPr>
          <a:xfrm>
            <a:off x="3597416" y="5229201"/>
            <a:ext cx="699764" cy="430887"/>
            <a:chOff x="6152947" y="4942329"/>
            <a:chExt cx="699764" cy="430887"/>
          </a:xfrm>
        </p:grpSpPr>
        <p:cxnSp>
          <p:nvCxnSpPr>
            <p:cNvPr id="97" name="直線コネクタ 96"/>
            <p:cNvCxnSpPr/>
            <p:nvPr/>
          </p:nvCxnSpPr>
          <p:spPr>
            <a:xfrm>
              <a:off x="6152947" y="5085184"/>
              <a:ext cx="288032" cy="0"/>
            </a:xfrm>
            <a:prstGeom prst="line">
              <a:avLst/>
            </a:prstGeom>
            <a:ln w="254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6154224" y="5229200"/>
              <a:ext cx="288032"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6385917" y="4942329"/>
              <a:ext cx="466794" cy="430887"/>
            </a:xfrm>
            <a:prstGeom prst="rect">
              <a:avLst/>
            </a:prstGeom>
            <a:noFill/>
          </p:spPr>
          <p:txBody>
            <a:bodyPr wrap="none" rtlCol="0">
              <a:spAutoFit/>
            </a:bodyPr>
            <a:lstStyle/>
            <a:p>
              <a:r>
                <a:rPr lang="ja-JP" altLang="en-US" sz="1100" b="1" dirty="0"/>
                <a:t>前回</a:t>
              </a:r>
              <a:endParaRPr lang="en-US" altLang="ja-JP" sz="1100" b="1" dirty="0"/>
            </a:p>
            <a:p>
              <a:r>
                <a:rPr lang="ja-JP" altLang="en-US" sz="1100" b="1" dirty="0"/>
                <a:t>今回</a:t>
              </a:r>
            </a:p>
          </p:txBody>
        </p:sp>
      </p:grpSp>
      <p:sp>
        <p:nvSpPr>
          <p:cNvPr id="100" name="テキスト ボックス 99"/>
          <p:cNvSpPr txBox="1"/>
          <p:nvPr/>
        </p:nvSpPr>
        <p:spPr>
          <a:xfrm>
            <a:off x="10228791" y="364943"/>
            <a:ext cx="795411" cy="276999"/>
          </a:xfrm>
          <a:prstGeom prst="rect">
            <a:avLst/>
          </a:prstGeom>
          <a:noFill/>
        </p:spPr>
        <p:txBody>
          <a:bodyPr wrap="none" rtlCol="0">
            <a:spAutoFit/>
          </a:bodyPr>
          <a:lstStyle/>
          <a:p>
            <a:r>
              <a:rPr lang="ja-JP" altLang="en-US" sz="1200" dirty="0"/>
              <a:t>　</a:t>
            </a:r>
            <a:r>
              <a:rPr lang="en-US" altLang="ja-JP" sz="1200" dirty="0"/>
              <a:t>‘18.7.10</a:t>
            </a:r>
            <a:endParaRPr lang="ja-JP" altLang="en-US" sz="1200" dirty="0"/>
          </a:p>
        </p:txBody>
      </p:sp>
      <p:sp>
        <p:nvSpPr>
          <p:cNvPr id="101" name="Rectangle 219"/>
          <p:cNvSpPr>
            <a:spLocks noChangeArrowheads="1"/>
          </p:cNvSpPr>
          <p:nvPr/>
        </p:nvSpPr>
        <p:spPr bwMode="auto">
          <a:xfrm>
            <a:off x="11092886" y="309578"/>
            <a:ext cx="795856"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辻　芦木</a:t>
            </a:r>
          </a:p>
        </p:txBody>
      </p:sp>
      <p:sp>
        <p:nvSpPr>
          <p:cNvPr id="102" name="テキスト ボックス 101"/>
          <p:cNvSpPr txBox="1"/>
          <p:nvPr/>
        </p:nvSpPr>
        <p:spPr>
          <a:xfrm>
            <a:off x="5281351" y="3806456"/>
            <a:ext cx="325730" cy="338554"/>
          </a:xfrm>
          <a:prstGeom prst="rect">
            <a:avLst/>
          </a:prstGeom>
          <a:noFill/>
        </p:spPr>
        <p:txBody>
          <a:bodyPr wrap="none" rtlCol="0">
            <a:spAutoFit/>
          </a:bodyPr>
          <a:lstStyle/>
          <a:p>
            <a:r>
              <a:rPr lang="ja-JP" altLang="en-US" sz="1600" b="1" dirty="0"/>
              <a:t>５</a:t>
            </a:r>
            <a:endParaRPr lang="en-US" altLang="ja-JP" sz="1600" b="1" dirty="0"/>
          </a:p>
        </p:txBody>
      </p:sp>
      <p:sp>
        <p:nvSpPr>
          <p:cNvPr id="103" name="テキスト ボックス 102"/>
          <p:cNvSpPr txBox="1"/>
          <p:nvPr/>
        </p:nvSpPr>
        <p:spPr>
          <a:xfrm>
            <a:off x="5287497" y="4018421"/>
            <a:ext cx="325730" cy="338554"/>
          </a:xfrm>
          <a:prstGeom prst="rect">
            <a:avLst/>
          </a:prstGeom>
          <a:noFill/>
        </p:spPr>
        <p:txBody>
          <a:bodyPr wrap="none" rtlCol="0">
            <a:spAutoFit/>
          </a:bodyPr>
          <a:lstStyle/>
          <a:p>
            <a:r>
              <a:rPr lang="ja-JP" altLang="en-US" sz="1600" b="1" dirty="0"/>
              <a:t>４</a:t>
            </a:r>
            <a:endParaRPr lang="en-US" altLang="ja-JP" sz="1600" b="1" dirty="0"/>
          </a:p>
        </p:txBody>
      </p:sp>
      <p:sp>
        <p:nvSpPr>
          <p:cNvPr id="104" name="テキスト ボックス 103"/>
          <p:cNvSpPr txBox="1"/>
          <p:nvPr/>
        </p:nvSpPr>
        <p:spPr>
          <a:xfrm>
            <a:off x="5295070" y="4228910"/>
            <a:ext cx="325730" cy="338554"/>
          </a:xfrm>
          <a:prstGeom prst="rect">
            <a:avLst/>
          </a:prstGeom>
          <a:noFill/>
        </p:spPr>
        <p:txBody>
          <a:bodyPr wrap="none" rtlCol="0">
            <a:spAutoFit/>
          </a:bodyPr>
          <a:lstStyle/>
          <a:p>
            <a:r>
              <a:rPr lang="ja-JP" altLang="en-US" sz="1600" b="1" dirty="0"/>
              <a:t>３</a:t>
            </a:r>
            <a:endParaRPr lang="en-US" altLang="ja-JP" sz="1600" b="1" dirty="0"/>
          </a:p>
        </p:txBody>
      </p:sp>
      <p:sp>
        <p:nvSpPr>
          <p:cNvPr id="105" name="テキスト ボックス 104"/>
          <p:cNvSpPr txBox="1"/>
          <p:nvPr/>
        </p:nvSpPr>
        <p:spPr>
          <a:xfrm>
            <a:off x="5298838" y="4442395"/>
            <a:ext cx="325730" cy="338554"/>
          </a:xfrm>
          <a:prstGeom prst="rect">
            <a:avLst/>
          </a:prstGeom>
          <a:noFill/>
        </p:spPr>
        <p:txBody>
          <a:bodyPr wrap="none" rtlCol="0">
            <a:spAutoFit/>
          </a:bodyPr>
          <a:lstStyle/>
          <a:p>
            <a:r>
              <a:rPr lang="ja-JP" altLang="en-US" sz="1600" b="1" dirty="0"/>
              <a:t>２</a:t>
            </a:r>
            <a:endParaRPr lang="en-US" altLang="ja-JP" sz="1600" b="1" dirty="0"/>
          </a:p>
        </p:txBody>
      </p:sp>
      <p:sp>
        <p:nvSpPr>
          <p:cNvPr id="106" name="テキスト ボックス 105"/>
          <p:cNvSpPr txBox="1"/>
          <p:nvPr/>
        </p:nvSpPr>
        <p:spPr>
          <a:xfrm>
            <a:off x="5277654" y="4665028"/>
            <a:ext cx="343364" cy="369332"/>
          </a:xfrm>
          <a:prstGeom prst="rect">
            <a:avLst/>
          </a:prstGeom>
          <a:noFill/>
        </p:spPr>
        <p:txBody>
          <a:bodyPr wrap="none" rtlCol="0">
            <a:spAutoFit/>
          </a:bodyPr>
          <a:lstStyle/>
          <a:p>
            <a:r>
              <a:rPr lang="ja-JP" altLang="en-US" b="1" dirty="0"/>
              <a:t>１</a:t>
            </a:r>
            <a:endParaRPr lang="en-US" altLang="ja-JP" b="1" dirty="0"/>
          </a:p>
        </p:txBody>
      </p:sp>
      <p:sp>
        <p:nvSpPr>
          <p:cNvPr id="68" name="Text Box 411"/>
          <p:cNvSpPr txBox="1">
            <a:spLocks noChangeArrowheads="1"/>
          </p:cNvSpPr>
          <p:nvPr/>
        </p:nvSpPr>
        <p:spPr bwMode="auto">
          <a:xfrm>
            <a:off x="6515139" y="2400934"/>
            <a:ext cx="11448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dirty="0">
                <a:solidFill>
                  <a:srgbClr val="0070C0"/>
                </a:solidFill>
                <a:latin typeface="HGP創英角ﾎﾟｯﾌﾟ体" pitchFamily="50" charset="-128"/>
              </a:rPr>
              <a:t>平均３</a:t>
            </a:r>
            <a:r>
              <a:rPr lang="en-US" altLang="ja-JP" dirty="0">
                <a:solidFill>
                  <a:srgbClr val="0070C0"/>
                </a:solidFill>
                <a:latin typeface="HGP創英角ﾎﾟｯﾌﾟ体" pitchFamily="50" charset="-128"/>
              </a:rPr>
              <a:t>.</a:t>
            </a:r>
            <a:r>
              <a:rPr lang="ja-JP" altLang="en-US" dirty="0">
                <a:solidFill>
                  <a:srgbClr val="0070C0"/>
                </a:solidFill>
                <a:latin typeface="HGP創英角ﾎﾟｯﾌﾟ体" pitchFamily="50" charset="-128"/>
              </a:rPr>
              <a:t>２</a:t>
            </a:r>
            <a:endParaRPr lang="en-US" altLang="ja-JP" dirty="0">
              <a:solidFill>
                <a:srgbClr val="0070C0"/>
              </a:solidFill>
              <a:latin typeface="HGP創英角ﾎﾟｯﾌﾟ体" pitchFamily="50" charset="-128"/>
            </a:endParaRPr>
          </a:p>
        </p:txBody>
      </p:sp>
      <p:sp>
        <p:nvSpPr>
          <p:cNvPr id="69" name="Text Box 411"/>
          <p:cNvSpPr txBox="1">
            <a:spLocks noChangeArrowheads="1"/>
          </p:cNvSpPr>
          <p:nvPr/>
        </p:nvSpPr>
        <p:spPr bwMode="auto">
          <a:xfrm>
            <a:off x="6511032" y="5117122"/>
            <a:ext cx="11448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dirty="0">
                <a:solidFill>
                  <a:srgbClr val="FF6600"/>
                </a:solidFill>
                <a:latin typeface="HGP創英角ﾎﾟｯﾌﾟ体" pitchFamily="50" charset="-128"/>
              </a:rPr>
              <a:t>平均３</a:t>
            </a:r>
            <a:r>
              <a:rPr lang="en-US" altLang="ja-JP" dirty="0">
                <a:solidFill>
                  <a:srgbClr val="FF6600"/>
                </a:solidFill>
                <a:latin typeface="HGP創英角ﾎﾟｯﾌﾟ体" pitchFamily="50" charset="-128"/>
              </a:rPr>
              <a:t>.</a:t>
            </a:r>
            <a:r>
              <a:rPr lang="ja-JP" altLang="en-US" dirty="0">
                <a:solidFill>
                  <a:srgbClr val="FF6600"/>
                </a:solidFill>
                <a:latin typeface="HGP創英角ﾎﾟｯﾌﾟ体" pitchFamily="50" charset="-128"/>
              </a:rPr>
              <a:t>３</a:t>
            </a:r>
            <a:endParaRPr lang="en-US" altLang="ja-JP" dirty="0">
              <a:solidFill>
                <a:srgbClr val="FF6600"/>
              </a:solidFill>
              <a:latin typeface="HGP創英角ﾎﾟｯﾌﾟ体" pitchFamily="50" charset="-128"/>
            </a:endParaRPr>
          </a:p>
        </p:txBody>
      </p:sp>
      <p:sp>
        <p:nvSpPr>
          <p:cNvPr id="70" name="Rectangle 43"/>
          <p:cNvSpPr>
            <a:spLocks noChangeArrowheads="1"/>
          </p:cNvSpPr>
          <p:nvPr/>
        </p:nvSpPr>
        <p:spPr bwMode="auto">
          <a:xfrm>
            <a:off x="8701482" y="1031251"/>
            <a:ext cx="3240360" cy="328098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0"/>
              </a:spcBef>
            </a:pPr>
            <a:endParaRPr lang="ja-JP" altLang="en-US"/>
          </a:p>
        </p:txBody>
      </p:sp>
      <p:sp>
        <p:nvSpPr>
          <p:cNvPr id="72" name="Line 52"/>
          <p:cNvSpPr>
            <a:spLocks noChangeShapeType="1"/>
          </p:cNvSpPr>
          <p:nvPr/>
        </p:nvSpPr>
        <p:spPr bwMode="auto">
          <a:xfrm>
            <a:off x="9506769" y="4098355"/>
            <a:ext cx="0" cy="21388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73" name="Line 53"/>
          <p:cNvSpPr>
            <a:spLocks noChangeShapeType="1"/>
          </p:cNvSpPr>
          <p:nvPr/>
        </p:nvSpPr>
        <p:spPr bwMode="auto">
          <a:xfrm>
            <a:off x="11133353" y="4098355"/>
            <a:ext cx="0" cy="21388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74" name="Line 54"/>
          <p:cNvSpPr>
            <a:spLocks noChangeShapeType="1"/>
          </p:cNvSpPr>
          <p:nvPr/>
        </p:nvSpPr>
        <p:spPr bwMode="auto">
          <a:xfrm rot="5400000">
            <a:off x="8784732" y="3413241"/>
            <a:ext cx="0" cy="15529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75" name="Line 55"/>
          <p:cNvSpPr>
            <a:spLocks noChangeShapeType="1"/>
          </p:cNvSpPr>
          <p:nvPr/>
        </p:nvSpPr>
        <p:spPr bwMode="auto">
          <a:xfrm rot="5400000">
            <a:off x="8784732" y="1772747"/>
            <a:ext cx="0" cy="15529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76" name="テキスト ボックス 75"/>
          <p:cNvSpPr txBox="1"/>
          <p:nvPr/>
        </p:nvSpPr>
        <p:spPr>
          <a:xfrm>
            <a:off x="9594313" y="692696"/>
            <a:ext cx="1374094" cy="338554"/>
          </a:xfrm>
          <a:prstGeom prst="rect">
            <a:avLst/>
          </a:prstGeom>
          <a:noFill/>
        </p:spPr>
        <p:txBody>
          <a:bodyPr wrap="none" rtlCol="0">
            <a:spAutoFit/>
          </a:bodyPr>
          <a:lstStyle/>
          <a:p>
            <a:r>
              <a:rPr lang="ja-JP" altLang="en-US" sz="1600" dirty="0"/>
              <a:t>レベル把握表</a:t>
            </a:r>
          </a:p>
        </p:txBody>
      </p:sp>
      <p:sp>
        <p:nvSpPr>
          <p:cNvPr id="77" name="テキスト ボックス 76"/>
          <p:cNvSpPr txBox="1"/>
          <p:nvPr/>
        </p:nvSpPr>
        <p:spPr>
          <a:xfrm>
            <a:off x="8394756" y="894801"/>
            <a:ext cx="308098" cy="307777"/>
          </a:xfrm>
          <a:prstGeom prst="rect">
            <a:avLst/>
          </a:prstGeom>
          <a:noFill/>
        </p:spPr>
        <p:txBody>
          <a:bodyPr wrap="none" rtlCol="0">
            <a:spAutoFit/>
          </a:bodyPr>
          <a:lstStyle/>
          <a:p>
            <a:r>
              <a:rPr lang="ja-JP" altLang="en-US" sz="1400" dirty="0"/>
              <a:t>５</a:t>
            </a:r>
          </a:p>
        </p:txBody>
      </p:sp>
      <p:sp>
        <p:nvSpPr>
          <p:cNvPr id="78" name="テキスト ボックス 77"/>
          <p:cNvSpPr txBox="1"/>
          <p:nvPr/>
        </p:nvSpPr>
        <p:spPr>
          <a:xfrm>
            <a:off x="8408404" y="1709027"/>
            <a:ext cx="308098" cy="307777"/>
          </a:xfrm>
          <a:prstGeom prst="rect">
            <a:avLst/>
          </a:prstGeom>
          <a:noFill/>
        </p:spPr>
        <p:txBody>
          <a:bodyPr wrap="none" rtlCol="0">
            <a:spAutoFit/>
          </a:bodyPr>
          <a:lstStyle/>
          <a:p>
            <a:r>
              <a:rPr lang="ja-JP" altLang="en-US" sz="1400" dirty="0"/>
              <a:t>４</a:t>
            </a:r>
          </a:p>
        </p:txBody>
      </p:sp>
      <p:sp>
        <p:nvSpPr>
          <p:cNvPr id="83" name="テキスト ボックス 82"/>
          <p:cNvSpPr txBox="1"/>
          <p:nvPr/>
        </p:nvSpPr>
        <p:spPr>
          <a:xfrm>
            <a:off x="8404169" y="2517568"/>
            <a:ext cx="308098" cy="307777"/>
          </a:xfrm>
          <a:prstGeom prst="rect">
            <a:avLst/>
          </a:prstGeom>
          <a:noFill/>
        </p:spPr>
        <p:txBody>
          <a:bodyPr wrap="none" rtlCol="0">
            <a:spAutoFit/>
          </a:bodyPr>
          <a:lstStyle/>
          <a:p>
            <a:r>
              <a:rPr lang="ja-JP" altLang="en-US" sz="1400" dirty="0"/>
              <a:t>３</a:t>
            </a:r>
          </a:p>
        </p:txBody>
      </p:sp>
      <p:sp>
        <p:nvSpPr>
          <p:cNvPr id="90" name="テキスト ボックス 89"/>
          <p:cNvSpPr txBox="1"/>
          <p:nvPr/>
        </p:nvSpPr>
        <p:spPr>
          <a:xfrm>
            <a:off x="8381108" y="3338102"/>
            <a:ext cx="308098" cy="307777"/>
          </a:xfrm>
          <a:prstGeom prst="rect">
            <a:avLst/>
          </a:prstGeom>
          <a:noFill/>
        </p:spPr>
        <p:txBody>
          <a:bodyPr wrap="none" rtlCol="0">
            <a:spAutoFit/>
          </a:bodyPr>
          <a:lstStyle/>
          <a:p>
            <a:r>
              <a:rPr lang="ja-JP" altLang="en-US" sz="1400" dirty="0"/>
              <a:t>２</a:t>
            </a:r>
          </a:p>
        </p:txBody>
      </p:sp>
      <p:sp>
        <p:nvSpPr>
          <p:cNvPr id="91" name="テキスト ボックス 90"/>
          <p:cNvSpPr txBox="1"/>
          <p:nvPr/>
        </p:nvSpPr>
        <p:spPr>
          <a:xfrm>
            <a:off x="8379459" y="4147890"/>
            <a:ext cx="308098" cy="307777"/>
          </a:xfrm>
          <a:prstGeom prst="rect">
            <a:avLst/>
          </a:prstGeom>
          <a:noFill/>
        </p:spPr>
        <p:txBody>
          <a:bodyPr wrap="none" rtlCol="0">
            <a:spAutoFit/>
          </a:bodyPr>
          <a:lstStyle/>
          <a:p>
            <a:r>
              <a:rPr lang="ja-JP" altLang="en-US" sz="1400" dirty="0"/>
              <a:t>１</a:t>
            </a:r>
          </a:p>
        </p:txBody>
      </p:sp>
      <p:sp>
        <p:nvSpPr>
          <p:cNvPr id="92" name="テキスト ボックス 91"/>
          <p:cNvSpPr txBox="1"/>
          <p:nvPr/>
        </p:nvSpPr>
        <p:spPr>
          <a:xfrm>
            <a:off x="8674150" y="4273050"/>
            <a:ext cx="308098" cy="307777"/>
          </a:xfrm>
          <a:prstGeom prst="rect">
            <a:avLst/>
          </a:prstGeom>
          <a:noFill/>
        </p:spPr>
        <p:txBody>
          <a:bodyPr wrap="none" rtlCol="0">
            <a:spAutoFit/>
          </a:bodyPr>
          <a:lstStyle/>
          <a:p>
            <a:r>
              <a:rPr lang="ja-JP" altLang="en-US" sz="1400" dirty="0"/>
              <a:t>１</a:t>
            </a:r>
          </a:p>
        </p:txBody>
      </p:sp>
      <p:sp>
        <p:nvSpPr>
          <p:cNvPr id="93" name="テキスト ボックス 92"/>
          <p:cNvSpPr txBox="1"/>
          <p:nvPr/>
        </p:nvSpPr>
        <p:spPr>
          <a:xfrm>
            <a:off x="9352720" y="4286698"/>
            <a:ext cx="308098" cy="307777"/>
          </a:xfrm>
          <a:prstGeom prst="rect">
            <a:avLst/>
          </a:prstGeom>
          <a:noFill/>
        </p:spPr>
        <p:txBody>
          <a:bodyPr wrap="none" rtlCol="0">
            <a:spAutoFit/>
          </a:bodyPr>
          <a:lstStyle/>
          <a:p>
            <a:r>
              <a:rPr lang="ja-JP" altLang="en-US" sz="1400" dirty="0"/>
              <a:t>２</a:t>
            </a:r>
          </a:p>
        </p:txBody>
      </p:sp>
      <p:sp>
        <p:nvSpPr>
          <p:cNvPr id="94" name="テキスト ボックス 93"/>
          <p:cNvSpPr txBox="1"/>
          <p:nvPr/>
        </p:nvSpPr>
        <p:spPr>
          <a:xfrm>
            <a:off x="10155150" y="4281638"/>
            <a:ext cx="308098" cy="307777"/>
          </a:xfrm>
          <a:prstGeom prst="rect">
            <a:avLst/>
          </a:prstGeom>
          <a:noFill/>
        </p:spPr>
        <p:txBody>
          <a:bodyPr wrap="none" rtlCol="0">
            <a:spAutoFit/>
          </a:bodyPr>
          <a:lstStyle/>
          <a:p>
            <a:r>
              <a:rPr lang="ja-JP" altLang="en-US" sz="1400" dirty="0"/>
              <a:t>３</a:t>
            </a:r>
          </a:p>
        </p:txBody>
      </p:sp>
      <p:sp>
        <p:nvSpPr>
          <p:cNvPr id="107" name="テキスト ボックス 106"/>
          <p:cNvSpPr txBox="1"/>
          <p:nvPr/>
        </p:nvSpPr>
        <p:spPr>
          <a:xfrm>
            <a:off x="11001970" y="4292795"/>
            <a:ext cx="308098" cy="307777"/>
          </a:xfrm>
          <a:prstGeom prst="rect">
            <a:avLst/>
          </a:prstGeom>
          <a:noFill/>
        </p:spPr>
        <p:txBody>
          <a:bodyPr wrap="none" rtlCol="0">
            <a:spAutoFit/>
          </a:bodyPr>
          <a:lstStyle/>
          <a:p>
            <a:r>
              <a:rPr lang="ja-JP" altLang="en-US" sz="1400" dirty="0"/>
              <a:t>４</a:t>
            </a:r>
          </a:p>
        </p:txBody>
      </p:sp>
      <p:sp>
        <p:nvSpPr>
          <p:cNvPr id="108" name="テキスト ボックス 107"/>
          <p:cNvSpPr txBox="1"/>
          <p:nvPr/>
        </p:nvSpPr>
        <p:spPr>
          <a:xfrm>
            <a:off x="11777760" y="4257354"/>
            <a:ext cx="308098" cy="307777"/>
          </a:xfrm>
          <a:prstGeom prst="rect">
            <a:avLst/>
          </a:prstGeom>
          <a:noFill/>
        </p:spPr>
        <p:txBody>
          <a:bodyPr wrap="none" rtlCol="0">
            <a:spAutoFit/>
          </a:bodyPr>
          <a:lstStyle/>
          <a:p>
            <a:r>
              <a:rPr lang="ja-JP" altLang="en-US" sz="1400" dirty="0"/>
              <a:t>５</a:t>
            </a:r>
          </a:p>
        </p:txBody>
      </p:sp>
      <p:sp>
        <p:nvSpPr>
          <p:cNvPr id="111" name="Rectangle 47"/>
          <p:cNvSpPr>
            <a:spLocks noChangeArrowheads="1"/>
          </p:cNvSpPr>
          <p:nvPr/>
        </p:nvSpPr>
        <p:spPr bwMode="auto">
          <a:xfrm>
            <a:off x="9504367" y="1035040"/>
            <a:ext cx="2427442" cy="2448000"/>
          </a:xfrm>
          <a:prstGeom prst="rect">
            <a:avLst/>
          </a:prstGeom>
          <a:noFill/>
          <a:ln w="19050">
            <a:solidFill>
              <a:schemeClr val="tx1"/>
            </a:solidFill>
            <a:miter lim="800000"/>
            <a:headEnd/>
            <a:tailEnd/>
          </a:ln>
          <a:effectLst/>
        </p:spPr>
        <p:txBody>
          <a:bodyPr wrap="none" lIns="90000" tIns="46800" rIns="90000" bIns="46800" anchor="ctr"/>
          <a:lstStyle/>
          <a:p>
            <a:pPr algn="l">
              <a:spcBef>
                <a:spcPct val="0"/>
              </a:spcBef>
            </a:pPr>
            <a:endParaRPr lang="ja-JP" altLang="en-US"/>
          </a:p>
        </p:txBody>
      </p:sp>
      <p:sp>
        <p:nvSpPr>
          <p:cNvPr id="112" name="テキスト ボックス 111"/>
          <p:cNvSpPr txBox="1"/>
          <p:nvPr/>
        </p:nvSpPr>
        <p:spPr>
          <a:xfrm>
            <a:off x="9483901" y="1772816"/>
            <a:ext cx="898003" cy="338554"/>
          </a:xfrm>
          <a:prstGeom prst="rect">
            <a:avLst/>
          </a:prstGeom>
          <a:noFill/>
        </p:spPr>
        <p:txBody>
          <a:bodyPr wrap="none" rtlCol="0">
            <a:spAutoFit/>
          </a:bodyPr>
          <a:lstStyle/>
          <a:p>
            <a:r>
              <a:rPr lang="ja-JP" altLang="en-US" sz="1600" b="1" dirty="0"/>
              <a:t>Ｃゾーン</a:t>
            </a:r>
          </a:p>
        </p:txBody>
      </p:sp>
      <p:sp>
        <p:nvSpPr>
          <p:cNvPr id="113" name="Rectangle 50"/>
          <p:cNvSpPr>
            <a:spLocks noChangeArrowheads="1"/>
          </p:cNvSpPr>
          <p:nvPr/>
        </p:nvSpPr>
        <p:spPr bwMode="auto">
          <a:xfrm>
            <a:off x="10307254" y="1031250"/>
            <a:ext cx="1634589" cy="164049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0"/>
              </a:spcBef>
            </a:pPr>
            <a:endParaRPr lang="ja-JP" altLang="en-US"/>
          </a:p>
        </p:txBody>
      </p:sp>
      <p:sp>
        <p:nvSpPr>
          <p:cNvPr id="114" name="Rectangle 51"/>
          <p:cNvSpPr>
            <a:spLocks noChangeArrowheads="1"/>
          </p:cNvSpPr>
          <p:nvPr/>
        </p:nvSpPr>
        <p:spPr bwMode="auto">
          <a:xfrm>
            <a:off x="11123748" y="1031251"/>
            <a:ext cx="818095" cy="82024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0"/>
              </a:spcBef>
            </a:pPr>
            <a:endParaRPr lang="ja-JP" altLang="en-US"/>
          </a:p>
        </p:txBody>
      </p:sp>
      <p:sp>
        <p:nvSpPr>
          <p:cNvPr id="115" name="テキスト ボックス 114"/>
          <p:cNvSpPr txBox="1"/>
          <p:nvPr/>
        </p:nvSpPr>
        <p:spPr>
          <a:xfrm>
            <a:off x="11098565" y="1097264"/>
            <a:ext cx="891591" cy="338554"/>
          </a:xfrm>
          <a:prstGeom prst="rect">
            <a:avLst/>
          </a:prstGeom>
          <a:noFill/>
        </p:spPr>
        <p:txBody>
          <a:bodyPr wrap="none" rtlCol="0">
            <a:spAutoFit/>
          </a:bodyPr>
          <a:lstStyle/>
          <a:p>
            <a:r>
              <a:rPr lang="ja-JP" altLang="en-US" sz="1600" b="1" dirty="0"/>
              <a:t>Ａゾーン</a:t>
            </a:r>
          </a:p>
        </p:txBody>
      </p:sp>
      <p:sp>
        <p:nvSpPr>
          <p:cNvPr id="116" name="テキスト ボックス 115"/>
          <p:cNvSpPr txBox="1"/>
          <p:nvPr/>
        </p:nvSpPr>
        <p:spPr>
          <a:xfrm>
            <a:off x="10285659" y="1471110"/>
            <a:ext cx="904415" cy="338554"/>
          </a:xfrm>
          <a:prstGeom prst="rect">
            <a:avLst/>
          </a:prstGeom>
          <a:noFill/>
        </p:spPr>
        <p:txBody>
          <a:bodyPr wrap="none" rtlCol="0">
            <a:spAutoFit/>
          </a:bodyPr>
          <a:lstStyle/>
          <a:p>
            <a:r>
              <a:rPr lang="ja-JP" altLang="en-US" sz="1600" b="1" dirty="0"/>
              <a:t>Ｂゾーン</a:t>
            </a:r>
          </a:p>
        </p:txBody>
      </p:sp>
      <p:sp>
        <p:nvSpPr>
          <p:cNvPr id="117" name="テキスト ボックス 116"/>
          <p:cNvSpPr txBox="1"/>
          <p:nvPr/>
        </p:nvSpPr>
        <p:spPr>
          <a:xfrm>
            <a:off x="8637367" y="2255386"/>
            <a:ext cx="901209" cy="338554"/>
          </a:xfrm>
          <a:prstGeom prst="rect">
            <a:avLst/>
          </a:prstGeom>
          <a:noFill/>
        </p:spPr>
        <p:txBody>
          <a:bodyPr wrap="none" rtlCol="0">
            <a:spAutoFit/>
          </a:bodyPr>
          <a:lstStyle/>
          <a:p>
            <a:r>
              <a:rPr lang="ja-JP" altLang="en-US" sz="1600" b="1" dirty="0"/>
              <a:t>Ｄゾーン</a:t>
            </a:r>
          </a:p>
        </p:txBody>
      </p:sp>
      <p:cxnSp>
        <p:nvCxnSpPr>
          <p:cNvPr id="120" name="直線コネクタ 119"/>
          <p:cNvCxnSpPr/>
          <p:nvPr/>
        </p:nvCxnSpPr>
        <p:spPr>
          <a:xfrm>
            <a:off x="10332767" y="3478925"/>
            <a:ext cx="0" cy="792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a:off x="8668425" y="2680507"/>
            <a:ext cx="828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2" name="AutoShape 64"/>
          <p:cNvSpPr>
            <a:spLocks noChangeArrowheads="1"/>
          </p:cNvSpPr>
          <p:nvPr/>
        </p:nvSpPr>
        <p:spPr bwMode="auto">
          <a:xfrm>
            <a:off x="9472584" y="2759442"/>
            <a:ext cx="381487" cy="394582"/>
          </a:xfrm>
          <a:prstGeom prst="star5">
            <a:avLst/>
          </a:prstGeom>
          <a:solidFill>
            <a:srgbClr val="FF0000"/>
          </a:solidFill>
          <a:ln w="9525">
            <a:solidFill>
              <a:schemeClr val="tx1"/>
            </a:solidFill>
            <a:miter lim="800000"/>
            <a:headEnd/>
            <a:tailEnd/>
          </a:ln>
          <a:effectLst/>
        </p:spPr>
        <p:txBody>
          <a:bodyPr wrap="none" lIns="90000" tIns="46800" rIns="90000" bIns="46800" anchor="ctr"/>
          <a:lstStyle/>
          <a:p>
            <a:pPr algn="l">
              <a:spcBef>
                <a:spcPct val="0"/>
              </a:spcBef>
              <a:defRPr/>
            </a:pPr>
            <a:endParaRPr lang="ja-JP" altLang="en-US">
              <a:ea typeface="ＭＳ Ｐゴシック" pitchFamily="50" charset="-128"/>
            </a:endParaRPr>
          </a:p>
        </p:txBody>
      </p:sp>
      <p:cxnSp>
        <p:nvCxnSpPr>
          <p:cNvPr id="124" name="直線コネクタ 123"/>
          <p:cNvCxnSpPr/>
          <p:nvPr/>
        </p:nvCxnSpPr>
        <p:spPr>
          <a:xfrm flipH="1">
            <a:off x="9493570" y="2200355"/>
            <a:ext cx="828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10789714" y="2664525"/>
            <a:ext cx="0" cy="792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AutoShape 64"/>
          <p:cNvSpPr>
            <a:spLocks noChangeArrowheads="1"/>
          </p:cNvSpPr>
          <p:nvPr/>
        </p:nvSpPr>
        <p:spPr bwMode="auto">
          <a:xfrm>
            <a:off x="10401122" y="1916833"/>
            <a:ext cx="676625" cy="668225"/>
          </a:xfrm>
          <a:prstGeom prst="star5">
            <a:avLst/>
          </a:prstGeom>
          <a:solidFill>
            <a:srgbClr val="00B0F0"/>
          </a:solidFill>
          <a:ln w="9525">
            <a:solidFill>
              <a:schemeClr val="tx1"/>
            </a:solidFill>
            <a:miter lim="800000"/>
            <a:headEnd/>
            <a:tailEnd/>
          </a:ln>
          <a:effectLst/>
        </p:spPr>
        <p:txBody>
          <a:bodyPr wrap="none" lIns="90000" tIns="46800" rIns="90000" bIns="46800" anchor="ctr"/>
          <a:lstStyle/>
          <a:p>
            <a:pPr algn="l">
              <a:spcBef>
                <a:spcPct val="0"/>
              </a:spcBef>
              <a:defRPr/>
            </a:pPr>
            <a:endParaRPr lang="ja-JP" altLang="en-US">
              <a:ea typeface="ＭＳ Ｐゴシック" pitchFamily="50" charset="-128"/>
            </a:endParaRPr>
          </a:p>
        </p:txBody>
      </p:sp>
      <p:sp>
        <p:nvSpPr>
          <p:cNvPr id="47" name="テキスト ボックス 46"/>
          <p:cNvSpPr txBox="1"/>
          <p:nvPr/>
        </p:nvSpPr>
        <p:spPr>
          <a:xfrm>
            <a:off x="10994676" y="2244601"/>
            <a:ext cx="545342" cy="461665"/>
          </a:xfrm>
          <a:prstGeom prst="rect">
            <a:avLst/>
          </a:prstGeom>
          <a:noFill/>
        </p:spPr>
        <p:txBody>
          <a:bodyPr wrap="none" rtlCol="0">
            <a:spAutoFit/>
          </a:bodyPr>
          <a:lstStyle/>
          <a:p>
            <a:r>
              <a:rPr lang="en-US" altLang="ja-JP" sz="1200" b="1" dirty="0"/>
              <a:t>X=3.2</a:t>
            </a:r>
          </a:p>
          <a:p>
            <a:r>
              <a:rPr lang="en-US" altLang="ja-JP" sz="1200" b="1" dirty="0"/>
              <a:t>Y=3.3</a:t>
            </a:r>
            <a:endParaRPr lang="ja-JP" altLang="en-US" sz="1200" b="1" dirty="0"/>
          </a:p>
        </p:txBody>
      </p:sp>
      <p:cxnSp>
        <p:nvCxnSpPr>
          <p:cNvPr id="13" name="直線矢印コネクタ 12"/>
          <p:cNvCxnSpPr/>
          <p:nvPr/>
        </p:nvCxnSpPr>
        <p:spPr>
          <a:xfrm flipV="1">
            <a:off x="9877888" y="2348881"/>
            <a:ext cx="683103" cy="4690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5245686" y="2227767"/>
            <a:ext cx="343364" cy="369332"/>
          </a:xfrm>
          <a:prstGeom prst="rect">
            <a:avLst/>
          </a:prstGeom>
          <a:noFill/>
        </p:spPr>
        <p:txBody>
          <a:bodyPr wrap="none" rtlCol="0">
            <a:spAutoFit/>
          </a:bodyPr>
          <a:lstStyle/>
          <a:p>
            <a:r>
              <a:rPr lang="ja-JP" altLang="en-US" b="1" dirty="0"/>
              <a:t>０</a:t>
            </a:r>
            <a:endParaRPr lang="en-US" altLang="ja-JP" b="1" dirty="0"/>
          </a:p>
        </p:txBody>
      </p:sp>
      <p:sp>
        <p:nvSpPr>
          <p:cNvPr id="118" name="テキスト ボックス 117"/>
          <p:cNvSpPr txBox="1"/>
          <p:nvPr/>
        </p:nvSpPr>
        <p:spPr>
          <a:xfrm>
            <a:off x="5258386" y="4920167"/>
            <a:ext cx="343364" cy="369332"/>
          </a:xfrm>
          <a:prstGeom prst="rect">
            <a:avLst/>
          </a:prstGeom>
          <a:noFill/>
        </p:spPr>
        <p:txBody>
          <a:bodyPr wrap="none" rtlCol="0">
            <a:spAutoFit/>
          </a:bodyPr>
          <a:lstStyle/>
          <a:p>
            <a:r>
              <a:rPr lang="ja-JP" altLang="en-US" b="1" dirty="0"/>
              <a:t>０</a:t>
            </a:r>
            <a:endParaRPr lang="en-US" altLang="ja-JP" b="1" dirty="0"/>
          </a:p>
        </p:txBody>
      </p:sp>
      <p:sp>
        <p:nvSpPr>
          <p:cNvPr id="119" name="正方形/長方形 118"/>
          <p:cNvSpPr/>
          <p:nvPr/>
        </p:nvSpPr>
        <p:spPr>
          <a:xfrm>
            <a:off x="7137827" y="5101569"/>
            <a:ext cx="3360660" cy="954107"/>
          </a:xfrm>
          <a:prstGeom prst="rect">
            <a:avLst/>
          </a:prstGeom>
          <a:noFill/>
          <a:ln>
            <a:noFill/>
          </a:ln>
        </p:spPr>
        <p:txBody>
          <a:bodyPr wrap="square" lIns="91440" tIns="45720" rIns="91440" bIns="45720">
            <a:spAutoFit/>
          </a:bodyPr>
          <a:lstStyle/>
          <a:p>
            <a:pPr algn="ctr"/>
            <a:r>
              <a:rPr lang="ja-JP" altLang="en-US" sz="2800" b="1" dirty="0">
                <a:ln w="12700">
                  <a:solidFill>
                    <a:schemeClr val="tx2">
                      <a:satMod val="155000"/>
                    </a:schemeClr>
                  </a:solidFill>
                  <a:prstDash val="solid"/>
                </a:ln>
              </a:rPr>
              <a:t>モチベーション</a:t>
            </a:r>
            <a:endParaRPr lang="en-US" altLang="ja-JP" sz="2800" b="1" dirty="0">
              <a:ln w="12700">
                <a:solidFill>
                  <a:schemeClr val="tx2">
                    <a:satMod val="155000"/>
                  </a:schemeClr>
                </a:solidFill>
                <a:prstDash val="solid"/>
              </a:ln>
            </a:endParaRPr>
          </a:p>
          <a:p>
            <a:pPr algn="ctr"/>
            <a:r>
              <a:rPr lang="ja-JP" altLang="en-US" sz="2800" b="1" dirty="0">
                <a:ln w="12700">
                  <a:solidFill>
                    <a:schemeClr val="tx2">
                      <a:satMod val="155000"/>
                    </a:schemeClr>
                  </a:solidFill>
                  <a:prstDash val="solid"/>
                </a:ln>
              </a:rPr>
              <a:t>　　　　　　　アップ</a:t>
            </a:r>
            <a:r>
              <a:rPr lang="en-US" altLang="ja-JP" sz="2800" b="1" i="1" dirty="0">
                <a:ln w="12700">
                  <a:solidFill>
                    <a:schemeClr val="tx2">
                      <a:satMod val="155000"/>
                    </a:schemeClr>
                  </a:solidFill>
                  <a:prstDash val="solid"/>
                </a:ln>
              </a:rPr>
              <a:t>!!</a:t>
            </a:r>
            <a:endParaRPr lang="ja-JP" altLang="en-US" sz="2800" b="1" i="1" dirty="0">
              <a:ln w="12700">
                <a:solidFill>
                  <a:schemeClr val="tx2">
                    <a:satMod val="155000"/>
                  </a:schemeClr>
                </a:solidFill>
                <a:prstDash val="solid"/>
              </a:ln>
            </a:endParaRPr>
          </a:p>
        </p:txBody>
      </p:sp>
      <p:grpSp>
        <p:nvGrpSpPr>
          <p:cNvPr id="2" name="グループ化 1"/>
          <p:cNvGrpSpPr/>
          <p:nvPr/>
        </p:nvGrpSpPr>
        <p:grpSpPr>
          <a:xfrm>
            <a:off x="7899134" y="980728"/>
            <a:ext cx="4186724" cy="4099414"/>
            <a:chOff x="4499960" y="985770"/>
            <a:chExt cx="4186724" cy="4099414"/>
          </a:xfrm>
        </p:grpSpPr>
        <p:sp>
          <p:nvSpPr>
            <p:cNvPr id="136" name="上矢印 135"/>
            <p:cNvSpPr/>
            <p:nvPr/>
          </p:nvSpPr>
          <p:spPr>
            <a:xfrm>
              <a:off x="4499960" y="985770"/>
              <a:ext cx="612000" cy="342000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7" name="テキスト ボックス 136"/>
            <p:cNvSpPr txBox="1"/>
            <p:nvPr/>
          </p:nvSpPr>
          <p:spPr>
            <a:xfrm>
              <a:off x="4583454" y="1423859"/>
              <a:ext cx="430887" cy="2445541"/>
            </a:xfrm>
            <a:prstGeom prst="rect">
              <a:avLst/>
            </a:prstGeom>
            <a:noFill/>
          </p:spPr>
          <p:txBody>
            <a:bodyPr vert="eaVert" wrap="none" rtlCol="0">
              <a:spAutoFit/>
            </a:bodyPr>
            <a:lstStyle/>
            <a:p>
              <a:r>
                <a:rPr lang="ja-JP" altLang="en-US" sz="1600" b="1" dirty="0"/>
                <a:t>明るく働きがいのある職場</a:t>
              </a:r>
            </a:p>
          </p:txBody>
        </p:sp>
        <p:sp>
          <p:nvSpPr>
            <p:cNvPr id="138" name="右矢印 137"/>
            <p:cNvSpPr/>
            <p:nvPr/>
          </p:nvSpPr>
          <p:spPr>
            <a:xfrm>
              <a:off x="5264752" y="4473184"/>
              <a:ext cx="3421932" cy="612000"/>
            </a:xfrm>
            <a:prstGeom prst="rightArrow">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9" name="テキスト ボックス 138"/>
            <p:cNvSpPr txBox="1"/>
            <p:nvPr/>
          </p:nvSpPr>
          <p:spPr>
            <a:xfrm>
              <a:off x="6020456" y="4610264"/>
              <a:ext cx="1572866" cy="338554"/>
            </a:xfrm>
            <a:prstGeom prst="rect">
              <a:avLst/>
            </a:prstGeom>
            <a:noFill/>
          </p:spPr>
          <p:txBody>
            <a:bodyPr wrap="none" rtlCol="0">
              <a:spAutoFit/>
            </a:bodyPr>
            <a:lstStyle/>
            <a:p>
              <a:r>
                <a:rPr lang="ja-JP" altLang="en-US" sz="1600" b="1" dirty="0"/>
                <a:t>サークルの能力</a:t>
              </a:r>
            </a:p>
          </p:txBody>
        </p:sp>
        <p:sp>
          <p:nvSpPr>
            <p:cNvPr id="140" name="正方形/長方形 139"/>
            <p:cNvSpPr/>
            <p:nvPr/>
          </p:nvSpPr>
          <p:spPr>
            <a:xfrm>
              <a:off x="4651473" y="4403377"/>
              <a:ext cx="612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1" name="テキスト ボックス 140"/>
            <p:cNvSpPr txBox="1"/>
            <p:nvPr/>
          </p:nvSpPr>
          <p:spPr>
            <a:xfrm>
              <a:off x="4624177" y="4533752"/>
              <a:ext cx="686406" cy="307777"/>
            </a:xfrm>
            <a:prstGeom prst="rect">
              <a:avLst/>
            </a:prstGeom>
            <a:noFill/>
          </p:spPr>
          <p:txBody>
            <a:bodyPr wrap="none" rtlCol="0">
              <a:spAutoFit/>
            </a:bodyPr>
            <a:lstStyle/>
            <a:p>
              <a:r>
                <a:rPr lang="ja-JP" altLang="en-US" sz="1400" b="1" dirty="0"/>
                <a:t>レベル</a:t>
              </a:r>
            </a:p>
          </p:txBody>
        </p:sp>
      </p:grpSp>
      <p:sp>
        <p:nvSpPr>
          <p:cNvPr id="4" name="テキスト ボックス 3"/>
          <p:cNvSpPr txBox="1"/>
          <p:nvPr/>
        </p:nvSpPr>
        <p:spPr>
          <a:xfrm>
            <a:off x="3532969" y="2700416"/>
            <a:ext cx="646331" cy="369332"/>
          </a:xfrm>
          <a:prstGeom prst="rect">
            <a:avLst/>
          </a:prstGeom>
          <a:noFill/>
        </p:spPr>
        <p:txBody>
          <a:bodyPr wrap="none" rtlCol="0">
            <a:spAutoFit/>
          </a:bodyPr>
          <a:lstStyle/>
          <a:p>
            <a:r>
              <a:rPr lang="ja-JP" altLang="en-US" b="1" dirty="0">
                <a:solidFill>
                  <a:srgbClr val="00B0F0"/>
                </a:solidFill>
              </a:rPr>
              <a:t>向上</a:t>
            </a:r>
          </a:p>
        </p:txBody>
      </p:sp>
      <p:sp>
        <p:nvSpPr>
          <p:cNvPr id="143" name="テキスト ボックス 142"/>
          <p:cNvSpPr txBox="1"/>
          <p:nvPr/>
        </p:nvSpPr>
        <p:spPr>
          <a:xfrm>
            <a:off x="6542293" y="3861596"/>
            <a:ext cx="646331" cy="369332"/>
          </a:xfrm>
          <a:prstGeom prst="rect">
            <a:avLst/>
          </a:prstGeom>
          <a:noFill/>
        </p:spPr>
        <p:txBody>
          <a:bodyPr wrap="none" rtlCol="0">
            <a:spAutoFit/>
          </a:bodyPr>
          <a:lstStyle/>
          <a:p>
            <a:r>
              <a:rPr lang="ja-JP" altLang="en-US" b="1" dirty="0">
                <a:solidFill>
                  <a:srgbClr val="00B0F0"/>
                </a:solidFill>
              </a:rPr>
              <a:t>向上</a:t>
            </a:r>
          </a:p>
        </p:txBody>
      </p:sp>
      <p:grpSp>
        <p:nvGrpSpPr>
          <p:cNvPr id="126" name="グループ化 125"/>
          <p:cNvGrpSpPr>
            <a:grpSpLocks noChangeAspect="1"/>
          </p:cNvGrpSpPr>
          <p:nvPr/>
        </p:nvGrpSpPr>
        <p:grpSpPr>
          <a:xfrm>
            <a:off x="10256480" y="5049288"/>
            <a:ext cx="758029" cy="972000"/>
            <a:chOff x="10188624" y="5067335"/>
            <a:chExt cx="533429" cy="679930"/>
          </a:xfrm>
        </p:grpSpPr>
        <p:sp>
          <p:nvSpPr>
            <p:cNvPr id="127" name="Freeform 1180"/>
            <p:cNvSpPr>
              <a:spLocks/>
            </p:cNvSpPr>
            <p:nvPr/>
          </p:nvSpPr>
          <p:spPr bwMode="auto">
            <a:xfrm>
              <a:off x="10194215" y="5434465"/>
              <a:ext cx="527838" cy="312800"/>
            </a:xfrm>
            <a:custGeom>
              <a:avLst/>
              <a:gdLst>
                <a:gd name="T0" fmla="*/ 335 w 241"/>
                <a:gd name="T1" fmla="*/ 0 h 117"/>
                <a:gd name="T2" fmla="*/ 252 w 241"/>
                <a:gd name="T3" fmla="*/ 19 h 117"/>
                <a:gd name="T4" fmla="*/ 142 w 241"/>
                <a:gd name="T5" fmla="*/ 58 h 117"/>
                <a:gd name="T6" fmla="*/ 56 w 241"/>
                <a:gd name="T7" fmla="*/ 80 h 117"/>
                <a:gd name="T8" fmla="*/ 61 w 241"/>
                <a:gd name="T9" fmla="*/ 218 h 117"/>
                <a:gd name="T10" fmla="*/ 449 w 241"/>
                <a:gd name="T11" fmla="*/ 218 h 117"/>
                <a:gd name="T12" fmla="*/ 402 w 241"/>
                <a:gd name="T13" fmla="*/ 43 h 117"/>
                <a:gd name="T14" fmla="*/ 335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FFFF"/>
            </a:solidFill>
            <a:ln w="17463" cap="rnd">
              <a:solidFill>
                <a:srgbClr val="000000"/>
              </a:solidFill>
              <a:prstDash val="solid"/>
              <a:round/>
              <a:headEnd/>
              <a:tailEnd/>
            </a:ln>
          </p:spPr>
          <p:txBody>
            <a:bodyPr/>
            <a:lstStyle/>
            <a:p>
              <a:endParaRPr lang="ja-JP" altLang="en-US"/>
            </a:p>
          </p:txBody>
        </p:sp>
        <p:sp>
          <p:nvSpPr>
            <p:cNvPr id="128" name="Freeform 1181"/>
            <p:cNvSpPr>
              <a:spLocks/>
            </p:cNvSpPr>
            <p:nvPr/>
          </p:nvSpPr>
          <p:spPr bwMode="auto">
            <a:xfrm>
              <a:off x="10488111" y="5458857"/>
              <a:ext cx="51726" cy="130573"/>
            </a:xfrm>
            <a:custGeom>
              <a:avLst/>
              <a:gdLst>
                <a:gd name="T0" fmla="*/ 0 w 24"/>
                <a:gd name="T1" fmla="*/ 2 h 49"/>
                <a:gd name="T2" fmla="*/ 2 w 24"/>
                <a:gd name="T3" fmla="*/ 91 h 49"/>
                <a:gd name="T4" fmla="*/ 44 w 24"/>
                <a:gd name="T5" fmla="*/ 0 h 49"/>
                <a:gd name="T6" fmla="*/ 0 w 24"/>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29" name="Freeform 1182"/>
            <p:cNvSpPr>
              <a:spLocks/>
            </p:cNvSpPr>
            <p:nvPr/>
          </p:nvSpPr>
          <p:spPr bwMode="auto">
            <a:xfrm>
              <a:off x="10426981" y="5481815"/>
              <a:ext cx="61130" cy="101875"/>
            </a:xfrm>
            <a:custGeom>
              <a:avLst/>
              <a:gdLst>
                <a:gd name="T0" fmla="*/ 37 w 28"/>
                <a:gd name="T1" fmla="*/ 0 h 38"/>
                <a:gd name="T2" fmla="*/ 0 w 28"/>
                <a:gd name="T3" fmla="*/ 71 h 38"/>
                <a:gd name="T4" fmla="*/ 52 w 28"/>
                <a:gd name="T5" fmla="*/ 67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0" name="Freeform 1183"/>
            <p:cNvSpPr>
              <a:spLocks/>
            </p:cNvSpPr>
            <p:nvPr/>
          </p:nvSpPr>
          <p:spPr bwMode="auto">
            <a:xfrm>
              <a:off x="10506921" y="5466032"/>
              <a:ext cx="72886" cy="123398"/>
            </a:xfrm>
            <a:custGeom>
              <a:avLst/>
              <a:gdLst>
                <a:gd name="T0" fmla="*/ 0 w 33"/>
                <a:gd name="T1" fmla="*/ 73 h 46"/>
                <a:gd name="T2" fmla="*/ 62 w 33"/>
                <a:gd name="T3" fmla="*/ 86 h 46"/>
                <a:gd name="T4" fmla="*/ 39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1" name="Freeform 1184"/>
            <p:cNvSpPr>
              <a:spLocks/>
            </p:cNvSpPr>
            <p:nvPr/>
          </p:nvSpPr>
          <p:spPr bwMode="auto">
            <a:xfrm>
              <a:off x="10402294" y="5694175"/>
              <a:ext cx="32917" cy="53090"/>
            </a:xfrm>
            <a:custGeom>
              <a:avLst/>
              <a:gdLst>
                <a:gd name="T0" fmla="*/ 28 w 15"/>
                <a:gd name="T1" fmla="*/ 0 h 20"/>
                <a:gd name="T2" fmla="*/ 0 w 15"/>
                <a:gd name="T3" fmla="*/ 37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2" name="Line 1185"/>
            <p:cNvSpPr>
              <a:spLocks noChangeShapeType="1"/>
            </p:cNvSpPr>
            <p:nvPr/>
          </p:nvSpPr>
          <p:spPr bwMode="auto">
            <a:xfrm>
              <a:off x="10351744" y="5520557"/>
              <a:ext cx="39970" cy="41611"/>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 name="Line 1186"/>
            <p:cNvSpPr>
              <a:spLocks noChangeShapeType="1"/>
            </p:cNvSpPr>
            <p:nvPr/>
          </p:nvSpPr>
          <p:spPr bwMode="auto">
            <a:xfrm>
              <a:off x="10303545" y="5536340"/>
              <a:ext cx="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4" name="Freeform 1188"/>
            <p:cNvSpPr>
              <a:spLocks/>
            </p:cNvSpPr>
            <p:nvPr/>
          </p:nvSpPr>
          <p:spPr bwMode="auto">
            <a:xfrm>
              <a:off x="10264750" y="5536340"/>
              <a:ext cx="41145" cy="68874"/>
            </a:xfrm>
            <a:custGeom>
              <a:avLst/>
              <a:gdLst>
                <a:gd name="T0" fmla="*/ 33 w 19"/>
                <a:gd name="T1" fmla="*/ 0 h 26"/>
                <a:gd name="T2" fmla="*/ 35 w 19"/>
                <a:gd name="T3" fmla="*/ 4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45" name="グループ化 144"/>
            <p:cNvGrpSpPr/>
            <p:nvPr/>
          </p:nvGrpSpPr>
          <p:grpSpPr>
            <a:xfrm>
              <a:off x="10282499" y="5067335"/>
              <a:ext cx="436929" cy="432859"/>
              <a:chOff x="10721363" y="466040"/>
              <a:chExt cx="659498" cy="669672"/>
            </a:xfrm>
          </p:grpSpPr>
          <p:sp>
            <p:nvSpPr>
              <p:cNvPr id="148" name="Freeform 696"/>
              <p:cNvSpPr>
                <a:spLocks/>
              </p:cNvSpPr>
              <p:nvPr/>
            </p:nvSpPr>
            <p:spPr bwMode="auto">
              <a:xfrm>
                <a:off x="10721363" y="466040"/>
                <a:ext cx="659498" cy="59656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149" name="Freeform 697"/>
              <p:cNvSpPr>
                <a:spLocks/>
              </p:cNvSpPr>
              <p:nvPr/>
            </p:nvSpPr>
            <p:spPr bwMode="auto">
              <a:xfrm>
                <a:off x="10759932" y="58885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50" name="Freeform 699"/>
              <p:cNvSpPr>
                <a:spLocks/>
              </p:cNvSpPr>
              <p:nvPr/>
            </p:nvSpPr>
            <p:spPr bwMode="auto">
              <a:xfrm>
                <a:off x="10856761" y="72323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1" name="Freeform 700"/>
              <p:cNvSpPr>
                <a:spLocks/>
              </p:cNvSpPr>
              <p:nvPr/>
            </p:nvSpPr>
            <p:spPr bwMode="auto">
              <a:xfrm>
                <a:off x="10994013" y="71271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2" name="Freeform 701"/>
              <p:cNvSpPr>
                <a:spLocks/>
              </p:cNvSpPr>
              <p:nvPr/>
            </p:nvSpPr>
            <p:spPr bwMode="auto">
              <a:xfrm>
                <a:off x="11003414" y="65429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53" name="Freeform 702"/>
              <p:cNvSpPr>
                <a:spLocks/>
              </p:cNvSpPr>
              <p:nvPr/>
            </p:nvSpPr>
            <p:spPr bwMode="auto">
              <a:xfrm>
                <a:off x="10841720" y="67182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146" name="Freeform 573"/>
            <p:cNvSpPr>
              <a:spLocks/>
            </p:cNvSpPr>
            <p:nvPr/>
          </p:nvSpPr>
          <p:spPr bwMode="auto">
            <a:xfrm flipH="1">
              <a:off x="10356896" y="5337989"/>
              <a:ext cx="212477" cy="69932"/>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47" name="Freeform 747"/>
            <p:cNvSpPr>
              <a:spLocks/>
            </p:cNvSpPr>
            <p:nvPr/>
          </p:nvSpPr>
          <p:spPr bwMode="auto">
            <a:xfrm>
              <a:off x="10188624" y="5442304"/>
              <a:ext cx="166790" cy="22815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grpSp>
      <p:grpSp>
        <p:nvGrpSpPr>
          <p:cNvPr id="154" name="グループ化 153"/>
          <p:cNvGrpSpPr>
            <a:grpSpLocks noChangeAspect="1"/>
          </p:cNvGrpSpPr>
          <p:nvPr/>
        </p:nvGrpSpPr>
        <p:grpSpPr>
          <a:xfrm>
            <a:off x="10835596" y="5049288"/>
            <a:ext cx="979710" cy="970458"/>
            <a:chOff x="-3190138" y="2453656"/>
            <a:chExt cx="967849" cy="849938"/>
          </a:xfrm>
        </p:grpSpPr>
        <p:sp>
          <p:nvSpPr>
            <p:cNvPr id="155" name="Freeform 851"/>
            <p:cNvSpPr>
              <a:spLocks/>
            </p:cNvSpPr>
            <p:nvPr/>
          </p:nvSpPr>
          <p:spPr bwMode="auto">
            <a:xfrm>
              <a:off x="-2969025" y="2986016"/>
              <a:ext cx="660355" cy="317578"/>
            </a:xfrm>
            <a:custGeom>
              <a:avLst/>
              <a:gdLst>
                <a:gd name="T0" fmla="*/ 475 w 419"/>
                <a:gd name="T1" fmla="*/ 72 h 233"/>
                <a:gd name="T2" fmla="*/ 289 w 419"/>
                <a:gd name="T3" fmla="*/ 66 h 233"/>
                <a:gd name="T4" fmla="*/ 172 w 419"/>
                <a:gd name="T5" fmla="*/ 37 h 233"/>
                <a:gd name="T6" fmla="*/ 114 w 419"/>
                <a:gd name="T7" fmla="*/ 29 h 233"/>
                <a:gd name="T8" fmla="*/ 113 w 419"/>
                <a:gd name="T9" fmla="*/ 31 h 233"/>
                <a:gd name="T10" fmla="*/ 102 w 419"/>
                <a:gd name="T11" fmla="*/ 44 h 233"/>
                <a:gd name="T12" fmla="*/ 81 w 419"/>
                <a:gd name="T13" fmla="*/ 67 h 233"/>
                <a:gd name="T14" fmla="*/ 65 w 419"/>
                <a:gd name="T15" fmla="*/ 98 h 233"/>
                <a:gd name="T16" fmla="*/ 0 w 419"/>
                <a:gd name="T17" fmla="*/ 95 h 233"/>
                <a:gd name="T18" fmla="*/ 57 w 419"/>
                <a:gd name="T19" fmla="*/ 199 h 233"/>
                <a:gd name="T20" fmla="*/ 140 w 419"/>
                <a:gd name="T21" fmla="*/ 202 h 233"/>
                <a:gd name="T22" fmla="*/ 135 w 419"/>
                <a:gd name="T23" fmla="*/ 285 h 233"/>
                <a:gd name="T24" fmla="*/ 430 w 419"/>
                <a:gd name="T25" fmla="*/ 285 h 233"/>
                <a:gd name="T26" fmla="*/ 503 w 419"/>
                <a:gd name="T27" fmla="*/ 212 h 233"/>
                <a:gd name="T28" fmla="*/ 475 w 419"/>
                <a:gd name="T29" fmla="*/ 72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9" h="233">
                  <a:moveTo>
                    <a:pt x="391" y="60"/>
                  </a:moveTo>
                  <a:cubicBezTo>
                    <a:pt x="347" y="0"/>
                    <a:pt x="276" y="52"/>
                    <a:pt x="238" y="54"/>
                  </a:cubicBezTo>
                  <a:cubicBezTo>
                    <a:pt x="200" y="56"/>
                    <a:pt x="141" y="31"/>
                    <a:pt x="141" y="31"/>
                  </a:cubicBezTo>
                  <a:cubicBezTo>
                    <a:pt x="123" y="22"/>
                    <a:pt x="107" y="21"/>
                    <a:pt x="94" y="23"/>
                  </a:cubicBezTo>
                  <a:cubicBezTo>
                    <a:pt x="94" y="24"/>
                    <a:pt x="93" y="24"/>
                    <a:pt x="93" y="25"/>
                  </a:cubicBezTo>
                  <a:cubicBezTo>
                    <a:pt x="93" y="25"/>
                    <a:pt x="95" y="37"/>
                    <a:pt x="84" y="38"/>
                  </a:cubicBezTo>
                  <a:cubicBezTo>
                    <a:pt x="84" y="38"/>
                    <a:pt x="87" y="56"/>
                    <a:pt x="67" y="55"/>
                  </a:cubicBezTo>
                  <a:cubicBezTo>
                    <a:pt x="67" y="55"/>
                    <a:pt x="81" y="79"/>
                    <a:pt x="53" y="80"/>
                  </a:cubicBezTo>
                  <a:cubicBezTo>
                    <a:pt x="30" y="82"/>
                    <a:pt x="7" y="78"/>
                    <a:pt x="0" y="77"/>
                  </a:cubicBezTo>
                  <a:cubicBezTo>
                    <a:pt x="1" y="138"/>
                    <a:pt x="45" y="162"/>
                    <a:pt x="45" y="162"/>
                  </a:cubicBezTo>
                  <a:cubicBezTo>
                    <a:pt x="71" y="183"/>
                    <a:pt x="115" y="165"/>
                    <a:pt x="115" y="165"/>
                  </a:cubicBezTo>
                  <a:cubicBezTo>
                    <a:pt x="108" y="182"/>
                    <a:pt x="111" y="233"/>
                    <a:pt x="111" y="233"/>
                  </a:cubicBezTo>
                  <a:cubicBezTo>
                    <a:pt x="353" y="233"/>
                    <a:pt x="353" y="233"/>
                    <a:pt x="353" y="233"/>
                  </a:cubicBezTo>
                  <a:cubicBezTo>
                    <a:pt x="353" y="233"/>
                    <a:pt x="407" y="202"/>
                    <a:pt x="413" y="173"/>
                  </a:cubicBezTo>
                  <a:cubicBezTo>
                    <a:pt x="419" y="144"/>
                    <a:pt x="391" y="60"/>
                    <a:pt x="391" y="60"/>
                  </a:cubicBezTo>
                  <a:close/>
                </a:path>
              </a:pathLst>
            </a:custGeom>
            <a:solidFill>
              <a:srgbClr val="CCFFFF"/>
            </a:solidFill>
            <a:ln w="22225" cap="rnd">
              <a:solidFill>
                <a:srgbClr val="000000"/>
              </a:solidFill>
              <a:prstDash val="solid"/>
              <a:round/>
              <a:headEnd/>
              <a:tailEnd/>
            </a:ln>
          </p:spPr>
          <p:txBody>
            <a:bodyPr/>
            <a:lstStyle/>
            <a:p>
              <a:endParaRPr lang="ja-JP" altLang="en-US" dirty="0"/>
            </a:p>
          </p:txBody>
        </p:sp>
        <p:grpSp>
          <p:nvGrpSpPr>
            <p:cNvPr id="156" name="グループ化 155"/>
            <p:cNvGrpSpPr/>
            <p:nvPr/>
          </p:nvGrpSpPr>
          <p:grpSpPr>
            <a:xfrm>
              <a:off x="-3037956" y="2453656"/>
              <a:ext cx="815667" cy="622062"/>
              <a:chOff x="10297615" y="1691419"/>
              <a:chExt cx="815667" cy="622062"/>
            </a:xfrm>
          </p:grpSpPr>
          <p:sp>
            <p:nvSpPr>
              <p:cNvPr id="162" name="Freeform 222"/>
              <p:cNvSpPr>
                <a:spLocks/>
              </p:cNvSpPr>
              <p:nvPr/>
            </p:nvSpPr>
            <p:spPr bwMode="auto">
              <a:xfrm flipH="1">
                <a:off x="10935677" y="2187067"/>
                <a:ext cx="68607" cy="76758"/>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3" name="Oval 226"/>
              <p:cNvSpPr>
                <a:spLocks noChangeArrowheads="1"/>
              </p:cNvSpPr>
              <p:nvPr/>
            </p:nvSpPr>
            <p:spPr bwMode="auto">
              <a:xfrm flipH="1">
                <a:off x="10603868" y="2051427"/>
                <a:ext cx="31185" cy="452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a:p>
            </p:txBody>
          </p:sp>
          <p:sp>
            <p:nvSpPr>
              <p:cNvPr id="164" name="Freeform 227"/>
              <p:cNvSpPr>
                <a:spLocks/>
              </p:cNvSpPr>
              <p:nvPr/>
            </p:nvSpPr>
            <p:spPr bwMode="auto">
              <a:xfrm flipH="1">
                <a:off x="10830895" y="2187067"/>
                <a:ext cx="27442" cy="34699"/>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5" name="Line 228"/>
              <p:cNvSpPr>
                <a:spLocks noChangeShapeType="1"/>
              </p:cNvSpPr>
              <p:nvPr/>
            </p:nvSpPr>
            <p:spPr bwMode="auto">
              <a:xfrm>
                <a:off x="10785988" y="2180758"/>
                <a:ext cx="13721" cy="19978"/>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6" name="Oval 229"/>
              <p:cNvSpPr>
                <a:spLocks noChangeArrowheads="1"/>
              </p:cNvSpPr>
              <p:nvPr/>
            </p:nvSpPr>
            <p:spPr bwMode="auto">
              <a:xfrm flipH="1">
                <a:off x="10626322" y="2197582"/>
                <a:ext cx="68607" cy="83067"/>
              </a:xfrm>
              <a:prstGeom prst="ellipse">
                <a:avLst/>
              </a:prstGeom>
              <a:solidFill>
                <a:srgbClr val="CC0000"/>
              </a:solidFill>
              <a:ln w="23813" cap="rnd">
                <a:solidFill>
                  <a:srgbClr val="000000"/>
                </a:solidFill>
                <a:round/>
                <a:headEnd/>
                <a:tailEnd/>
              </a:ln>
            </p:spPr>
            <p:txBody>
              <a:bodyPr/>
              <a:lstStyle/>
              <a:p>
                <a:endParaRPr lang="ja-JP" altLang="en-US" sz="1600"/>
              </a:p>
            </p:txBody>
          </p:sp>
          <p:grpSp>
            <p:nvGrpSpPr>
              <p:cNvPr id="167" name="グループ化 166"/>
              <p:cNvGrpSpPr/>
              <p:nvPr/>
            </p:nvGrpSpPr>
            <p:grpSpPr>
              <a:xfrm>
                <a:off x="10297615" y="1691419"/>
                <a:ext cx="815667" cy="622062"/>
                <a:chOff x="10125533" y="1682483"/>
                <a:chExt cx="815667" cy="622062"/>
              </a:xfrm>
            </p:grpSpPr>
            <p:sp>
              <p:nvSpPr>
                <p:cNvPr id="168" name="Line 748"/>
                <p:cNvSpPr>
                  <a:spLocks noChangeShapeType="1"/>
                </p:cNvSpPr>
                <p:nvPr/>
              </p:nvSpPr>
              <p:spPr bwMode="auto">
                <a:xfrm>
                  <a:off x="10125533" y="1843142"/>
                  <a:ext cx="0" cy="98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69" name="Freeform 696"/>
                <p:cNvSpPr>
                  <a:spLocks/>
                </p:cNvSpPr>
                <p:nvPr/>
              </p:nvSpPr>
              <p:spPr bwMode="auto">
                <a:xfrm>
                  <a:off x="10225882" y="1682483"/>
                  <a:ext cx="715318" cy="58235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170" name="Freeform 697"/>
                <p:cNvSpPr>
                  <a:spLocks/>
                </p:cNvSpPr>
                <p:nvPr/>
              </p:nvSpPr>
              <p:spPr bwMode="auto">
                <a:xfrm>
                  <a:off x="10320178" y="1788365"/>
                  <a:ext cx="494341" cy="51618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171" name="Freeform 698"/>
                <p:cNvSpPr>
                  <a:spLocks/>
                </p:cNvSpPr>
                <p:nvPr/>
              </p:nvSpPr>
              <p:spPr bwMode="auto">
                <a:xfrm>
                  <a:off x="10389710" y="2001235"/>
                  <a:ext cx="341943" cy="165442"/>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172" name="Freeform 699"/>
                <p:cNvSpPr>
                  <a:spLocks/>
                </p:cNvSpPr>
                <p:nvPr/>
              </p:nvSpPr>
              <p:spPr bwMode="auto">
                <a:xfrm>
                  <a:off x="10418285" y="1915204"/>
                  <a:ext cx="67627" cy="41912"/>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3" name="Freeform 700"/>
                <p:cNvSpPr>
                  <a:spLocks/>
                </p:cNvSpPr>
                <p:nvPr/>
              </p:nvSpPr>
              <p:spPr bwMode="auto">
                <a:xfrm>
                  <a:off x="10557348" y="1905278"/>
                  <a:ext cx="75247" cy="4301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4" name="Freeform 701"/>
                <p:cNvSpPr>
                  <a:spLocks/>
                </p:cNvSpPr>
                <p:nvPr/>
              </p:nvSpPr>
              <p:spPr bwMode="auto">
                <a:xfrm>
                  <a:off x="10566873" y="1850131"/>
                  <a:ext cx="84771" cy="5735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75" name="Freeform 702"/>
                <p:cNvSpPr>
                  <a:spLocks/>
                </p:cNvSpPr>
                <p:nvPr/>
              </p:nvSpPr>
              <p:spPr bwMode="auto">
                <a:xfrm>
                  <a:off x="10403045" y="1866675"/>
                  <a:ext cx="81914" cy="41912"/>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grpSp>
          <p:nvGrpSpPr>
            <p:cNvPr id="157" name="グループ化 156"/>
            <p:cNvGrpSpPr/>
            <p:nvPr/>
          </p:nvGrpSpPr>
          <p:grpSpPr>
            <a:xfrm>
              <a:off x="-3190138" y="2998294"/>
              <a:ext cx="423809" cy="254530"/>
              <a:chOff x="10373126" y="3974411"/>
              <a:chExt cx="423809" cy="254530"/>
            </a:xfrm>
          </p:grpSpPr>
          <p:sp>
            <p:nvSpPr>
              <p:cNvPr id="158" name="Freeform 1376"/>
              <p:cNvSpPr>
                <a:spLocks/>
              </p:cNvSpPr>
              <p:nvPr/>
            </p:nvSpPr>
            <p:spPr bwMode="auto">
              <a:xfrm>
                <a:off x="10373126" y="3974411"/>
                <a:ext cx="423809" cy="254530"/>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dirty="0"/>
              </a:p>
            </p:txBody>
          </p:sp>
          <p:sp>
            <p:nvSpPr>
              <p:cNvPr id="159" name="Freeform 1377"/>
              <p:cNvSpPr>
                <a:spLocks/>
              </p:cNvSpPr>
              <p:nvPr/>
            </p:nvSpPr>
            <p:spPr bwMode="auto">
              <a:xfrm>
                <a:off x="10448054" y="4113460"/>
                <a:ext cx="58538" cy="4006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0" name="Freeform 1378"/>
              <p:cNvSpPr>
                <a:spLocks/>
              </p:cNvSpPr>
              <p:nvPr/>
            </p:nvSpPr>
            <p:spPr bwMode="auto">
              <a:xfrm>
                <a:off x="10555762" y="4085179"/>
                <a:ext cx="77270" cy="61276"/>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61" name="Line 1379"/>
              <p:cNvSpPr>
                <a:spLocks noChangeShapeType="1"/>
              </p:cNvSpPr>
              <p:nvPr/>
            </p:nvSpPr>
            <p:spPr bwMode="auto">
              <a:xfrm flipH="1">
                <a:off x="10511275" y="4141741"/>
                <a:ext cx="51513" cy="4477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grpSp>
        <p:nvGrpSpPr>
          <p:cNvPr id="7" name="グループ化 6"/>
          <p:cNvGrpSpPr/>
          <p:nvPr/>
        </p:nvGrpSpPr>
        <p:grpSpPr>
          <a:xfrm>
            <a:off x="3503712" y="3042834"/>
            <a:ext cx="1377300" cy="365108"/>
            <a:chOff x="-1999756" y="3861434"/>
            <a:chExt cx="1377300" cy="365108"/>
          </a:xfrm>
        </p:grpSpPr>
        <p:sp>
          <p:nvSpPr>
            <p:cNvPr id="3" name="正方形/長方形 2"/>
            <p:cNvSpPr/>
            <p:nvPr/>
          </p:nvSpPr>
          <p:spPr>
            <a:xfrm>
              <a:off x="-1960242" y="3861434"/>
              <a:ext cx="1324397" cy="35535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 name="テキスト ボックス 134"/>
            <p:cNvSpPr txBox="1"/>
            <p:nvPr/>
          </p:nvSpPr>
          <p:spPr>
            <a:xfrm>
              <a:off x="-1999756" y="3887988"/>
              <a:ext cx="1377300" cy="338554"/>
            </a:xfrm>
            <a:prstGeom prst="rect">
              <a:avLst/>
            </a:prstGeom>
            <a:noFill/>
          </p:spPr>
          <p:txBody>
            <a:bodyPr wrap="none" rtlCol="0">
              <a:spAutoFit/>
            </a:bodyPr>
            <a:lstStyle/>
            <a:p>
              <a:r>
                <a:rPr lang="ja-JP" altLang="en-US" sz="1600" b="1" dirty="0">
                  <a:solidFill>
                    <a:srgbClr val="00B0F0"/>
                  </a:solidFill>
                </a:rPr>
                <a:t>サークル会合</a:t>
              </a:r>
            </a:p>
          </p:txBody>
        </p:sp>
      </p:grpSp>
      <p:grpSp>
        <p:nvGrpSpPr>
          <p:cNvPr id="9" name="グループ化 8"/>
          <p:cNvGrpSpPr/>
          <p:nvPr/>
        </p:nvGrpSpPr>
        <p:grpSpPr>
          <a:xfrm>
            <a:off x="6464945" y="4206806"/>
            <a:ext cx="1492890" cy="358849"/>
            <a:chOff x="-2133981" y="4717056"/>
            <a:chExt cx="1492890" cy="358849"/>
          </a:xfrm>
        </p:grpSpPr>
        <p:sp>
          <p:nvSpPr>
            <p:cNvPr id="142" name="正方形/長方形 141"/>
            <p:cNvSpPr/>
            <p:nvPr/>
          </p:nvSpPr>
          <p:spPr>
            <a:xfrm>
              <a:off x="-2133981" y="4717056"/>
              <a:ext cx="1492890" cy="35535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 name="テキスト ボックス 175"/>
            <p:cNvSpPr txBox="1"/>
            <p:nvPr/>
          </p:nvSpPr>
          <p:spPr>
            <a:xfrm>
              <a:off x="-2107855" y="4737351"/>
              <a:ext cx="1377300" cy="338554"/>
            </a:xfrm>
            <a:prstGeom prst="rect">
              <a:avLst/>
            </a:prstGeom>
            <a:noFill/>
          </p:spPr>
          <p:txBody>
            <a:bodyPr wrap="none" rtlCol="0">
              <a:spAutoFit/>
            </a:bodyPr>
            <a:lstStyle/>
            <a:p>
              <a:r>
                <a:rPr lang="ja-JP" altLang="en-US" sz="1600" b="1" dirty="0">
                  <a:solidFill>
                    <a:srgbClr val="00B0F0"/>
                  </a:solidFill>
                </a:rPr>
                <a:t>サークル運営</a:t>
              </a:r>
            </a:p>
          </p:txBody>
        </p:sp>
      </p:grpSp>
      <p:sp>
        <p:nvSpPr>
          <p:cNvPr id="178" name="テキスト ボックス 177"/>
          <p:cNvSpPr txBox="1"/>
          <p:nvPr/>
        </p:nvSpPr>
        <p:spPr>
          <a:xfrm>
            <a:off x="11077747" y="-20723"/>
            <a:ext cx="1201912" cy="369332"/>
          </a:xfrm>
          <a:prstGeom prst="rect">
            <a:avLst/>
          </a:prstGeom>
          <a:noFill/>
        </p:spPr>
        <p:txBody>
          <a:bodyPr wrap="square" rtlCol="0">
            <a:spAutoFit/>
          </a:bodyPr>
          <a:lstStyle/>
          <a:p>
            <a:r>
              <a:rPr lang="ja-JP" altLang="en-US" b="1" dirty="0"/>
              <a:t>２８</a:t>
            </a:r>
            <a:r>
              <a:rPr lang="en-US" altLang="ja-JP" b="1" dirty="0"/>
              <a:t>/</a:t>
            </a:r>
            <a:r>
              <a:rPr lang="ja-JP" altLang="en-US" b="1" dirty="0"/>
              <a:t>３０</a:t>
            </a:r>
          </a:p>
        </p:txBody>
      </p:sp>
      <p:sp>
        <p:nvSpPr>
          <p:cNvPr id="134" name="Text Box 880"/>
          <p:cNvSpPr txBox="1">
            <a:spLocks noChangeArrowheads="1"/>
          </p:cNvSpPr>
          <p:nvPr/>
        </p:nvSpPr>
        <p:spPr bwMode="auto">
          <a:xfrm>
            <a:off x="11629736" y="5822262"/>
            <a:ext cx="5978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400" dirty="0">
                <a:solidFill>
                  <a:srgbClr val="FF0000"/>
                </a:solidFill>
              </a:rPr>
              <a:t>白井</a:t>
            </a:r>
          </a:p>
        </p:txBody>
      </p:sp>
      <p:sp>
        <p:nvSpPr>
          <p:cNvPr id="179" name="Rectangle 5"/>
          <p:cNvSpPr>
            <a:spLocks noChangeArrowheads="1"/>
          </p:cNvSpPr>
          <p:nvPr/>
        </p:nvSpPr>
        <p:spPr bwMode="auto">
          <a:xfrm>
            <a:off x="3590029" y="132156"/>
            <a:ext cx="3380986"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２９</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効果の確認２</a:t>
            </a:r>
            <a:endParaRPr lang="ja-JP" altLang="en-US" sz="2000" dirty="0">
              <a:latin typeface="HG創英角ﾎﾟｯﾌﾟ体" pitchFamily="49" charset="-128"/>
              <a:ea typeface="HG創英角ﾎﾟｯﾌﾟ体" pitchFamily="49" charset="-128"/>
            </a:endParaRPr>
          </a:p>
        </p:txBody>
      </p:sp>
      <p:sp>
        <p:nvSpPr>
          <p:cNvPr id="6" name="テキスト ボックス 5">
            <a:extLst>
              <a:ext uri="{FF2B5EF4-FFF2-40B4-BE49-F238E27FC236}">
                <a16:creationId xmlns:a16="http://schemas.microsoft.com/office/drawing/2014/main" id="{BA643407-8CEA-A15A-9E55-E1264A078845}"/>
              </a:ext>
            </a:extLst>
          </p:cNvPr>
          <p:cNvSpPr txBox="1"/>
          <p:nvPr/>
        </p:nvSpPr>
        <p:spPr>
          <a:xfrm>
            <a:off x="282709" y="3230011"/>
            <a:ext cx="2905934" cy="646331"/>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・サークルレベル</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663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circle(out)">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circle(out)">
                                      <p:cBhvr>
                                        <p:cTn id="12" dur="10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3"/>
                                        </p:tgtEl>
                                        <p:attrNameLst>
                                          <p:attrName>style.visibility</p:attrName>
                                        </p:attrNameLst>
                                      </p:cBhvr>
                                      <p:to>
                                        <p:strVal val="visible"/>
                                      </p:to>
                                    </p:set>
                                    <p:anim calcmode="lin" valueType="num">
                                      <p:cBhvr>
                                        <p:cTn id="27" dur="500" fill="hold"/>
                                        <p:tgtEl>
                                          <p:spTgt spid="143"/>
                                        </p:tgtEl>
                                        <p:attrNameLst>
                                          <p:attrName>ppt_w</p:attrName>
                                        </p:attrNameLst>
                                      </p:cBhvr>
                                      <p:tavLst>
                                        <p:tav tm="0">
                                          <p:val>
                                            <p:fltVal val="0"/>
                                          </p:val>
                                        </p:tav>
                                        <p:tav tm="100000">
                                          <p:val>
                                            <p:strVal val="#ppt_w"/>
                                          </p:val>
                                        </p:tav>
                                      </p:tavLst>
                                    </p:anim>
                                    <p:anim calcmode="lin" valueType="num">
                                      <p:cBhvr>
                                        <p:cTn id="28" dur="500" fill="hold"/>
                                        <p:tgtEl>
                                          <p:spTgt spid="143"/>
                                        </p:tgtEl>
                                        <p:attrNameLst>
                                          <p:attrName>ppt_h</p:attrName>
                                        </p:attrNameLst>
                                      </p:cBhvr>
                                      <p:tavLst>
                                        <p:tav tm="0">
                                          <p:val>
                                            <p:fltVal val="0"/>
                                          </p:val>
                                        </p:tav>
                                        <p:tav tm="100000">
                                          <p:val>
                                            <p:strVal val="#ppt_h"/>
                                          </p:val>
                                        </p:tav>
                                      </p:tavLst>
                                    </p:anim>
                                    <p:animEffect transition="in" filter="fade">
                                      <p:cBhvr>
                                        <p:cTn id="29" dur="500"/>
                                        <p:tgtEl>
                                          <p:spTgt spid="143"/>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par>
                          <p:cTn id="40" fill="hold">
                            <p:stCondLst>
                              <p:cond delay="500"/>
                            </p:stCondLst>
                            <p:childTnLst>
                              <p:par>
                                <p:cTn id="41" presetID="6" presetClass="entr" presetSubtype="3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out)">
                                      <p:cBhvr>
                                        <p:cTn id="43" dur="1000"/>
                                        <p:tgtEl>
                                          <p:spTgt spid="12"/>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119"/>
                                        </p:tgtEl>
                                        <p:attrNameLst>
                                          <p:attrName>style.visibility</p:attrName>
                                        </p:attrNameLst>
                                      </p:cBhvr>
                                      <p:to>
                                        <p:strVal val="visible"/>
                                      </p:to>
                                    </p:set>
                                    <p:animEffect transition="in" filter="fade">
                                      <p:cBhvr>
                                        <p:cTn id="47" dur="500"/>
                                        <p:tgtEl>
                                          <p:spTgt spid="119"/>
                                        </p:tgtEl>
                                      </p:cBhvr>
                                    </p:animEffect>
                                  </p:childTnLst>
                                </p:cTn>
                              </p:par>
                              <p:par>
                                <p:cTn id="48" presetID="10" presetClass="entr" presetSubtype="0" fill="hold" nodeType="withEffect">
                                  <p:stCondLst>
                                    <p:cond delay="0"/>
                                  </p:stCondLst>
                                  <p:childTnLst>
                                    <p:set>
                                      <p:cBhvr>
                                        <p:cTn id="49" dur="1" fill="hold">
                                          <p:stCondLst>
                                            <p:cond delay="0"/>
                                          </p:stCondLst>
                                        </p:cTn>
                                        <p:tgtEl>
                                          <p:spTgt spid="126"/>
                                        </p:tgtEl>
                                        <p:attrNameLst>
                                          <p:attrName>style.visibility</p:attrName>
                                        </p:attrNameLst>
                                      </p:cBhvr>
                                      <p:to>
                                        <p:strVal val="visible"/>
                                      </p:to>
                                    </p:set>
                                    <p:animEffect transition="in" filter="fade">
                                      <p:cBhvr>
                                        <p:cTn id="50" dur="500"/>
                                        <p:tgtEl>
                                          <p:spTgt spid="126"/>
                                        </p:tgtEl>
                                      </p:cBhvr>
                                    </p:animEffect>
                                  </p:childTnLst>
                                </p:cTn>
                              </p:par>
                              <p:par>
                                <p:cTn id="51" presetID="10" presetClass="entr" presetSubtype="0" fill="hold" nodeType="withEffect">
                                  <p:stCondLst>
                                    <p:cond delay="0"/>
                                  </p:stCondLst>
                                  <p:childTnLst>
                                    <p:set>
                                      <p:cBhvr>
                                        <p:cTn id="52" dur="1" fill="hold">
                                          <p:stCondLst>
                                            <p:cond delay="0"/>
                                          </p:stCondLst>
                                        </p:cTn>
                                        <p:tgtEl>
                                          <p:spTgt spid="154"/>
                                        </p:tgtEl>
                                        <p:attrNameLst>
                                          <p:attrName>style.visibility</p:attrName>
                                        </p:attrNameLst>
                                      </p:cBhvr>
                                      <p:to>
                                        <p:strVal val="visible"/>
                                      </p:to>
                                    </p:set>
                                    <p:animEffect transition="in" filter="fade">
                                      <p:cBhvr>
                                        <p:cTn id="53" dur="500"/>
                                        <p:tgtEl>
                                          <p:spTgt spid="15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4"/>
                                        </p:tgtEl>
                                        <p:attrNameLst>
                                          <p:attrName>style.visibility</p:attrName>
                                        </p:attrNameLst>
                                      </p:cBhvr>
                                      <p:to>
                                        <p:strVal val="visible"/>
                                      </p:to>
                                    </p:set>
                                    <p:animEffect transition="in" filter="fade">
                                      <p:cBhvr>
                                        <p:cTn id="56" dur="500"/>
                                        <p:tgtEl>
                                          <p:spTgt spid="134"/>
                                        </p:tgtEl>
                                      </p:cBhvr>
                                    </p:animEffect>
                                  </p:childTnLst>
                                </p:cTn>
                              </p:par>
                            </p:childTnLst>
                          </p:cTn>
                        </p:par>
                        <p:par>
                          <p:cTn id="57" fill="hold">
                            <p:stCondLst>
                              <p:cond delay="2000"/>
                            </p:stCondLst>
                            <p:childTnLst>
                              <p:par>
                                <p:cTn id="58" presetID="16" presetClass="entr" presetSubtype="42"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barn(outHorizontal)">
                                      <p:cBhvr>
                                        <p:cTn id="6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8" grpId="0"/>
      <p:bldP spid="69" grpId="0"/>
      <p:bldP spid="12" grpId="0" animBg="1"/>
      <p:bldP spid="119" grpId="0"/>
      <p:bldP spid="4" grpId="0"/>
      <p:bldP spid="143" grpId="0"/>
      <p:bldP spid="1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a:spLocks noChangeArrowheads="1"/>
          </p:cNvSpPr>
          <p:nvPr/>
        </p:nvSpPr>
        <p:spPr bwMode="auto">
          <a:xfrm>
            <a:off x="3444044" y="358190"/>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46" name="テキスト ボックス 45"/>
          <p:cNvSpPr txBox="1"/>
          <p:nvPr/>
        </p:nvSpPr>
        <p:spPr>
          <a:xfrm>
            <a:off x="11001562" y="306914"/>
            <a:ext cx="795411" cy="276999"/>
          </a:xfrm>
          <a:prstGeom prst="rect">
            <a:avLst/>
          </a:prstGeom>
          <a:noFill/>
        </p:spPr>
        <p:txBody>
          <a:bodyPr wrap="none" rtlCol="0">
            <a:spAutoFit/>
          </a:bodyPr>
          <a:lstStyle/>
          <a:p>
            <a:r>
              <a:rPr lang="ja-JP" altLang="en-US" sz="1200" dirty="0"/>
              <a:t>　</a:t>
            </a:r>
            <a:r>
              <a:rPr lang="en-US" altLang="ja-JP" sz="1200" dirty="0"/>
              <a:t>‘18.7.16</a:t>
            </a:r>
            <a:endParaRPr lang="ja-JP" altLang="en-US" sz="1200" dirty="0"/>
          </a:p>
        </p:txBody>
      </p:sp>
      <p:sp>
        <p:nvSpPr>
          <p:cNvPr id="47" name="Rectangle 219"/>
          <p:cNvSpPr>
            <a:spLocks noChangeArrowheads="1"/>
          </p:cNvSpPr>
          <p:nvPr/>
        </p:nvSpPr>
        <p:spPr bwMode="auto">
          <a:xfrm>
            <a:off x="11076892" y="476672"/>
            <a:ext cx="1139788"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鈴木　佐原</a:t>
            </a:r>
            <a:endParaRPr lang="en-US" altLang="ja-JP" sz="1200" dirty="0"/>
          </a:p>
        </p:txBody>
      </p:sp>
      <p:sp>
        <p:nvSpPr>
          <p:cNvPr id="71" name="Rectangle 5"/>
          <p:cNvSpPr>
            <a:spLocks noChangeArrowheads="1"/>
          </p:cNvSpPr>
          <p:nvPr/>
        </p:nvSpPr>
        <p:spPr bwMode="auto">
          <a:xfrm>
            <a:off x="3519443" y="132156"/>
            <a:ext cx="4461105"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３０</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標準化と管理の定着</a:t>
            </a:r>
          </a:p>
        </p:txBody>
      </p:sp>
      <p:graphicFrame>
        <p:nvGraphicFramePr>
          <p:cNvPr id="4" name="表 3"/>
          <p:cNvGraphicFramePr>
            <a:graphicFrameLocks noGrp="1"/>
          </p:cNvGraphicFramePr>
          <p:nvPr>
            <p:extLst>
              <p:ext uri="{D42A27DB-BD31-4B8C-83A1-F6EECF244321}">
                <p14:modId xmlns:p14="http://schemas.microsoft.com/office/powerpoint/2010/main" val="3651695102"/>
              </p:ext>
            </p:extLst>
          </p:nvPr>
        </p:nvGraphicFramePr>
        <p:xfrm>
          <a:off x="3539045" y="880505"/>
          <a:ext cx="8457566" cy="5648053"/>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846580">
                  <a:extLst>
                    <a:ext uri="{9D8B030D-6E8A-4147-A177-3AD203B41FA5}">
                      <a16:colId xmlns:a16="http://schemas.microsoft.com/office/drawing/2014/main" val="20001"/>
                    </a:ext>
                  </a:extLst>
                </a:gridCol>
                <a:gridCol w="848043">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2714943">
                  <a:extLst>
                    <a:ext uri="{9D8B030D-6E8A-4147-A177-3AD203B41FA5}">
                      <a16:colId xmlns:a16="http://schemas.microsoft.com/office/drawing/2014/main" val="20005"/>
                    </a:ext>
                  </a:extLst>
                </a:gridCol>
              </a:tblGrid>
              <a:tr h="669364">
                <a:tc>
                  <a:txBody>
                    <a:bodyPr/>
                    <a:lstStyle/>
                    <a:p>
                      <a:pPr algn="ctr"/>
                      <a:r>
                        <a:rPr kumimoji="1" lang="ja-JP" altLang="en-US" sz="1800" b="1" dirty="0"/>
                        <a:t>なぜ</a:t>
                      </a:r>
                      <a:endParaRPr kumimoji="1" lang="en-US" altLang="ja-JP" sz="1800" b="1" dirty="0"/>
                    </a:p>
                  </a:txBody>
                  <a:tcPr anchor="ctr">
                    <a:solidFill>
                      <a:srgbClr val="CCFFFF"/>
                    </a:solidFill>
                  </a:tcPr>
                </a:tc>
                <a:tc>
                  <a:txBody>
                    <a:bodyPr/>
                    <a:lstStyle/>
                    <a:p>
                      <a:pPr algn="ctr"/>
                      <a:r>
                        <a:rPr kumimoji="1" lang="ja-JP" altLang="en-US" sz="1800" b="1" dirty="0"/>
                        <a:t>何を</a:t>
                      </a:r>
                    </a:p>
                  </a:txBody>
                  <a:tcPr anchor="ctr">
                    <a:solidFill>
                      <a:srgbClr val="CCFFFF"/>
                    </a:solidFill>
                  </a:tcPr>
                </a:tc>
                <a:tc>
                  <a:txBody>
                    <a:bodyPr/>
                    <a:lstStyle/>
                    <a:p>
                      <a:pPr algn="ctr"/>
                      <a:r>
                        <a:rPr kumimoji="1" lang="ja-JP" altLang="en-US" sz="1800" b="1" dirty="0"/>
                        <a:t>いつ</a:t>
                      </a:r>
                    </a:p>
                  </a:txBody>
                  <a:tcPr anchor="ctr">
                    <a:solidFill>
                      <a:srgbClr val="CCFFFF"/>
                    </a:solidFill>
                  </a:tcPr>
                </a:tc>
                <a:tc>
                  <a:txBody>
                    <a:bodyPr/>
                    <a:lstStyle/>
                    <a:p>
                      <a:pPr algn="ctr"/>
                      <a:r>
                        <a:rPr kumimoji="1" lang="ja-JP" altLang="en-US" sz="1800" b="1" dirty="0"/>
                        <a:t>どこで</a:t>
                      </a:r>
                    </a:p>
                  </a:txBody>
                  <a:tcPr anchor="ctr">
                    <a:solidFill>
                      <a:srgbClr val="CCFFFF"/>
                    </a:solidFill>
                  </a:tcPr>
                </a:tc>
                <a:tc>
                  <a:txBody>
                    <a:bodyPr/>
                    <a:lstStyle/>
                    <a:p>
                      <a:pPr algn="ctr"/>
                      <a:r>
                        <a:rPr kumimoji="1" lang="ja-JP" altLang="en-US" sz="1800" b="1" dirty="0"/>
                        <a:t>誰が</a:t>
                      </a:r>
                    </a:p>
                  </a:txBody>
                  <a:tcPr anchor="ctr">
                    <a:solidFill>
                      <a:srgbClr val="CCFFFF"/>
                    </a:solidFill>
                  </a:tcPr>
                </a:tc>
                <a:tc>
                  <a:txBody>
                    <a:bodyPr/>
                    <a:lstStyle/>
                    <a:p>
                      <a:pPr algn="ctr"/>
                      <a:r>
                        <a:rPr kumimoji="1" lang="ja-JP" altLang="en-US" sz="1800" b="1" dirty="0"/>
                        <a:t>どうする</a:t>
                      </a:r>
                    </a:p>
                  </a:txBody>
                  <a:tcPr anchor="ctr">
                    <a:solidFill>
                      <a:srgbClr val="CCFFFF"/>
                    </a:solidFill>
                  </a:tcPr>
                </a:tc>
                <a:extLst>
                  <a:ext uri="{0D108BD9-81ED-4DB2-BD59-A6C34878D82A}">
                    <a16:rowId xmlns:a16="http://schemas.microsoft.com/office/drawing/2014/main" val="10000"/>
                  </a:ext>
                </a:extLst>
              </a:tr>
              <a:tr h="1303068">
                <a:tc rowSpan="2">
                  <a:txBody>
                    <a:bodyPr/>
                    <a:lstStyle/>
                    <a:p>
                      <a:pPr algn="ctr"/>
                      <a:r>
                        <a:rPr kumimoji="1" lang="ja-JP" altLang="en-US" sz="1800" b="1" dirty="0"/>
                        <a:t>標準化</a:t>
                      </a:r>
                    </a:p>
                  </a:txBody>
                  <a:tcPr anchor="ctr">
                    <a:solidFill>
                      <a:srgbClr val="CCFFFF"/>
                    </a:solidFill>
                  </a:tcPr>
                </a:tc>
                <a:tc>
                  <a:txBody>
                    <a:bodyPr/>
                    <a:lstStyle/>
                    <a:p>
                      <a:pPr algn="ctr"/>
                      <a:r>
                        <a:rPr kumimoji="1" lang="ja-JP" altLang="en-US" sz="1800" b="1" dirty="0"/>
                        <a:t>外観チェック</a:t>
                      </a:r>
                      <a:endParaRPr kumimoji="1" lang="en-US" altLang="ja-JP" sz="1800" b="1" dirty="0"/>
                    </a:p>
                    <a:p>
                      <a:pPr algn="ctr"/>
                      <a:r>
                        <a:rPr kumimoji="1" lang="ja-JP" altLang="en-US" sz="1800" b="1" dirty="0"/>
                        <a:t>作業要領手順書</a:t>
                      </a:r>
                      <a:endParaRPr kumimoji="1" lang="en-US" altLang="ja-JP" sz="1800" b="1" dirty="0"/>
                    </a:p>
                    <a:p>
                      <a:pPr algn="ctr"/>
                      <a:endParaRPr kumimoji="1" lang="en-US" altLang="ja-JP" sz="1800" b="1" dirty="0"/>
                    </a:p>
                  </a:txBody>
                  <a:tcPr anchor="ctr">
                    <a:solidFill>
                      <a:srgbClr val="CCFFFF"/>
                    </a:solidFill>
                  </a:tcPr>
                </a:tc>
                <a:tc>
                  <a:txBody>
                    <a:bodyPr/>
                    <a:lstStyle/>
                    <a:p>
                      <a:pPr algn="ctr"/>
                      <a:r>
                        <a:rPr kumimoji="1" lang="ja-JP" altLang="en-US" sz="1800" b="1" dirty="0"/>
                        <a:t>７月末</a:t>
                      </a:r>
                    </a:p>
                  </a:txBody>
                  <a:tcPr anchor="ctr">
                    <a:solidFill>
                      <a:srgbClr val="CCFFFF"/>
                    </a:solidFill>
                  </a:tcPr>
                </a:tc>
                <a:tc>
                  <a:txBody>
                    <a:bodyPr/>
                    <a:lstStyle/>
                    <a:p>
                      <a:pPr algn="ctr"/>
                      <a:r>
                        <a:rPr kumimoji="1" lang="ja-JP" altLang="en-US" sz="1800" b="1" dirty="0"/>
                        <a:t>現場</a:t>
                      </a:r>
                    </a:p>
                  </a:txBody>
                  <a:tcPr anchor="ctr">
                    <a:solidFill>
                      <a:srgbClr val="CCFFFF"/>
                    </a:solidFill>
                  </a:tcPr>
                </a:tc>
                <a:tc>
                  <a:txBody>
                    <a:bodyPr/>
                    <a:lstStyle/>
                    <a:p>
                      <a:pPr algn="ctr"/>
                      <a:r>
                        <a:rPr kumimoji="1" lang="ja-JP" altLang="en-US" sz="1800" b="1" dirty="0"/>
                        <a:t>班長</a:t>
                      </a:r>
                    </a:p>
                  </a:txBody>
                  <a:tcPr anchor="ctr">
                    <a:solidFill>
                      <a:srgbClr val="CCFFFF"/>
                    </a:solidFill>
                  </a:tcPr>
                </a:tc>
                <a:tc>
                  <a:txBody>
                    <a:bodyPr/>
                    <a:lstStyle/>
                    <a:p>
                      <a:pPr algn="ctr"/>
                      <a:r>
                        <a:rPr kumimoji="1" lang="ja-JP" altLang="en-US" sz="1800" b="1" dirty="0"/>
                        <a:t>外観チェック</a:t>
                      </a:r>
                      <a:endParaRPr kumimoji="1" lang="en-US" altLang="ja-JP" sz="1800" b="1" dirty="0"/>
                    </a:p>
                    <a:p>
                      <a:pPr algn="ctr"/>
                      <a:r>
                        <a:rPr kumimoji="1" lang="ja-JP" altLang="en-US" sz="1800" b="1" dirty="0"/>
                        <a:t>作業要領</a:t>
                      </a:r>
                      <a:r>
                        <a:rPr kumimoji="1" lang="ja-JP" altLang="en-US" sz="1800" b="1"/>
                        <a:t>手順書改訂</a:t>
                      </a:r>
                      <a:endParaRPr kumimoji="1" lang="en-US" altLang="ja-JP" sz="1800" b="1" dirty="0"/>
                    </a:p>
                  </a:txBody>
                  <a:tcPr anchor="ctr">
                    <a:solidFill>
                      <a:srgbClr val="CCFFFF"/>
                    </a:solidFill>
                  </a:tcPr>
                </a:tc>
                <a:extLst>
                  <a:ext uri="{0D108BD9-81ED-4DB2-BD59-A6C34878D82A}">
                    <a16:rowId xmlns:a16="http://schemas.microsoft.com/office/drawing/2014/main" val="10001"/>
                  </a:ext>
                </a:extLst>
              </a:tr>
              <a:tr h="516677">
                <a:tc vMerge="1">
                  <a:txBody>
                    <a:bodyPr/>
                    <a:lstStyle/>
                    <a:p>
                      <a:pPr algn="ctr"/>
                      <a:endParaRPr kumimoji="1" lang="ja-JP" altLang="en-US" sz="1800" b="1" dirty="0"/>
                    </a:p>
                  </a:txBody>
                  <a:tcPr anchor="ctr">
                    <a:solidFill>
                      <a:srgbClr val="CC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t>リフタ荷受け台図面</a:t>
                      </a:r>
                    </a:p>
                  </a:txBody>
                  <a:tcPr anchor="ctr">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n-lt"/>
                          <a:ea typeface="+mn-ea"/>
                          <a:cs typeface="+mn-cs"/>
                        </a:rPr>
                        <a:t>７月末</a:t>
                      </a:r>
                    </a:p>
                  </a:txBody>
                  <a:tcPr anchor="ctr">
                    <a:solidFill>
                      <a:srgbClr val="CCFFFF"/>
                    </a:solidFill>
                  </a:tcPr>
                </a:tc>
                <a:tc>
                  <a:txBody>
                    <a:bodyPr/>
                    <a:lstStyle/>
                    <a:p>
                      <a:pPr algn="ctr"/>
                      <a:r>
                        <a:rPr kumimoji="1" lang="ja-JP" altLang="en-US" sz="1800" b="1" dirty="0"/>
                        <a:t>現場</a:t>
                      </a:r>
                    </a:p>
                  </a:txBody>
                  <a:tcPr anchor="ctr">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t>班長</a:t>
                      </a:r>
                    </a:p>
                  </a:txBody>
                  <a:tcPr anchor="ctr">
                    <a:solidFill>
                      <a:srgbClr val="CC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t>新規作製</a:t>
                      </a:r>
                    </a:p>
                  </a:txBody>
                  <a:tcPr anchor="ctr">
                    <a:solidFill>
                      <a:srgbClr val="CCFFFF"/>
                    </a:solidFill>
                  </a:tcPr>
                </a:tc>
                <a:extLst>
                  <a:ext uri="{0D108BD9-81ED-4DB2-BD59-A6C34878D82A}">
                    <a16:rowId xmlns:a16="http://schemas.microsoft.com/office/drawing/2014/main" val="10004"/>
                  </a:ext>
                </a:extLst>
              </a:tr>
              <a:tr h="1880200">
                <a:tc>
                  <a:txBody>
                    <a:bodyPr/>
                    <a:lstStyle/>
                    <a:p>
                      <a:pPr algn="ctr"/>
                      <a:r>
                        <a:rPr kumimoji="1" lang="ja-JP" altLang="en-US" sz="1800" b="1" dirty="0"/>
                        <a:t>作業周知徹底</a:t>
                      </a:r>
                    </a:p>
                  </a:txBody>
                  <a:tcPr anchor="ctr">
                    <a:solidFill>
                      <a:srgbClr val="CCFFFF"/>
                    </a:solidFill>
                  </a:tcPr>
                </a:tc>
                <a:tc>
                  <a:txBody>
                    <a:bodyPr/>
                    <a:lstStyle/>
                    <a:p>
                      <a:pPr algn="ctr"/>
                      <a:r>
                        <a:rPr kumimoji="1" lang="ja-JP" altLang="en-US" sz="1800" b="1" dirty="0"/>
                        <a:t>作業手順</a:t>
                      </a:r>
                      <a:endParaRPr kumimoji="1" lang="en-US" altLang="ja-JP" sz="1800" b="1" dirty="0"/>
                    </a:p>
                    <a:p>
                      <a:pPr algn="ctr"/>
                      <a:r>
                        <a:rPr kumimoji="1" lang="ja-JP" altLang="en-US" sz="1800" b="1" dirty="0"/>
                        <a:t>安全ポイント</a:t>
                      </a:r>
                      <a:endParaRPr kumimoji="1" lang="en-US" altLang="ja-JP" sz="1800" b="1" dirty="0"/>
                    </a:p>
                    <a:p>
                      <a:pPr algn="ctr"/>
                      <a:r>
                        <a:rPr kumimoji="1" lang="ja-JP" altLang="en-US" sz="1800" b="1" dirty="0"/>
                        <a:t>点検手順</a:t>
                      </a:r>
                    </a:p>
                  </a:txBody>
                  <a:tcPr anchor="ctr">
                    <a:solidFill>
                      <a:srgbClr val="CCFFFF"/>
                    </a:solidFill>
                  </a:tcPr>
                </a:tc>
                <a:tc>
                  <a:txBody>
                    <a:bodyPr/>
                    <a:lstStyle/>
                    <a:p>
                      <a:pPr algn="ctr"/>
                      <a:r>
                        <a:rPr kumimoji="1" lang="ja-JP" altLang="en-US" sz="1800" b="1" dirty="0"/>
                        <a:t>７月末</a:t>
                      </a:r>
                    </a:p>
                  </a:txBody>
                  <a:tcPr anchor="ctr">
                    <a:solidFill>
                      <a:srgbClr val="CCFFFF"/>
                    </a:solidFill>
                  </a:tcPr>
                </a:tc>
                <a:tc>
                  <a:txBody>
                    <a:bodyPr/>
                    <a:lstStyle/>
                    <a:p>
                      <a:pPr algn="ctr"/>
                      <a:r>
                        <a:rPr kumimoji="1" lang="ja-JP" altLang="en-US" sz="1800" b="1" dirty="0"/>
                        <a:t>現場</a:t>
                      </a:r>
                      <a:endParaRPr kumimoji="1" lang="en-US" altLang="ja-JP" sz="1800" b="1" dirty="0"/>
                    </a:p>
                  </a:txBody>
                  <a:tcPr anchor="ctr">
                    <a:solidFill>
                      <a:srgbClr val="CCFFFF"/>
                    </a:solidFill>
                  </a:tcPr>
                </a:tc>
                <a:tc>
                  <a:txBody>
                    <a:bodyPr/>
                    <a:lstStyle/>
                    <a:p>
                      <a:pPr algn="ctr"/>
                      <a:r>
                        <a:rPr kumimoji="1" lang="ja-JP" altLang="en-US" sz="1800" b="1" dirty="0"/>
                        <a:t>班長</a:t>
                      </a:r>
                    </a:p>
                  </a:txBody>
                  <a:tcPr anchor="ctr">
                    <a:solidFill>
                      <a:srgbClr val="CCFFFF"/>
                    </a:solidFill>
                  </a:tcPr>
                </a:tc>
                <a:tc>
                  <a:txBody>
                    <a:bodyPr/>
                    <a:lstStyle/>
                    <a:p>
                      <a:pPr algn="ctr"/>
                      <a:r>
                        <a:rPr kumimoji="1" lang="ja-JP" altLang="en-US" sz="1800" b="1" dirty="0"/>
                        <a:t>作業要領手順書にて指導</a:t>
                      </a:r>
                    </a:p>
                  </a:txBody>
                  <a:tcPr anchor="ctr">
                    <a:solidFill>
                      <a:srgbClr val="CCFFFF"/>
                    </a:solidFill>
                  </a:tcPr>
                </a:tc>
                <a:extLst>
                  <a:ext uri="{0D108BD9-81ED-4DB2-BD59-A6C34878D82A}">
                    <a16:rowId xmlns:a16="http://schemas.microsoft.com/office/drawing/2014/main" val="10002"/>
                  </a:ext>
                </a:extLst>
              </a:tr>
              <a:tr h="1155341">
                <a:tc>
                  <a:txBody>
                    <a:bodyPr/>
                    <a:lstStyle/>
                    <a:p>
                      <a:pPr algn="ctr"/>
                      <a:r>
                        <a:rPr kumimoji="1" lang="ja-JP" altLang="en-US" sz="1800" b="1" dirty="0"/>
                        <a:t>維持</a:t>
                      </a:r>
                      <a:endParaRPr kumimoji="1" lang="en-US" altLang="ja-JP" sz="1800" b="1" dirty="0"/>
                    </a:p>
                    <a:p>
                      <a:pPr algn="ctr"/>
                      <a:r>
                        <a:rPr kumimoji="1" lang="ja-JP" altLang="en-US" sz="1800" b="1" dirty="0"/>
                        <a:t>管理</a:t>
                      </a:r>
                    </a:p>
                  </a:txBody>
                  <a:tcPr anchor="ctr">
                    <a:solidFill>
                      <a:srgbClr val="CCFFFF"/>
                    </a:solidFill>
                  </a:tcPr>
                </a:tc>
                <a:tc>
                  <a:txBody>
                    <a:bodyPr/>
                    <a:lstStyle/>
                    <a:p>
                      <a:pPr algn="ctr"/>
                      <a:r>
                        <a:rPr kumimoji="1" lang="ja-JP" altLang="en-US" sz="1800" b="1" dirty="0"/>
                        <a:t>専用台車・リフタの　ネジの緩み</a:t>
                      </a:r>
                    </a:p>
                  </a:txBody>
                  <a:tcPr anchor="ctr">
                    <a:solidFill>
                      <a:srgbClr val="CCFFFF"/>
                    </a:solidFill>
                  </a:tcPr>
                </a:tc>
                <a:tc>
                  <a:txBody>
                    <a:bodyPr/>
                    <a:lstStyle/>
                    <a:p>
                      <a:pPr algn="ctr"/>
                      <a:r>
                        <a:rPr kumimoji="1" lang="ja-JP" altLang="en-US" sz="1800" b="1" dirty="0"/>
                        <a:t>１</a:t>
                      </a:r>
                      <a:r>
                        <a:rPr kumimoji="1" lang="en-US" altLang="ja-JP" sz="1800" b="1" dirty="0"/>
                        <a:t>/</a:t>
                      </a:r>
                      <a:r>
                        <a:rPr kumimoji="1" lang="ja-JP" altLang="en-US" sz="1800" b="1" dirty="0"/>
                        <a:t>３Ｍ</a:t>
                      </a:r>
                    </a:p>
                  </a:txBody>
                  <a:tcPr anchor="ctr">
                    <a:solidFill>
                      <a:srgbClr val="CCFFFF"/>
                    </a:solidFill>
                  </a:tcPr>
                </a:tc>
                <a:tc>
                  <a:txBody>
                    <a:bodyPr/>
                    <a:lstStyle/>
                    <a:p>
                      <a:pPr algn="ctr"/>
                      <a:r>
                        <a:rPr kumimoji="1" lang="ja-JP" altLang="en-US" sz="1800" b="1" dirty="0"/>
                        <a:t>現場</a:t>
                      </a:r>
                    </a:p>
                  </a:txBody>
                  <a:tcPr anchor="ctr">
                    <a:solidFill>
                      <a:srgbClr val="CCFFFF"/>
                    </a:solidFill>
                  </a:tcPr>
                </a:tc>
                <a:tc>
                  <a:txBody>
                    <a:bodyPr/>
                    <a:lstStyle/>
                    <a:p>
                      <a:pPr algn="ctr"/>
                      <a:r>
                        <a:rPr kumimoji="1" lang="ja-JP" altLang="en-US" sz="1800" b="1" dirty="0"/>
                        <a:t>作業者</a:t>
                      </a:r>
                    </a:p>
                  </a:txBody>
                  <a:tcPr anchor="ctr">
                    <a:solidFill>
                      <a:srgbClr val="CCFFFF"/>
                    </a:solidFill>
                  </a:tcPr>
                </a:tc>
                <a:tc>
                  <a:txBody>
                    <a:bodyPr/>
                    <a:lstStyle/>
                    <a:p>
                      <a:pPr algn="ctr"/>
                      <a:r>
                        <a:rPr kumimoji="1" lang="ja-JP" altLang="en-US" sz="1800" b="1" dirty="0"/>
                        <a:t>定期点検チェックシート</a:t>
                      </a:r>
                    </a:p>
                  </a:txBody>
                  <a:tcPr anchor="ctr">
                    <a:solidFill>
                      <a:srgbClr val="CCFFFF"/>
                    </a:solidFill>
                  </a:tcPr>
                </a:tc>
                <a:extLst>
                  <a:ext uri="{0D108BD9-81ED-4DB2-BD59-A6C34878D82A}">
                    <a16:rowId xmlns:a16="http://schemas.microsoft.com/office/drawing/2014/main" val="10003"/>
                  </a:ext>
                </a:extLst>
              </a:tr>
            </a:tbl>
          </a:graphicData>
        </a:graphic>
      </p:graphicFrame>
      <p:sp>
        <p:nvSpPr>
          <p:cNvPr id="9" name="テキスト ボックス 8"/>
          <p:cNvSpPr txBox="1"/>
          <p:nvPr/>
        </p:nvSpPr>
        <p:spPr>
          <a:xfrm>
            <a:off x="11134612" y="42083"/>
            <a:ext cx="995430" cy="369332"/>
          </a:xfrm>
          <a:prstGeom prst="rect">
            <a:avLst/>
          </a:prstGeom>
          <a:noFill/>
        </p:spPr>
        <p:txBody>
          <a:bodyPr wrap="square" rtlCol="0">
            <a:spAutoFit/>
          </a:bodyPr>
          <a:lstStyle/>
          <a:p>
            <a:r>
              <a:rPr lang="ja-JP" altLang="en-US" b="1" dirty="0"/>
              <a:t>２９</a:t>
            </a:r>
            <a:r>
              <a:rPr lang="en-US" altLang="ja-JP" b="1" dirty="0"/>
              <a:t>/</a:t>
            </a:r>
            <a:r>
              <a:rPr lang="ja-JP" altLang="en-US" b="1" dirty="0"/>
              <a:t>３０</a:t>
            </a:r>
          </a:p>
        </p:txBody>
      </p:sp>
      <p:pic>
        <p:nvPicPr>
          <p:cNvPr id="3" name="図 2">
            <a:extLst>
              <a:ext uri="{FF2B5EF4-FFF2-40B4-BE49-F238E27FC236}">
                <a16:creationId xmlns:a16="http://schemas.microsoft.com/office/drawing/2014/main" id="{7D81E98E-A6FF-0861-9365-F5EAF29B7828}"/>
              </a:ext>
            </a:extLst>
          </p:cNvPr>
          <p:cNvPicPr>
            <a:picLocks noChangeAspect="1"/>
          </p:cNvPicPr>
          <p:nvPr/>
        </p:nvPicPr>
        <p:blipFill>
          <a:blip r:embed="rId3"/>
          <a:srcRect l="34053" t="30050" r="27557" b="18500"/>
          <a:stretch/>
        </p:blipFill>
        <p:spPr>
          <a:xfrm>
            <a:off x="195389" y="559508"/>
            <a:ext cx="3456384" cy="2605582"/>
          </a:xfrm>
          <a:prstGeom prst="rect">
            <a:avLst/>
          </a:prstGeom>
          <a:ln>
            <a:solidFill>
              <a:schemeClr val="tx1"/>
            </a:solidFill>
          </a:ln>
        </p:spPr>
      </p:pic>
      <p:sp>
        <p:nvSpPr>
          <p:cNvPr id="5" name="テキスト ボックス 4">
            <a:extLst>
              <a:ext uri="{FF2B5EF4-FFF2-40B4-BE49-F238E27FC236}">
                <a16:creationId xmlns:a16="http://schemas.microsoft.com/office/drawing/2014/main" id="{84E49504-4EBD-BE14-0ABC-A94C45DF7F7D}"/>
              </a:ext>
            </a:extLst>
          </p:cNvPr>
          <p:cNvSpPr txBox="1"/>
          <p:nvPr/>
        </p:nvSpPr>
        <p:spPr>
          <a:xfrm>
            <a:off x="282709" y="3230011"/>
            <a:ext cx="2905934" cy="646331"/>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・標準化と管理の定着</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51692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p:cNvSpPr>
            <a:spLocks noChangeArrowheads="1"/>
          </p:cNvSpPr>
          <p:nvPr/>
        </p:nvSpPr>
        <p:spPr bwMode="auto">
          <a:xfrm>
            <a:off x="3429950" y="358190"/>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51" name="AutoShape 928"/>
          <p:cNvSpPr>
            <a:spLocks noChangeArrowheads="1"/>
          </p:cNvSpPr>
          <p:nvPr/>
        </p:nvSpPr>
        <p:spPr bwMode="auto">
          <a:xfrm>
            <a:off x="3601262" y="6136029"/>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職場全体の改善を進め誰でも安全で楽に作業できる環境を作る</a:t>
            </a:r>
          </a:p>
        </p:txBody>
      </p:sp>
      <p:graphicFrame>
        <p:nvGraphicFramePr>
          <p:cNvPr id="2" name="表 1"/>
          <p:cNvGraphicFramePr>
            <a:graphicFrameLocks noGrp="1"/>
          </p:cNvGraphicFramePr>
          <p:nvPr>
            <p:extLst>
              <p:ext uri="{D42A27DB-BD31-4B8C-83A1-F6EECF244321}">
                <p14:modId xmlns:p14="http://schemas.microsoft.com/office/powerpoint/2010/main" val="3741447891"/>
              </p:ext>
            </p:extLst>
          </p:nvPr>
        </p:nvGraphicFramePr>
        <p:xfrm>
          <a:off x="3584215" y="706173"/>
          <a:ext cx="8288339" cy="5383357"/>
        </p:xfrm>
        <a:graphic>
          <a:graphicData uri="http://schemas.openxmlformats.org/drawingml/2006/table">
            <a:tbl>
              <a:tblPr firstRow="1" bandRow="1">
                <a:tableStyleId>{5C22544A-7EE6-4342-B048-85BDC9FD1C3A}</a:tableStyleId>
              </a:tblPr>
              <a:tblGrid>
                <a:gridCol w="511225">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2232498">
                  <a:extLst>
                    <a:ext uri="{9D8B030D-6E8A-4147-A177-3AD203B41FA5}">
                      <a16:colId xmlns:a16="http://schemas.microsoft.com/office/drawing/2014/main" val="20004"/>
                    </a:ext>
                  </a:extLst>
                </a:gridCol>
              </a:tblGrid>
              <a:tr h="430719">
                <a:tc rowSpan="4">
                  <a:txBody>
                    <a:bodyPr/>
                    <a:lstStyle/>
                    <a:p>
                      <a:pPr algn="ctr"/>
                      <a:r>
                        <a:rPr kumimoji="1" lang="ja-JP" altLang="en-US" sz="1600" b="1" dirty="0">
                          <a:solidFill>
                            <a:schemeClr val="tx1"/>
                          </a:solidFill>
                        </a:rPr>
                        <a:t>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tx1"/>
                          </a:solidFill>
                        </a:rPr>
                        <a:t>ステップ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tx1"/>
                          </a:solidFill>
                        </a:rPr>
                        <a:t>良かった点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tx1"/>
                          </a:solidFill>
                        </a:rPr>
                        <a:t>反省点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tx1"/>
                          </a:solidFill>
                        </a:rPr>
                        <a:t>今後の進め方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55051">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tx1"/>
                          </a:solidFill>
                        </a:rPr>
                        <a:t>テーマ選定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問題点を正確に把握できた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意見を出せない人がいた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意見を出しやすい雰囲気をつくる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55051">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tx1"/>
                          </a:solidFill>
                        </a:rPr>
                        <a:t>現状把握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役割を自覚して取り組むことができた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全員に理解してもらうのに時間がかかった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l"/>
                      <a:r>
                        <a:rPr kumimoji="1" lang="ja-JP" altLang="en-US" sz="1600" b="1" dirty="0">
                          <a:solidFill>
                            <a:schemeClr val="tx1"/>
                          </a:solidFill>
                        </a:rPr>
                        <a:t>定期的な勉強会の開催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47371">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tx1"/>
                          </a:solidFill>
                        </a:rPr>
                        <a:t>目標設定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自分達の思いに沿った目標を設定できた</a:t>
                      </a:r>
                      <a:endParaRPr kumimoji="1" lang="en-US" altLang="ja-JP"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en-US" altLang="ja-JP" sz="1600" b="1" dirty="0">
                          <a:solidFill>
                            <a:schemeClr val="tx1"/>
                          </a:solidFill>
                        </a:rPr>
                        <a:t>―</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次回もチャレンジできるような目標を設定する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55051">
                <a:tc rowSpan="2">
                  <a:txBody>
                    <a:bodyPr/>
                    <a:lstStyle/>
                    <a:p>
                      <a:pPr algn="ctr"/>
                      <a:r>
                        <a:rPr kumimoji="1" lang="ja-JP" altLang="en-US" sz="1600" b="1" dirty="0">
                          <a:solidFill>
                            <a:schemeClr val="tx1"/>
                          </a:solidFill>
                        </a:rPr>
                        <a:t>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tx1"/>
                          </a:solidFill>
                        </a:rPr>
                        <a:t>要因解析</a:t>
                      </a:r>
                      <a:endParaRPr kumimoji="1" lang="en-US" altLang="ja-JP" sz="1600" b="1" dirty="0">
                        <a:solidFill>
                          <a:schemeClr val="tx1"/>
                        </a:solidFill>
                      </a:endParaRPr>
                    </a:p>
                    <a:p>
                      <a:pPr algn="ctr"/>
                      <a:r>
                        <a:rPr kumimoji="1" lang="ja-JP" altLang="en-US" sz="1600" b="1" dirty="0">
                          <a:solidFill>
                            <a:schemeClr val="tx1"/>
                          </a:solidFill>
                        </a:rPr>
                        <a:t>検証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判りやすい要因検証ができた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担当外メンバーの意見が少なかった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コミュニケーション強化を図り意見を出しやすくする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55051">
                <a:tc vMerge="1">
                  <a:txBody>
                    <a:bodyPr/>
                    <a:lstStyle/>
                    <a:p>
                      <a:pPr algn="ctr"/>
                      <a:endParaRPr kumimoji="1" lang="ja-JP" alt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tx1"/>
                          </a:solidFill>
                        </a:rPr>
                        <a:t>対策立案</a:t>
                      </a:r>
                      <a:endParaRPr kumimoji="1" lang="en-US" altLang="ja-JP" sz="1600" b="1" dirty="0">
                        <a:solidFill>
                          <a:schemeClr val="tx1"/>
                        </a:solidFill>
                      </a:endParaRPr>
                    </a:p>
                    <a:p>
                      <a:pPr algn="ctr"/>
                      <a:r>
                        <a:rPr kumimoji="1" lang="ja-JP" altLang="en-US" sz="1600" b="1" dirty="0">
                          <a:solidFill>
                            <a:schemeClr val="tx1"/>
                          </a:solidFill>
                        </a:rPr>
                        <a:t>対策実施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役割分担でスピーディーな対策をとることができた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自部署でできる対策しかできなかった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関係部署を巻き込んだ活動を行い効率化を図る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94536">
                <a:tc>
                  <a:txBody>
                    <a:bodyPr/>
                    <a:lstStyle/>
                    <a:p>
                      <a:pPr algn="ctr"/>
                      <a:r>
                        <a:rPr kumimoji="1" lang="ja-JP" altLang="en-US" sz="1600" b="1" dirty="0">
                          <a:solidFill>
                            <a:schemeClr val="tx1"/>
                          </a:solidFill>
                        </a:rPr>
                        <a:t>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tx1"/>
                          </a:solidFill>
                        </a:rPr>
                        <a:t>効果の確認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みんなで協力し達成することができた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dirty="0">
                          <a:solidFill>
                            <a:schemeClr val="tx1"/>
                          </a:solidFill>
                        </a:rPr>
                        <a:t>―</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更なる成果を目指す</a:t>
                      </a:r>
                    </a:p>
                    <a:p>
                      <a:pPr algn="l"/>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696187">
                <a:tc>
                  <a:txBody>
                    <a:bodyPr/>
                    <a:lstStyle/>
                    <a:p>
                      <a:pPr algn="ctr"/>
                      <a:r>
                        <a:rPr kumimoji="1" lang="ja-JP" altLang="en-US" sz="1600" b="1"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1" dirty="0">
                          <a:solidFill>
                            <a:schemeClr val="tx1"/>
                          </a:solidFill>
                        </a:rPr>
                        <a:t>標準化と</a:t>
                      </a:r>
                      <a:endParaRPr kumimoji="1" lang="en-US" altLang="ja-JP" sz="1600" b="1" dirty="0">
                        <a:solidFill>
                          <a:schemeClr val="tx1"/>
                        </a:solidFill>
                      </a:endParaRPr>
                    </a:p>
                    <a:p>
                      <a:pPr algn="ctr"/>
                      <a:r>
                        <a:rPr kumimoji="1" lang="ja-JP" altLang="en-US" sz="1600" b="1" dirty="0">
                          <a:solidFill>
                            <a:schemeClr val="tx1"/>
                          </a:solidFill>
                        </a:rPr>
                        <a:t>管理の定着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手順を明確にすることができた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周知徹底に時間が掛かった</a:t>
                      </a:r>
                    </a:p>
                    <a:p>
                      <a:pPr algn="l"/>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定期的に作業要領書の改定を行う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7" name="Rectangle 219"/>
          <p:cNvSpPr>
            <a:spLocks noChangeArrowheads="1"/>
          </p:cNvSpPr>
          <p:nvPr/>
        </p:nvSpPr>
        <p:spPr bwMode="auto">
          <a:xfrm>
            <a:off x="11008206" y="400896"/>
            <a:ext cx="1139788" cy="368300"/>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200" dirty="0"/>
              <a:t>毛利　瀧元</a:t>
            </a:r>
            <a:endParaRPr lang="en-US" altLang="ja-JP" sz="1200" dirty="0"/>
          </a:p>
        </p:txBody>
      </p:sp>
      <p:sp>
        <p:nvSpPr>
          <p:cNvPr id="9" name="テキスト ボックス 8"/>
          <p:cNvSpPr txBox="1"/>
          <p:nvPr/>
        </p:nvSpPr>
        <p:spPr>
          <a:xfrm>
            <a:off x="10144111" y="425578"/>
            <a:ext cx="795411" cy="276999"/>
          </a:xfrm>
          <a:prstGeom prst="rect">
            <a:avLst/>
          </a:prstGeom>
          <a:noFill/>
        </p:spPr>
        <p:txBody>
          <a:bodyPr wrap="none" rtlCol="0">
            <a:spAutoFit/>
          </a:bodyPr>
          <a:lstStyle/>
          <a:p>
            <a:r>
              <a:rPr lang="ja-JP" altLang="en-US" sz="1200" dirty="0"/>
              <a:t>　</a:t>
            </a:r>
            <a:r>
              <a:rPr lang="en-US" altLang="ja-JP" sz="1200" dirty="0"/>
              <a:t>‘18.7.26</a:t>
            </a:r>
            <a:endParaRPr lang="ja-JP" altLang="en-US" sz="1200" dirty="0"/>
          </a:p>
        </p:txBody>
      </p:sp>
      <p:sp>
        <p:nvSpPr>
          <p:cNvPr id="52" name="Rectangle 5"/>
          <p:cNvSpPr>
            <a:spLocks noChangeArrowheads="1"/>
          </p:cNvSpPr>
          <p:nvPr/>
        </p:nvSpPr>
        <p:spPr bwMode="auto">
          <a:xfrm>
            <a:off x="3505726" y="132156"/>
            <a:ext cx="4464496"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３１</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反省と今後の進め方</a:t>
            </a:r>
          </a:p>
        </p:txBody>
      </p:sp>
      <p:sp>
        <p:nvSpPr>
          <p:cNvPr id="11" name="テキスト ボックス 10"/>
          <p:cNvSpPr txBox="1"/>
          <p:nvPr/>
        </p:nvSpPr>
        <p:spPr>
          <a:xfrm>
            <a:off x="11120519" y="42083"/>
            <a:ext cx="1096161" cy="369332"/>
          </a:xfrm>
          <a:prstGeom prst="rect">
            <a:avLst/>
          </a:prstGeom>
          <a:noFill/>
        </p:spPr>
        <p:txBody>
          <a:bodyPr wrap="square" rtlCol="0">
            <a:spAutoFit/>
          </a:bodyPr>
          <a:lstStyle/>
          <a:p>
            <a:r>
              <a:rPr lang="ja-JP" altLang="en-US" b="1" dirty="0"/>
              <a:t>３０</a:t>
            </a:r>
            <a:r>
              <a:rPr lang="en-US" altLang="ja-JP" b="1" dirty="0"/>
              <a:t>/</a:t>
            </a:r>
            <a:r>
              <a:rPr lang="ja-JP" altLang="en-US" b="1" dirty="0"/>
              <a:t>３０</a:t>
            </a:r>
          </a:p>
        </p:txBody>
      </p:sp>
      <p:pic>
        <p:nvPicPr>
          <p:cNvPr id="3" name="図 2">
            <a:extLst>
              <a:ext uri="{FF2B5EF4-FFF2-40B4-BE49-F238E27FC236}">
                <a16:creationId xmlns:a16="http://schemas.microsoft.com/office/drawing/2014/main" id="{E33C729A-931B-46AF-E385-C938EBA3B524}"/>
              </a:ext>
            </a:extLst>
          </p:cNvPr>
          <p:cNvPicPr>
            <a:picLocks noChangeAspect="1"/>
          </p:cNvPicPr>
          <p:nvPr/>
        </p:nvPicPr>
        <p:blipFill>
          <a:blip r:embed="rId3"/>
          <a:srcRect l="34053" t="30050" r="27557" b="18500"/>
          <a:stretch/>
        </p:blipFill>
        <p:spPr>
          <a:xfrm>
            <a:off x="195389" y="559508"/>
            <a:ext cx="3456384" cy="2605582"/>
          </a:xfrm>
          <a:prstGeom prst="rect">
            <a:avLst/>
          </a:prstGeom>
          <a:ln>
            <a:solidFill>
              <a:schemeClr val="tx1"/>
            </a:solidFill>
          </a:ln>
        </p:spPr>
      </p:pic>
      <p:sp>
        <p:nvSpPr>
          <p:cNvPr id="4" name="テキスト ボックス 3">
            <a:extLst>
              <a:ext uri="{FF2B5EF4-FFF2-40B4-BE49-F238E27FC236}">
                <a16:creationId xmlns:a16="http://schemas.microsoft.com/office/drawing/2014/main" id="{F3A5B581-0BEC-D747-7F31-B13A007A8793}"/>
              </a:ext>
            </a:extLst>
          </p:cNvPr>
          <p:cNvSpPr txBox="1"/>
          <p:nvPr/>
        </p:nvSpPr>
        <p:spPr>
          <a:xfrm>
            <a:off x="282709" y="3230011"/>
            <a:ext cx="2905934" cy="646331"/>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・反省と今後の進め方</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454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outHorizontal)">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787023"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１</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会社紹介</a:t>
            </a:r>
          </a:p>
        </p:txBody>
      </p:sp>
      <p:sp>
        <p:nvSpPr>
          <p:cNvPr id="7" name="角丸四角形 6"/>
          <p:cNvSpPr/>
          <p:nvPr/>
        </p:nvSpPr>
        <p:spPr>
          <a:xfrm>
            <a:off x="3978986" y="6294042"/>
            <a:ext cx="6764889" cy="49425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HGP創英角ｺﾞｼｯｸUB" panose="020B0900000000000000" pitchFamily="50" charset="-128"/>
                <a:ea typeface="HGP創英角ｺﾞｼｯｸUB" panose="020B0900000000000000" pitchFamily="50" charset="-128"/>
              </a:rPr>
              <a:t>自動車用小型モータを専門に作る製作所</a:t>
            </a:r>
          </a:p>
        </p:txBody>
      </p:sp>
      <p:sp>
        <p:nvSpPr>
          <p:cNvPr id="52" name="Rectangle 50"/>
          <p:cNvSpPr>
            <a:spLocks noChangeArrowheads="1"/>
          </p:cNvSpPr>
          <p:nvPr/>
        </p:nvSpPr>
        <p:spPr bwMode="auto">
          <a:xfrm>
            <a:off x="2530705" y="661601"/>
            <a:ext cx="2965450" cy="375158"/>
          </a:xfrm>
          <a:prstGeom prst="rect">
            <a:avLst/>
          </a:prstGeom>
          <a:noFill/>
          <a:ln>
            <a:noFill/>
          </a:ln>
          <a:effectLst/>
          <a:extLst>
            <a:ext uri="{909E8E84-426E-40DD-AFC4-6F175D3DCCD1}">
              <a14:hiddenFill xmlns:a14="http://schemas.microsoft.com/office/drawing/2010/main">
                <a:gradFill rotWithShape="1">
                  <a:gsLst>
                    <a:gs pos="0">
                      <a:srgbClr val="FFCCFF"/>
                    </a:gs>
                    <a:gs pos="50000">
                      <a:srgbClr val="FFFFFF"/>
                    </a:gs>
                    <a:gs pos="100000">
                      <a:srgbClr val="FFC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latin typeface="HGP創英角ｺﾞｼｯｸUB" panose="020B0900000000000000" pitchFamily="50" charset="-128"/>
                <a:ea typeface="HGP創英角ｺﾞｼｯｸUB" panose="020B0900000000000000" pitchFamily="50" charset="-128"/>
              </a:rPr>
              <a:t>■</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㈱デンソー</a:t>
            </a:r>
            <a:r>
              <a:rPr lang="ja-JP" altLang="en-US" sz="1600" dirty="0">
                <a:latin typeface="HGP創英角ｺﾞｼｯｸUB" panose="020B0900000000000000" pitchFamily="50" charset="-128"/>
                <a:ea typeface="HGP創英角ｺﾞｼｯｸUB" panose="020B0900000000000000" pitchFamily="50" charset="-128"/>
              </a:rPr>
              <a:t>近隣の拠点</a:t>
            </a:r>
            <a:endParaRPr lang="en-US" altLang="ja-JP" sz="1600" dirty="0">
              <a:latin typeface="HGP創英角ｺﾞｼｯｸUB" panose="020B0900000000000000" pitchFamily="50" charset="-128"/>
              <a:ea typeface="HGP創英角ｺﾞｼｯｸUB" panose="020B0900000000000000" pitchFamily="50" charset="-128"/>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45" t="28080" b="2994"/>
          <a:stretch/>
        </p:blipFill>
        <p:spPr bwMode="auto">
          <a:xfrm>
            <a:off x="2931283" y="1177819"/>
            <a:ext cx="4012962" cy="222240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nvGrpSpPr>
          <p:cNvPr id="62" name="グループ化 61"/>
          <p:cNvGrpSpPr/>
          <p:nvPr/>
        </p:nvGrpSpPr>
        <p:grpSpPr>
          <a:xfrm>
            <a:off x="3731695" y="2101039"/>
            <a:ext cx="1051891" cy="369332"/>
            <a:chOff x="-2364203" y="2395916"/>
            <a:chExt cx="1051891" cy="369332"/>
          </a:xfrm>
        </p:grpSpPr>
        <p:sp>
          <p:nvSpPr>
            <p:cNvPr id="63" name="角丸四角形 62"/>
            <p:cNvSpPr/>
            <p:nvPr/>
          </p:nvSpPr>
          <p:spPr>
            <a:xfrm>
              <a:off x="-2340768" y="2403899"/>
              <a:ext cx="1008000" cy="360000"/>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4" name="テキスト ボックス 63"/>
            <p:cNvSpPr txBox="1"/>
            <p:nvPr/>
          </p:nvSpPr>
          <p:spPr>
            <a:xfrm>
              <a:off x="-2364203" y="2395916"/>
              <a:ext cx="1051891" cy="369332"/>
            </a:xfrm>
            <a:prstGeom prst="rect">
              <a:avLst/>
            </a:prstGeom>
            <a:noFill/>
          </p:spPr>
          <p:txBody>
            <a:bodyPr wrap="none" rtlCol="0">
              <a:spAutoFit/>
            </a:bodyPr>
            <a:lstStyle/>
            <a:p>
              <a:r>
                <a:rPr lang="ja-JP" altLang="en-US" b="1" dirty="0"/>
                <a:t>▶ 愛知県</a:t>
              </a:r>
            </a:p>
          </p:txBody>
        </p:sp>
      </p:grpSp>
      <p:sp>
        <p:nvSpPr>
          <p:cNvPr id="2" name="円形吹き出し 1"/>
          <p:cNvSpPr/>
          <p:nvPr/>
        </p:nvSpPr>
        <p:spPr>
          <a:xfrm>
            <a:off x="4001826" y="1915936"/>
            <a:ext cx="63715" cy="106954"/>
          </a:xfrm>
          <a:prstGeom prst="wedgeEllipseCallout">
            <a:avLst>
              <a:gd name="adj1" fmla="val -41886"/>
              <a:gd name="adj2" fmla="val 94917"/>
            </a:avLst>
          </a:prstGeom>
          <a:gradFill>
            <a:gsLst>
              <a:gs pos="0">
                <a:srgbClr val="0070C0"/>
              </a:gs>
              <a:gs pos="50000">
                <a:schemeClr val="bg1"/>
              </a:gs>
              <a:gs pos="100000">
                <a:srgbClr val="0070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円形吹き出し 47"/>
          <p:cNvSpPr/>
          <p:nvPr/>
        </p:nvSpPr>
        <p:spPr>
          <a:xfrm>
            <a:off x="3891572" y="1568627"/>
            <a:ext cx="251291" cy="347845"/>
          </a:xfrm>
          <a:prstGeom prst="wedgeEllipseCallout">
            <a:avLst>
              <a:gd name="adj1" fmla="val -68512"/>
              <a:gd name="adj2" fmla="val 143004"/>
            </a:avLst>
          </a:prstGeom>
          <a:gradFill>
            <a:gsLst>
              <a:gs pos="0">
                <a:schemeClr val="accent6">
                  <a:lumMod val="75000"/>
                </a:schemeClr>
              </a:gs>
              <a:gs pos="50000">
                <a:schemeClr val="bg1"/>
              </a:gs>
              <a:gs pos="100000">
                <a:schemeClr val="accent6">
                  <a:lumMod val="75000"/>
                </a:schemeClr>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accent6">
                  <a:lumMod val="75000"/>
                </a:schemeClr>
              </a:solidFill>
            </a:endParaRPr>
          </a:p>
        </p:txBody>
      </p:sp>
      <p:sp>
        <p:nvSpPr>
          <p:cNvPr id="55" name="円形吹き出し 54"/>
          <p:cNvSpPr/>
          <p:nvPr/>
        </p:nvSpPr>
        <p:spPr>
          <a:xfrm>
            <a:off x="4145759" y="2296945"/>
            <a:ext cx="63715" cy="106954"/>
          </a:xfrm>
          <a:prstGeom prst="wedgeEllipseCallout">
            <a:avLst>
              <a:gd name="adj1" fmla="val -41886"/>
              <a:gd name="adj2" fmla="val 94917"/>
            </a:avLst>
          </a:prstGeom>
          <a:gradFill>
            <a:gsLst>
              <a:gs pos="0">
                <a:srgbClr val="0070C0"/>
              </a:gs>
              <a:gs pos="50000">
                <a:schemeClr val="bg1"/>
              </a:gs>
              <a:gs pos="100000">
                <a:srgbClr val="0070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円形吹き出し 55"/>
          <p:cNvSpPr/>
          <p:nvPr/>
        </p:nvSpPr>
        <p:spPr>
          <a:xfrm>
            <a:off x="4298159" y="2271538"/>
            <a:ext cx="63715" cy="106954"/>
          </a:xfrm>
          <a:prstGeom prst="wedgeEllipseCallout">
            <a:avLst>
              <a:gd name="adj1" fmla="val -41886"/>
              <a:gd name="adj2" fmla="val 94917"/>
            </a:avLst>
          </a:prstGeom>
          <a:gradFill>
            <a:gsLst>
              <a:gs pos="0">
                <a:srgbClr val="0070C0"/>
              </a:gs>
              <a:gs pos="50000">
                <a:schemeClr val="bg1"/>
              </a:gs>
              <a:gs pos="100000">
                <a:srgbClr val="0070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円形吹き出し 34"/>
          <p:cNvSpPr/>
          <p:nvPr/>
        </p:nvSpPr>
        <p:spPr>
          <a:xfrm>
            <a:off x="4205016" y="2237664"/>
            <a:ext cx="63715" cy="106954"/>
          </a:xfrm>
          <a:prstGeom prst="wedgeEllipseCallout">
            <a:avLst>
              <a:gd name="adj1" fmla="val -41886"/>
              <a:gd name="adj2" fmla="val 94917"/>
            </a:avLst>
          </a:prstGeom>
          <a:gradFill>
            <a:gsLst>
              <a:gs pos="0">
                <a:srgbClr val="0070C0"/>
              </a:gs>
              <a:gs pos="50000">
                <a:schemeClr val="bg1"/>
              </a:gs>
              <a:gs pos="100000">
                <a:srgbClr val="0070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円形吹き出し 43"/>
          <p:cNvSpPr/>
          <p:nvPr/>
        </p:nvSpPr>
        <p:spPr>
          <a:xfrm>
            <a:off x="4281213" y="2491668"/>
            <a:ext cx="63715" cy="106954"/>
          </a:xfrm>
          <a:prstGeom prst="wedgeEllipseCallout">
            <a:avLst>
              <a:gd name="adj1" fmla="val -41886"/>
              <a:gd name="adj2" fmla="val 94917"/>
            </a:avLst>
          </a:prstGeom>
          <a:gradFill>
            <a:gsLst>
              <a:gs pos="0">
                <a:srgbClr val="0070C0"/>
              </a:gs>
              <a:gs pos="50000">
                <a:schemeClr val="bg1"/>
              </a:gs>
              <a:gs pos="100000">
                <a:srgbClr val="0070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円形吹き出し 44"/>
          <p:cNvSpPr/>
          <p:nvPr/>
        </p:nvSpPr>
        <p:spPr>
          <a:xfrm>
            <a:off x="4450547" y="2491662"/>
            <a:ext cx="63715" cy="106954"/>
          </a:xfrm>
          <a:prstGeom prst="wedgeEllipseCallout">
            <a:avLst>
              <a:gd name="adj1" fmla="val -41886"/>
              <a:gd name="adj2" fmla="val 94917"/>
            </a:avLst>
          </a:prstGeom>
          <a:gradFill>
            <a:gsLst>
              <a:gs pos="0">
                <a:srgbClr val="0070C0"/>
              </a:gs>
              <a:gs pos="50000">
                <a:schemeClr val="bg1"/>
              </a:gs>
              <a:gs pos="100000">
                <a:srgbClr val="0070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円形吹き出し 45"/>
          <p:cNvSpPr/>
          <p:nvPr/>
        </p:nvSpPr>
        <p:spPr>
          <a:xfrm>
            <a:off x="4501343" y="1949768"/>
            <a:ext cx="63715" cy="106954"/>
          </a:xfrm>
          <a:prstGeom prst="wedgeEllipseCallout">
            <a:avLst>
              <a:gd name="adj1" fmla="val -41886"/>
              <a:gd name="adj2" fmla="val 94917"/>
            </a:avLst>
          </a:prstGeom>
          <a:gradFill>
            <a:gsLst>
              <a:gs pos="0">
                <a:srgbClr val="0070C0"/>
              </a:gs>
              <a:gs pos="50000">
                <a:schemeClr val="bg1"/>
              </a:gs>
              <a:gs pos="100000">
                <a:srgbClr val="0070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円形吹き出し 46"/>
          <p:cNvSpPr/>
          <p:nvPr/>
        </p:nvSpPr>
        <p:spPr>
          <a:xfrm>
            <a:off x="3637703" y="2169904"/>
            <a:ext cx="63715" cy="106954"/>
          </a:xfrm>
          <a:prstGeom prst="wedgeEllipseCallout">
            <a:avLst>
              <a:gd name="adj1" fmla="val -41886"/>
              <a:gd name="adj2" fmla="val 94917"/>
            </a:avLst>
          </a:prstGeom>
          <a:gradFill>
            <a:gsLst>
              <a:gs pos="0">
                <a:srgbClr val="0070C0"/>
              </a:gs>
              <a:gs pos="50000">
                <a:schemeClr val="bg1"/>
              </a:gs>
              <a:gs pos="100000">
                <a:srgbClr val="0070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円形吹き出し 48"/>
          <p:cNvSpPr/>
          <p:nvPr/>
        </p:nvSpPr>
        <p:spPr>
          <a:xfrm>
            <a:off x="3832438" y="1805817"/>
            <a:ext cx="63715" cy="106954"/>
          </a:xfrm>
          <a:prstGeom prst="wedgeEllipseCallout">
            <a:avLst>
              <a:gd name="adj1" fmla="val -41886"/>
              <a:gd name="adj2" fmla="val 94917"/>
            </a:avLst>
          </a:prstGeom>
          <a:gradFill>
            <a:gsLst>
              <a:gs pos="0">
                <a:srgbClr val="0070C0"/>
              </a:gs>
              <a:gs pos="50000">
                <a:schemeClr val="bg1"/>
              </a:gs>
              <a:gs pos="100000">
                <a:srgbClr val="0070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 name="円形吹き出し 49"/>
          <p:cNvSpPr/>
          <p:nvPr/>
        </p:nvSpPr>
        <p:spPr>
          <a:xfrm>
            <a:off x="3667980" y="1791988"/>
            <a:ext cx="63715" cy="106954"/>
          </a:xfrm>
          <a:prstGeom prst="wedgeEllipseCallout">
            <a:avLst>
              <a:gd name="adj1" fmla="val -41886"/>
              <a:gd name="adj2" fmla="val 94917"/>
            </a:avLst>
          </a:prstGeom>
          <a:gradFill>
            <a:gsLst>
              <a:gs pos="0">
                <a:srgbClr val="0070C0"/>
              </a:gs>
              <a:gs pos="50000">
                <a:schemeClr val="bg1"/>
              </a:gs>
              <a:gs pos="100000">
                <a:srgbClr val="0070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 name="円形吹き出し 50"/>
          <p:cNvSpPr/>
          <p:nvPr/>
        </p:nvSpPr>
        <p:spPr>
          <a:xfrm>
            <a:off x="3197401" y="2000546"/>
            <a:ext cx="63715" cy="106954"/>
          </a:xfrm>
          <a:prstGeom prst="wedgeEllipseCallout">
            <a:avLst>
              <a:gd name="adj1" fmla="val -41886"/>
              <a:gd name="adj2" fmla="val 94917"/>
            </a:avLst>
          </a:prstGeom>
          <a:gradFill>
            <a:gsLst>
              <a:gs pos="0">
                <a:srgbClr val="0070C0"/>
              </a:gs>
              <a:gs pos="50000">
                <a:schemeClr val="bg1"/>
              </a:gs>
              <a:gs pos="100000">
                <a:srgbClr val="0070C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円形吹き出し 42"/>
          <p:cNvSpPr/>
          <p:nvPr/>
        </p:nvSpPr>
        <p:spPr>
          <a:xfrm>
            <a:off x="4575037" y="2325016"/>
            <a:ext cx="142176" cy="231725"/>
          </a:xfrm>
          <a:prstGeom prst="wedgeEllipseCallout">
            <a:avLst>
              <a:gd name="adj1" fmla="val -41886"/>
              <a:gd name="adj2" fmla="val 94917"/>
            </a:avLst>
          </a:prstGeom>
          <a:gradFill>
            <a:gsLst>
              <a:gs pos="0">
                <a:srgbClr val="FF0000"/>
              </a:gs>
              <a:gs pos="50000">
                <a:schemeClr val="bg1"/>
              </a:gs>
              <a:gs pos="100000">
                <a:srgbClr val="FF00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8" name="グループ化 7"/>
          <p:cNvGrpSpPr/>
          <p:nvPr/>
        </p:nvGrpSpPr>
        <p:grpSpPr>
          <a:xfrm>
            <a:off x="6790566" y="3430736"/>
            <a:ext cx="4254020" cy="2168370"/>
            <a:chOff x="4029750" y="3480187"/>
            <a:chExt cx="4254020" cy="2168370"/>
          </a:xfrm>
        </p:grpSpPr>
        <p:sp>
          <p:nvSpPr>
            <p:cNvPr id="29" name="Rectangle 18"/>
            <p:cNvSpPr>
              <a:spLocks noChangeArrowheads="1"/>
            </p:cNvSpPr>
            <p:nvPr/>
          </p:nvSpPr>
          <p:spPr bwMode="auto">
            <a:xfrm>
              <a:off x="4029750" y="3480187"/>
              <a:ext cx="1931988" cy="365125"/>
            </a:xfrm>
            <a:prstGeom prst="rect">
              <a:avLst/>
            </a:prstGeom>
            <a:noFill/>
            <a:ln>
              <a:noFill/>
            </a:ln>
            <a:effectLst/>
            <a:extLst>
              <a:ext uri="{909E8E84-426E-40DD-AFC4-6F175D3DCCD1}">
                <a14:hiddenFill xmlns:a14="http://schemas.microsoft.com/office/drawing/2010/main">
                  <a:gradFill rotWithShape="0">
                    <a:gsLst>
                      <a:gs pos="0">
                        <a:srgbClr val="FFCCFF"/>
                      </a:gs>
                      <a:gs pos="50000">
                        <a:srgbClr val="FFFFFF"/>
                      </a:gs>
                      <a:gs pos="100000">
                        <a:srgbClr val="FFC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latin typeface="HGP創英角ｺﾞｼｯｸUB" panose="020B0900000000000000" pitchFamily="50" charset="-128"/>
                  <a:ea typeface="HGP創英角ｺﾞｼｯｸUB" panose="020B0900000000000000" pitchFamily="50" charset="-128"/>
                </a:rPr>
                <a:t>■生産品目等</a:t>
              </a:r>
            </a:p>
          </p:txBody>
        </p:sp>
        <p:pic>
          <p:nvPicPr>
            <p:cNvPr id="100" name="Picture 3"/>
            <p:cNvPicPr>
              <a:picLocks noChangeAspect="1" noChangeArrowheads="1"/>
            </p:cNvPicPr>
            <p:nvPr/>
          </p:nvPicPr>
          <p:blipFill>
            <a:blip r:embed="rId4">
              <a:lum bright="18000" contrast="72000"/>
              <a:extLst>
                <a:ext uri="{28A0092B-C50C-407E-A947-70E740481C1C}">
                  <a14:useLocalDpi xmlns:a14="http://schemas.microsoft.com/office/drawing/2010/main" val="0"/>
                </a:ext>
              </a:extLst>
            </a:blip>
            <a:srcRect l="2351" t="-7037" r="1505" b="7037"/>
            <a:stretch>
              <a:fillRect/>
            </a:stretch>
          </p:blipFill>
          <p:spPr bwMode="auto">
            <a:xfrm>
              <a:off x="4627757" y="4210282"/>
              <a:ext cx="365601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 name="グループ化 100"/>
          <p:cNvGrpSpPr/>
          <p:nvPr/>
        </p:nvGrpSpPr>
        <p:grpSpPr>
          <a:xfrm>
            <a:off x="8948440" y="3426036"/>
            <a:ext cx="1213619" cy="1217515"/>
            <a:chOff x="4672561" y="4935388"/>
            <a:chExt cx="1213619" cy="1217515"/>
          </a:xfrm>
        </p:grpSpPr>
        <p:pic>
          <p:nvPicPr>
            <p:cNvPr id="102" name="Picture 10" descr="http://www.external.asmo/product/safety/images/saf_index_photo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561" y="4939283"/>
              <a:ext cx="1213619" cy="121362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3" name="Text Box 25"/>
            <p:cNvSpPr txBox="1">
              <a:spLocks noChangeArrowheads="1"/>
            </p:cNvSpPr>
            <p:nvPr/>
          </p:nvSpPr>
          <p:spPr bwMode="auto">
            <a:xfrm>
              <a:off x="4772056" y="4935388"/>
              <a:ext cx="990600" cy="269875"/>
            </a:xfrm>
            <a:prstGeom prst="rect">
              <a:avLst/>
            </a:prstGeom>
            <a:gradFill rotWithShape="1">
              <a:gsLst>
                <a:gs pos="0">
                  <a:srgbClr val="FFCCFF"/>
                </a:gs>
                <a:gs pos="50000">
                  <a:srgbClr val="FFFFFF"/>
                </a:gs>
                <a:gs pos="100000">
                  <a:srgbClr val="FF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100" b="1" u="sng">
                  <a:latin typeface="ＭＳ Ｐゴシック" charset="-128"/>
                </a:rPr>
                <a:t>ワイパモータ</a:t>
              </a:r>
            </a:p>
          </p:txBody>
        </p:sp>
      </p:grpSp>
      <p:grpSp>
        <p:nvGrpSpPr>
          <p:cNvPr id="104" name="グループ化 103"/>
          <p:cNvGrpSpPr/>
          <p:nvPr/>
        </p:nvGrpSpPr>
        <p:grpSpPr>
          <a:xfrm>
            <a:off x="8340738" y="5203478"/>
            <a:ext cx="1271588" cy="1209313"/>
            <a:chOff x="5944274" y="4919765"/>
            <a:chExt cx="1271588" cy="1209313"/>
          </a:xfrm>
        </p:grpSpPr>
        <p:pic>
          <p:nvPicPr>
            <p:cNvPr id="105" name="Picture 12" descr="http://www.external.asmo/product/convenience/images/con_index_photo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0692" y="5070325"/>
              <a:ext cx="1058752" cy="10587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6" name="Text Box 26"/>
            <p:cNvSpPr txBox="1">
              <a:spLocks noChangeArrowheads="1"/>
            </p:cNvSpPr>
            <p:nvPr/>
          </p:nvSpPr>
          <p:spPr bwMode="auto">
            <a:xfrm>
              <a:off x="5944274" y="4919765"/>
              <a:ext cx="1271588" cy="269875"/>
            </a:xfrm>
            <a:prstGeom prst="rect">
              <a:avLst/>
            </a:prstGeom>
            <a:gradFill rotWithShape="1">
              <a:gsLst>
                <a:gs pos="0">
                  <a:srgbClr val="FFCCFF"/>
                </a:gs>
                <a:gs pos="50000">
                  <a:srgbClr val="FFFFFF"/>
                </a:gs>
                <a:gs pos="100000">
                  <a:srgbClr val="FF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100" b="1" u="sng" dirty="0">
                  <a:latin typeface="ＭＳ Ｐゴシック" charset="-128"/>
                </a:rPr>
                <a:t>ウインド</a:t>
              </a:r>
              <a:r>
                <a:rPr lang="ja-JP" altLang="en-US" sz="1100" b="1" u="sng" dirty="0"/>
                <a:t>ウ</a:t>
              </a:r>
              <a:r>
                <a:rPr lang="ja-JP" altLang="en-US" sz="1100" b="1" u="sng" dirty="0">
                  <a:latin typeface="ＭＳ Ｐゴシック" charset="-128"/>
                </a:rPr>
                <a:t>モータ</a:t>
              </a:r>
            </a:p>
          </p:txBody>
        </p:sp>
      </p:grpSp>
      <p:grpSp>
        <p:nvGrpSpPr>
          <p:cNvPr id="4" name="グループ化 3"/>
          <p:cNvGrpSpPr>
            <a:grpSpLocks noChangeAspect="1"/>
          </p:cNvGrpSpPr>
          <p:nvPr/>
        </p:nvGrpSpPr>
        <p:grpSpPr>
          <a:xfrm>
            <a:off x="7537113" y="595703"/>
            <a:ext cx="4126639" cy="2647848"/>
            <a:chOff x="4611005" y="483549"/>
            <a:chExt cx="4449495" cy="2700803"/>
          </a:xfrm>
        </p:grpSpPr>
        <p:grpSp>
          <p:nvGrpSpPr>
            <p:cNvPr id="33" name="グループ化 32"/>
            <p:cNvGrpSpPr/>
            <p:nvPr/>
          </p:nvGrpSpPr>
          <p:grpSpPr>
            <a:xfrm>
              <a:off x="4611005" y="483549"/>
              <a:ext cx="4121139" cy="2700803"/>
              <a:chOff x="347100" y="3427901"/>
              <a:chExt cx="4121140" cy="2700799"/>
            </a:xfrm>
          </p:grpSpPr>
          <p:grpSp>
            <p:nvGrpSpPr>
              <p:cNvPr id="15" name="グループ化 14"/>
              <p:cNvGrpSpPr/>
              <p:nvPr/>
            </p:nvGrpSpPr>
            <p:grpSpPr>
              <a:xfrm>
                <a:off x="451850" y="3842700"/>
                <a:ext cx="4016390" cy="2286000"/>
                <a:chOff x="459554" y="1153244"/>
                <a:chExt cx="4112446" cy="2286000"/>
              </a:xfrm>
            </p:grpSpPr>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554" y="1153244"/>
                  <a:ext cx="4112446" cy="2286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17" name="テキスト ボックス 16"/>
                <p:cNvSpPr txBox="1"/>
                <p:nvPr/>
              </p:nvSpPr>
              <p:spPr>
                <a:xfrm>
                  <a:off x="3203848" y="2852936"/>
                  <a:ext cx="675545" cy="242751"/>
                </a:xfrm>
                <a:prstGeom prst="rect">
                  <a:avLst/>
                </a:prstGeom>
                <a:noFill/>
              </p:spPr>
              <p:txBody>
                <a:bodyPr wrap="square" rtlCol="0">
                  <a:spAutoFit/>
                </a:bodyPr>
                <a:lstStyle/>
                <a:p>
                  <a:r>
                    <a:rPr lang="ja-JP" altLang="en-US" sz="1100" dirty="0">
                      <a:latin typeface="HGP創英角ｺﾞｼｯｸUB" panose="020B0900000000000000" pitchFamily="50" charset="-128"/>
                      <a:ea typeface="HGP創英角ｺﾞｼｯｸUB" panose="020B0900000000000000" pitchFamily="50" charset="-128"/>
                    </a:rPr>
                    <a:t>浜松市</a:t>
                  </a:r>
                </a:p>
              </p:txBody>
            </p:sp>
          </p:grpSp>
          <p:sp>
            <p:nvSpPr>
              <p:cNvPr id="28" name="Rectangle 50"/>
              <p:cNvSpPr>
                <a:spLocks noChangeArrowheads="1"/>
              </p:cNvSpPr>
              <p:nvPr/>
            </p:nvSpPr>
            <p:spPr bwMode="auto">
              <a:xfrm>
                <a:off x="347100" y="3427901"/>
                <a:ext cx="2965450" cy="350838"/>
              </a:xfrm>
              <a:prstGeom prst="rect">
                <a:avLst/>
              </a:prstGeom>
              <a:noFill/>
              <a:ln>
                <a:noFill/>
              </a:ln>
              <a:effectLst/>
              <a:extLst>
                <a:ext uri="{909E8E84-426E-40DD-AFC4-6F175D3DCCD1}">
                  <a14:hiddenFill xmlns:a14="http://schemas.microsoft.com/office/drawing/2010/main">
                    <a:gradFill rotWithShape="1">
                      <a:gsLst>
                        <a:gs pos="0">
                          <a:srgbClr val="FFCCFF"/>
                        </a:gs>
                        <a:gs pos="50000">
                          <a:srgbClr val="FFFFFF"/>
                        </a:gs>
                        <a:gs pos="100000">
                          <a:srgbClr val="FFC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latin typeface="HGP創英角ｺﾞｼｯｸUB" panose="020B0900000000000000" pitchFamily="50" charset="-128"/>
                    <a:ea typeface="HGP創英角ｺﾞｼｯｸUB" panose="020B0900000000000000" pitchFamily="50" charset="-128"/>
                  </a:rPr>
                  <a:t>■</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㈱デンソー</a:t>
                </a:r>
                <a:r>
                  <a:rPr lang="ja-JP" altLang="en-US" sz="1600" dirty="0">
                    <a:latin typeface="HGP創英角ｺﾞｼｯｸUB" panose="020B0900000000000000" pitchFamily="50" charset="-128"/>
                    <a:ea typeface="HGP創英角ｺﾞｼｯｸUB" panose="020B0900000000000000" pitchFamily="50" charset="-128"/>
                  </a:rPr>
                  <a:t>湖西製作所　所在地</a:t>
                </a:r>
                <a:endParaRPr lang="en-US" altLang="ja-JP" sz="1600" dirty="0">
                  <a:latin typeface="HGP創英角ｺﾞｼｯｸUB" panose="020B0900000000000000" pitchFamily="50" charset="-128"/>
                  <a:ea typeface="HGP創英角ｺﾞｼｯｸUB" panose="020B0900000000000000" pitchFamily="50" charset="-128"/>
                </a:endParaRPr>
              </a:p>
            </p:txBody>
          </p:sp>
        </p:grpSp>
        <p:sp>
          <p:nvSpPr>
            <p:cNvPr id="18" name="AutoShape 36"/>
            <p:cNvSpPr>
              <a:spLocks noChangeArrowheads="1"/>
            </p:cNvSpPr>
            <p:nvPr/>
          </p:nvSpPr>
          <p:spPr bwMode="auto">
            <a:xfrm>
              <a:off x="7810061" y="2144066"/>
              <a:ext cx="1250439" cy="382453"/>
            </a:xfrm>
            <a:prstGeom prst="wedgeEllipseCallout">
              <a:avLst>
                <a:gd name="adj1" fmla="val -121215"/>
                <a:gd name="adj2" fmla="val 74583"/>
              </a:avLst>
            </a:prstGeom>
            <a:gradFill rotWithShape="0">
              <a:gsLst>
                <a:gs pos="0">
                  <a:srgbClr val="CC9900"/>
                </a:gs>
                <a:gs pos="50000">
                  <a:srgbClr val="FFFF66"/>
                </a:gs>
                <a:gs pos="100000">
                  <a:srgbClr val="CC9900"/>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762000" eaLnBrk="0" hangingPunct="0">
                <a:spcBef>
                  <a:spcPct val="20000"/>
                </a:spcBef>
                <a:buChar char="•"/>
                <a:defRPr kumimoji="1" sz="3200">
                  <a:solidFill>
                    <a:schemeClr val="tx1"/>
                  </a:solidFill>
                  <a:latin typeface="Arial" charset="0"/>
                  <a:ea typeface="ＭＳ Ｐゴシック" charset="-128"/>
                </a:defRPr>
              </a:lvl1pPr>
              <a:lvl2pPr marL="742950" indent="-285750" defTabSz="762000" eaLnBrk="0" hangingPunct="0">
                <a:spcBef>
                  <a:spcPct val="20000"/>
                </a:spcBef>
                <a:buChar char="–"/>
                <a:defRPr kumimoji="1" sz="2800">
                  <a:solidFill>
                    <a:schemeClr val="tx1"/>
                  </a:solidFill>
                  <a:latin typeface="Arial" charset="0"/>
                  <a:ea typeface="ＭＳ Ｐゴシック" charset="-128"/>
                </a:defRPr>
              </a:lvl2pPr>
              <a:lvl3pPr marL="1143000" indent="-228600" defTabSz="762000" eaLnBrk="0" hangingPunct="0">
                <a:spcBef>
                  <a:spcPct val="20000"/>
                </a:spcBef>
                <a:buChar char="•"/>
                <a:defRPr kumimoji="1" sz="2400">
                  <a:solidFill>
                    <a:schemeClr val="tx1"/>
                  </a:solidFill>
                  <a:latin typeface="Arial" charset="0"/>
                  <a:ea typeface="ＭＳ Ｐゴシック" charset="-128"/>
                </a:defRPr>
              </a:lvl3pPr>
              <a:lvl4pPr marL="1600200" indent="-228600" defTabSz="762000" eaLnBrk="0" hangingPunct="0">
                <a:spcBef>
                  <a:spcPct val="20000"/>
                </a:spcBef>
                <a:buChar char="–"/>
                <a:defRPr kumimoji="1" sz="2000">
                  <a:solidFill>
                    <a:schemeClr val="tx1"/>
                  </a:solidFill>
                  <a:latin typeface="Arial" charset="0"/>
                  <a:ea typeface="ＭＳ Ｐゴシック" charset="-128"/>
                </a:defRPr>
              </a:lvl4pPr>
              <a:lvl5pPr marL="2057400" indent="-228600" defTabSz="762000" eaLnBrk="0" hangingPunct="0">
                <a:spcBef>
                  <a:spcPct val="20000"/>
                </a:spcBef>
                <a:buChar char="»"/>
                <a:defRPr kumimoji="1" sz="2000">
                  <a:solidFill>
                    <a:schemeClr val="tx1"/>
                  </a:solidFill>
                  <a:latin typeface="Arial" charset="0"/>
                  <a:ea typeface="ＭＳ Ｐゴシック" charset="-128"/>
                </a:defRPr>
              </a:lvl5pPr>
              <a:lvl6pPr marL="2514600" indent="-228600" defTabSz="7620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7620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7620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7620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400" dirty="0">
                  <a:latin typeface="Arial Black" pitchFamily="34" charset="0"/>
                  <a:ea typeface="HGP創英角ﾎﾟｯﾌﾟ体" pitchFamily="50" charset="-128"/>
                </a:rPr>
                <a:t>浜名湖</a:t>
              </a:r>
            </a:p>
          </p:txBody>
        </p:sp>
        <p:pic>
          <p:nvPicPr>
            <p:cNvPr id="19" name="Picture 46" descr="m_15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7028" y="1657792"/>
              <a:ext cx="432098" cy="30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80895" y="2645454"/>
              <a:ext cx="470793" cy="428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7" descr="ANd9GcSWWrvIOHDmuqcRMtlbQAWscW2ZADWxZHtUTCr8Z82zqM1-Lzts&amp;t=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95573" y="2072206"/>
              <a:ext cx="480882" cy="41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グループ化 33"/>
            <p:cNvGrpSpPr/>
            <p:nvPr/>
          </p:nvGrpSpPr>
          <p:grpSpPr>
            <a:xfrm>
              <a:off x="5044111" y="1994076"/>
              <a:ext cx="1563814" cy="522626"/>
              <a:chOff x="893953" y="4806205"/>
              <a:chExt cx="1563815" cy="522625"/>
            </a:xfrm>
          </p:grpSpPr>
          <p:sp>
            <p:nvSpPr>
              <p:cNvPr id="22" name="AutoShape 49"/>
              <p:cNvSpPr>
                <a:spLocks noChangeArrowheads="1"/>
              </p:cNvSpPr>
              <p:nvPr/>
            </p:nvSpPr>
            <p:spPr bwMode="auto">
              <a:xfrm>
                <a:off x="893953" y="4806205"/>
                <a:ext cx="1217612" cy="344487"/>
              </a:xfrm>
              <a:prstGeom prst="wedgeRectCallout">
                <a:avLst>
                  <a:gd name="adj1" fmla="val 72945"/>
                  <a:gd name="adj2" fmla="val 87329"/>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b="1" dirty="0">
                    <a:latin typeface="Times New Roman" pitchFamily="18" charset="0"/>
                    <a:ea typeface="HGP創英角ﾎﾟｯﾌﾟ体" pitchFamily="50" charset="-128"/>
                  </a:rPr>
                  <a:t>湖西製作所</a:t>
                </a:r>
              </a:p>
            </p:txBody>
          </p:sp>
          <p:sp>
            <p:nvSpPr>
              <p:cNvPr id="23" name="AutoShape 51"/>
              <p:cNvSpPr>
                <a:spLocks noChangeArrowheads="1"/>
              </p:cNvSpPr>
              <p:nvPr/>
            </p:nvSpPr>
            <p:spPr bwMode="auto">
              <a:xfrm>
                <a:off x="2314893" y="5192305"/>
                <a:ext cx="142875" cy="1365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20 w 21600"/>
                  <a:gd name="T25" fmla="*/ 3265 h 21600"/>
                  <a:gd name="T26" fmla="*/ 18480 w 21600"/>
                  <a:gd name="T27" fmla="*/ 1833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4" name="正方形/長方形 23"/>
            <p:cNvSpPr/>
            <p:nvPr/>
          </p:nvSpPr>
          <p:spPr>
            <a:xfrm>
              <a:off x="6235546" y="2706508"/>
              <a:ext cx="648022" cy="221313"/>
            </a:xfrm>
            <a:prstGeom prst="rect">
              <a:avLst/>
            </a:prstGeom>
            <a:noFill/>
          </p:spPr>
          <p:txBody>
            <a:bodyPr wrap="none" lIns="91440" tIns="45720" rIns="91440" bIns="45720" numCol="1">
              <a:prstTxWarp prst="textPlain">
                <a:avLst/>
              </a:prstTxWarp>
              <a:spAutoFit/>
            </a:bodyPr>
            <a:lstStyle/>
            <a:p>
              <a:pPr algn="ctr"/>
              <a:r>
                <a:rPr lang="ja-JP" altLang="en-US" sz="5400" b="1" dirty="0">
                  <a:ln w="10541" cmpd="sng">
                    <a:solidFill>
                      <a:schemeClr val="tx1"/>
                    </a:solidFill>
                    <a:prstDash val="solid"/>
                  </a:ln>
                  <a:latin typeface="HGPｺﾞｼｯｸM" panose="020B0600000000000000" pitchFamily="50" charset="-128"/>
                  <a:ea typeface="HGPｺﾞｼｯｸM" panose="020B0600000000000000" pitchFamily="50" charset="-128"/>
                </a:rPr>
                <a:t>湖西市</a:t>
              </a:r>
            </a:p>
          </p:txBody>
        </p:sp>
        <p:grpSp>
          <p:nvGrpSpPr>
            <p:cNvPr id="36" name="グループ化 35"/>
            <p:cNvGrpSpPr/>
            <p:nvPr/>
          </p:nvGrpSpPr>
          <p:grpSpPr>
            <a:xfrm>
              <a:off x="6611036" y="989416"/>
              <a:ext cx="1967460" cy="293321"/>
              <a:chOff x="2316508" y="1412776"/>
              <a:chExt cx="1967460" cy="293321"/>
            </a:xfrm>
          </p:grpSpPr>
          <p:grpSp>
            <p:nvGrpSpPr>
              <p:cNvPr id="37" name="グループ化 36"/>
              <p:cNvGrpSpPr/>
              <p:nvPr/>
            </p:nvGrpSpPr>
            <p:grpSpPr>
              <a:xfrm>
                <a:off x="3563938" y="1412776"/>
                <a:ext cx="720030" cy="293321"/>
                <a:chOff x="3563938" y="1412776"/>
                <a:chExt cx="720030" cy="293321"/>
              </a:xfrm>
            </p:grpSpPr>
            <p:sp>
              <p:nvSpPr>
                <p:cNvPr id="41" name="正方形/長方形 40"/>
                <p:cNvSpPr/>
                <p:nvPr/>
              </p:nvSpPr>
              <p:spPr>
                <a:xfrm>
                  <a:off x="3563938" y="1412776"/>
                  <a:ext cx="720030" cy="29332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endParaRPr>
                </a:p>
              </p:txBody>
            </p:sp>
            <p:sp>
              <p:nvSpPr>
                <p:cNvPr id="42" name="正方形/長方形 41"/>
                <p:cNvSpPr/>
                <p:nvPr/>
              </p:nvSpPr>
              <p:spPr>
                <a:xfrm>
                  <a:off x="3597754" y="1448779"/>
                  <a:ext cx="648022" cy="221313"/>
                </a:xfrm>
                <a:prstGeom prst="rect">
                  <a:avLst/>
                </a:prstGeom>
                <a:noFill/>
              </p:spPr>
              <p:txBody>
                <a:bodyPr wrap="none" lIns="91440" tIns="45720" rIns="91440" bIns="45720" numCol="1">
                  <a:prstTxWarp prst="textPlain">
                    <a:avLst/>
                  </a:prstTxWarp>
                  <a:spAutoFit/>
                </a:bodyPr>
                <a:lstStyle/>
                <a:p>
                  <a:pPr algn="ctr"/>
                  <a:r>
                    <a:rPr lang="ja-JP" altLang="en-US" sz="5400" b="1" dirty="0">
                      <a:ln w="10541" cmpd="sng">
                        <a:noFill/>
                        <a:prstDash val="solid"/>
                      </a:ln>
                    </a:rPr>
                    <a:t>静岡県</a:t>
                  </a:r>
                </a:p>
              </p:txBody>
            </p:sp>
          </p:grpSp>
          <p:grpSp>
            <p:nvGrpSpPr>
              <p:cNvPr id="38" name="グループ化 37"/>
              <p:cNvGrpSpPr/>
              <p:nvPr/>
            </p:nvGrpSpPr>
            <p:grpSpPr>
              <a:xfrm>
                <a:off x="2316508" y="1412776"/>
                <a:ext cx="720030" cy="293321"/>
                <a:chOff x="2285206" y="1412776"/>
                <a:chExt cx="720030" cy="293321"/>
              </a:xfrm>
            </p:grpSpPr>
            <p:sp>
              <p:nvSpPr>
                <p:cNvPr id="39" name="正方形/長方形 38"/>
                <p:cNvSpPr/>
                <p:nvPr/>
              </p:nvSpPr>
              <p:spPr>
                <a:xfrm>
                  <a:off x="2285206" y="1412776"/>
                  <a:ext cx="720030" cy="29332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schemeClr val="tx1"/>
                    </a:solidFill>
                  </a:endParaRPr>
                </a:p>
              </p:txBody>
            </p:sp>
            <p:sp>
              <p:nvSpPr>
                <p:cNvPr id="40" name="正方形/長方形 39"/>
                <p:cNvSpPr/>
                <p:nvPr/>
              </p:nvSpPr>
              <p:spPr>
                <a:xfrm>
                  <a:off x="2339752" y="1449758"/>
                  <a:ext cx="648022" cy="221313"/>
                </a:xfrm>
                <a:prstGeom prst="rect">
                  <a:avLst/>
                </a:prstGeom>
                <a:noFill/>
              </p:spPr>
              <p:txBody>
                <a:bodyPr wrap="none" lIns="91440" tIns="45720" rIns="91440" bIns="45720" numCol="1">
                  <a:prstTxWarp prst="textPlain">
                    <a:avLst/>
                  </a:prstTxWarp>
                  <a:spAutoFit/>
                </a:bodyPr>
                <a:lstStyle/>
                <a:p>
                  <a:pPr algn="ctr"/>
                  <a:r>
                    <a:rPr lang="ja-JP" altLang="en-US" sz="5400" b="1" dirty="0">
                      <a:ln w="10541" cmpd="sng">
                        <a:noFill/>
                        <a:prstDash val="solid"/>
                      </a:ln>
                    </a:rPr>
                    <a:t>愛知県</a:t>
                  </a:r>
                </a:p>
              </p:txBody>
            </p:sp>
          </p:grpSp>
        </p:grpSp>
      </p:grpSp>
      <p:grpSp>
        <p:nvGrpSpPr>
          <p:cNvPr id="97" name="グループ化 96"/>
          <p:cNvGrpSpPr/>
          <p:nvPr/>
        </p:nvGrpSpPr>
        <p:grpSpPr>
          <a:xfrm>
            <a:off x="2844600" y="3567661"/>
            <a:ext cx="4091787" cy="2467311"/>
            <a:chOff x="4658455" y="640156"/>
            <a:chExt cx="4293279" cy="2649690"/>
          </a:xfrm>
        </p:grpSpPr>
        <p:pic>
          <p:nvPicPr>
            <p:cNvPr id="98" name="Picture 30" descr="image2"/>
            <p:cNvPicPr>
              <a:picLocks noChangeAspect="1" noChangeArrowheads="1"/>
            </p:cNvPicPr>
            <p:nvPr/>
          </p:nvPicPr>
          <p:blipFill rotWithShape="1">
            <a:blip r:embed="rId11">
              <a:lum bright="18000" contrast="12000"/>
            </a:blip>
            <a:srcRect l="2299" t="20642" b="3777"/>
            <a:stretch/>
          </p:blipFill>
          <p:spPr bwMode="auto">
            <a:xfrm>
              <a:off x="4658455" y="1075187"/>
              <a:ext cx="4293279" cy="22146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9" name="Rectangle 50"/>
            <p:cNvSpPr>
              <a:spLocks noChangeArrowheads="1"/>
            </p:cNvSpPr>
            <p:nvPr/>
          </p:nvSpPr>
          <p:spPr bwMode="auto">
            <a:xfrm>
              <a:off x="5172850" y="640156"/>
              <a:ext cx="2965450" cy="350838"/>
            </a:xfrm>
            <a:prstGeom prst="rect">
              <a:avLst/>
            </a:prstGeom>
            <a:noFill/>
            <a:ln>
              <a:noFill/>
            </a:ln>
            <a:effectLst/>
            <a:extLst>
              <a:ext uri="{909E8E84-426E-40DD-AFC4-6F175D3DCCD1}">
                <a14:hiddenFill xmlns:a14="http://schemas.microsoft.com/office/drawing/2010/main">
                  <a:gradFill rotWithShape="1">
                    <a:gsLst>
                      <a:gs pos="0">
                        <a:srgbClr val="FFCCFF"/>
                      </a:gs>
                      <a:gs pos="50000">
                        <a:srgbClr val="FFFFFF"/>
                      </a:gs>
                      <a:gs pos="100000">
                        <a:srgbClr val="FFCC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dirty="0">
                  <a:latin typeface="HGP創英角ｺﾞｼｯｸUB" panose="020B0900000000000000" pitchFamily="50" charset="-128"/>
                  <a:ea typeface="HGP創英角ｺﾞｼｯｸUB" panose="020B0900000000000000" pitchFamily="50" charset="-128"/>
                </a:rPr>
                <a:t>■</a:t>
              </a:r>
              <a:r>
                <a:rPr lang="ja-JP" altLang="en-US" sz="1600" dirty="0">
                  <a:solidFill>
                    <a:srgbClr val="FF0000"/>
                  </a:solidFill>
                  <a:latin typeface="HGP創英角ｺﾞｼｯｸUB" panose="020B0900000000000000" pitchFamily="50" charset="-128"/>
                  <a:ea typeface="HGP創英角ｺﾞｼｯｸUB" panose="020B0900000000000000" pitchFamily="50" charset="-128"/>
                </a:rPr>
                <a:t>㈱デンソー</a:t>
              </a:r>
              <a:r>
                <a:rPr lang="ja-JP" altLang="en-US" sz="1600" dirty="0">
                  <a:latin typeface="HGP創英角ｺﾞｼｯｸUB" panose="020B0900000000000000" pitchFamily="50" charset="-128"/>
                  <a:ea typeface="HGP創英角ｺﾞｼｯｸUB" panose="020B0900000000000000" pitchFamily="50" charset="-128"/>
                </a:rPr>
                <a:t>湖西製作所　</a:t>
              </a:r>
              <a:r>
                <a:rPr lang="en-US" altLang="ja-JP" sz="1600" dirty="0">
                  <a:latin typeface="HGP創英角ｺﾞｼｯｸUB" panose="020B0900000000000000" pitchFamily="50" charset="-128"/>
                  <a:ea typeface="HGP創英角ｺﾞｼｯｸUB" panose="020B0900000000000000" pitchFamily="50" charset="-128"/>
                </a:rPr>
                <a:t>【</a:t>
              </a:r>
              <a:r>
                <a:rPr lang="ja-JP" altLang="en-US" sz="1600" dirty="0">
                  <a:latin typeface="HGP創英角ｺﾞｼｯｸUB" panose="020B0900000000000000" pitchFamily="50" charset="-128"/>
                  <a:ea typeface="HGP創英角ｺﾞｼｯｸUB" panose="020B0900000000000000" pitchFamily="50" charset="-128"/>
                </a:rPr>
                <a:t>静岡県湖西市梅田</a:t>
              </a:r>
              <a:r>
                <a:rPr lang="en-US" altLang="ja-JP" sz="1600" dirty="0">
                  <a:latin typeface="HGP創英角ｺﾞｼｯｸUB" panose="020B0900000000000000" pitchFamily="50" charset="-128"/>
                  <a:ea typeface="HGP創英角ｺﾞｼｯｸUB" panose="020B0900000000000000" pitchFamily="50" charset="-128"/>
                </a:rPr>
                <a:t>】</a:t>
              </a:r>
            </a:p>
          </p:txBody>
        </p:sp>
      </p:grpSp>
      <p:sp>
        <p:nvSpPr>
          <p:cNvPr id="57" name="AutoShape 49"/>
          <p:cNvSpPr>
            <a:spLocks noChangeArrowheads="1"/>
          </p:cNvSpPr>
          <p:nvPr/>
        </p:nvSpPr>
        <p:spPr bwMode="auto">
          <a:xfrm>
            <a:off x="4919800" y="1791988"/>
            <a:ext cx="1241329" cy="371250"/>
          </a:xfrm>
          <a:prstGeom prst="wedgeRectCallout">
            <a:avLst>
              <a:gd name="adj1" fmla="val -69607"/>
              <a:gd name="adj2" fmla="val 11013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600" b="1" dirty="0">
                <a:latin typeface="Times New Roman" pitchFamily="18" charset="0"/>
                <a:ea typeface="HGP創英角ﾎﾟｯﾌﾟ体" pitchFamily="50" charset="-128"/>
              </a:rPr>
              <a:t>湖西製作所</a:t>
            </a:r>
          </a:p>
        </p:txBody>
      </p:sp>
      <p:sp>
        <p:nvSpPr>
          <p:cNvPr id="9" name="右矢印 8"/>
          <p:cNvSpPr/>
          <p:nvPr/>
        </p:nvSpPr>
        <p:spPr>
          <a:xfrm>
            <a:off x="7129428" y="1656264"/>
            <a:ext cx="856002" cy="106438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拡大</a:t>
            </a:r>
          </a:p>
        </p:txBody>
      </p:sp>
      <p:grpSp>
        <p:nvGrpSpPr>
          <p:cNvPr id="12" name="グループ化 11"/>
          <p:cNvGrpSpPr/>
          <p:nvPr/>
        </p:nvGrpSpPr>
        <p:grpSpPr>
          <a:xfrm>
            <a:off x="3020062" y="2787734"/>
            <a:ext cx="1045479" cy="369332"/>
            <a:chOff x="-2364203" y="2395916"/>
            <a:chExt cx="1045479" cy="369332"/>
          </a:xfrm>
        </p:grpSpPr>
        <p:sp>
          <p:nvSpPr>
            <p:cNvPr id="10" name="角丸四角形 9"/>
            <p:cNvSpPr/>
            <p:nvPr/>
          </p:nvSpPr>
          <p:spPr>
            <a:xfrm>
              <a:off x="-2340768" y="2403899"/>
              <a:ext cx="1008000" cy="360000"/>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p:cNvSpPr txBox="1"/>
            <p:nvPr/>
          </p:nvSpPr>
          <p:spPr>
            <a:xfrm>
              <a:off x="-2364203" y="2395916"/>
              <a:ext cx="1045479" cy="369332"/>
            </a:xfrm>
            <a:prstGeom prst="rect">
              <a:avLst/>
            </a:prstGeom>
            <a:noFill/>
          </p:spPr>
          <p:txBody>
            <a:bodyPr wrap="none" rtlCol="0">
              <a:spAutoFit/>
            </a:bodyPr>
            <a:lstStyle/>
            <a:p>
              <a:r>
                <a:rPr lang="ja-JP" altLang="en-US" b="1" dirty="0"/>
                <a:t>▶ 三重県</a:t>
              </a:r>
            </a:p>
          </p:txBody>
        </p:sp>
      </p:grpSp>
      <p:grpSp>
        <p:nvGrpSpPr>
          <p:cNvPr id="59" name="グループ化 58"/>
          <p:cNvGrpSpPr/>
          <p:nvPr/>
        </p:nvGrpSpPr>
        <p:grpSpPr>
          <a:xfrm>
            <a:off x="3184982" y="1203180"/>
            <a:ext cx="1051891" cy="369332"/>
            <a:chOff x="-2364203" y="2395916"/>
            <a:chExt cx="1051891" cy="369332"/>
          </a:xfrm>
        </p:grpSpPr>
        <p:sp>
          <p:nvSpPr>
            <p:cNvPr id="60" name="角丸四角形 59"/>
            <p:cNvSpPr/>
            <p:nvPr/>
          </p:nvSpPr>
          <p:spPr>
            <a:xfrm>
              <a:off x="-2340768" y="2403899"/>
              <a:ext cx="1008000" cy="360000"/>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 name="テキスト ボックス 60"/>
            <p:cNvSpPr txBox="1"/>
            <p:nvPr/>
          </p:nvSpPr>
          <p:spPr>
            <a:xfrm>
              <a:off x="-2364203" y="2395916"/>
              <a:ext cx="1051891" cy="369332"/>
            </a:xfrm>
            <a:prstGeom prst="rect">
              <a:avLst/>
            </a:prstGeom>
            <a:noFill/>
          </p:spPr>
          <p:txBody>
            <a:bodyPr wrap="none" rtlCol="0">
              <a:spAutoFit/>
            </a:bodyPr>
            <a:lstStyle/>
            <a:p>
              <a:r>
                <a:rPr lang="ja-JP" altLang="en-US" b="1" dirty="0"/>
                <a:t>▶ 岐阜県</a:t>
              </a:r>
            </a:p>
          </p:txBody>
        </p:sp>
      </p:grpSp>
      <p:sp>
        <p:nvSpPr>
          <p:cNvPr id="5" name="テキスト ボックス 4"/>
          <p:cNvSpPr txBox="1"/>
          <p:nvPr/>
        </p:nvSpPr>
        <p:spPr>
          <a:xfrm>
            <a:off x="4194418" y="1398083"/>
            <a:ext cx="858558" cy="369332"/>
          </a:xfrm>
          <a:prstGeom prst="rect">
            <a:avLst/>
          </a:prstGeom>
          <a:solidFill>
            <a:schemeClr val="bg1"/>
          </a:solidFill>
          <a:ln>
            <a:solidFill>
              <a:schemeClr val="tx1"/>
            </a:solidFill>
          </a:ln>
        </p:spPr>
        <p:txBody>
          <a:bodyPr wrap="square" rtlCol="0">
            <a:spAutoFit/>
          </a:bodyPr>
          <a:lstStyle/>
          <a:p>
            <a:pPr algn="ctr"/>
            <a:r>
              <a:rPr lang="ja-JP" altLang="en-US" dirty="0"/>
              <a:t>本社</a:t>
            </a:r>
          </a:p>
        </p:txBody>
      </p:sp>
      <p:grpSp>
        <p:nvGrpSpPr>
          <p:cNvPr id="66" name="グループ化 65"/>
          <p:cNvGrpSpPr/>
          <p:nvPr/>
        </p:nvGrpSpPr>
        <p:grpSpPr>
          <a:xfrm>
            <a:off x="5068283" y="2378492"/>
            <a:ext cx="1051891" cy="369332"/>
            <a:chOff x="-2364203" y="2395916"/>
            <a:chExt cx="1051891" cy="369332"/>
          </a:xfrm>
        </p:grpSpPr>
        <p:sp>
          <p:nvSpPr>
            <p:cNvPr id="67" name="角丸四角形 66"/>
            <p:cNvSpPr/>
            <p:nvPr/>
          </p:nvSpPr>
          <p:spPr>
            <a:xfrm>
              <a:off x="-2340768" y="2403899"/>
              <a:ext cx="1008000" cy="360000"/>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テキスト ボックス 67"/>
            <p:cNvSpPr txBox="1"/>
            <p:nvPr/>
          </p:nvSpPr>
          <p:spPr>
            <a:xfrm>
              <a:off x="-2364203" y="2395916"/>
              <a:ext cx="1051891" cy="369332"/>
            </a:xfrm>
            <a:prstGeom prst="rect">
              <a:avLst/>
            </a:prstGeom>
            <a:noFill/>
          </p:spPr>
          <p:txBody>
            <a:bodyPr wrap="none" rtlCol="0">
              <a:spAutoFit/>
            </a:bodyPr>
            <a:lstStyle/>
            <a:p>
              <a:r>
                <a:rPr lang="ja-JP" altLang="en-US" b="1" dirty="0"/>
                <a:t>▶ 静岡県</a:t>
              </a:r>
            </a:p>
          </p:txBody>
        </p:sp>
      </p:grpSp>
      <p:sp>
        <p:nvSpPr>
          <p:cNvPr id="69" name="テキスト ボックス 68"/>
          <p:cNvSpPr txBox="1"/>
          <p:nvPr/>
        </p:nvSpPr>
        <p:spPr>
          <a:xfrm>
            <a:off x="10560496" y="42083"/>
            <a:ext cx="936104" cy="369332"/>
          </a:xfrm>
          <a:prstGeom prst="rect">
            <a:avLst/>
          </a:prstGeom>
          <a:noFill/>
        </p:spPr>
        <p:txBody>
          <a:bodyPr wrap="square" rtlCol="0">
            <a:spAutoFit/>
          </a:bodyPr>
          <a:lstStyle/>
          <a:p>
            <a:r>
              <a:rPr lang="ja-JP" altLang="en-US" b="1" dirty="0"/>
              <a:t>１</a:t>
            </a:r>
            <a:r>
              <a:rPr lang="en-US" altLang="ja-JP" b="1" dirty="0"/>
              <a:t>/</a:t>
            </a:r>
            <a:r>
              <a:rPr lang="ja-JP" altLang="en-US" b="1" dirty="0"/>
              <a:t>３０</a:t>
            </a:r>
          </a:p>
        </p:txBody>
      </p:sp>
      <p:pic>
        <p:nvPicPr>
          <p:cNvPr id="25" name="図 24">
            <a:extLst>
              <a:ext uri="{FF2B5EF4-FFF2-40B4-BE49-F238E27FC236}">
                <a16:creationId xmlns:a16="http://schemas.microsoft.com/office/drawing/2014/main" id="{4C0D6DCC-A4CB-CE63-B8CF-922D0E75613A}"/>
              </a:ext>
            </a:extLst>
          </p:cNvPr>
          <p:cNvPicPr>
            <a:picLocks noChangeAspect="1"/>
          </p:cNvPicPr>
          <p:nvPr/>
        </p:nvPicPr>
        <p:blipFill>
          <a:blip r:embed="rId12"/>
          <a:srcRect l="28062" t="22345" r="23122" b="11085"/>
          <a:stretch/>
        </p:blipFill>
        <p:spPr>
          <a:xfrm>
            <a:off x="52579" y="946190"/>
            <a:ext cx="2750276" cy="2109666"/>
          </a:xfrm>
          <a:prstGeom prst="rect">
            <a:avLst/>
          </a:prstGeom>
          <a:ln>
            <a:solidFill>
              <a:schemeClr val="tx1"/>
            </a:solidFill>
          </a:ln>
        </p:spPr>
      </p:pic>
    </p:spTree>
    <p:extLst>
      <p:ext uri="{BB962C8B-B14F-4D97-AF65-F5344CB8AC3E}">
        <p14:creationId xmlns:p14="http://schemas.microsoft.com/office/powerpoint/2010/main" val="417706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5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 presetClass="entr" presetSubtype="0" fill="hold" nodeType="withEffect">
                                  <p:stCondLst>
                                    <p:cond delay="250"/>
                                  </p:stCondLst>
                                  <p:childTnLst>
                                    <p:set>
                                      <p:cBhvr>
                                        <p:cTn id="24" dur="1" fill="hold">
                                          <p:stCondLst>
                                            <p:cond delay="499"/>
                                          </p:stCondLst>
                                        </p:cTn>
                                        <p:tgtEl>
                                          <p:spTgt spid="101"/>
                                        </p:tgtEl>
                                        <p:attrNameLst>
                                          <p:attrName>style.visibility</p:attrName>
                                        </p:attrNameLst>
                                      </p:cBhvr>
                                      <p:to>
                                        <p:strVal val="visible"/>
                                      </p:to>
                                    </p:set>
                                  </p:childTnLst>
                                </p:cTn>
                              </p:par>
                            </p:childTnLst>
                          </p:cTn>
                        </p:par>
                        <p:par>
                          <p:cTn id="25" fill="hold">
                            <p:stCondLst>
                              <p:cond delay="750"/>
                            </p:stCondLst>
                            <p:childTnLst>
                              <p:par>
                                <p:cTn id="26" presetID="1" presetClass="entr" presetSubtype="0" fill="hold" nodeType="afterEffect">
                                  <p:stCondLst>
                                    <p:cond delay="0"/>
                                  </p:stCondLst>
                                  <p:childTnLst>
                                    <p:set>
                                      <p:cBhvr>
                                        <p:cTn id="27" dur="1" fill="hold">
                                          <p:stCondLst>
                                            <p:cond delay="499"/>
                                          </p:stCondLst>
                                        </p:cTn>
                                        <p:tgtEl>
                                          <p:spTgt spid="10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out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96" name="オブジェクト 2295"/>
          <p:cNvGraphicFramePr>
            <a:graphicFrameLocks noChangeAspect="1"/>
          </p:cNvGraphicFramePr>
          <p:nvPr>
            <p:extLst>
              <p:ext uri="{D42A27DB-BD31-4B8C-83A1-F6EECF244321}">
                <p14:modId xmlns:p14="http://schemas.microsoft.com/office/powerpoint/2010/main" val="2092583508"/>
              </p:ext>
            </p:extLst>
          </p:nvPr>
        </p:nvGraphicFramePr>
        <p:xfrm>
          <a:off x="4091751" y="4662429"/>
          <a:ext cx="1288471" cy="1107992"/>
        </p:xfrm>
        <a:graphic>
          <a:graphicData uri="http://schemas.openxmlformats.org/presentationml/2006/ole">
            <mc:AlternateContent xmlns:mc="http://schemas.openxmlformats.org/markup-compatibility/2006">
              <mc:Choice xmlns:v="urn:schemas-microsoft-com:vml" Requires="v">
                <p:oleObj name="Image" r:id="rId3" imgW="2439816" imgH="1906107" progId="Photoshop.Image.4">
                  <p:embed/>
                </p:oleObj>
              </mc:Choice>
              <mc:Fallback>
                <p:oleObj name="Image" r:id="rId3" imgW="2439816" imgH="1906107" progId="Photoshop.Image.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751" y="4662429"/>
                        <a:ext cx="1288471" cy="1107992"/>
                      </a:xfrm>
                      <a:prstGeom prst="rect">
                        <a:avLst/>
                      </a:prstGeom>
                      <a:noFill/>
                      <a:ln>
                        <a:noFill/>
                      </a:ln>
                    </p:spPr>
                  </p:pic>
                </p:oleObj>
              </mc:Fallback>
            </mc:AlternateContent>
          </a:graphicData>
        </a:graphic>
      </p:graphicFrame>
      <p:pic>
        <p:nvPicPr>
          <p:cNvPr id="137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3870" y="4365889"/>
            <a:ext cx="5922169" cy="1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Line 913"/>
          <p:cNvSpPr>
            <a:spLocks noChangeShapeType="1"/>
          </p:cNvSpPr>
          <p:nvPr/>
        </p:nvSpPr>
        <p:spPr bwMode="auto">
          <a:xfrm>
            <a:off x="5422750" y="1211536"/>
            <a:ext cx="14763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53" name="Line 911"/>
          <p:cNvSpPr>
            <a:spLocks noChangeShapeType="1"/>
          </p:cNvSpPr>
          <p:nvPr/>
        </p:nvSpPr>
        <p:spPr bwMode="auto">
          <a:xfrm flipH="1">
            <a:off x="5422750" y="1624287"/>
            <a:ext cx="0" cy="2762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54" name="Line 913"/>
          <p:cNvSpPr>
            <a:spLocks noChangeShapeType="1"/>
          </p:cNvSpPr>
          <p:nvPr/>
        </p:nvSpPr>
        <p:spPr bwMode="auto">
          <a:xfrm>
            <a:off x="5417989" y="1903686"/>
            <a:ext cx="14763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58" name="AutoShape 2"/>
          <p:cNvSpPr>
            <a:spLocks noChangeArrowheads="1"/>
          </p:cNvSpPr>
          <p:nvPr/>
        </p:nvSpPr>
        <p:spPr bwMode="auto">
          <a:xfrm>
            <a:off x="3403450"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2059" name="Line 903"/>
          <p:cNvSpPr>
            <a:spLocks noChangeShapeType="1"/>
          </p:cNvSpPr>
          <p:nvPr/>
        </p:nvSpPr>
        <p:spPr bwMode="auto">
          <a:xfrm flipH="1">
            <a:off x="6303814" y="1567136"/>
            <a:ext cx="306387"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0" name="Line 904"/>
          <p:cNvSpPr>
            <a:spLocks noChangeShapeType="1"/>
          </p:cNvSpPr>
          <p:nvPr/>
        </p:nvSpPr>
        <p:spPr bwMode="auto">
          <a:xfrm flipH="1">
            <a:off x="6565750" y="1700486"/>
            <a:ext cx="3048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1" name="Line 905"/>
          <p:cNvSpPr>
            <a:spLocks noChangeShapeType="1"/>
          </p:cNvSpPr>
          <p:nvPr/>
        </p:nvSpPr>
        <p:spPr bwMode="auto">
          <a:xfrm flipH="1">
            <a:off x="6587975" y="1352823"/>
            <a:ext cx="306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2" name="Line 906"/>
          <p:cNvSpPr>
            <a:spLocks noChangeShapeType="1"/>
          </p:cNvSpPr>
          <p:nvPr/>
        </p:nvSpPr>
        <p:spPr bwMode="auto">
          <a:xfrm>
            <a:off x="6592738" y="1352823"/>
            <a:ext cx="0" cy="230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3" name="Line 907"/>
          <p:cNvSpPr>
            <a:spLocks noChangeShapeType="1"/>
          </p:cNvSpPr>
          <p:nvPr/>
        </p:nvSpPr>
        <p:spPr bwMode="auto">
          <a:xfrm>
            <a:off x="6591150" y="1541737"/>
            <a:ext cx="0" cy="14287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dirty="0"/>
          </a:p>
        </p:txBody>
      </p:sp>
      <p:sp>
        <p:nvSpPr>
          <p:cNvPr id="2064" name="Line 908"/>
          <p:cNvSpPr>
            <a:spLocks noChangeShapeType="1"/>
          </p:cNvSpPr>
          <p:nvPr/>
        </p:nvSpPr>
        <p:spPr bwMode="auto">
          <a:xfrm flipH="1">
            <a:off x="5430688" y="1613173"/>
            <a:ext cx="12065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5" name="Line 910"/>
          <p:cNvSpPr>
            <a:spLocks noChangeShapeType="1"/>
          </p:cNvSpPr>
          <p:nvPr/>
        </p:nvSpPr>
        <p:spPr bwMode="auto">
          <a:xfrm>
            <a:off x="5232250" y="1140098"/>
            <a:ext cx="198438"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6" name="Line 911"/>
          <p:cNvSpPr>
            <a:spLocks noChangeShapeType="1"/>
          </p:cNvSpPr>
          <p:nvPr/>
        </p:nvSpPr>
        <p:spPr bwMode="auto">
          <a:xfrm>
            <a:off x="5422750" y="794024"/>
            <a:ext cx="0" cy="34131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7" name="Rectangle 912"/>
          <p:cNvSpPr>
            <a:spLocks noChangeArrowheads="1"/>
          </p:cNvSpPr>
          <p:nvPr/>
        </p:nvSpPr>
        <p:spPr bwMode="auto">
          <a:xfrm>
            <a:off x="3555426" y="844824"/>
            <a:ext cx="1676825" cy="579437"/>
          </a:xfrm>
          <a:prstGeom prst="rect">
            <a:avLst/>
          </a:prstGeom>
          <a:solidFill>
            <a:srgbClr val="FF9900"/>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600" b="1" dirty="0">
                <a:latin typeface="HGP創英角ﾎﾟｯﾌﾟ体" pitchFamily="50" charset="-128"/>
              </a:rPr>
              <a:t>モータ製造</a:t>
            </a:r>
            <a:r>
              <a:rPr lang="ja-JP" altLang="en-US" sz="1600" b="1" dirty="0">
                <a:latin typeface="HGP創英角ﾎﾟｯﾌﾟ体" panose="040B0A00000000000000" pitchFamily="50" charset="-128"/>
                <a:ea typeface="HGP創英角ﾎﾟｯﾌﾟ体" panose="040B0A00000000000000" pitchFamily="50" charset="-128"/>
              </a:rPr>
              <a:t>〇</a:t>
            </a:r>
            <a:r>
              <a:rPr lang="ja-JP" altLang="en-US" sz="1600" b="1" dirty="0">
                <a:latin typeface="HGP創英角ﾎﾟｯﾌﾟ体" pitchFamily="50" charset="-128"/>
              </a:rPr>
              <a:t>部</a:t>
            </a:r>
            <a:endParaRPr lang="en-US" altLang="ja-JP" sz="1600" b="1" dirty="0">
              <a:latin typeface="HGP創英角ﾎﾟｯﾌﾟ体" pitchFamily="50" charset="-128"/>
            </a:endParaRPr>
          </a:p>
          <a:p>
            <a:pPr algn="ctr">
              <a:spcBef>
                <a:spcPct val="0"/>
              </a:spcBef>
            </a:pPr>
            <a:r>
              <a:rPr lang="ja-JP" altLang="en-US" sz="1600" b="1" dirty="0">
                <a:latin typeface="HGP創英角ﾎﾟｯﾌﾟ体" panose="040B0A00000000000000" pitchFamily="50" charset="-128"/>
                <a:ea typeface="HGP創英角ﾎﾟｯﾌﾟ体" panose="040B0A00000000000000" pitchFamily="50" charset="-128"/>
              </a:rPr>
              <a:t>〇</a:t>
            </a:r>
            <a:r>
              <a:rPr lang="ja-JP" altLang="en-US" sz="1600" b="1" dirty="0">
                <a:latin typeface="HGP創英角ﾎﾟｯﾌﾟ体" pitchFamily="50" charset="-128"/>
              </a:rPr>
              <a:t>工場　生産</a:t>
            </a:r>
            <a:r>
              <a:rPr lang="ja-JP" altLang="en-US" sz="1600" b="1" dirty="0">
                <a:latin typeface="HGS創英角ﾎﾟｯﾌﾟ体" pitchFamily="50" charset="-128"/>
                <a:ea typeface="HGS創英角ﾎﾟｯﾌﾟ体" pitchFamily="50" charset="-128"/>
              </a:rPr>
              <a:t>〇</a:t>
            </a:r>
            <a:r>
              <a:rPr lang="ja-JP" altLang="en-US" sz="1600" b="1" dirty="0">
                <a:latin typeface="HGP創英角ﾎﾟｯﾌﾟ体" pitchFamily="50" charset="-128"/>
              </a:rPr>
              <a:t>課</a:t>
            </a:r>
          </a:p>
        </p:txBody>
      </p:sp>
      <p:sp>
        <p:nvSpPr>
          <p:cNvPr id="2068" name="Line 913"/>
          <p:cNvSpPr>
            <a:spLocks noChangeShapeType="1"/>
          </p:cNvSpPr>
          <p:nvPr/>
        </p:nvSpPr>
        <p:spPr bwMode="auto">
          <a:xfrm>
            <a:off x="5421164" y="795611"/>
            <a:ext cx="147637"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69" name="Rectangle 916"/>
          <p:cNvSpPr>
            <a:spLocks noChangeArrowheads="1"/>
          </p:cNvSpPr>
          <p:nvPr/>
        </p:nvSpPr>
        <p:spPr bwMode="auto">
          <a:xfrm>
            <a:off x="6838800" y="1228998"/>
            <a:ext cx="2112706" cy="2397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ja-JP" altLang="en-US" sz="1400" dirty="0">
                <a:latin typeface="HGP創英角ﾎﾟｯﾌﾟ体" pitchFamily="50" charset="-128"/>
              </a:rPr>
              <a:t>１班 </a:t>
            </a:r>
            <a:r>
              <a:rPr lang="ja-JP" altLang="en-US" sz="1300" dirty="0">
                <a:latin typeface="HGP創英角ﾎﾟｯﾌﾟ体" pitchFamily="50" charset="-128"/>
              </a:rPr>
              <a:t>ＧＳ３４ＴＲ２次ライン</a:t>
            </a:r>
          </a:p>
        </p:txBody>
      </p:sp>
      <p:sp>
        <p:nvSpPr>
          <p:cNvPr id="2070" name="Rectangle 917"/>
          <p:cNvSpPr>
            <a:spLocks noChangeArrowheads="1"/>
          </p:cNvSpPr>
          <p:nvPr/>
        </p:nvSpPr>
        <p:spPr bwMode="auto">
          <a:xfrm>
            <a:off x="5529114" y="1424261"/>
            <a:ext cx="917575" cy="285750"/>
          </a:xfrm>
          <a:prstGeom prst="rect">
            <a:avLst/>
          </a:prstGeom>
          <a:solidFill>
            <a:srgbClr val="FF9900"/>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600" b="1" dirty="0">
                <a:latin typeface="HGS創英角ﾎﾟｯﾌﾟ体" pitchFamily="50" charset="-128"/>
                <a:ea typeface="HGS創英角ﾎﾟｯﾌﾟ体" pitchFamily="50" charset="-128"/>
              </a:rPr>
              <a:t>３</a:t>
            </a:r>
            <a:r>
              <a:rPr lang="ja-JP" altLang="en-US" sz="1600" b="1" dirty="0">
                <a:latin typeface="HGP創英角ﾎﾟｯﾌﾟ体" pitchFamily="50" charset="-128"/>
              </a:rPr>
              <a:t>係</a:t>
            </a:r>
          </a:p>
        </p:txBody>
      </p:sp>
      <p:sp>
        <p:nvSpPr>
          <p:cNvPr id="2071" name="Rectangle 922"/>
          <p:cNvSpPr>
            <a:spLocks noChangeArrowheads="1"/>
          </p:cNvSpPr>
          <p:nvPr/>
        </p:nvSpPr>
        <p:spPr bwMode="auto">
          <a:xfrm>
            <a:off x="5533876" y="736873"/>
            <a:ext cx="917575" cy="2857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400" dirty="0">
                <a:latin typeface="+mj-ea"/>
                <a:ea typeface="+mj-ea"/>
              </a:rPr>
              <a:t>１</a:t>
            </a:r>
            <a:r>
              <a:rPr lang="ja-JP" altLang="en-US" sz="1400" dirty="0">
                <a:latin typeface="HGP創英角ﾎﾟｯﾌﾟ体" pitchFamily="50" charset="-128"/>
              </a:rPr>
              <a:t>係</a:t>
            </a:r>
          </a:p>
        </p:txBody>
      </p:sp>
      <p:sp>
        <p:nvSpPr>
          <p:cNvPr id="2072" name="Line 924"/>
          <p:cNvSpPr>
            <a:spLocks noChangeShapeType="1"/>
          </p:cNvSpPr>
          <p:nvPr/>
        </p:nvSpPr>
        <p:spPr bwMode="auto">
          <a:xfrm flipH="1">
            <a:off x="5425926" y="1113112"/>
            <a:ext cx="4763" cy="523875"/>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dirty="0"/>
          </a:p>
        </p:txBody>
      </p:sp>
      <p:sp>
        <p:nvSpPr>
          <p:cNvPr id="2081" name="Rectangle 914"/>
          <p:cNvSpPr>
            <a:spLocks noChangeArrowheads="1"/>
          </p:cNvSpPr>
          <p:nvPr/>
        </p:nvSpPr>
        <p:spPr bwMode="auto">
          <a:xfrm>
            <a:off x="6838800" y="1556024"/>
            <a:ext cx="2112706" cy="303213"/>
          </a:xfrm>
          <a:prstGeom prst="rect">
            <a:avLst/>
          </a:prstGeom>
          <a:solidFill>
            <a:srgbClr val="FF9900"/>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600" b="1" dirty="0">
                <a:latin typeface="HGS創英角ﾎﾟｯﾌﾟ体" pitchFamily="50" charset="-128"/>
                <a:ea typeface="HGS創英角ﾎﾟｯﾌﾟ体" pitchFamily="50" charset="-128"/>
              </a:rPr>
              <a:t>２</a:t>
            </a:r>
            <a:r>
              <a:rPr lang="ja-JP" altLang="en-US" sz="1600" b="1" dirty="0">
                <a:latin typeface="HGP創英角ﾎﾟｯﾌﾟ体" pitchFamily="50" charset="-128"/>
              </a:rPr>
              <a:t>班 </a:t>
            </a:r>
            <a:r>
              <a:rPr lang="en-US" altLang="ja-JP" sz="1600" b="1" dirty="0" err="1">
                <a:latin typeface="HGP創英角ﾎﾟｯﾌﾟ体" pitchFamily="50" charset="-128"/>
              </a:rPr>
              <a:t>abcde</a:t>
            </a:r>
            <a:r>
              <a:rPr lang="ja-JP" altLang="en-US" sz="1600" b="1" dirty="0">
                <a:latin typeface="HGP創英角ﾎﾟｯﾌﾟ体" pitchFamily="50" charset="-128"/>
              </a:rPr>
              <a:t>生産物流</a:t>
            </a:r>
          </a:p>
        </p:txBody>
      </p:sp>
      <p:sp>
        <p:nvSpPr>
          <p:cNvPr id="2082" name="Text Box 308"/>
          <p:cNvSpPr txBox="1">
            <a:spLocks noChangeArrowheads="1"/>
          </p:cNvSpPr>
          <p:nvPr/>
        </p:nvSpPr>
        <p:spPr bwMode="auto">
          <a:xfrm>
            <a:off x="10699843" y="1844824"/>
            <a:ext cx="1444829"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l"/>
            <a:r>
              <a:rPr lang="ja-JP" altLang="en-US" sz="1600" dirty="0">
                <a:ea typeface="HGP創英角ﾎﾟｯﾌﾟ体" pitchFamily="50" charset="-128"/>
              </a:rPr>
              <a:t>月産　６万台</a:t>
            </a:r>
            <a:r>
              <a:rPr lang="ja-JP" altLang="en-US" sz="1600" b="1" i="1" dirty="0">
                <a:ea typeface="HGP創英角ﾎﾟｯﾌﾟ体" pitchFamily="50" charset="-128"/>
              </a:rPr>
              <a:t>　</a:t>
            </a:r>
          </a:p>
        </p:txBody>
      </p:sp>
      <p:sp>
        <p:nvSpPr>
          <p:cNvPr id="2084" name="Text Box 310"/>
          <p:cNvSpPr txBox="1">
            <a:spLocks noChangeArrowheads="1"/>
          </p:cNvSpPr>
          <p:nvPr/>
        </p:nvSpPr>
        <p:spPr bwMode="auto">
          <a:xfrm>
            <a:off x="9034751" y="476673"/>
            <a:ext cx="28218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l" eaLnBrk="0" hangingPunct="0">
              <a:spcBef>
                <a:spcPct val="0"/>
              </a:spcBef>
            </a:pPr>
            <a:r>
              <a:rPr kumimoji="0" lang="ja-JP" altLang="en-US" sz="1400" dirty="0">
                <a:ea typeface="HGP創英角ﾎﾟｯﾌﾟ体" pitchFamily="50" charset="-128"/>
              </a:rPr>
              <a:t>自動車用パワーウインドウモータ</a:t>
            </a:r>
          </a:p>
        </p:txBody>
      </p:sp>
      <p:sp>
        <p:nvSpPr>
          <p:cNvPr id="2095" name="Rectangle 922"/>
          <p:cNvSpPr>
            <a:spLocks noChangeArrowheads="1"/>
          </p:cNvSpPr>
          <p:nvPr/>
        </p:nvSpPr>
        <p:spPr bwMode="auto">
          <a:xfrm>
            <a:off x="5529114" y="1075011"/>
            <a:ext cx="917575" cy="2857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400" dirty="0">
                <a:latin typeface="+mj-ea"/>
                <a:ea typeface="+mj-ea"/>
              </a:rPr>
              <a:t>２</a:t>
            </a:r>
            <a:r>
              <a:rPr lang="ja-JP" altLang="en-US" sz="1400" dirty="0">
                <a:latin typeface="HGP創英角ﾎﾟｯﾌﾟ体" pitchFamily="50" charset="-128"/>
              </a:rPr>
              <a:t>係</a:t>
            </a:r>
          </a:p>
        </p:txBody>
      </p:sp>
      <p:sp>
        <p:nvSpPr>
          <p:cNvPr id="2096" name="Rectangle 922"/>
          <p:cNvSpPr>
            <a:spLocks noChangeArrowheads="1"/>
          </p:cNvSpPr>
          <p:nvPr/>
        </p:nvSpPr>
        <p:spPr bwMode="auto">
          <a:xfrm>
            <a:off x="5525939" y="1775098"/>
            <a:ext cx="917575" cy="28575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ja-JP" altLang="en-US" sz="1400" dirty="0">
                <a:latin typeface="+mj-ea"/>
                <a:ea typeface="+mj-ea"/>
              </a:rPr>
              <a:t>４</a:t>
            </a:r>
            <a:r>
              <a:rPr lang="ja-JP" altLang="en-US" sz="1400" dirty="0">
                <a:latin typeface="HGP創英角ﾎﾟｯﾌﾟ体" pitchFamily="50" charset="-128"/>
              </a:rPr>
              <a:t>係</a:t>
            </a:r>
          </a:p>
        </p:txBody>
      </p:sp>
      <p:sp>
        <p:nvSpPr>
          <p:cNvPr id="2073" name="AutoShape 1310"/>
          <p:cNvSpPr>
            <a:spLocks noChangeArrowheads="1"/>
          </p:cNvSpPr>
          <p:nvPr/>
        </p:nvSpPr>
        <p:spPr bwMode="auto">
          <a:xfrm>
            <a:off x="3576488" y="6100803"/>
            <a:ext cx="8280400"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１００％確実な物をジャストインタイムで提供している職場</a:t>
            </a:r>
          </a:p>
        </p:txBody>
      </p:sp>
      <p:sp>
        <p:nvSpPr>
          <p:cNvPr id="1052" name="Rectangle 5"/>
          <p:cNvSpPr>
            <a:spLocks noChangeArrowheads="1"/>
          </p:cNvSpPr>
          <p:nvPr/>
        </p:nvSpPr>
        <p:spPr bwMode="auto">
          <a:xfrm>
            <a:off x="3478849" y="132156"/>
            <a:ext cx="2502272"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２</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職場紹介</a:t>
            </a:r>
          </a:p>
        </p:txBody>
      </p:sp>
      <p:pic>
        <p:nvPicPr>
          <p:cNvPr id="1054" name="Picture 311" descr="GS34_4"/>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9380253" y="764872"/>
            <a:ext cx="1756307"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9895" y="2529274"/>
            <a:ext cx="5330155" cy="15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 6"/>
          <p:cNvSpPr/>
          <p:nvPr/>
        </p:nvSpPr>
        <p:spPr>
          <a:xfrm>
            <a:off x="4686231" y="2323885"/>
            <a:ext cx="6450329" cy="1846980"/>
          </a:xfrm>
          <a:prstGeom prst="roundRect">
            <a:avLst/>
          </a:prstGeom>
          <a:noFill/>
          <a:ln w="38100">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8" name="Text Box 1349"/>
          <p:cNvSpPr txBox="1">
            <a:spLocks noChangeArrowheads="1"/>
          </p:cNvSpPr>
          <p:nvPr/>
        </p:nvSpPr>
        <p:spPr bwMode="auto">
          <a:xfrm>
            <a:off x="5872232" y="2146941"/>
            <a:ext cx="1226195" cy="400110"/>
          </a:xfrm>
          <a:prstGeom prst="rect">
            <a:avLst/>
          </a:prstGeom>
          <a:solidFill>
            <a:srgbClr val="99CCFF"/>
          </a:solidFill>
          <a:ln w="9525">
            <a:solidFill>
              <a:schemeClr val="tx1"/>
            </a:solidFill>
            <a:miter lim="800000"/>
            <a:headEnd/>
            <a:tailEnd/>
          </a:ln>
          <a:effectLst/>
        </p:spPr>
        <p:txBody>
          <a:bodyPr wrap="square">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ctr"/>
            <a:r>
              <a:rPr lang="ja-JP" altLang="en-US" sz="2000" dirty="0">
                <a:latin typeface="HGP創英角ﾎﾟｯﾌﾟ体" pitchFamily="50" charset="-128"/>
                <a:ea typeface="HGP創英角ﾎﾟｯﾌﾟ体" pitchFamily="50" charset="-128"/>
              </a:rPr>
              <a:t>お客様</a:t>
            </a:r>
          </a:p>
        </p:txBody>
      </p:sp>
      <p:sp>
        <p:nvSpPr>
          <p:cNvPr id="8" name="角丸四角形 7"/>
          <p:cNvSpPr/>
          <p:nvPr/>
        </p:nvSpPr>
        <p:spPr>
          <a:xfrm>
            <a:off x="3687183" y="4274707"/>
            <a:ext cx="8169456" cy="1636762"/>
          </a:xfrm>
          <a:prstGeom prst="roundRect">
            <a:avLst/>
          </a:prstGeom>
          <a:noFill/>
          <a:ln w="1270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01" name="Text Box 1349"/>
          <p:cNvSpPr txBox="1">
            <a:spLocks noChangeArrowheads="1"/>
          </p:cNvSpPr>
          <p:nvPr/>
        </p:nvSpPr>
        <p:spPr bwMode="auto">
          <a:xfrm>
            <a:off x="5576940" y="5691643"/>
            <a:ext cx="1226195" cy="36933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Times New Roman" pitchFamily="18" charset="0"/>
                <a:ea typeface="ＭＳ Ｐゴシック" charset="-128"/>
              </a:defRPr>
            </a:lvl1pPr>
            <a:lvl2pPr>
              <a:defRPr kumimoji="1" sz="2800">
                <a:solidFill>
                  <a:schemeClr val="tx1"/>
                </a:solidFill>
                <a:latin typeface="Times New Roman" pitchFamily="18" charset="0"/>
                <a:ea typeface="ＭＳ Ｐゴシック" charset="-128"/>
              </a:defRPr>
            </a:lvl2pPr>
            <a:lvl3pPr>
              <a:defRPr kumimoji="1" sz="2400">
                <a:solidFill>
                  <a:schemeClr val="tx1"/>
                </a:solidFill>
                <a:latin typeface="Times New Roman" pitchFamily="18" charset="0"/>
                <a:ea typeface="ＭＳ Ｐゴシック" charset="-128"/>
              </a:defRPr>
            </a:lvl3pPr>
            <a:lvl4pPr>
              <a:defRPr kumimoji="1" sz="2000">
                <a:solidFill>
                  <a:schemeClr val="tx1"/>
                </a:solidFill>
                <a:latin typeface="Times New Roman" pitchFamily="18" charset="0"/>
                <a:ea typeface="ＭＳ Ｐゴシック" charset="-128"/>
              </a:defRPr>
            </a:lvl4pPr>
            <a:lvl5pPr>
              <a:defRPr kumimoji="1" sz="2000">
                <a:solidFill>
                  <a:schemeClr val="tx1"/>
                </a:solidFill>
                <a:latin typeface="Times New Roman" pitchFamily="18" charset="0"/>
                <a:ea typeface="ＭＳ Ｐゴシック" charset="-128"/>
              </a:defRPr>
            </a:lvl5pPr>
            <a:lvl6pPr eaLnBrk="0" hangingPunct="0">
              <a:defRPr kumimoji="1" sz="2000">
                <a:solidFill>
                  <a:schemeClr val="tx1"/>
                </a:solidFill>
                <a:latin typeface="Times New Roman" pitchFamily="18" charset="0"/>
                <a:ea typeface="ＭＳ Ｐゴシック" charset="-128"/>
              </a:defRPr>
            </a:lvl6pPr>
            <a:lvl7pPr eaLnBrk="0" hangingPunct="0">
              <a:defRPr kumimoji="1" sz="2000">
                <a:solidFill>
                  <a:schemeClr val="tx1"/>
                </a:solidFill>
                <a:latin typeface="Times New Roman" pitchFamily="18" charset="0"/>
                <a:ea typeface="ＭＳ Ｐゴシック" charset="-128"/>
              </a:defRPr>
            </a:lvl7pPr>
            <a:lvl8pPr eaLnBrk="0" hangingPunct="0">
              <a:defRPr kumimoji="1" sz="2000">
                <a:solidFill>
                  <a:schemeClr val="tx1"/>
                </a:solidFill>
                <a:latin typeface="Times New Roman" pitchFamily="18" charset="0"/>
                <a:ea typeface="ＭＳ Ｐゴシック" charset="-128"/>
              </a:defRPr>
            </a:lvl8pPr>
            <a:lvl9pPr eaLnBrk="0" hangingPunct="0">
              <a:defRPr kumimoji="1" sz="2000">
                <a:solidFill>
                  <a:schemeClr val="tx1"/>
                </a:solidFill>
                <a:latin typeface="Times New Roman" pitchFamily="18" charset="0"/>
                <a:ea typeface="ＭＳ Ｐゴシック" charset="-128"/>
              </a:defRPr>
            </a:lvl9pPr>
          </a:lstStyle>
          <a:p>
            <a:pPr algn="ctr"/>
            <a:r>
              <a:rPr lang="ja-JP" altLang="en-US" sz="1800" dirty="0">
                <a:latin typeface="HGP創英角ﾎﾟｯﾌﾟ体" pitchFamily="50" charset="-128"/>
                <a:ea typeface="HGP創英角ﾎﾟｯﾌﾟ体" pitchFamily="50" charset="-128"/>
              </a:rPr>
              <a:t>自職場</a:t>
            </a:r>
          </a:p>
        </p:txBody>
      </p:sp>
      <p:grpSp>
        <p:nvGrpSpPr>
          <p:cNvPr id="3" name="グループ化 2"/>
          <p:cNvGrpSpPr/>
          <p:nvPr/>
        </p:nvGrpSpPr>
        <p:grpSpPr>
          <a:xfrm>
            <a:off x="3533529" y="4136619"/>
            <a:ext cx="2099164" cy="508262"/>
            <a:chOff x="425354" y="4136619"/>
            <a:chExt cx="2099164" cy="508262"/>
          </a:xfrm>
        </p:grpSpPr>
        <p:sp>
          <p:nvSpPr>
            <p:cNvPr id="9" name="角丸四角形吹き出し 8"/>
            <p:cNvSpPr/>
            <p:nvPr/>
          </p:nvSpPr>
          <p:spPr>
            <a:xfrm>
              <a:off x="425354" y="4136619"/>
              <a:ext cx="1626366" cy="508262"/>
            </a:xfrm>
            <a:prstGeom prst="wedgeRoundRectCallout">
              <a:avLst>
                <a:gd name="adj1" fmla="val 844"/>
                <a:gd name="adj2" fmla="val 9448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8" name="テキスト ボックス 1237"/>
            <p:cNvSpPr txBox="1"/>
            <p:nvPr/>
          </p:nvSpPr>
          <p:spPr>
            <a:xfrm>
              <a:off x="508294" y="4149080"/>
              <a:ext cx="2016224" cy="461665"/>
            </a:xfrm>
            <a:prstGeom prst="rect">
              <a:avLst/>
            </a:prstGeom>
            <a:noFill/>
          </p:spPr>
          <p:txBody>
            <a:bodyPr wrap="square" rtlCol="0">
              <a:spAutoFit/>
            </a:bodyPr>
            <a:lstStyle/>
            <a:p>
              <a:r>
                <a:rPr lang="ja-JP" altLang="en-US" sz="2400" dirty="0">
                  <a:latin typeface="HGP創英角ﾎﾟｯﾌﾟ体" panose="040B0A00000000000000" pitchFamily="50" charset="-128"/>
                  <a:ea typeface="HGP創英角ﾎﾟｯﾌﾟ体" panose="040B0A00000000000000" pitchFamily="50" charset="-128"/>
                </a:rPr>
                <a:t>計画指示</a:t>
              </a:r>
              <a:endParaRPr lang="en-US" altLang="ja-JP" sz="2400" dirty="0">
                <a:latin typeface="HGP創英角ﾎﾟｯﾌﾟ体" panose="040B0A00000000000000" pitchFamily="50" charset="-128"/>
                <a:ea typeface="HGP創英角ﾎﾟｯﾌﾟ体" panose="040B0A00000000000000" pitchFamily="50" charset="-128"/>
              </a:endParaRPr>
            </a:p>
          </p:txBody>
        </p:sp>
      </p:grpSp>
      <p:cxnSp>
        <p:nvCxnSpPr>
          <p:cNvPr id="11" name="直線コネクタ 10"/>
          <p:cNvCxnSpPr/>
          <p:nvPr/>
        </p:nvCxnSpPr>
        <p:spPr>
          <a:xfrm flipH="1">
            <a:off x="7450400" y="3880329"/>
            <a:ext cx="258350" cy="64145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441774" y="4513161"/>
            <a:ext cx="150110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7" name="直線コネクタ 1366"/>
          <p:cNvCxnSpPr/>
          <p:nvPr/>
        </p:nvCxnSpPr>
        <p:spPr>
          <a:xfrm>
            <a:off x="6303814" y="5514124"/>
            <a:ext cx="214717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8450984" y="4495910"/>
            <a:ext cx="491896" cy="102560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8" name="直線コネクタ 1367"/>
          <p:cNvCxnSpPr/>
          <p:nvPr/>
        </p:nvCxnSpPr>
        <p:spPr>
          <a:xfrm flipH="1">
            <a:off x="6311238" y="4832924"/>
            <a:ext cx="298962" cy="68859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6637235" y="4865132"/>
            <a:ext cx="663072" cy="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8459611" y="3880329"/>
            <a:ext cx="921633" cy="190519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8450984" y="5789100"/>
            <a:ext cx="13106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0" name="直線コネクタ 1369"/>
          <p:cNvCxnSpPr/>
          <p:nvPr/>
        </p:nvCxnSpPr>
        <p:spPr>
          <a:xfrm flipH="1">
            <a:off x="9745209" y="4355532"/>
            <a:ext cx="696875" cy="144057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1" name="直線コネクタ 1370"/>
          <p:cNvCxnSpPr/>
          <p:nvPr/>
        </p:nvCxnSpPr>
        <p:spPr>
          <a:xfrm>
            <a:off x="9272978" y="4368900"/>
            <a:ext cx="117182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93" name="直線矢印コネクタ 2292"/>
          <p:cNvCxnSpPr/>
          <p:nvPr/>
        </p:nvCxnSpPr>
        <p:spPr>
          <a:xfrm flipV="1">
            <a:off x="9272977" y="3855304"/>
            <a:ext cx="245664" cy="51359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304" name="グループ化 458"/>
          <p:cNvGrpSpPr>
            <a:grpSpLocks/>
          </p:cNvGrpSpPr>
          <p:nvPr/>
        </p:nvGrpSpPr>
        <p:grpSpPr bwMode="auto">
          <a:xfrm>
            <a:off x="8720045" y="2174767"/>
            <a:ext cx="2121218" cy="2311719"/>
            <a:chOff x="-1208202" y="-2354228"/>
            <a:chExt cx="6726734" cy="7663805"/>
          </a:xfrm>
        </p:grpSpPr>
        <p:grpSp>
          <p:nvGrpSpPr>
            <p:cNvPr id="1305" name="グループ化 459"/>
            <p:cNvGrpSpPr>
              <a:grpSpLocks/>
            </p:cNvGrpSpPr>
            <p:nvPr/>
          </p:nvGrpSpPr>
          <p:grpSpPr bwMode="auto">
            <a:xfrm>
              <a:off x="967087" y="1980575"/>
              <a:ext cx="151026" cy="1578271"/>
              <a:chOff x="1945508" y="2027919"/>
              <a:chExt cx="151026" cy="1578271"/>
            </a:xfrm>
          </p:grpSpPr>
          <p:sp>
            <p:nvSpPr>
              <p:cNvPr id="1365" name="円/楕円 1364"/>
              <p:cNvSpPr/>
              <p:nvPr/>
            </p:nvSpPr>
            <p:spPr bwMode="auto">
              <a:xfrm flipH="1">
                <a:off x="1945508" y="2027926"/>
                <a:ext cx="120821" cy="157826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1366" name="円/楕円 1365"/>
              <p:cNvSpPr/>
              <p:nvPr/>
            </p:nvSpPr>
            <p:spPr bwMode="auto">
              <a:xfrm flipH="1">
                <a:off x="1975713" y="2027919"/>
                <a:ext cx="120821" cy="157827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1306" name="グループ化 460"/>
            <p:cNvGrpSpPr>
              <a:grpSpLocks/>
            </p:cNvGrpSpPr>
            <p:nvPr/>
          </p:nvGrpSpPr>
          <p:grpSpPr bwMode="auto">
            <a:xfrm>
              <a:off x="1918557" y="1977947"/>
              <a:ext cx="151026" cy="1578268"/>
              <a:chOff x="1945026" y="2027230"/>
              <a:chExt cx="151026" cy="1578268"/>
            </a:xfrm>
          </p:grpSpPr>
          <p:sp>
            <p:nvSpPr>
              <p:cNvPr id="1363" name="円/楕円 1362"/>
              <p:cNvSpPr/>
              <p:nvPr/>
            </p:nvSpPr>
            <p:spPr bwMode="auto">
              <a:xfrm flipH="1">
                <a:off x="1945026" y="2027233"/>
                <a:ext cx="120821" cy="157826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1364" name="円/楕円 1363"/>
              <p:cNvSpPr/>
              <p:nvPr/>
            </p:nvSpPr>
            <p:spPr bwMode="auto">
              <a:xfrm flipH="1">
                <a:off x="1975231" y="2027230"/>
                <a:ext cx="120821" cy="157826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1307" name="グループ化 461"/>
            <p:cNvGrpSpPr>
              <a:grpSpLocks/>
            </p:cNvGrpSpPr>
            <p:nvPr/>
          </p:nvGrpSpPr>
          <p:grpSpPr bwMode="auto">
            <a:xfrm>
              <a:off x="2432048" y="1454290"/>
              <a:ext cx="151026" cy="1578268"/>
              <a:chOff x="1946669" y="2025984"/>
              <a:chExt cx="151026" cy="1578268"/>
            </a:xfrm>
          </p:grpSpPr>
          <p:sp>
            <p:nvSpPr>
              <p:cNvPr id="1361" name="円/楕円 1360"/>
              <p:cNvSpPr/>
              <p:nvPr/>
            </p:nvSpPr>
            <p:spPr bwMode="auto">
              <a:xfrm flipH="1">
                <a:off x="1946669" y="2025987"/>
                <a:ext cx="120821" cy="157826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1362" name="円/楕円 1361"/>
              <p:cNvSpPr/>
              <p:nvPr/>
            </p:nvSpPr>
            <p:spPr bwMode="auto">
              <a:xfrm flipH="1">
                <a:off x="1976874" y="2025984"/>
                <a:ext cx="120821" cy="157826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cxnSp>
          <p:nvCxnSpPr>
            <p:cNvPr id="1308" name="直線コネクタ 462"/>
            <p:cNvCxnSpPr>
              <a:cxnSpLocks noChangeShapeType="1"/>
            </p:cNvCxnSpPr>
            <p:nvPr/>
          </p:nvCxnSpPr>
          <p:spPr bwMode="auto">
            <a:xfrm>
              <a:off x="997908" y="2636912"/>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9" name="直線コネクタ 30"/>
            <p:cNvCxnSpPr>
              <a:cxnSpLocks noChangeShapeType="1"/>
            </p:cNvCxnSpPr>
            <p:nvPr/>
          </p:nvCxnSpPr>
          <p:spPr bwMode="auto">
            <a:xfrm>
              <a:off x="1215098" y="2411611"/>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0" name="直線コネクタ 464"/>
            <p:cNvCxnSpPr>
              <a:cxnSpLocks noChangeShapeType="1"/>
            </p:cNvCxnSpPr>
            <p:nvPr/>
          </p:nvCxnSpPr>
          <p:spPr bwMode="auto">
            <a:xfrm>
              <a:off x="1322425" y="165835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1" name="直線コネクタ 465"/>
            <p:cNvCxnSpPr>
              <a:cxnSpLocks noChangeShapeType="1"/>
            </p:cNvCxnSpPr>
            <p:nvPr/>
          </p:nvCxnSpPr>
          <p:spPr bwMode="auto">
            <a:xfrm>
              <a:off x="1411725" y="1557157"/>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2" name="直線コネクタ 466"/>
            <p:cNvCxnSpPr>
              <a:cxnSpLocks noChangeShapeType="1"/>
            </p:cNvCxnSpPr>
            <p:nvPr/>
          </p:nvCxnSpPr>
          <p:spPr bwMode="auto">
            <a:xfrm>
              <a:off x="1141229" y="2491280"/>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3" name="直線コネクタ 467"/>
            <p:cNvCxnSpPr>
              <a:cxnSpLocks noChangeShapeType="1"/>
            </p:cNvCxnSpPr>
            <p:nvPr/>
          </p:nvCxnSpPr>
          <p:spPr bwMode="auto">
            <a:xfrm>
              <a:off x="1447742" y="2180459"/>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4" name="直線コネクタ 468"/>
            <p:cNvCxnSpPr>
              <a:cxnSpLocks noChangeShapeType="1"/>
            </p:cNvCxnSpPr>
            <p:nvPr/>
          </p:nvCxnSpPr>
          <p:spPr bwMode="auto">
            <a:xfrm>
              <a:off x="1326639" y="229936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5" name="正方形/長方形 3"/>
            <p:cNvSpPr>
              <a:spLocks noChangeArrowheads="1"/>
            </p:cNvSpPr>
            <p:nvPr/>
          </p:nvSpPr>
          <p:spPr bwMode="auto">
            <a:xfrm>
              <a:off x="1546119" y="1208597"/>
              <a:ext cx="585812" cy="1122373"/>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1316" name="直線コネクタ 9"/>
            <p:cNvCxnSpPr>
              <a:cxnSpLocks noChangeShapeType="1"/>
            </p:cNvCxnSpPr>
            <p:nvPr/>
          </p:nvCxnSpPr>
          <p:spPr bwMode="auto">
            <a:xfrm flipV="1">
              <a:off x="861217"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7" name="直線コネクタ 33"/>
            <p:cNvCxnSpPr>
              <a:cxnSpLocks noChangeShapeType="1"/>
            </p:cNvCxnSpPr>
            <p:nvPr/>
          </p:nvCxnSpPr>
          <p:spPr bwMode="auto">
            <a:xfrm flipH="1">
              <a:off x="1216512" y="1762729"/>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18" name="グループ化 472"/>
            <p:cNvGrpSpPr>
              <a:grpSpLocks/>
            </p:cNvGrpSpPr>
            <p:nvPr/>
          </p:nvGrpSpPr>
          <p:grpSpPr bwMode="auto">
            <a:xfrm>
              <a:off x="-1208202" y="-1359543"/>
              <a:ext cx="6379370" cy="6669120"/>
              <a:chOff x="621940" y="-1359543"/>
              <a:chExt cx="6379370" cy="6669120"/>
            </a:xfrm>
          </p:grpSpPr>
          <p:cxnSp>
            <p:nvCxnSpPr>
              <p:cNvPr id="1346" name="直線コネクタ 1345"/>
              <p:cNvCxnSpPr/>
              <p:nvPr/>
            </p:nvCxnSpPr>
            <p:spPr bwMode="auto">
              <a:xfrm flipV="1">
                <a:off x="2847570" y="2498672"/>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7" name="正方形/長方形 1346"/>
              <p:cNvSpPr/>
              <p:nvPr/>
            </p:nvSpPr>
            <p:spPr bwMode="auto">
              <a:xfrm>
                <a:off x="2847570" y="1832228"/>
                <a:ext cx="855818" cy="1122374"/>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1348" name="直線コネクタ 1347"/>
              <p:cNvCxnSpPr>
                <a:stCxn id="1347" idx="1"/>
                <a:endCxn id="1347" idx="3"/>
              </p:cNvCxnSpPr>
              <p:nvPr/>
            </p:nvCxnSpPr>
            <p:spPr bwMode="auto">
              <a:xfrm>
                <a:off x="2847570" y="2393415"/>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9" name="直線コネクタ 1348"/>
              <p:cNvCxnSpPr/>
              <p:nvPr/>
            </p:nvCxnSpPr>
            <p:spPr bwMode="auto">
              <a:xfrm>
                <a:off x="2847570" y="2225003"/>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0" name="直線コネクタ 1349"/>
              <p:cNvCxnSpPr/>
              <p:nvPr/>
            </p:nvCxnSpPr>
            <p:spPr bwMode="auto">
              <a:xfrm>
                <a:off x="2842537" y="2556562"/>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1" name="直線コネクタ 1350"/>
              <p:cNvCxnSpPr/>
              <p:nvPr/>
            </p:nvCxnSpPr>
            <p:spPr bwMode="auto">
              <a:xfrm flipV="1">
                <a:off x="2842537" y="1872388"/>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2" name="直線コネクタ 1351"/>
              <p:cNvCxnSpPr/>
              <p:nvPr/>
            </p:nvCxnSpPr>
            <p:spPr bwMode="auto">
              <a:xfrm flipV="1">
                <a:off x="3698355" y="1872388"/>
                <a:ext cx="216470"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3" name="直線コネクタ 1352"/>
              <p:cNvCxnSpPr/>
              <p:nvPr/>
            </p:nvCxnSpPr>
            <p:spPr bwMode="auto">
              <a:xfrm flipV="1">
                <a:off x="3703387" y="2498672"/>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4" name="直線コネクタ 1353"/>
              <p:cNvCxnSpPr/>
              <p:nvPr/>
            </p:nvCxnSpPr>
            <p:spPr bwMode="auto">
              <a:xfrm>
                <a:off x="3064043" y="1872388"/>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5" name="直線コネクタ 1354"/>
              <p:cNvCxnSpPr/>
              <p:nvPr/>
            </p:nvCxnSpPr>
            <p:spPr bwMode="auto">
              <a:xfrm>
                <a:off x="3919860" y="1872388"/>
                <a:ext cx="0" cy="626284"/>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6" name="平行四辺形 1355"/>
              <p:cNvSpPr/>
              <p:nvPr/>
            </p:nvSpPr>
            <p:spPr bwMode="auto">
              <a:xfrm>
                <a:off x="2847570" y="-1359543"/>
                <a:ext cx="3480872" cy="6669120"/>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defRPr/>
                </a:pPr>
                <a:endParaRPr lang="ja-JP" altLang="en-US" sz="1600" dirty="0"/>
              </a:p>
            </p:txBody>
          </p:sp>
          <p:sp>
            <p:nvSpPr>
              <p:cNvPr id="1357" name="平行四辺形 1356"/>
              <p:cNvSpPr/>
              <p:nvPr/>
            </p:nvSpPr>
            <p:spPr bwMode="auto">
              <a:xfrm rot="5400000" flipV="1">
                <a:off x="3393225" y="-898897"/>
                <a:ext cx="836799" cy="6379370"/>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1358" name="直線コネクタ 1357"/>
              <p:cNvCxnSpPr/>
              <p:nvPr/>
            </p:nvCxnSpPr>
            <p:spPr bwMode="auto">
              <a:xfrm flipV="1">
                <a:off x="3708423" y="2019749"/>
                <a:ext cx="216470" cy="205254"/>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9" name="直線コネクタ 1358"/>
              <p:cNvCxnSpPr/>
              <p:nvPr/>
            </p:nvCxnSpPr>
            <p:spPr bwMode="auto">
              <a:xfrm flipV="1">
                <a:off x="3708423" y="2177635"/>
                <a:ext cx="216470" cy="21578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0" name="直線コネクタ 1359"/>
              <p:cNvCxnSpPr/>
              <p:nvPr/>
            </p:nvCxnSpPr>
            <p:spPr bwMode="auto">
              <a:xfrm flipV="1">
                <a:off x="3708423" y="2340786"/>
                <a:ext cx="216470" cy="215776"/>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19" name="正方形/長方形 1"/>
            <p:cNvSpPr>
              <a:spLocks noChangeArrowheads="1"/>
            </p:cNvSpPr>
            <p:nvPr/>
          </p:nvSpPr>
          <p:spPr bwMode="auto">
            <a:xfrm>
              <a:off x="861216" y="1895673"/>
              <a:ext cx="585813" cy="1122373"/>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1320" name="直線コネクタ 5"/>
            <p:cNvCxnSpPr>
              <a:cxnSpLocks noChangeShapeType="1"/>
            </p:cNvCxnSpPr>
            <p:nvPr/>
          </p:nvCxnSpPr>
          <p:spPr bwMode="auto">
            <a:xfrm flipV="1">
              <a:off x="861217"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1" name="直線コネクタ 7"/>
            <p:cNvCxnSpPr>
              <a:cxnSpLocks noChangeShapeType="1"/>
            </p:cNvCxnSpPr>
            <p:nvPr/>
          </p:nvCxnSpPr>
          <p:spPr bwMode="auto">
            <a:xfrm flipV="1">
              <a:off x="1898171"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2" name="直線コネクタ 8"/>
            <p:cNvCxnSpPr>
              <a:cxnSpLocks noChangeShapeType="1"/>
            </p:cNvCxnSpPr>
            <p:nvPr/>
          </p:nvCxnSpPr>
          <p:spPr bwMode="auto">
            <a:xfrm flipV="1">
              <a:off x="1898171"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3" name="直線コネクタ 29"/>
            <p:cNvCxnSpPr>
              <a:cxnSpLocks noChangeShapeType="1"/>
            </p:cNvCxnSpPr>
            <p:nvPr/>
          </p:nvCxnSpPr>
          <p:spPr bwMode="auto">
            <a:xfrm>
              <a:off x="1203668" y="1769784"/>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4" name="直線コネクタ 32"/>
            <p:cNvCxnSpPr>
              <a:cxnSpLocks noChangeShapeType="1"/>
            </p:cNvCxnSpPr>
            <p:nvPr/>
          </p:nvCxnSpPr>
          <p:spPr bwMode="auto">
            <a:xfrm flipH="1">
              <a:off x="2234907" y="1788881"/>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5" name="直線コネクタ 34"/>
            <p:cNvCxnSpPr>
              <a:cxnSpLocks noChangeShapeType="1"/>
            </p:cNvCxnSpPr>
            <p:nvPr/>
          </p:nvCxnSpPr>
          <p:spPr bwMode="auto">
            <a:xfrm>
              <a:off x="755649" y="2213529"/>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6" name="直線コネクタ 36"/>
            <p:cNvCxnSpPr>
              <a:cxnSpLocks noChangeShapeType="1"/>
            </p:cNvCxnSpPr>
            <p:nvPr/>
          </p:nvCxnSpPr>
          <p:spPr bwMode="auto">
            <a:xfrm flipV="1">
              <a:off x="1792603" y="2132419"/>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7" name="直線コネクタ 37"/>
            <p:cNvCxnSpPr>
              <a:cxnSpLocks noChangeShapeType="1"/>
            </p:cNvCxnSpPr>
            <p:nvPr/>
          </p:nvCxnSpPr>
          <p:spPr bwMode="auto">
            <a:xfrm flipV="1">
              <a:off x="760615" y="2127874"/>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28" name="グループ化 482"/>
            <p:cNvGrpSpPr>
              <a:grpSpLocks/>
            </p:cNvGrpSpPr>
            <p:nvPr/>
          </p:nvGrpSpPr>
          <p:grpSpPr bwMode="auto">
            <a:xfrm>
              <a:off x="-860838" y="-2354228"/>
              <a:ext cx="6379370" cy="6669120"/>
              <a:chOff x="623160" y="-1357097"/>
              <a:chExt cx="6379370" cy="6669120"/>
            </a:xfrm>
          </p:grpSpPr>
          <p:cxnSp>
            <p:nvCxnSpPr>
              <p:cNvPr id="1331" name="直線コネクタ 1330"/>
              <p:cNvCxnSpPr/>
              <p:nvPr/>
            </p:nvCxnSpPr>
            <p:spPr bwMode="auto">
              <a:xfrm flipV="1">
                <a:off x="2843755" y="2501119"/>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 name="正方形/長方形 1331"/>
              <p:cNvSpPr/>
              <p:nvPr/>
            </p:nvSpPr>
            <p:spPr bwMode="auto">
              <a:xfrm>
                <a:off x="2843755" y="1834674"/>
                <a:ext cx="860854" cy="1122374"/>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1333" name="直線コネクタ 1332"/>
              <p:cNvCxnSpPr>
                <a:stCxn id="1332" idx="1"/>
                <a:endCxn id="1332" idx="3"/>
              </p:cNvCxnSpPr>
              <p:nvPr/>
            </p:nvCxnSpPr>
            <p:spPr bwMode="auto">
              <a:xfrm>
                <a:off x="2843755" y="2395861"/>
                <a:ext cx="860854"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 name="直線コネクタ 1333"/>
              <p:cNvCxnSpPr/>
              <p:nvPr/>
            </p:nvCxnSpPr>
            <p:spPr bwMode="auto">
              <a:xfrm>
                <a:off x="2843755" y="2227449"/>
                <a:ext cx="860854"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5" name="直線コネクタ 1334"/>
              <p:cNvCxnSpPr/>
              <p:nvPr/>
            </p:nvCxnSpPr>
            <p:spPr bwMode="auto">
              <a:xfrm>
                <a:off x="2838722" y="2559012"/>
                <a:ext cx="860850"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6" name="直線コネクタ 1335"/>
              <p:cNvCxnSpPr/>
              <p:nvPr/>
            </p:nvCxnSpPr>
            <p:spPr bwMode="auto">
              <a:xfrm flipV="1">
                <a:off x="2838722" y="1874838"/>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7" name="直線コネクタ 1336"/>
              <p:cNvCxnSpPr/>
              <p:nvPr/>
            </p:nvCxnSpPr>
            <p:spPr bwMode="auto">
              <a:xfrm flipV="1">
                <a:off x="3694540" y="1874838"/>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8" name="直線コネクタ 1337"/>
              <p:cNvCxnSpPr/>
              <p:nvPr/>
            </p:nvCxnSpPr>
            <p:spPr bwMode="auto">
              <a:xfrm flipV="1">
                <a:off x="3704608" y="2501119"/>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9" name="直線コネクタ 1338"/>
              <p:cNvCxnSpPr/>
              <p:nvPr/>
            </p:nvCxnSpPr>
            <p:spPr bwMode="auto">
              <a:xfrm>
                <a:off x="3060228" y="1874838"/>
                <a:ext cx="860850"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0" name="直線コネクタ 1339"/>
              <p:cNvCxnSpPr/>
              <p:nvPr/>
            </p:nvCxnSpPr>
            <p:spPr bwMode="auto">
              <a:xfrm>
                <a:off x="3921078" y="1874838"/>
                <a:ext cx="0" cy="62628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1" name="平行四辺形 1340"/>
              <p:cNvSpPr/>
              <p:nvPr/>
            </p:nvSpPr>
            <p:spPr bwMode="auto">
              <a:xfrm>
                <a:off x="2843755" y="-1357097"/>
                <a:ext cx="3480872" cy="6669120"/>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defRPr/>
                </a:pPr>
                <a:endParaRPr lang="ja-JP" altLang="en-US" sz="1600" dirty="0"/>
              </a:p>
            </p:txBody>
          </p:sp>
          <p:sp>
            <p:nvSpPr>
              <p:cNvPr id="1342" name="平行四辺形 1341"/>
              <p:cNvSpPr/>
              <p:nvPr/>
            </p:nvSpPr>
            <p:spPr bwMode="auto">
              <a:xfrm rot="5400000" flipV="1">
                <a:off x="3394447" y="-896448"/>
                <a:ext cx="836796" cy="6379370"/>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1343" name="直線コネクタ 1342"/>
              <p:cNvCxnSpPr/>
              <p:nvPr/>
            </p:nvCxnSpPr>
            <p:spPr bwMode="auto">
              <a:xfrm flipV="1">
                <a:off x="3704608" y="2022199"/>
                <a:ext cx="221506" cy="20525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4" name="直線コネクタ 1343"/>
              <p:cNvCxnSpPr/>
              <p:nvPr/>
            </p:nvCxnSpPr>
            <p:spPr bwMode="auto">
              <a:xfrm flipV="1">
                <a:off x="3704608" y="2180085"/>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5" name="直線コネクタ 1344"/>
              <p:cNvCxnSpPr/>
              <p:nvPr/>
            </p:nvCxnSpPr>
            <p:spPr bwMode="auto">
              <a:xfrm flipV="1">
                <a:off x="3704608" y="2343233"/>
                <a:ext cx="221506" cy="21578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329" name="直線コネクタ 483"/>
            <p:cNvCxnSpPr>
              <a:cxnSpLocks noChangeShapeType="1"/>
            </p:cNvCxnSpPr>
            <p:nvPr/>
          </p:nvCxnSpPr>
          <p:spPr bwMode="auto">
            <a:xfrm>
              <a:off x="1111554" y="1874838"/>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0" name="直線コネクタ 484"/>
            <p:cNvCxnSpPr>
              <a:cxnSpLocks noChangeShapeType="1"/>
            </p:cNvCxnSpPr>
            <p:nvPr/>
          </p:nvCxnSpPr>
          <p:spPr bwMode="auto">
            <a:xfrm>
              <a:off x="975143" y="200689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 name="グループ化 4"/>
          <p:cNvGrpSpPr/>
          <p:nvPr/>
        </p:nvGrpSpPr>
        <p:grpSpPr>
          <a:xfrm>
            <a:off x="9948593" y="3272487"/>
            <a:ext cx="2082200" cy="671805"/>
            <a:chOff x="6810280" y="3041056"/>
            <a:chExt cx="2082200" cy="671805"/>
          </a:xfrm>
        </p:grpSpPr>
        <p:sp>
          <p:nvSpPr>
            <p:cNvPr id="1239" name="角丸四角形吹き出し 1238"/>
            <p:cNvSpPr/>
            <p:nvPr/>
          </p:nvSpPr>
          <p:spPr>
            <a:xfrm>
              <a:off x="6810280" y="3041056"/>
              <a:ext cx="2000347" cy="671805"/>
            </a:xfrm>
            <a:prstGeom prst="wedgeRoundRectCallout">
              <a:avLst>
                <a:gd name="adj1" fmla="val -49316"/>
                <a:gd name="adj2" fmla="val 1369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40" name="テキスト ボックス 1239"/>
            <p:cNvSpPr txBox="1"/>
            <p:nvPr/>
          </p:nvSpPr>
          <p:spPr>
            <a:xfrm>
              <a:off x="6819899" y="3154972"/>
              <a:ext cx="2072581" cy="461665"/>
            </a:xfrm>
            <a:prstGeom prst="rect">
              <a:avLst/>
            </a:prstGeom>
            <a:noFill/>
          </p:spPr>
          <p:txBody>
            <a:bodyPr wrap="square" rtlCol="0">
              <a:spAutoFit/>
            </a:bodyPr>
            <a:lstStyle/>
            <a:p>
              <a:r>
                <a:rPr lang="ja-JP" altLang="en-US" sz="2400" dirty="0">
                  <a:solidFill>
                    <a:srgbClr val="00B050"/>
                  </a:solidFill>
                  <a:latin typeface="HGP創英角ﾎﾟｯﾌﾟ体" panose="040B0A00000000000000" pitchFamily="50" charset="-128"/>
                  <a:ea typeface="HGP創英角ﾎﾟｯﾌﾟ体" panose="040B0A00000000000000" pitchFamily="50" charset="-128"/>
                </a:rPr>
                <a:t>部品運搬供給</a:t>
              </a:r>
            </a:p>
          </p:txBody>
        </p:sp>
      </p:grpSp>
      <p:grpSp>
        <p:nvGrpSpPr>
          <p:cNvPr id="1373" name="グループ化 1372"/>
          <p:cNvGrpSpPr/>
          <p:nvPr/>
        </p:nvGrpSpPr>
        <p:grpSpPr>
          <a:xfrm>
            <a:off x="6913980" y="3596740"/>
            <a:ext cx="500835" cy="905151"/>
            <a:chOff x="4398692" y="1176334"/>
            <a:chExt cx="618747" cy="1538279"/>
          </a:xfrm>
        </p:grpSpPr>
        <p:grpSp>
          <p:nvGrpSpPr>
            <p:cNvPr id="1374" name="グループ化 13"/>
            <p:cNvGrpSpPr>
              <a:grpSpLocks/>
            </p:cNvGrpSpPr>
            <p:nvPr/>
          </p:nvGrpSpPr>
          <p:grpSpPr bwMode="auto">
            <a:xfrm>
              <a:off x="4876251" y="1786399"/>
              <a:ext cx="82551" cy="809074"/>
              <a:chOff x="1946517" y="1928728"/>
              <a:chExt cx="152365" cy="1775007"/>
            </a:xfrm>
          </p:grpSpPr>
          <p:sp>
            <p:nvSpPr>
              <p:cNvPr id="1404" name="円/楕円 1403"/>
              <p:cNvSpPr/>
              <p:nvPr/>
            </p:nvSpPr>
            <p:spPr bwMode="auto">
              <a:xfrm flipH="1">
                <a:off x="1946517" y="1928728"/>
                <a:ext cx="120132" cy="177500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405" name="円/楕円 1404"/>
              <p:cNvSpPr/>
              <p:nvPr/>
            </p:nvSpPr>
            <p:spPr bwMode="auto">
              <a:xfrm flipH="1">
                <a:off x="1978748" y="1928732"/>
                <a:ext cx="120134" cy="177499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1375" name="グループ化 13"/>
            <p:cNvGrpSpPr>
              <a:grpSpLocks/>
            </p:cNvGrpSpPr>
            <p:nvPr/>
          </p:nvGrpSpPr>
          <p:grpSpPr bwMode="auto">
            <a:xfrm>
              <a:off x="4414481" y="1903921"/>
              <a:ext cx="82551" cy="809074"/>
              <a:chOff x="1946517" y="1928728"/>
              <a:chExt cx="152365" cy="1775007"/>
            </a:xfrm>
          </p:grpSpPr>
          <p:sp>
            <p:nvSpPr>
              <p:cNvPr id="1402" name="円/楕円 1401"/>
              <p:cNvSpPr/>
              <p:nvPr/>
            </p:nvSpPr>
            <p:spPr bwMode="auto">
              <a:xfrm flipH="1">
                <a:off x="1946517" y="1928728"/>
                <a:ext cx="120132" cy="177500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403" name="円/楕円 1402"/>
              <p:cNvSpPr/>
              <p:nvPr/>
            </p:nvSpPr>
            <p:spPr bwMode="auto">
              <a:xfrm flipH="1">
                <a:off x="1978748" y="1928732"/>
                <a:ext cx="120134" cy="177499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grpSp>
          <p:nvGrpSpPr>
            <p:cNvPr id="1376" name="グループ化 13"/>
            <p:cNvGrpSpPr>
              <a:grpSpLocks/>
            </p:cNvGrpSpPr>
            <p:nvPr/>
          </p:nvGrpSpPr>
          <p:grpSpPr bwMode="auto">
            <a:xfrm>
              <a:off x="4747209" y="1905539"/>
              <a:ext cx="82551" cy="809074"/>
              <a:chOff x="1946517" y="1928728"/>
              <a:chExt cx="152365" cy="1775007"/>
            </a:xfrm>
          </p:grpSpPr>
          <p:sp>
            <p:nvSpPr>
              <p:cNvPr id="1400" name="円/楕円 1399"/>
              <p:cNvSpPr/>
              <p:nvPr/>
            </p:nvSpPr>
            <p:spPr bwMode="auto">
              <a:xfrm flipH="1">
                <a:off x="1946517" y="1928728"/>
                <a:ext cx="120132" cy="1775007"/>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sp>
            <p:nvSpPr>
              <p:cNvPr id="1401" name="円/楕円 1400"/>
              <p:cNvSpPr/>
              <p:nvPr/>
            </p:nvSpPr>
            <p:spPr bwMode="auto">
              <a:xfrm flipH="1">
                <a:off x="1978748" y="1928732"/>
                <a:ext cx="120134" cy="1774996"/>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a:p>
            </p:txBody>
          </p:sp>
        </p:grpSp>
        <p:cxnSp>
          <p:nvCxnSpPr>
            <p:cNvPr id="1377" name="直線コネクタ 1376"/>
            <p:cNvCxnSpPr/>
            <p:nvPr/>
          </p:nvCxnSpPr>
          <p:spPr bwMode="auto">
            <a:xfrm flipV="1">
              <a:off x="4398692" y="1729084"/>
              <a:ext cx="152150" cy="17494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8" name="直方体 95"/>
            <p:cNvSpPr>
              <a:spLocks noChangeArrowheads="1"/>
            </p:cNvSpPr>
            <p:nvPr/>
          </p:nvSpPr>
          <p:spPr bwMode="auto">
            <a:xfrm>
              <a:off x="4427984" y="1728486"/>
              <a:ext cx="269830" cy="736733"/>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379" name="直方体 95"/>
            <p:cNvSpPr>
              <a:spLocks noChangeArrowheads="1"/>
            </p:cNvSpPr>
            <p:nvPr/>
          </p:nvSpPr>
          <p:spPr bwMode="auto">
            <a:xfrm>
              <a:off x="4427984" y="1620474"/>
              <a:ext cx="269830" cy="736733"/>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380" name="直方体 95"/>
            <p:cNvSpPr>
              <a:spLocks noChangeArrowheads="1"/>
            </p:cNvSpPr>
            <p:nvPr/>
          </p:nvSpPr>
          <p:spPr bwMode="auto">
            <a:xfrm>
              <a:off x="4427984" y="1512462"/>
              <a:ext cx="269830" cy="736733"/>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381" name="直方体 95"/>
            <p:cNvSpPr>
              <a:spLocks noChangeArrowheads="1"/>
            </p:cNvSpPr>
            <p:nvPr/>
          </p:nvSpPr>
          <p:spPr bwMode="auto">
            <a:xfrm>
              <a:off x="4427984" y="1397100"/>
              <a:ext cx="269830" cy="736733"/>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382" name="直方体 95"/>
            <p:cNvSpPr>
              <a:spLocks noChangeArrowheads="1"/>
            </p:cNvSpPr>
            <p:nvPr/>
          </p:nvSpPr>
          <p:spPr bwMode="auto">
            <a:xfrm>
              <a:off x="4427984" y="1296439"/>
              <a:ext cx="269830" cy="736733"/>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383" name="直方体 95"/>
            <p:cNvSpPr>
              <a:spLocks noChangeArrowheads="1"/>
            </p:cNvSpPr>
            <p:nvPr/>
          </p:nvSpPr>
          <p:spPr bwMode="auto">
            <a:xfrm>
              <a:off x="4427984" y="1176334"/>
              <a:ext cx="269830" cy="736733"/>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384" name="直方体 95"/>
            <p:cNvSpPr>
              <a:spLocks noChangeArrowheads="1"/>
            </p:cNvSpPr>
            <p:nvPr/>
          </p:nvSpPr>
          <p:spPr bwMode="auto">
            <a:xfrm>
              <a:off x="4626564" y="1728486"/>
              <a:ext cx="269830" cy="736733"/>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385" name="直方体 95"/>
            <p:cNvSpPr>
              <a:spLocks noChangeArrowheads="1"/>
            </p:cNvSpPr>
            <p:nvPr/>
          </p:nvSpPr>
          <p:spPr bwMode="auto">
            <a:xfrm>
              <a:off x="4626564" y="1620474"/>
              <a:ext cx="269830" cy="736733"/>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386" name="直方体 95"/>
            <p:cNvSpPr>
              <a:spLocks noChangeArrowheads="1"/>
            </p:cNvSpPr>
            <p:nvPr/>
          </p:nvSpPr>
          <p:spPr bwMode="auto">
            <a:xfrm>
              <a:off x="4626564" y="1512462"/>
              <a:ext cx="269830" cy="736733"/>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387" name="直方体 95"/>
            <p:cNvSpPr>
              <a:spLocks noChangeArrowheads="1"/>
            </p:cNvSpPr>
            <p:nvPr/>
          </p:nvSpPr>
          <p:spPr bwMode="auto">
            <a:xfrm>
              <a:off x="4626564" y="1397101"/>
              <a:ext cx="269830" cy="736733"/>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388" name="直方体 95"/>
            <p:cNvSpPr>
              <a:spLocks noChangeArrowheads="1"/>
            </p:cNvSpPr>
            <p:nvPr/>
          </p:nvSpPr>
          <p:spPr bwMode="auto">
            <a:xfrm>
              <a:off x="4626564" y="1296437"/>
              <a:ext cx="269830" cy="736733"/>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sp>
          <p:nvSpPr>
            <p:cNvPr id="1389" name="直方体 95"/>
            <p:cNvSpPr>
              <a:spLocks noChangeArrowheads="1"/>
            </p:cNvSpPr>
            <p:nvPr/>
          </p:nvSpPr>
          <p:spPr bwMode="auto">
            <a:xfrm>
              <a:off x="4626564" y="1176334"/>
              <a:ext cx="269830" cy="736733"/>
            </a:xfrm>
            <a:prstGeom prst="cube">
              <a:avLst>
                <a:gd name="adj" fmla="val 43787"/>
              </a:avLst>
            </a:prstGeom>
            <a:solidFill>
              <a:schemeClr val="bg1">
                <a:lumMod val="50000"/>
              </a:schemeClr>
            </a:solidFill>
            <a:ln w="9525" algn="ctr">
              <a:solidFill>
                <a:schemeClr val="tx1"/>
              </a:solidFill>
              <a:round/>
              <a:headEnd/>
              <a:tailEnd/>
            </a:ln>
          </p:spPr>
          <p:txBody>
            <a:bodyPr wrap="square" anchor="ctr">
              <a:spAutoFit/>
            </a:bodyPr>
            <a:lstStyle/>
            <a:p>
              <a:endParaRPr lang="ja-JP" altLang="en-US" sz="1600"/>
            </a:p>
          </p:txBody>
        </p:sp>
        <p:cxnSp>
          <p:nvCxnSpPr>
            <p:cNvPr id="1390" name="直線コネクタ 1389"/>
            <p:cNvCxnSpPr/>
            <p:nvPr/>
          </p:nvCxnSpPr>
          <p:spPr bwMode="auto">
            <a:xfrm>
              <a:off x="4427984" y="2240489"/>
              <a:ext cx="373820" cy="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1" name="直線コネクタ 1390"/>
            <p:cNvCxnSpPr/>
            <p:nvPr/>
          </p:nvCxnSpPr>
          <p:spPr bwMode="auto">
            <a:xfrm>
              <a:off x="4414204" y="2265734"/>
              <a:ext cx="373820" cy="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2" name="直線コネクタ 1391"/>
            <p:cNvCxnSpPr/>
            <p:nvPr/>
          </p:nvCxnSpPr>
          <p:spPr bwMode="auto">
            <a:xfrm>
              <a:off x="4813269" y="1904024"/>
              <a:ext cx="0" cy="379643"/>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3" name="直線コネクタ 1392"/>
            <p:cNvCxnSpPr/>
            <p:nvPr/>
          </p:nvCxnSpPr>
          <p:spPr bwMode="auto">
            <a:xfrm>
              <a:off x="4935781" y="1765467"/>
              <a:ext cx="0" cy="379643"/>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4" name="直線コネクタ 1393"/>
            <p:cNvCxnSpPr/>
            <p:nvPr/>
          </p:nvCxnSpPr>
          <p:spPr bwMode="auto">
            <a:xfrm>
              <a:off x="4403476" y="1880828"/>
              <a:ext cx="0" cy="379643"/>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5" name="直線コネクタ 1394"/>
            <p:cNvCxnSpPr/>
            <p:nvPr/>
          </p:nvCxnSpPr>
          <p:spPr bwMode="auto">
            <a:xfrm flipV="1">
              <a:off x="4799899" y="2096852"/>
              <a:ext cx="152150" cy="17494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6" name="直線コネクタ 1395"/>
            <p:cNvCxnSpPr/>
            <p:nvPr/>
          </p:nvCxnSpPr>
          <p:spPr bwMode="auto">
            <a:xfrm flipV="1">
              <a:off x="4799899" y="1764730"/>
              <a:ext cx="152150" cy="17494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7" name="直線コネクタ 1396"/>
            <p:cNvCxnSpPr/>
            <p:nvPr/>
          </p:nvCxnSpPr>
          <p:spPr bwMode="auto">
            <a:xfrm flipV="1">
              <a:off x="4859706" y="1764730"/>
              <a:ext cx="152150" cy="17494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8" name="直線コネクタ 1397"/>
            <p:cNvCxnSpPr/>
            <p:nvPr/>
          </p:nvCxnSpPr>
          <p:spPr bwMode="auto">
            <a:xfrm>
              <a:off x="4945431" y="1764709"/>
              <a:ext cx="72008" cy="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9" name="直線コネクタ 1398"/>
            <p:cNvCxnSpPr/>
            <p:nvPr/>
          </p:nvCxnSpPr>
          <p:spPr bwMode="auto">
            <a:xfrm>
              <a:off x="4811774" y="1928707"/>
              <a:ext cx="72008" cy="0"/>
            </a:xfrm>
            <a:prstGeom prst="line">
              <a:avLst/>
            </a:prstGeom>
            <a:noFill/>
            <a:ln w="2540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41" name="グループ化 458"/>
          <p:cNvGrpSpPr>
            <a:grpSpLocks/>
          </p:cNvGrpSpPr>
          <p:nvPr/>
        </p:nvGrpSpPr>
        <p:grpSpPr bwMode="auto">
          <a:xfrm>
            <a:off x="6754918" y="2258062"/>
            <a:ext cx="2121218" cy="2311719"/>
            <a:chOff x="-1208202" y="-2354228"/>
            <a:chExt cx="6726734" cy="7663805"/>
          </a:xfrm>
        </p:grpSpPr>
        <p:grpSp>
          <p:nvGrpSpPr>
            <p:cNvPr id="1242" name="グループ化 459"/>
            <p:cNvGrpSpPr>
              <a:grpSpLocks/>
            </p:cNvGrpSpPr>
            <p:nvPr/>
          </p:nvGrpSpPr>
          <p:grpSpPr bwMode="auto">
            <a:xfrm>
              <a:off x="967087" y="1980575"/>
              <a:ext cx="151026" cy="1578271"/>
              <a:chOff x="1945508" y="2027919"/>
              <a:chExt cx="151026" cy="1578271"/>
            </a:xfrm>
          </p:grpSpPr>
          <p:sp>
            <p:nvSpPr>
              <p:cNvPr id="1302" name="円/楕円 1301"/>
              <p:cNvSpPr/>
              <p:nvPr/>
            </p:nvSpPr>
            <p:spPr bwMode="auto">
              <a:xfrm flipH="1">
                <a:off x="1945508" y="2027926"/>
                <a:ext cx="120821" cy="157826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1303" name="円/楕円 1302"/>
              <p:cNvSpPr/>
              <p:nvPr/>
            </p:nvSpPr>
            <p:spPr bwMode="auto">
              <a:xfrm flipH="1">
                <a:off x="1975713" y="2027919"/>
                <a:ext cx="120821" cy="157827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1243" name="グループ化 460"/>
            <p:cNvGrpSpPr>
              <a:grpSpLocks/>
            </p:cNvGrpSpPr>
            <p:nvPr/>
          </p:nvGrpSpPr>
          <p:grpSpPr bwMode="auto">
            <a:xfrm>
              <a:off x="1918557" y="1977947"/>
              <a:ext cx="151026" cy="1578268"/>
              <a:chOff x="1945026" y="2027230"/>
              <a:chExt cx="151026" cy="1578268"/>
            </a:xfrm>
          </p:grpSpPr>
          <p:sp>
            <p:nvSpPr>
              <p:cNvPr id="1300" name="円/楕円 1299"/>
              <p:cNvSpPr/>
              <p:nvPr/>
            </p:nvSpPr>
            <p:spPr bwMode="auto">
              <a:xfrm flipH="1">
                <a:off x="1945026" y="2027233"/>
                <a:ext cx="120821" cy="157826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1301" name="円/楕円 1300"/>
              <p:cNvSpPr/>
              <p:nvPr/>
            </p:nvSpPr>
            <p:spPr bwMode="auto">
              <a:xfrm flipH="1">
                <a:off x="1975231" y="2027230"/>
                <a:ext cx="120821" cy="157826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grpSp>
          <p:nvGrpSpPr>
            <p:cNvPr id="1244" name="グループ化 461"/>
            <p:cNvGrpSpPr>
              <a:grpSpLocks/>
            </p:cNvGrpSpPr>
            <p:nvPr/>
          </p:nvGrpSpPr>
          <p:grpSpPr bwMode="auto">
            <a:xfrm>
              <a:off x="2432048" y="1454290"/>
              <a:ext cx="151026" cy="1578268"/>
              <a:chOff x="1946669" y="2025984"/>
              <a:chExt cx="151026" cy="1578268"/>
            </a:xfrm>
          </p:grpSpPr>
          <p:sp>
            <p:nvSpPr>
              <p:cNvPr id="1298" name="円/楕円 1297"/>
              <p:cNvSpPr/>
              <p:nvPr/>
            </p:nvSpPr>
            <p:spPr bwMode="auto">
              <a:xfrm flipH="1">
                <a:off x="1946669" y="2025987"/>
                <a:ext cx="120821" cy="1578261"/>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sp>
            <p:nvSpPr>
              <p:cNvPr id="1299" name="円/楕円 1298"/>
              <p:cNvSpPr/>
              <p:nvPr/>
            </p:nvSpPr>
            <p:spPr bwMode="auto">
              <a:xfrm flipH="1">
                <a:off x="1976874" y="2025984"/>
                <a:ext cx="120821" cy="1578268"/>
              </a:xfrm>
              <a:prstGeom prst="ellipse">
                <a:avLst/>
              </a:prstGeom>
              <a:solidFill>
                <a:schemeClr val="bg2"/>
              </a:solidFill>
              <a:ln w="28575" cap="flat" cmpd="sng" algn="ctr">
                <a:solidFill>
                  <a:schemeClr val="tx1">
                    <a:lumMod val="75000"/>
                    <a:lumOff val="25000"/>
                  </a:schemeClr>
                </a:solidFill>
                <a:prstDash val="solid"/>
                <a:round/>
                <a:headEnd type="none" w="med" len="med"/>
                <a:tailEnd type="none" w="med" len="med"/>
              </a:ln>
              <a:effectLst/>
            </p:spPr>
            <p:txBody>
              <a:bodyPr anchor="ctr">
                <a:spAutoFit/>
              </a:bodyPr>
              <a:lstStyle/>
              <a:p>
                <a:pPr>
                  <a:defRPr/>
                </a:pPr>
                <a:endParaRPr lang="ja-JP" altLang="en-US" sz="1600" dirty="0"/>
              </a:p>
            </p:txBody>
          </p:sp>
        </p:grpSp>
        <p:cxnSp>
          <p:nvCxnSpPr>
            <p:cNvPr id="1245" name="直線コネクタ 462"/>
            <p:cNvCxnSpPr>
              <a:cxnSpLocks noChangeShapeType="1"/>
            </p:cNvCxnSpPr>
            <p:nvPr/>
          </p:nvCxnSpPr>
          <p:spPr bwMode="auto">
            <a:xfrm>
              <a:off x="997908" y="2636912"/>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6" name="直線コネクタ 30"/>
            <p:cNvCxnSpPr>
              <a:cxnSpLocks noChangeShapeType="1"/>
            </p:cNvCxnSpPr>
            <p:nvPr/>
          </p:nvCxnSpPr>
          <p:spPr bwMode="auto">
            <a:xfrm>
              <a:off x="1215098" y="2411611"/>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7" name="直線コネクタ 464"/>
            <p:cNvCxnSpPr>
              <a:cxnSpLocks noChangeShapeType="1"/>
            </p:cNvCxnSpPr>
            <p:nvPr/>
          </p:nvCxnSpPr>
          <p:spPr bwMode="auto">
            <a:xfrm>
              <a:off x="1322425" y="165835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8" name="直線コネクタ 465"/>
            <p:cNvCxnSpPr>
              <a:cxnSpLocks noChangeShapeType="1"/>
            </p:cNvCxnSpPr>
            <p:nvPr/>
          </p:nvCxnSpPr>
          <p:spPr bwMode="auto">
            <a:xfrm>
              <a:off x="1411725" y="1557157"/>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9" name="直線コネクタ 466"/>
            <p:cNvCxnSpPr>
              <a:cxnSpLocks noChangeShapeType="1"/>
            </p:cNvCxnSpPr>
            <p:nvPr/>
          </p:nvCxnSpPr>
          <p:spPr bwMode="auto">
            <a:xfrm>
              <a:off x="1141229" y="2491280"/>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0" name="直線コネクタ 467"/>
            <p:cNvCxnSpPr>
              <a:cxnSpLocks noChangeShapeType="1"/>
            </p:cNvCxnSpPr>
            <p:nvPr/>
          </p:nvCxnSpPr>
          <p:spPr bwMode="auto">
            <a:xfrm>
              <a:off x="1447742" y="2180459"/>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1" name="直線コネクタ 468"/>
            <p:cNvCxnSpPr>
              <a:cxnSpLocks noChangeShapeType="1"/>
            </p:cNvCxnSpPr>
            <p:nvPr/>
          </p:nvCxnSpPr>
          <p:spPr bwMode="auto">
            <a:xfrm>
              <a:off x="1326639" y="229936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2" name="正方形/長方形 3"/>
            <p:cNvSpPr>
              <a:spLocks noChangeArrowheads="1"/>
            </p:cNvSpPr>
            <p:nvPr/>
          </p:nvSpPr>
          <p:spPr bwMode="auto">
            <a:xfrm>
              <a:off x="1546119" y="1208597"/>
              <a:ext cx="585812" cy="1122373"/>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1253" name="直線コネクタ 9"/>
            <p:cNvCxnSpPr>
              <a:cxnSpLocks noChangeShapeType="1"/>
            </p:cNvCxnSpPr>
            <p:nvPr/>
          </p:nvCxnSpPr>
          <p:spPr bwMode="auto">
            <a:xfrm flipV="1">
              <a:off x="861217"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4" name="直線コネクタ 33"/>
            <p:cNvCxnSpPr>
              <a:cxnSpLocks noChangeShapeType="1"/>
            </p:cNvCxnSpPr>
            <p:nvPr/>
          </p:nvCxnSpPr>
          <p:spPr bwMode="auto">
            <a:xfrm flipH="1">
              <a:off x="1216512" y="1762729"/>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55" name="グループ化 472"/>
            <p:cNvGrpSpPr>
              <a:grpSpLocks/>
            </p:cNvGrpSpPr>
            <p:nvPr/>
          </p:nvGrpSpPr>
          <p:grpSpPr bwMode="auto">
            <a:xfrm>
              <a:off x="-1208202" y="-1359543"/>
              <a:ext cx="6379370" cy="6669120"/>
              <a:chOff x="621940" y="-1359543"/>
              <a:chExt cx="6379370" cy="6669120"/>
            </a:xfrm>
          </p:grpSpPr>
          <p:cxnSp>
            <p:nvCxnSpPr>
              <p:cNvPr id="1283" name="直線コネクタ 1282"/>
              <p:cNvCxnSpPr/>
              <p:nvPr/>
            </p:nvCxnSpPr>
            <p:spPr bwMode="auto">
              <a:xfrm flipV="1">
                <a:off x="2847570" y="2498672"/>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4" name="正方形/長方形 1283"/>
              <p:cNvSpPr/>
              <p:nvPr/>
            </p:nvSpPr>
            <p:spPr bwMode="auto">
              <a:xfrm>
                <a:off x="2847570" y="1832228"/>
                <a:ext cx="855818" cy="1122374"/>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1285" name="直線コネクタ 1284"/>
              <p:cNvCxnSpPr>
                <a:stCxn id="1284" idx="1"/>
                <a:endCxn id="1284" idx="3"/>
              </p:cNvCxnSpPr>
              <p:nvPr/>
            </p:nvCxnSpPr>
            <p:spPr bwMode="auto">
              <a:xfrm>
                <a:off x="2847570" y="2393415"/>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6" name="直線コネクタ 1285"/>
              <p:cNvCxnSpPr/>
              <p:nvPr/>
            </p:nvCxnSpPr>
            <p:spPr bwMode="auto">
              <a:xfrm>
                <a:off x="2847570" y="2225003"/>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7" name="直線コネクタ 1286"/>
              <p:cNvCxnSpPr/>
              <p:nvPr/>
            </p:nvCxnSpPr>
            <p:spPr bwMode="auto">
              <a:xfrm>
                <a:off x="2842537" y="2556562"/>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8" name="直線コネクタ 1287"/>
              <p:cNvCxnSpPr/>
              <p:nvPr/>
            </p:nvCxnSpPr>
            <p:spPr bwMode="auto">
              <a:xfrm flipV="1">
                <a:off x="2842537" y="1872388"/>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9" name="直線コネクタ 1288"/>
              <p:cNvCxnSpPr/>
              <p:nvPr/>
            </p:nvCxnSpPr>
            <p:spPr bwMode="auto">
              <a:xfrm flipV="1">
                <a:off x="3698355" y="1872388"/>
                <a:ext cx="216470"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0" name="直線コネクタ 1289"/>
              <p:cNvCxnSpPr/>
              <p:nvPr/>
            </p:nvCxnSpPr>
            <p:spPr bwMode="auto">
              <a:xfrm flipV="1">
                <a:off x="3703387" y="2498672"/>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1" name="直線コネクタ 1290"/>
              <p:cNvCxnSpPr/>
              <p:nvPr/>
            </p:nvCxnSpPr>
            <p:spPr bwMode="auto">
              <a:xfrm>
                <a:off x="3064043" y="1872388"/>
                <a:ext cx="855818"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2" name="直線コネクタ 1291"/>
              <p:cNvCxnSpPr/>
              <p:nvPr/>
            </p:nvCxnSpPr>
            <p:spPr bwMode="auto">
              <a:xfrm>
                <a:off x="3919860" y="1872388"/>
                <a:ext cx="0" cy="626284"/>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3" name="平行四辺形 1292"/>
              <p:cNvSpPr/>
              <p:nvPr/>
            </p:nvSpPr>
            <p:spPr bwMode="auto">
              <a:xfrm>
                <a:off x="2847570" y="-1359543"/>
                <a:ext cx="3480872" cy="6669120"/>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defRPr/>
                </a:pPr>
                <a:endParaRPr lang="ja-JP" altLang="en-US" sz="1600" dirty="0"/>
              </a:p>
            </p:txBody>
          </p:sp>
          <p:sp>
            <p:nvSpPr>
              <p:cNvPr id="1294" name="平行四辺形 1293"/>
              <p:cNvSpPr/>
              <p:nvPr/>
            </p:nvSpPr>
            <p:spPr bwMode="auto">
              <a:xfrm rot="5400000" flipV="1">
                <a:off x="3393225" y="-898897"/>
                <a:ext cx="836799" cy="6379370"/>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1295" name="直線コネクタ 1294"/>
              <p:cNvCxnSpPr/>
              <p:nvPr/>
            </p:nvCxnSpPr>
            <p:spPr bwMode="auto">
              <a:xfrm flipV="1">
                <a:off x="3708423" y="2019749"/>
                <a:ext cx="216470" cy="205254"/>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6" name="直線コネクタ 1295"/>
              <p:cNvCxnSpPr/>
              <p:nvPr/>
            </p:nvCxnSpPr>
            <p:spPr bwMode="auto">
              <a:xfrm flipV="1">
                <a:off x="3708423" y="2177635"/>
                <a:ext cx="216470" cy="21578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7" name="直線コネクタ 1296"/>
              <p:cNvCxnSpPr/>
              <p:nvPr/>
            </p:nvCxnSpPr>
            <p:spPr bwMode="auto">
              <a:xfrm flipV="1">
                <a:off x="3708423" y="2340786"/>
                <a:ext cx="216470" cy="215776"/>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56" name="正方形/長方形 1"/>
            <p:cNvSpPr>
              <a:spLocks noChangeArrowheads="1"/>
            </p:cNvSpPr>
            <p:nvPr/>
          </p:nvSpPr>
          <p:spPr bwMode="auto">
            <a:xfrm>
              <a:off x="861216" y="1895673"/>
              <a:ext cx="585813" cy="1122373"/>
            </a:xfrm>
            <a:prstGeom prst="rect">
              <a:avLst/>
            </a:prstGeom>
            <a:noFill/>
            <a:ln w="285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sz="1600" dirty="0"/>
            </a:p>
          </p:txBody>
        </p:sp>
        <p:cxnSp>
          <p:nvCxnSpPr>
            <p:cNvPr id="1257" name="直線コネクタ 5"/>
            <p:cNvCxnSpPr>
              <a:cxnSpLocks noChangeShapeType="1"/>
            </p:cNvCxnSpPr>
            <p:nvPr/>
          </p:nvCxnSpPr>
          <p:spPr bwMode="auto">
            <a:xfrm flipV="1">
              <a:off x="861217"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8" name="直線コネクタ 7"/>
            <p:cNvCxnSpPr>
              <a:cxnSpLocks noChangeShapeType="1"/>
            </p:cNvCxnSpPr>
            <p:nvPr/>
          </p:nvCxnSpPr>
          <p:spPr bwMode="auto">
            <a:xfrm flipV="1">
              <a:off x="1898171" y="1445343"/>
              <a:ext cx="673472"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9" name="直線コネクタ 8"/>
            <p:cNvCxnSpPr>
              <a:cxnSpLocks noChangeShapeType="1"/>
            </p:cNvCxnSpPr>
            <p:nvPr/>
          </p:nvCxnSpPr>
          <p:spPr bwMode="auto">
            <a:xfrm flipV="1">
              <a:off x="1898171" y="2094225"/>
              <a:ext cx="684903" cy="687076"/>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0" name="直線コネクタ 29"/>
            <p:cNvCxnSpPr>
              <a:cxnSpLocks noChangeShapeType="1"/>
            </p:cNvCxnSpPr>
            <p:nvPr/>
          </p:nvCxnSpPr>
          <p:spPr bwMode="auto">
            <a:xfrm>
              <a:off x="1203668" y="1769784"/>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1" name="直線コネクタ 32"/>
            <p:cNvCxnSpPr>
              <a:cxnSpLocks noChangeShapeType="1"/>
            </p:cNvCxnSpPr>
            <p:nvPr/>
          </p:nvCxnSpPr>
          <p:spPr bwMode="auto">
            <a:xfrm flipH="1">
              <a:off x="2234907" y="1788881"/>
              <a:ext cx="5715" cy="648882"/>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2" name="直線コネクタ 34"/>
            <p:cNvCxnSpPr>
              <a:cxnSpLocks noChangeShapeType="1"/>
            </p:cNvCxnSpPr>
            <p:nvPr/>
          </p:nvCxnSpPr>
          <p:spPr bwMode="auto">
            <a:xfrm>
              <a:off x="755649" y="2213529"/>
              <a:ext cx="1036954" cy="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3" name="直線コネクタ 36"/>
            <p:cNvCxnSpPr>
              <a:cxnSpLocks noChangeShapeType="1"/>
            </p:cNvCxnSpPr>
            <p:nvPr/>
          </p:nvCxnSpPr>
          <p:spPr bwMode="auto">
            <a:xfrm flipV="1">
              <a:off x="1792603" y="2132419"/>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4" name="直線コネクタ 37"/>
            <p:cNvCxnSpPr>
              <a:cxnSpLocks noChangeShapeType="1"/>
            </p:cNvCxnSpPr>
            <p:nvPr/>
          </p:nvCxnSpPr>
          <p:spPr bwMode="auto">
            <a:xfrm flipV="1">
              <a:off x="760615" y="2127874"/>
              <a:ext cx="105568" cy="81110"/>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65" name="グループ化 482"/>
            <p:cNvGrpSpPr>
              <a:grpSpLocks/>
            </p:cNvGrpSpPr>
            <p:nvPr/>
          </p:nvGrpSpPr>
          <p:grpSpPr bwMode="auto">
            <a:xfrm>
              <a:off x="-860838" y="-2354228"/>
              <a:ext cx="6379370" cy="6669120"/>
              <a:chOff x="623160" y="-1357097"/>
              <a:chExt cx="6379370" cy="6669120"/>
            </a:xfrm>
          </p:grpSpPr>
          <p:cxnSp>
            <p:nvCxnSpPr>
              <p:cNvPr id="1268" name="直線コネクタ 1267"/>
              <p:cNvCxnSpPr/>
              <p:nvPr/>
            </p:nvCxnSpPr>
            <p:spPr bwMode="auto">
              <a:xfrm flipV="1">
                <a:off x="2843755" y="2501119"/>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9" name="正方形/長方形 1268"/>
              <p:cNvSpPr/>
              <p:nvPr/>
            </p:nvSpPr>
            <p:spPr bwMode="auto">
              <a:xfrm>
                <a:off x="2843755" y="1834674"/>
                <a:ext cx="860854" cy="1122374"/>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1270" name="直線コネクタ 1269"/>
              <p:cNvCxnSpPr>
                <a:stCxn id="1269" idx="1"/>
                <a:endCxn id="1269" idx="3"/>
              </p:cNvCxnSpPr>
              <p:nvPr/>
            </p:nvCxnSpPr>
            <p:spPr bwMode="auto">
              <a:xfrm>
                <a:off x="2843755" y="2395861"/>
                <a:ext cx="860854"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1" name="直線コネクタ 1270"/>
              <p:cNvCxnSpPr/>
              <p:nvPr/>
            </p:nvCxnSpPr>
            <p:spPr bwMode="auto">
              <a:xfrm>
                <a:off x="2843755" y="2227449"/>
                <a:ext cx="860854"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2" name="直線コネクタ 1271"/>
              <p:cNvCxnSpPr/>
              <p:nvPr/>
            </p:nvCxnSpPr>
            <p:spPr bwMode="auto">
              <a:xfrm>
                <a:off x="2838722" y="2559012"/>
                <a:ext cx="860850"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3" name="直線コネクタ 1272"/>
              <p:cNvCxnSpPr/>
              <p:nvPr/>
            </p:nvCxnSpPr>
            <p:spPr bwMode="auto">
              <a:xfrm flipV="1">
                <a:off x="2838722" y="1874838"/>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4" name="直線コネクタ 1273"/>
              <p:cNvCxnSpPr/>
              <p:nvPr/>
            </p:nvCxnSpPr>
            <p:spPr bwMode="auto">
              <a:xfrm flipV="1">
                <a:off x="3694540" y="1874838"/>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5" name="直線コネクタ 1274"/>
              <p:cNvCxnSpPr/>
              <p:nvPr/>
            </p:nvCxnSpPr>
            <p:spPr bwMode="auto">
              <a:xfrm flipV="1">
                <a:off x="3704608" y="2501119"/>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6" name="直線コネクタ 1275"/>
              <p:cNvCxnSpPr/>
              <p:nvPr/>
            </p:nvCxnSpPr>
            <p:spPr bwMode="auto">
              <a:xfrm>
                <a:off x="3060228" y="1874838"/>
                <a:ext cx="860850" cy="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7" name="直線コネクタ 1276"/>
              <p:cNvCxnSpPr/>
              <p:nvPr/>
            </p:nvCxnSpPr>
            <p:spPr bwMode="auto">
              <a:xfrm>
                <a:off x="3921078" y="1874838"/>
                <a:ext cx="0" cy="62628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8" name="平行四辺形 1277"/>
              <p:cNvSpPr/>
              <p:nvPr/>
            </p:nvSpPr>
            <p:spPr bwMode="auto">
              <a:xfrm>
                <a:off x="2843755" y="-1357097"/>
                <a:ext cx="3480872" cy="6669120"/>
              </a:xfrm>
              <a:prstGeom prst="parallelogram">
                <a:avLst>
                  <a:gd name="adj" fmla="val 1038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defRPr/>
                </a:pPr>
                <a:endParaRPr lang="ja-JP" altLang="en-US" sz="1600" dirty="0"/>
              </a:p>
            </p:txBody>
          </p:sp>
          <p:sp>
            <p:nvSpPr>
              <p:cNvPr id="1279" name="平行四辺形 1278"/>
              <p:cNvSpPr/>
              <p:nvPr/>
            </p:nvSpPr>
            <p:spPr bwMode="auto">
              <a:xfrm rot="5400000" flipV="1">
                <a:off x="3394447" y="-896448"/>
                <a:ext cx="836796" cy="6379370"/>
              </a:xfrm>
              <a:prstGeom prst="parallelogram">
                <a:avLst>
                  <a:gd name="adj" fmla="val 94312"/>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anchor="ctr">
                <a:spAutoFit/>
              </a:bodyPr>
              <a:lstStyle/>
              <a:p>
                <a:pPr>
                  <a:defRPr/>
                </a:pPr>
                <a:endParaRPr lang="ja-JP" altLang="en-US" sz="1600" dirty="0"/>
              </a:p>
            </p:txBody>
          </p:sp>
          <p:cxnSp>
            <p:nvCxnSpPr>
              <p:cNvPr id="1280" name="直線コネクタ 1279"/>
              <p:cNvCxnSpPr/>
              <p:nvPr/>
            </p:nvCxnSpPr>
            <p:spPr bwMode="auto">
              <a:xfrm flipV="1">
                <a:off x="3704608" y="2022199"/>
                <a:ext cx="221506" cy="205251"/>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1" name="直線コネクタ 1280"/>
              <p:cNvCxnSpPr/>
              <p:nvPr/>
            </p:nvCxnSpPr>
            <p:spPr bwMode="auto">
              <a:xfrm flipV="1">
                <a:off x="3704608" y="2180085"/>
                <a:ext cx="221506" cy="210515"/>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2" name="直線コネクタ 1281"/>
              <p:cNvCxnSpPr/>
              <p:nvPr/>
            </p:nvCxnSpPr>
            <p:spPr bwMode="auto">
              <a:xfrm flipV="1">
                <a:off x="3704608" y="2343233"/>
                <a:ext cx="221506" cy="215780"/>
              </a:xfrm>
              <a:prstGeom prst="lin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266" name="直線コネクタ 483"/>
            <p:cNvCxnSpPr>
              <a:cxnSpLocks noChangeShapeType="1"/>
            </p:cNvCxnSpPr>
            <p:nvPr/>
          </p:nvCxnSpPr>
          <p:spPr bwMode="auto">
            <a:xfrm>
              <a:off x="1111554" y="1874838"/>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7" name="直線コネクタ 484"/>
            <p:cNvCxnSpPr>
              <a:cxnSpLocks noChangeShapeType="1"/>
            </p:cNvCxnSpPr>
            <p:nvPr/>
          </p:nvCxnSpPr>
          <p:spPr bwMode="auto">
            <a:xfrm>
              <a:off x="975143" y="2006894"/>
              <a:ext cx="1037496" cy="314"/>
            </a:xfrm>
            <a:prstGeom prst="line">
              <a:avLst/>
            </a:prstGeom>
            <a:noFill/>
            <a:ln w="28575" algn="ctr">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テキスト ボックス 1"/>
          <p:cNvSpPr txBox="1"/>
          <p:nvPr/>
        </p:nvSpPr>
        <p:spPr>
          <a:xfrm>
            <a:off x="7236251" y="2122806"/>
            <a:ext cx="2506636" cy="369332"/>
          </a:xfrm>
          <a:prstGeom prst="rect">
            <a:avLst/>
          </a:prstGeom>
          <a:solidFill>
            <a:schemeClr val="bg1"/>
          </a:solidFill>
        </p:spPr>
        <p:txBody>
          <a:bodyPr wrap="square" rtlCol="0">
            <a:spAutoFit/>
          </a:bodyPr>
          <a:lstStyle/>
          <a:p>
            <a:r>
              <a:rPr lang="ja-JP" altLang="en-US" dirty="0">
                <a:latin typeface="HGP創英角ﾎﾟｯﾌﾟ体" panose="040B0A00000000000000" pitchFamily="50" charset="-128"/>
                <a:ea typeface="HGP創英角ﾎﾟｯﾌﾟ体" panose="040B0A00000000000000" pitchFamily="50" charset="-128"/>
              </a:rPr>
              <a:t>生産ライン</a:t>
            </a:r>
            <a:r>
              <a:rPr lang="ja-JP" altLang="en-US" b="1" dirty="0">
                <a:latin typeface="+mj-ea"/>
                <a:ea typeface="+mj-ea"/>
              </a:rPr>
              <a:t>（モノづくり）</a:t>
            </a:r>
          </a:p>
        </p:txBody>
      </p:sp>
      <p:sp>
        <p:nvSpPr>
          <p:cNvPr id="259" name="テキスト ボックス 258"/>
          <p:cNvSpPr txBox="1"/>
          <p:nvPr/>
        </p:nvSpPr>
        <p:spPr>
          <a:xfrm>
            <a:off x="6959337" y="5673123"/>
            <a:ext cx="2313641" cy="369332"/>
          </a:xfrm>
          <a:prstGeom prst="rect">
            <a:avLst/>
          </a:prstGeom>
          <a:solidFill>
            <a:schemeClr val="bg1"/>
          </a:solidFill>
        </p:spPr>
        <p:txBody>
          <a:bodyPr wrap="square" rtlCol="0">
            <a:spAutoFit/>
          </a:bodyPr>
          <a:lstStyle/>
          <a:p>
            <a:r>
              <a:rPr lang="ja-JP" altLang="en-US" dirty="0">
                <a:latin typeface="HGP創英角ﾎﾟｯﾌﾟ体" panose="040B0A00000000000000" pitchFamily="50" charset="-128"/>
                <a:ea typeface="HGP創英角ﾎﾟｯﾌﾟ体" panose="040B0A00000000000000" pitchFamily="50" charset="-128"/>
              </a:rPr>
              <a:t>生産支援</a:t>
            </a:r>
            <a:r>
              <a:rPr lang="ja-JP" altLang="en-US" sz="1600" b="1" dirty="0">
                <a:latin typeface="+mj-ea"/>
                <a:ea typeface="+mj-ea"/>
              </a:rPr>
              <a:t>（供給・受取）</a:t>
            </a:r>
            <a:endParaRPr lang="ja-JP" altLang="en-US" b="1" dirty="0">
              <a:latin typeface="+mj-ea"/>
              <a:ea typeface="+mj-ea"/>
            </a:endParaRPr>
          </a:p>
        </p:txBody>
      </p:sp>
      <p:grpSp>
        <p:nvGrpSpPr>
          <p:cNvPr id="4" name="グループ化 3"/>
          <p:cNvGrpSpPr/>
          <p:nvPr/>
        </p:nvGrpSpPr>
        <p:grpSpPr>
          <a:xfrm>
            <a:off x="5662875" y="3994431"/>
            <a:ext cx="1626366" cy="508262"/>
            <a:chOff x="2136009" y="4006951"/>
            <a:chExt cx="1626366" cy="508262"/>
          </a:xfrm>
        </p:grpSpPr>
        <p:sp>
          <p:nvSpPr>
            <p:cNvPr id="262" name="角丸四角形吹き出し 261"/>
            <p:cNvSpPr/>
            <p:nvPr/>
          </p:nvSpPr>
          <p:spPr>
            <a:xfrm>
              <a:off x="2136009" y="4006951"/>
              <a:ext cx="1626366" cy="508262"/>
            </a:xfrm>
            <a:prstGeom prst="wedgeRoundRectCallout">
              <a:avLst>
                <a:gd name="adj1" fmla="val 59777"/>
                <a:gd name="adj2" fmla="val 5330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1" name="テキスト ボックス 260"/>
            <p:cNvSpPr txBox="1"/>
            <p:nvPr/>
          </p:nvSpPr>
          <p:spPr>
            <a:xfrm>
              <a:off x="2211847" y="4034244"/>
              <a:ext cx="1536666" cy="461665"/>
            </a:xfrm>
            <a:prstGeom prst="rect">
              <a:avLst/>
            </a:prstGeom>
            <a:noFill/>
          </p:spPr>
          <p:txBody>
            <a:bodyPr wrap="square" rtlCol="0">
              <a:spAutoFit/>
            </a:bodyPr>
            <a:lstStyle/>
            <a:p>
              <a:r>
                <a:rPr lang="ja-JP" altLang="en-US" sz="2400" dirty="0">
                  <a:solidFill>
                    <a:srgbClr val="0070C0"/>
                  </a:solidFill>
                  <a:latin typeface="HGP創英角ﾎﾟｯﾌﾟ体" panose="040B0A00000000000000" pitchFamily="50" charset="-128"/>
                  <a:ea typeface="HGP創英角ﾎﾟｯﾌﾟ体" panose="040B0A00000000000000" pitchFamily="50" charset="-128"/>
                </a:rPr>
                <a:t>製品受取</a:t>
              </a:r>
              <a:endParaRPr lang="en-US" altLang="ja-JP" sz="2400" dirty="0">
                <a:solidFill>
                  <a:srgbClr val="0070C0"/>
                </a:solidFill>
                <a:latin typeface="HGP創英角ﾎﾟｯﾌﾟ体" panose="040B0A00000000000000" pitchFamily="50" charset="-128"/>
                <a:ea typeface="HGP創英角ﾎﾟｯﾌﾟ体" panose="040B0A00000000000000" pitchFamily="50" charset="-128"/>
              </a:endParaRPr>
            </a:p>
          </p:txBody>
        </p:sp>
      </p:grpSp>
      <p:sp>
        <p:nvSpPr>
          <p:cNvPr id="12" name="稲妻 11"/>
          <p:cNvSpPr/>
          <p:nvPr/>
        </p:nvSpPr>
        <p:spPr>
          <a:xfrm rot="4228208">
            <a:off x="4016076" y="3526883"/>
            <a:ext cx="458078" cy="52376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直方体 13"/>
          <p:cNvSpPr/>
          <p:nvPr/>
        </p:nvSpPr>
        <p:spPr>
          <a:xfrm>
            <a:off x="6071700" y="2636912"/>
            <a:ext cx="239538" cy="288032"/>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7" name="曲線コネクタ 16"/>
          <p:cNvCxnSpPr>
            <a:stCxn id="12" idx="1"/>
            <a:endCxn id="14" idx="2"/>
          </p:cNvCxnSpPr>
          <p:nvPr/>
        </p:nvCxnSpPr>
        <p:spPr>
          <a:xfrm flipV="1">
            <a:off x="4326466" y="2810871"/>
            <a:ext cx="1745235" cy="706021"/>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219" name="テキスト ボックス 218"/>
          <p:cNvSpPr txBox="1"/>
          <p:nvPr/>
        </p:nvSpPr>
        <p:spPr>
          <a:xfrm>
            <a:off x="11252322" y="42083"/>
            <a:ext cx="892349" cy="369332"/>
          </a:xfrm>
          <a:prstGeom prst="rect">
            <a:avLst/>
          </a:prstGeom>
          <a:noFill/>
        </p:spPr>
        <p:txBody>
          <a:bodyPr wrap="square" rtlCol="0">
            <a:spAutoFit/>
          </a:bodyPr>
          <a:lstStyle/>
          <a:p>
            <a:r>
              <a:rPr lang="ja-JP" altLang="en-US" b="1" dirty="0"/>
              <a:t>２</a:t>
            </a:r>
            <a:r>
              <a:rPr lang="en-US" altLang="ja-JP" b="1" dirty="0"/>
              <a:t>/</a:t>
            </a:r>
            <a:r>
              <a:rPr lang="ja-JP" altLang="en-US" b="1" dirty="0"/>
              <a:t>３０</a:t>
            </a:r>
          </a:p>
        </p:txBody>
      </p:sp>
      <p:pic>
        <p:nvPicPr>
          <p:cNvPr id="10" name="図 9">
            <a:extLst>
              <a:ext uri="{FF2B5EF4-FFF2-40B4-BE49-F238E27FC236}">
                <a16:creationId xmlns:a16="http://schemas.microsoft.com/office/drawing/2014/main" id="{255CFE3F-DE68-2E49-C6C2-20EDA8AD4281}"/>
              </a:ext>
            </a:extLst>
          </p:cNvPr>
          <p:cNvPicPr>
            <a:picLocks noChangeAspect="1"/>
          </p:cNvPicPr>
          <p:nvPr/>
        </p:nvPicPr>
        <p:blipFill>
          <a:blip r:embed="rId8"/>
          <a:srcRect l="34551" t="30490" r="27535" b="19064"/>
          <a:stretch/>
        </p:blipFill>
        <p:spPr>
          <a:xfrm>
            <a:off x="443981" y="1556024"/>
            <a:ext cx="3093678" cy="2315383"/>
          </a:xfrm>
          <a:prstGeom prst="rect">
            <a:avLst/>
          </a:prstGeom>
          <a:ln>
            <a:solidFill>
              <a:schemeClr val="tx1"/>
            </a:solidFill>
          </a:ln>
        </p:spPr>
      </p:pic>
      <p:sp>
        <p:nvSpPr>
          <p:cNvPr id="16" name="テキスト ボックス 15">
            <a:extLst>
              <a:ext uri="{FF2B5EF4-FFF2-40B4-BE49-F238E27FC236}">
                <a16:creationId xmlns:a16="http://schemas.microsoft.com/office/drawing/2014/main" id="{A9916B2D-5985-A8D5-267E-F60B868A5A2B}"/>
              </a:ext>
            </a:extLst>
          </p:cNvPr>
          <p:cNvSpPr txBox="1"/>
          <p:nvPr/>
        </p:nvSpPr>
        <p:spPr>
          <a:xfrm>
            <a:off x="232131" y="4191493"/>
            <a:ext cx="2807354" cy="1200329"/>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・社内用語は使わない</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・自職場の立ち位置を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明確にした</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236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left)">
                                      <p:cBhvr>
                                        <p:cTn id="7" dur="500"/>
                                        <p:tgtEl>
                                          <p:spTgt spid="205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wipe(left)">
                                      <p:cBhvr>
                                        <p:cTn id="10" dur="500"/>
                                        <p:tgtEl>
                                          <p:spTgt spid="205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wipe(left)">
                                      <p:cBhvr>
                                        <p:cTn id="13" dur="500"/>
                                        <p:tgtEl>
                                          <p:spTgt spid="205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59"/>
                                        </p:tgtEl>
                                        <p:attrNameLst>
                                          <p:attrName>style.visibility</p:attrName>
                                        </p:attrNameLst>
                                      </p:cBhvr>
                                      <p:to>
                                        <p:strVal val="visible"/>
                                      </p:to>
                                    </p:set>
                                    <p:animEffect transition="in" filter="wipe(left)">
                                      <p:cBhvr>
                                        <p:cTn id="16" dur="500"/>
                                        <p:tgtEl>
                                          <p:spTgt spid="205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060"/>
                                        </p:tgtEl>
                                        <p:attrNameLst>
                                          <p:attrName>style.visibility</p:attrName>
                                        </p:attrNameLst>
                                      </p:cBhvr>
                                      <p:to>
                                        <p:strVal val="visible"/>
                                      </p:to>
                                    </p:set>
                                    <p:animEffect transition="in" filter="wipe(left)">
                                      <p:cBhvr>
                                        <p:cTn id="19" dur="500"/>
                                        <p:tgtEl>
                                          <p:spTgt spid="206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61"/>
                                        </p:tgtEl>
                                        <p:attrNameLst>
                                          <p:attrName>style.visibility</p:attrName>
                                        </p:attrNameLst>
                                      </p:cBhvr>
                                      <p:to>
                                        <p:strVal val="visible"/>
                                      </p:to>
                                    </p:set>
                                    <p:animEffect transition="in" filter="wipe(left)">
                                      <p:cBhvr>
                                        <p:cTn id="22" dur="500"/>
                                        <p:tgtEl>
                                          <p:spTgt spid="20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62"/>
                                        </p:tgtEl>
                                        <p:attrNameLst>
                                          <p:attrName>style.visibility</p:attrName>
                                        </p:attrNameLst>
                                      </p:cBhvr>
                                      <p:to>
                                        <p:strVal val="visible"/>
                                      </p:to>
                                    </p:set>
                                    <p:animEffect transition="in" filter="wipe(left)">
                                      <p:cBhvr>
                                        <p:cTn id="25" dur="500"/>
                                        <p:tgtEl>
                                          <p:spTgt spid="206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63"/>
                                        </p:tgtEl>
                                        <p:attrNameLst>
                                          <p:attrName>style.visibility</p:attrName>
                                        </p:attrNameLst>
                                      </p:cBhvr>
                                      <p:to>
                                        <p:strVal val="visible"/>
                                      </p:to>
                                    </p:set>
                                    <p:animEffect transition="in" filter="wipe(left)">
                                      <p:cBhvr>
                                        <p:cTn id="28" dur="500"/>
                                        <p:tgtEl>
                                          <p:spTgt spid="206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64"/>
                                        </p:tgtEl>
                                        <p:attrNameLst>
                                          <p:attrName>style.visibility</p:attrName>
                                        </p:attrNameLst>
                                      </p:cBhvr>
                                      <p:to>
                                        <p:strVal val="visible"/>
                                      </p:to>
                                    </p:set>
                                    <p:animEffect transition="in" filter="wipe(left)">
                                      <p:cBhvr>
                                        <p:cTn id="31" dur="500"/>
                                        <p:tgtEl>
                                          <p:spTgt spid="206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65"/>
                                        </p:tgtEl>
                                        <p:attrNameLst>
                                          <p:attrName>style.visibility</p:attrName>
                                        </p:attrNameLst>
                                      </p:cBhvr>
                                      <p:to>
                                        <p:strVal val="visible"/>
                                      </p:to>
                                    </p:set>
                                    <p:animEffect transition="in" filter="wipe(left)">
                                      <p:cBhvr>
                                        <p:cTn id="34" dur="500"/>
                                        <p:tgtEl>
                                          <p:spTgt spid="206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066"/>
                                        </p:tgtEl>
                                        <p:attrNameLst>
                                          <p:attrName>style.visibility</p:attrName>
                                        </p:attrNameLst>
                                      </p:cBhvr>
                                      <p:to>
                                        <p:strVal val="visible"/>
                                      </p:to>
                                    </p:set>
                                    <p:animEffect transition="in" filter="wipe(left)">
                                      <p:cBhvr>
                                        <p:cTn id="37" dur="500"/>
                                        <p:tgtEl>
                                          <p:spTgt spid="206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67"/>
                                        </p:tgtEl>
                                        <p:attrNameLst>
                                          <p:attrName>style.visibility</p:attrName>
                                        </p:attrNameLst>
                                      </p:cBhvr>
                                      <p:to>
                                        <p:strVal val="visible"/>
                                      </p:to>
                                    </p:set>
                                    <p:animEffect transition="in" filter="wipe(left)">
                                      <p:cBhvr>
                                        <p:cTn id="40" dur="500"/>
                                        <p:tgtEl>
                                          <p:spTgt spid="206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068"/>
                                        </p:tgtEl>
                                        <p:attrNameLst>
                                          <p:attrName>style.visibility</p:attrName>
                                        </p:attrNameLst>
                                      </p:cBhvr>
                                      <p:to>
                                        <p:strVal val="visible"/>
                                      </p:to>
                                    </p:set>
                                    <p:animEffect transition="in" filter="wipe(left)">
                                      <p:cBhvr>
                                        <p:cTn id="43" dur="500"/>
                                        <p:tgtEl>
                                          <p:spTgt spid="206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069"/>
                                        </p:tgtEl>
                                        <p:attrNameLst>
                                          <p:attrName>style.visibility</p:attrName>
                                        </p:attrNameLst>
                                      </p:cBhvr>
                                      <p:to>
                                        <p:strVal val="visible"/>
                                      </p:to>
                                    </p:set>
                                    <p:animEffect transition="in" filter="wipe(left)">
                                      <p:cBhvr>
                                        <p:cTn id="46" dur="500"/>
                                        <p:tgtEl>
                                          <p:spTgt spid="206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70"/>
                                        </p:tgtEl>
                                        <p:attrNameLst>
                                          <p:attrName>style.visibility</p:attrName>
                                        </p:attrNameLst>
                                      </p:cBhvr>
                                      <p:to>
                                        <p:strVal val="visible"/>
                                      </p:to>
                                    </p:set>
                                    <p:animEffect transition="in" filter="wipe(left)">
                                      <p:cBhvr>
                                        <p:cTn id="49" dur="500"/>
                                        <p:tgtEl>
                                          <p:spTgt spid="207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071"/>
                                        </p:tgtEl>
                                        <p:attrNameLst>
                                          <p:attrName>style.visibility</p:attrName>
                                        </p:attrNameLst>
                                      </p:cBhvr>
                                      <p:to>
                                        <p:strVal val="visible"/>
                                      </p:to>
                                    </p:set>
                                    <p:animEffect transition="in" filter="wipe(left)">
                                      <p:cBhvr>
                                        <p:cTn id="52" dur="500"/>
                                        <p:tgtEl>
                                          <p:spTgt spid="207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72"/>
                                        </p:tgtEl>
                                        <p:attrNameLst>
                                          <p:attrName>style.visibility</p:attrName>
                                        </p:attrNameLst>
                                      </p:cBhvr>
                                      <p:to>
                                        <p:strVal val="visible"/>
                                      </p:to>
                                    </p:set>
                                    <p:animEffect transition="in" filter="wipe(left)">
                                      <p:cBhvr>
                                        <p:cTn id="55" dur="500"/>
                                        <p:tgtEl>
                                          <p:spTgt spid="207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81"/>
                                        </p:tgtEl>
                                        <p:attrNameLst>
                                          <p:attrName>style.visibility</p:attrName>
                                        </p:attrNameLst>
                                      </p:cBhvr>
                                      <p:to>
                                        <p:strVal val="visible"/>
                                      </p:to>
                                    </p:set>
                                    <p:animEffect transition="in" filter="wipe(left)">
                                      <p:cBhvr>
                                        <p:cTn id="58" dur="500"/>
                                        <p:tgtEl>
                                          <p:spTgt spid="208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095"/>
                                        </p:tgtEl>
                                        <p:attrNameLst>
                                          <p:attrName>style.visibility</p:attrName>
                                        </p:attrNameLst>
                                      </p:cBhvr>
                                      <p:to>
                                        <p:strVal val="visible"/>
                                      </p:to>
                                    </p:set>
                                    <p:animEffect transition="in" filter="wipe(left)">
                                      <p:cBhvr>
                                        <p:cTn id="61" dur="500"/>
                                        <p:tgtEl>
                                          <p:spTgt spid="209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96"/>
                                        </p:tgtEl>
                                        <p:attrNameLst>
                                          <p:attrName>style.visibility</p:attrName>
                                        </p:attrNameLst>
                                      </p:cBhvr>
                                      <p:to>
                                        <p:strVal val="visible"/>
                                      </p:to>
                                    </p:set>
                                    <p:animEffect transition="in" filter="wipe(left)">
                                      <p:cBhvr>
                                        <p:cTn id="64" dur="500"/>
                                        <p:tgtEl>
                                          <p:spTgt spid="2096"/>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084"/>
                                        </p:tgtEl>
                                        <p:attrNameLst>
                                          <p:attrName>style.visibility</p:attrName>
                                        </p:attrNameLst>
                                      </p:cBhvr>
                                      <p:to>
                                        <p:strVal val="visible"/>
                                      </p:to>
                                    </p:set>
                                    <p:animEffect transition="in" filter="wipe(up)">
                                      <p:cBhvr>
                                        <p:cTn id="67" dur="500"/>
                                        <p:tgtEl>
                                          <p:spTgt spid="2084"/>
                                        </p:tgtEl>
                                      </p:cBhvr>
                                    </p:animEffect>
                                  </p:childTnLst>
                                </p:cTn>
                              </p:par>
                              <p:par>
                                <p:cTn id="68" presetID="22" presetClass="entr" presetSubtype="1" fill="hold" nodeType="withEffect">
                                  <p:stCondLst>
                                    <p:cond delay="0"/>
                                  </p:stCondLst>
                                  <p:childTnLst>
                                    <p:set>
                                      <p:cBhvr>
                                        <p:cTn id="69" dur="1" fill="hold">
                                          <p:stCondLst>
                                            <p:cond delay="0"/>
                                          </p:stCondLst>
                                        </p:cTn>
                                        <p:tgtEl>
                                          <p:spTgt spid="1054"/>
                                        </p:tgtEl>
                                        <p:attrNameLst>
                                          <p:attrName>style.visibility</p:attrName>
                                        </p:attrNameLst>
                                      </p:cBhvr>
                                      <p:to>
                                        <p:strVal val="visible"/>
                                      </p:to>
                                    </p:set>
                                    <p:animEffect transition="in" filter="wipe(up)">
                                      <p:cBhvr>
                                        <p:cTn id="70" dur="500"/>
                                        <p:tgtEl>
                                          <p:spTgt spid="1054"/>
                                        </p:tgtEl>
                                      </p:cBhvr>
                                    </p:animEffect>
                                  </p:childTnLst>
                                </p:cTn>
                              </p:par>
                            </p:childTnLst>
                          </p:cTn>
                        </p:par>
                        <p:par>
                          <p:cTn id="71" fill="hold">
                            <p:stCondLst>
                              <p:cond delay="500"/>
                            </p:stCondLst>
                            <p:childTnLst>
                              <p:par>
                                <p:cTn id="72" presetID="47" presetClass="entr" presetSubtype="0" fill="hold" grpId="0" nodeType="afterEffect">
                                  <p:stCondLst>
                                    <p:cond delay="0"/>
                                  </p:stCondLst>
                                  <p:childTnLst>
                                    <p:set>
                                      <p:cBhvr>
                                        <p:cTn id="73" dur="1" fill="hold">
                                          <p:stCondLst>
                                            <p:cond delay="0"/>
                                          </p:stCondLst>
                                        </p:cTn>
                                        <p:tgtEl>
                                          <p:spTgt spid="2082"/>
                                        </p:tgtEl>
                                        <p:attrNameLst>
                                          <p:attrName>style.visibility</p:attrName>
                                        </p:attrNameLst>
                                      </p:cBhvr>
                                      <p:to>
                                        <p:strVal val="visible"/>
                                      </p:to>
                                    </p:set>
                                    <p:animEffect transition="in" filter="fade">
                                      <p:cBhvr>
                                        <p:cTn id="74" dur="1000"/>
                                        <p:tgtEl>
                                          <p:spTgt spid="2082"/>
                                        </p:tgtEl>
                                      </p:cBhvr>
                                    </p:animEffect>
                                    <p:anim calcmode="lin" valueType="num">
                                      <p:cBhvr>
                                        <p:cTn id="75" dur="1000" fill="hold"/>
                                        <p:tgtEl>
                                          <p:spTgt spid="2082"/>
                                        </p:tgtEl>
                                        <p:attrNameLst>
                                          <p:attrName>ppt_x</p:attrName>
                                        </p:attrNameLst>
                                      </p:cBhvr>
                                      <p:tavLst>
                                        <p:tav tm="0">
                                          <p:val>
                                            <p:strVal val="#ppt_x"/>
                                          </p:val>
                                        </p:tav>
                                        <p:tav tm="100000">
                                          <p:val>
                                            <p:strVal val="#ppt_x"/>
                                          </p:val>
                                        </p:tav>
                                      </p:tavLst>
                                    </p:anim>
                                    <p:anim calcmode="lin" valueType="num">
                                      <p:cBhvr>
                                        <p:cTn id="76"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9702"/>
                                        </p:tgtEl>
                                        <p:attrNameLst>
                                          <p:attrName>style.visibility</p:attrName>
                                        </p:attrNameLst>
                                      </p:cBhvr>
                                      <p:to>
                                        <p:strVal val="visible"/>
                                      </p:to>
                                    </p:set>
                                    <p:animEffect transition="in" filter="wipe(down)">
                                      <p:cBhvr>
                                        <p:cTn id="81" dur="500"/>
                                        <p:tgtEl>
                                          <p:spTgt spid="29702"/>
                                        </p:tgtEl>
                                      </p:cBhvr>
                                    </p:animEffect>
                                  </p:childTnLst>
                                </p:cTn>
                              </p:par>
                              <p:par>
                                <p:cTn id="82" presetID="22" presetClass="entr" presetSubtype="4" fill="hold" nodeType="withEffect">
                                  <p:stCondLst>
                                    <p:cond delay="0"/>
                                  </p:stCondLst>
                                  <p:childTnLst>
                                    <p:set>
                                      <p:cBhvr>
                                        <p:cTn id="83" dur="1" fill="hold">
                                          <p:stCondLst>
                                            <p:cond delay="0"/>
                                          </p:stCondLst>
                                        </p:cTn>
                                        <p:tgtEl>
                                          <p:spTgt spid="1304"/>
                                        </p:tgtEl>
                                        <p:attrNameLst>
                                          <p:attrName>style.visibility</p:attrName>
                                        </p:attrNameLst>
                                      </p:cBhvr>
                                      <p:to>
                                        <p:strVal val="visible"/>
                                      </p:to>
                                    </p:set>
                                    <p:animEffect transition="in" filter="wipe(down)">
                                      <p:cBhvr>
                                        <p:cTn id="84" dur="500"/>
                                        <p:tgtEl>
                                          <p:spTgt spid="1304"/>
                                        </p:tgtEl>
                                      </p:cBhvr>
                                    </p:animEffect>
                                  </p:childTnLst>
                                </p:cTn>
                              </p:par>
                              <p:par>
                                <p:cTn id="85" presetID="22" presetClass="entr" presetSubtype="4" fill="hold" nodeType="withEffect">
                                  <p:stCondLst>
                                    <p:cond delay="0"/>
                                  </p:stCondLst>
                                  <p:childTnLst>
                                    <p:set>
                                      <p:cBhvr>
                                        <p:cTn id="86" dur="1" fill="hold">
                                          <p:stCondLst>
                                            <p:cond delay="0"/>
                                          </p:stCondLst>
                                        </p:cTn>
                                        <p:tgtEl>
                                          <p:spTgt spid="1241"/>
                                        </p:tgtEl>
                                        <p:attrNameLst>
                                          <p:attrName>style.visibility</p:attrName>
                                        </p:attrNameLst>
                                      </p:cBhvr>
                                      <p:to>
                                        <p:strVal val="visible"/>
                                      </p:to>
                                    </p:set>
                                    <p:animEffect transition="in" filter="wipe(down)">
                                      <p:cBhvr>
                                        <p:cTn id="87" dur="500"/>
                                        <p:tgtEl>
                                          <p:spTgt spid="1241"/>
                                        </p:tgtEl>
                                      </p:cBhvr>
                                    </p:animEffect>
                                  </p:childTnLst>
                                </p:cTn>
                              </p:par>
                            </p:childTnLst>
                          </p:cTn>
                        </p:par>
                        <p:par>
                          <p:cTn id="88" fill="hold">
                            <p:stCondLst>
                              <p:cond delay="500"/>
                            </p:stCondLst>
                            <p:childTnLst>
                              <p:par>
                                <p:cTn id="89" presetID="14" presetClass="entr" presetSubtype="10" fill="hold" grpId="0" nodeType="afterEffect">
                                  <p:stCondLst>
                                    <p:cond delay="0"/>
                                  </p:stCondLst>
                                  <p:childTnLst>
                                    <p:set>
                                      <p:cBhvr>
                                        <p:cTn id="90" dur="1" fill="hold">
                                          <p:stCondLst>
                                            <p:cond delay="0"/>
                                          </p:stCondLst>
                                        </p:cTn>
                                        <p:tgtEl>
                                          <p:spTgt spid="1108"/>
                                        </p:tgtEl>
                                        <p:attrNameLst>
                                          <p:attrName>style.visibility</p:attrName>
                                        </p:attrNameLst>
                                      </p:cBhvr>
                                      <p:to>
                                        <p:strVal val="visible"/>
                                      </p:to>
                                    </p:set>
                                    <p:animEffect transition="in" filter="randombar(horizontal)">
                                      <p:cBhvr>
                                        <p:cTn id="91" dur="500"/>
                                        <p:tgtEl>
                                          <p:spTgt spid="1108"/>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randombar(horizontal)">
                                      <p:cBhvr>
                                        <p:cTn id="94" dur="500"/>
                                        <p:tgtEl>
                                          <p:spTgt spid="2"/>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randombar(horizontal)">
                                      <p:cBhvr>
                                        <p:cTn id="97" dur="500"/>
                                        <p:tgtEl>
                                          <p:spTgt spid="7"/>
                                        </p:tgtEl>
                                      </p:cBhvr>
                                    </p:animEffect>
                                  </p:childTnLst>
                                </p:cTn>
                              </p:par>
                            </p:childTnLst>
                          </p:cTn>
                        </p:par>
                        <p:par>
                          <p:cTn id="98" fill="hold">
                            <p:stCondLst>
                              <p:cond delay="1000"/>
                            </p:stCondLst>
                            <p:childTnLst>
                              <p:par>
                                <p:cTn id="99" presetID="53" presetClass="entr" presetSubtype="16" fill="hold" nodeType="afterEffect">
                                  <p:stCondLst>
                                    <p:cond delay="0"/>
                                  </p:stCondLst>
                                  <p:childTnLst>
                                    <p:set>
                                      <p:cBhvr>
                                        <p:cTn id="100" dur="1" fill="hold">
                                          <p:stCondLst>
                                            <p:cond delay="0"/>
                                          </p:stCondLst>
                                        </p:cTn>
                                        <p:tgtEl>
                                          <p:spTgt spid="1372"/>
                                        </p:tgtEl>
                                        <p:attrNameLst>
                                          <p:attrName>style.visibility</p:attrName>
                                        </p:attrNameLst>
                                      </p:cBhvr>
                                      <p:to>
                                        <p:strVal val="visible"/>
                                      </p:to>
                                    </p:set>
                                    <p:anim calcmode="lin" valueType="num">
                                      <p:cBhvr>
                                        <p:cTn id="101" dur="500" fill="hold"/>
                                        <p:tgtEl>
                                          <p:spTgt spid="1372"/>
                                        </p:tgtEl>
                                        <p:attrNameLst>
                                          <p:attrName>ppt_w</p:attrName>
                                        </p:attrNameLst>
                                      </p:cBhvr>
                                      <p:tavLst>
                                        <p:tav tm="0">
                                          <p:val>
                                            <p:fltVal val="0"/>
                                          </p:val>
                                        </p:tav>
                                        <p:tav tm="100000">
                                          <p:val>
                                            <p:strVal val="#ppt_w"/>
                                          </p:val>
                                        </p:tav>
                                      </p:tavLst>
                                    </p:anim>
                                    <p:anim calcmode="lin" valueType="num">
                                      <p:cBhvr>
                                        <p:cTn id="102" dur="500" fill="hold"/>
                                        <p:tgtEl>
                                          <p:spTgt spid="1372"/>
                                        </p:tgtEl>
                                        <p:attrNameLst>
                                          <p:attrName>ppt_h</p:attrName>
                                        </p:attrNameLst>
                                      </p:cBhvr>
                                      <p:tavLst>
                                        <p:tav tm="0">
                                          <p:val>
                                            <p:fltVal val="0"/>
                                          </p:val>
                                        </p:tav>
                                        <p:tav tm="100000">
                                          <p:val>
                                            <p:strVal val="#ppt_h"/>
                                          </p:val>
                                        </p:tav>
                                      </p:tavLst>
                                    </p:anim>
                                    <p:animEffect transition="in" filter="fade">
                                      <p:cBhvr>
                                        <p:cTn id="103" dur="500"/>
                                        <p:tgtEl>
                                          <p:spTgt spid="1372"/>
                                        </p:tgtEl>
                                      </p:cBhvr>
                                    </p:animEffect>
                                  </p:childTnLst>
                                </p:cTn>
                              </p:par>
                            </p:childTnLst>
                          </p:cTn>
                        </p:par>
                        <p:par>
                          <p:cTn id="104" fill="hold">
                            <p:stCondLst>
                              <p:cond delay="1500"/>
                            </p:stCondLst>
                            <p:childTnLst>
                              <p:par>
                                <p:cTn id="105" presetID="53" presetClass="entr" presetSubtype="16" fill="hold" grpId="0" nodeType="afterEffect">
                                  <p:stCondLst>
                                    <p:cond delay="0"/>
                                  </p:stCondLst>
                                  <p:childTnLst>
                                    <p:set>
                                      <p:cBhvr>
                                        <p:cTn id="106" dur="1" fill="hold">
                                          <p:stCondLst>
                                            <p:cond delay="0"/>
                                          </p:stCondLst>
                                        </p:cTn>
                                        <p:tgtEl>
                                          <p:spTgt spid="8"/>
                                        </p:tgtEl>
                                        <p:attrNameLst>
                                          <p:attrName>style.visibility</p:attrName>
                                        </p:attrNameLst>
                                      </p:cBhvr>
                                      <p:to>
                                        <p:strVal val="visible"/>
                                      </p:to>
                                    </p:set>
                                    <p:anim calcmode="lin" valueType="num">
                                      <p:cBhvr>
                                        <p:cTn id="107" dur="500" fill="hold"/>
                                        <p:tgtEl>
                                          <p:spTgt spid="8"/>
                                        </p:tgtEl>
                                        <p:attrNameLst>
                                          <p:attrName>ppt_w</p:attrName>
                                        </p:attrNameLst>
                                      </p:cBhvr>
                                      <p:tavLst>
                                        <p:tav tm="0">
                                          <p:val>
                                            <p:fltVal val="0"/>
                                          </p:val>
                                        </p:tav>
                                        <p:tav tm="100000">
                                          <p:val>
                                            <p:strVal val="#ppt_w"/>
                                          </p:val>
                                        </p:tav>
                                      </p:tavLst>
                                    </p:anim>
                                    <p:anim calcmode="lin" valueType="num">
                                      <p:cBhvr>
                                        <p:cTn id="108" dur="500" fill="hold"/>
                                        <p:tgtEl>
                                          <p:spTgt spid="8"/>
                                        </p:tgtEl>
                                        <p:attrNameLst>
                                          <p:attrName>ppt_h</p:attrName>
                                        </p:attrNameLst>
                                      </p:cBhvr>
                                      <p:tavLst>
                                        <p:tav tm="0">
                                          <p:val>
                                            <p:fltVal val="0"/>
                                          </p:val>
                                        </p:tav>
                                        <p:tav tm="100000">
                                          <p:val>
                                            <p:strVal val="#ppt_h"/>
                                          </p:val>
                                        </p:tav>
                                      </p:tavLst>
                                    </p:anim>
                                    <p:animEffect transition="in" filter="fade">
                                      <p:cBhvr>
                                        <p:cTn id="109" dur="500"/>
                                        <p:tgtEl>
                                          <p:spTgt spid="8"/>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101"/>
                                        </p:tgtEl>
                                        <p:attrNameLst>
                                          <p:attrName>style.visibility</p:attrName>
                                        </p:attrNameLst>
                                      </p:cBhvr>
                                      <p:to>
                                        <p:strVal val="visible"/>
                                      </p:to>
                                    </p:set>
                                    <p:anim calcmode="lin" valueType="num">
                                      <p:cBhvr>
                                        <p:cTn id="112" dur="500" fill="hold"/>
                                        <p:tgtEl>
                                          <p:spTgt spid="1101"/>
                                        </p:tgtEl>
                                        <p:attrNameLst>
                                          <p:attrName>ppt_w</p:attrName>
                                        </p:attrNameLst>
                                      </p:cBhvr>
                                      <p:tavLst>
                                        <p:tav tm="0">
                                          <p:val>
                                            <p:fltVal val="0"/>
                                          </p:val>
                                        </p:tav>
                                        <p:tav tm="100000">
                                          <p:val>
                                            <p:strVal val="#ppt_w"/>
                                          </p:val>
                                        </p:tav>
                                      </p:tavLst>
                                    </p:anim>
                                    <p:anim calcmode="lin" valueType="num">
                                      <p:cBhvr>
                                        <p:cTn id="113" dur="500" fill="hold"/>
                                        <p:tgtEl>
                                          <p:spTgt spid="1101"/>
                                        </p:tgtEl>
                                        <p:attrNameLst>
                                          <p:attrName>ppt_h</p:attrName>
                                        </p:attrNameLst>
                                      </p:cBhvr>
                                      <p:tavLst>
                                        <p:tav tm="0">
                                          <p:val>
                                            <p:fltVal val="0"/>
                                          </p:val>
                                        </p:tav>
                                        <p:tav tm="100000">
                                          <p:val>
                                            <p:strVal val="#ppt_h"/>
                                          </p:val>
                                        </p:tav>
                                      </p:tavLst>
                                    </p:anim>
                                    <p:animEffect transition="in" filter="fade">
                                      <p:cBhvr>
                                        <p:cTn id="114" dur="500"/>
                                        <p:tgtEl>
                                          <p:spTgt spid="110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59"/>
                                        </p:tgtEl>
                                        <p:attrNameLst>
                                          <p:attrName>style.visibility</p:attrName>
                                        </p:attrNameLst>
                                      </p:cBhvr>
                                      <p:to>
                                        <p:strVal val="visible"/>
                                      </p:to>
                                    </p:set>
                                    <p:anim calcmode="lin" valueType="num">
                                      <p:cBhvr>
                                        <p:cTn id="117" dur="500" fill="hold"/>
                                        <p:tgtEl>
                                          <p:spTgt spid="259"/>
                                        </p:tgtEl>
                                        <p:attrNameLst>
                                          <p:attrName>ppt_w</p:attrName>
                                        </p:attrNameLst>
                                      </p:cBhvr>
                                      <p:tavLst>
                                        <p:tav tm="0">
                                          <p:val>
                                            <p:fltVal val="0"/>
                                          </p:val>
                                        </p:tav>
                                        <p:tav tm="100000">
                                          <p:val>
                                            <p:strVal val="#ppt_w"/>
                                          </p:val>
                                        </p:tav>
                                      </p:tavLst>
                                    </p:anim>
                                    <p:anim calcmode="lin" valueType="num">
                                      <p:cBhvr>
                                        <p:cTn id="118" dur="500" fill="hold"/>
                                        <p:tgtEl>
                                          <p:spTgt spid="259"/>
                                        </p:tgtEl>
                                        <p:attrNameLst>
                                          <p:attrName>ppt_h</p:attrName>
                                        </p:attrNameLst>
                                      </p:cBhvr>
                                      <p:tavLst>
                                        <p:tav tm="0">
                                          <p:val>
                                            <p:fltVal val="0"/>
                                          </p:val>
                                        </p:tav>
                                        <p:tav tm="100000">
                                          <p:val>
                                            <p:strVal val="#ppt_h"/>
                                          </p:val>
                                        </p:tav>
                                      </p:tavLst>
                                    </p:anim>
                                    <p:animEffect transition="in" filter="fade">
                                      <p:cBhvr>
                                        <p:cTn id="119" dur="500"/>
                                        <p:tgtEl>
                                          <p:spTgt spid="259"/>
                                        </p:tgtEl>
                                      </p:cBhvr>
                                    </p:animEffect>
                                  </p:childTnLst>
                                </p:cTn>
                              </p:par>
                              <p:par>
                                <p:cTn id="120" presetID="53" presetClass="entr" presetSubtype="16" fill="hold" nodeType="withEffect">
                                  <p:stCondLst>
                                    <p:cond delay="0"/>
                                  </p:stCondLst>
                                  <p:childTnLst>
                                    <p:set>
                                      <p:cBhvr>
                                        <p:cTn id="121" dur="1" fill="hold">
                                          <p:stCondLst>
                                            <p:cond delay="0"/>
                                          </p:stCondLst>
                                        </p:cTn>
                                        <p:tgtEl>
                                          <p:spTgt spid="2296"/>
                                        </p:tgtEl>
                                        <p:attrNameLst>
                                          <p:attrName>style.visibility</p:attrName>
                                        </p:attrNameLst>
                                      </p:cBhvr>
                                      <p:to>
                                        <p:strVal val="visible"/>
                                      </p:to>
                                    </p:set>
                                    <p:anim calcmode="lin" valueType="num">
                                      <p:cBhvr>
                                        <p:cTn id="122" dur="500" fill="hold"/>
                                        <p:tgtEl>
                                          <p:spTgt spid="2296"/>
                                        </p:tgtEl>
                                        <p:attrNameLst>
                                          <p:attrName>ppt_w</p:attrName>
                                        </p:attrNameLst>
                                      </p:cBhvr>
                                      <p:tavLst>
                                        <p:tav tm="0">
                                          <p:val>
                                            <p:fltVal val="0"/>
                                          </p:val>
                                        </p:tav>
                                        <p:tav tm="100000">
                                          <p:val>
                                            <p:strVal val="#ppt_w"/>
                                          </p:val>
                                        </p:tav>
                                      </p:tavLst>
                                    </p:anim>
                                    <p:anim calcmode="lin" valueType="num">
                                      <p:cBhvr>
                                        <p:cTn id="123" dur="500" fill="hold"/>
                                        <p:tgtEl>
                                          <p:spTgt spid="2296"/>
                                        </p:tgtEl>
                                        <p:attrNameLst>
                                          <p:attrName>ppt_h</p:attrName>
                                        </p:attrNameLst>
                                      </p:cBhvr>
                                      <p:tavLst>
                                        <p:tav tm="0">
                                          <p:val>
                                            <p:fltVal val="0"/>
                                          </p:val>
                                        </p:tav>
                                        <p:tav tm="100000">
                                          <p:val>
                                            <p:strVal val="#ppt_h"/>
                                          </p:val>
                                        </p:tav>
                                      </p:tavLst>
                                    </p:anim>
                                    <p:animEffect transition="in" filter="fade">
                                      <p:cBhvr>
                                        <p:cTn id="124" dur="500"/>
                                        <p:tgtEl>
                                          <p:spTgt spid="229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3"/>
                                        </p:tgtEl>
                                        <p:attrNameLst>
                                          <p:attrName>style.visibility</p:attrName>
                                        </p:attrNameLst>
                                      </p:cBhvr>
                                      <p:to>
                                        <p:strVal val="visible"/>
                                      </p:to>
                                    </p:set>
                                    <p:animEffect transition="in" filter="wipe(down)">
                                      <p:cBhvr>
                                        <p:cTn id="129" dur="500"/>
                                        <p:tgtEl>
                                          <p:spTgt spid="3"/>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down)">
                                      <p:cBhvr>
                                        <p:cTn id="132" dur="500"/>
                                        <p:tgtEl>
                                          <p:spTgt spid="12"/>
                                        </p:tgtEl>
                                      </p:cBhvr>
                                    </p:animEffect>
                                  </p:childTnLst>
                                </p:cTn>
                              </p:par>
                              <p:par>
                                <p:cTn id="133" presetID="22" presetClass="entr" presetSubtype="4" fill="hold" nodeType="with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wipe(down)">
                                      <p:cBhvr>
                                        <p:cTn id="135" dur="500"/>
                                        <p:tgtEl>
                                          <p:spTgt spid="1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14"/>
                                        </p:tgtEl>
                                        <p:attrNameLst>
                                          <p:attrName>style.visibility</p:attrName>
                                        </p:attrNameLst>
                                      </p:cBhvr>
                                      <p:to>
                                        <p:strVal val="visible"/>
                                      </p:to>
                                    </p:set>
                                    <p:animEffect transition="in" filter="wipe(down)">
                                      <p:cBhvr>
                                        <p:cTn id="138" dur="500"/>
                                        <p:tgtEl>
                                          <p:spTgt spid="14"/>
                                        </p:tgtEl>
                                      </p:cBhvr>
                                    </p:animEffect>
                                  </p:childTnLst>
                                </p:cTn>
                              </p:par>
                            </p:childTnLst>
                          </p:cTn>
                        </p:par>
                        <p:par>
                          <p:cTn id="139" fill="hold">
                            <p:stCondLst>
                              <p:cond delay="500"/>
                            </p:stCondLst>
                            <p:childTnLst>
                              <p:par>
                                <p:cTn id="140" presetID="14" presetClass="entr" presetSubtype="10" fill="hold" nodeType="afterEffect">
                                  <p:stCondLst>
                                    <p:cond delay="0"/>
                                  </p:stCondLst>
                                  <p:childTnLst>
                                    <p:set>
                                      <p:cBhvr>
                                        <p:cTn id="141" dur="1" fill="hold">
                                          <p:stCondLst>
                                            <p:cond delay="0"/>
                                          </p:stCondLst>
                                        </p:cTn>
                                        <p:tgtEl>
                                          <p:spTgt spid="5"/>
                                        </p:tgtEl>
                                        <p:attrNameLst>
                                          <p:attrName>style.visibility</p:attrName>
                                        </p:attrNameLst>
                                      </p:cBhvr>
                                      <p:to>
                                        <p:strVal val="visible"/>
                                      </p:to>
                                    </p:set>
                                    <p:animEffect transition="in" filter="randombar(horizontal)">
                                      <p:cBhvr>
                                        <p:cTn id="142" dur="500"/>
                                        <p:tgtEl>
                                          <p:spTgt spid="5"/>
                                        </p:tgtEl>
                                      </p:cBhvr>
                                    </p:animEffect>
                                  </p:childTnLst>
                                </p:cTn>
                              </p:par>
                              <p:par>
                                <p:cTn id="143" presetID="14" presetClass="entr" presetSubtype="10" fill="hold" nodeType="withEffect">
                                  <p:stCondLst>
                                    <p:cond delay="0"/>
                                  </p:stCondLst>
                                  <p:childTnLst>
                                    <p:set>
                                      <p:cBhvr>
                                        <p:cTn id="144" dur="1" fill="hold">
                                          <p:stCondLst>
                                            <p:cond delay="0"/>
                                          </p:stCondLst>
                                        </p:cTn>
                                        <p:tgtEl>
                                          <p:spTgt spid="2293"/>
                                        </p:tgtEl>
                                        <p:attrNameLst>
                                          <p:attrName>style.visibility</p:attrName>
                                        </p:attrNameLst>
                                      </p:cBhvr>
                                      <p:to>
                                        <p:strVal val="visible"/>
                                      </p:to>
                                    </p:set>
                                    <p:animEffect transition="in" filter="randombar(horizontal)">
                                      <p:cBhvr>
                                        <p:cTn id="145" dur="500"/>
                                        <p:tgtEl>
                                          <p:spTgt spid="2293"/>
                                        </p:tgtEl>
                                      </p:cBhvr>
                                    </p:animEffect>
                                  </p:childTnLst>
                                </p:cTn>
                              </p:par>
                              <p:par>
                                <p:cTn id="146" presetID="14" presetClass="entr" presetSubtype="10" fill="hold" nodeType="withEffect">
                                  <p:stCondLst>
                                    <p:cond delay="0"/>
                                  </p:stCondLst>
                                  <p:childTnLst>
                                    <p:set>
                                      <p:cBhvr>
                                        <p:cTn id="147" dur="1" fill="hold">
                                          <p:stCondLst>
                                            <p:cond delay="0"/>
                                          </p:stCondLst>
                                        </p:cTn>
                                        <p:tgtEl>
                                          <p:spTgt spid="1371"/>
                                        </p:tgtEl>
                                        <p:attrNameLst>
                                          <p:attrName>style.visibility</p:attrName>
                                        </p:attrNameLst>
                                      </p:cBhvr>
                                      <p:to>
                                        <p:strVal val="visible"/>
                                      </p:to>
                                    </p:set>
                                    <p:animEffect transition="in" filter="randombar(horizontal)">
                                      <p:cBhvr>
                                        <p:cTn id="148" dur="500"/>
                                        <p:tgtEl>
                                          <p:spTgt spid="1371"/>
                                        </p:tgtEl>
                                      </p:cBhvr>
                                    </p:animEffect>
                                  </p:childTnLst>
                                </p:cTn>
                              </p:par>
                              <p:par>
                                <p:cTn id="149" presetID="14" presetClass="entr" presetSubtype="10" fill="hold" nodeType="withEffect">
                                  <p:stCondLst>
                                    <p:cond delay="0"/>
                                  </p:stCondLst>
                                  <p:childTnLst>
                                    <p:set>
                                      <p:cBhvr>
                                        <p:cTn id="150" dur="1" fill="hold">
                                          <p:stCondLst>
                                            <p:cond delay="0"/>
                                          </p:stCondLst>
                                        </p:cTn>
                                        <p:tgtEl>
                                          <p:spTgt spid="1370"/>
                                        </p:tgtEl>
                                        <p:attrNameLst>
                                          <p:attrName>style.visibility</p:attrName>
                                        </p:attrNameLst>
                                      </p:cBhvr>
                                      <p:to>
                                        <p:strVal val="visible"/>
                                      </p:to>
                                    </p:set>
                                    <p:animEffect transition="in" filter="randombar(horizontal)">
                                      <p:cBhvr>
                                        <p:cTn id="151" dur="500"/>
                                        <p:tgtEl>
                                          <p:spTgt spid="1370"/>
                                        </p:tgtEl>
                                      </p:cBhvr>
                                    </p:animEffect>
                                  </p:childTnLst>
                                </p:cTn>
                              </p:par>
                              <p:par>
                                <p:cTn id="152" presetID="14" presetClass="entr" presetSubtype="10" fill="hold" nodeType="withEffect">
                                  <p:stCondLst>
                                    <p:cond delay="0"/>
                                  </p:stCondLst>
                                  <p:childTnLst>
                                    <p:set>
                                      <p:cBhvr>
                                        <p:cTn id="153" dur="1" fill="hold">
                                          <p:stCondLst>
                                            <p:cond delay="0"/>
                                          </p:stCondLst>
                                        </p:cTn>
                                        <p:tgtEl>
                                          <p:spTgt spid="30"/>
                                        </p:tgtEl>
                                        <p:attrNameLst>
                                          <p:attrName>style.visibility</p:attrName>
                                        </p:attrNameLst>
                                      </p:cBhvr>
                                      <p:to>
                                        <p:strVal val="visible"/>
                                      </p:to>
                                    </p:set>
                                    <p:animEffect transition="in" filter="randombar(horizontal)">
                                      <p:cBhvr>
                                        <p:cTn id="154" dur="500"/>
                                        <p:tgtEl>
                                          <p:spTgt spid="30"/>
                                        </p:tgtEl>
                                      </p:cBhvr>
                                    </p:animEffect>
                                  </p:childTnLst>
                                </p:cTn>
                              </p:par>
                              <p:par>
                                <p:cTn id="155" presetID="14" presetClass="entr" presetSubtype="10" fill="hold" nodeType="withEffect">
                                  <p:stCondLst>
                                    <p:cond delay="0"/>
                                  </p:stCondLst>
                                  <p:childTnLst>
                                    <p:set>
                                      <p:cBhvr>
                                        <p:cTn id="156" dur="1" fill="hold">
                                          <p:stCondLst>
                                            <p:cond delay="0"/>
                                          </p:stCondLst>
                                        </p:cTn>
                                        <p:tgtEl>
                                          <p:spTgt spid="28"/>
                                        </p:tgtEl>
                                        <p:attrNameLst>
                                          <p:attrName>style.visibility</p:attrName>
                                        </p:attrNameLst>
                                      </p:cBhvr>
                                      <p:to>
                                        <p:strVal val="visible"/>
                                      </p:to>
                                    </p:set>
                                    <p:animEffect transition="in" filter="randombar(horizontal)">
                                      <p:cBhvr>
                                        <p:cTn id="157" dur="500"/>
                                        <p:tgtEl>
                                          <p:spTgt spid="28"/>
                                        </p:tgtEl>
                                      </p:cBhvr>
                                    </p:animEffect>
                                  </p:childTnLst>
                                </p:cTn>
                              </p:par>
                            </p:childTnLst>
                          </p:cTn>
                        </p:par>
                        <p:par>
                          <p:cTn id="158" fill="hold">
                            <p:stCondLst>
                              <p:cond delay="1000"/>
                            </p:stCondLst>
                            <p:childTnLst>
                              <p:par>
                                <p:cTn id="159" presetID="42" presetClass="path" presetSubtype="0" accel="50000" decel="50000" fill="hold" nodeType="afterEffect">
                                  <p:stCondLst>
                                    <p:cond delay="0"/>
                                  </p:stCondLst>
                                  <p:childTnLst>
                                    <p:animMotion origin="layout" path="M 2.77778E-6 0.00208 L -0.12622 0.33464 " pathEditMode="relative" rAng="0" ptsTypes="AA">
                                      <p:cBhvr>
                                        <p:cTn id="160" dur="500" fill="hold"/>
                                        <p:tgtEl>
                                          <p:spTgt spid="1304"/>
                                        </p:tgtEl>
                                        <p:attrNameLst>
                                          <p:attrName>ppt_x</p:attrName>
                                          <p:attrName>ppt_y</p:attrName>
                                        </p:attrNameLst>
                                      </p:cBhvr>
                                      <p:rCtr x="-6319" y="16628"/>
                                    </p:animMotion>
                                  </p:childTnLst>
                                </p:cTn>
                              </p:par>
                            </p:childTnLst>
                          </p:cTn>
                        </p:par>
                        <p:par>
                          <p:cTn id="161" fill="hold">
                            <p:stCondLst>
                              <p:cond delay="1500"/>
                            </p:stCondLst>
                            <p:childTnLst>
                              <p:par>
                                <p:cTn id="162" presetID="42" presetClass="path" presetSubtype="0" accel="50000" decel="50000" fill="hold" nodeType="afterEffect">
                                  <p:stCondLst>
                                    <p:cond delay="0"/>
                                  </p:stCondLst>
                                  <p:childTnLst>
                                    <p:animMotion origin="layout" path="M -0.12466 0.33256 L 0.01545 0.33256 " pathEditMode="relative" rAng="0" ptsTypes="AA">
                                      <p:cBhvr>
                                        <p:cTn id="163" dur="500" fill="hold"/>
                                        <p:tgtEl>
                                          <p:spTgt spid="1304"/>
                                        </p:tgtEl>
                                        <p:attrNameLst>
                                          <p:attrName>ppt_x</p:attrName>
                                          <p:attrName>ppt_y</p:attrName>
                                        </p:attrNameLst>
                                      </p:cBhvr>
                                      <p:rCtr x="6997" y="0"/>
                                    </p:animMotion>
                                  </p:childTnLst>
                                </p:cTn>
                              </p:par>
                            </p:childTnLst>
                          </p:cTn>
                        </p:par>
                        <p:par>
                          <p:cTn id="164" fill="hold">
                            <p:stCondLst>
                              <p:cond delay="2000"/>
                            </p:stCondLst>
                            <p:childTnLst>
                              <p:par>
                                <p:cTn id="165" presetID="42" presetClass="path" presetSubtype="0" accel="50000" decel="50000" fill="hold" nodeType="afterEffect">
                                  <p:stCondLst>
                                    <p:cond delay="0"/>
                                  </p:stCondLst>
                                  <p:childTnLst>
                                    <p:animMotion origin="layout" path="M 0.01545 0.33256 L 0.08646 0.13321 " pathEditMode="relative" rAng="0" ptsTypes="AA">
                                      <p:cBhvr>
                                        <p:cTn id="166" dur="500" fill="hold"/>
                                        <p:tgtEl>
                                          <p:spTgt spid="1304"/>
                                        </p:tgtEl>
                                        <p:attrNameLst>
                                          <p:attrName>ppt_x</p:attrName>
                                          <p:attrName>ppt_y</p:attrName>
                                        </p:attrNameLst>
                                      </p:cBhvr>
                                      <p:rCtr x="3542" y="-9968"/>
                                    </p:animMotion>
                                  </p:childTnLst>
                                </p:cTn>
                              </p:par>
                            </p:childTnLst>
                          </p:cTn>
                        </p:par>
                        <p:par>
                          <p:cTn id="167" fill="hold">
                            <p:stCondLst>
                              <p:cond delay="2500"/>
                            </p:stCondLst>
                            <p:childTnLst>
                              <p:par>
                                <p:cTn id="168" presetID="42" presetClass="path" presetSubtype="0" accel="50000" decel="50000" fill="hold" nodeType="afterEffect">
                                  <p:stCondLst>
                                    <p:cond delay="0"/>
                                  </p:stCondLst>
                                  <p:childTnLst>
                                    <p:animMotion origin="layout" path="M 0.08646 0.13321 L -0.03177 0.13321 " pathEditMode="relative" rAng="0" ptsTypes="AA">
                                      <p:cBhvr>
                                        <p:cTn id="169" dur="500" fill="hold"/>
                                        <p:tgtEl>
                                          <p:spTgt spid="1304"/>
                                        </p:tgtEl>
                                        <p:attrNameLst>
                                          <p:attrName>ppt_x</p:attrName>
                                          <p:attrName>ppt_y</p:attrName>
                                        </p:attrNameLst>
                                      </p:cBhvr>
                                      <p:rCtr x="-5920" y="0"/>
                                    </p:animMotion>
                                  </p:childTnLst>
                                </p:cTn>
                              </p:par>
                            </p:childTnLst>
                          </p:cTn>
                        </p:par>
                        <p:par>
                          <p:cTn id="170" fill="hold">
                            <p:stCondLst>
                              <p:cond delay="3000"/>
                            </p:stCondLst>
                            <p:childTnLst>
                              <p:par>
                                <p:cTn id="171" presetID="42" presetClass="path" presetSubtype="0" accel="50000" decel="50000" fill="hold" nodeType="afterEffect">
                                  <p:stCondLst>
                                    <p:cond delay="0"/>
                                  </p:stCondLst>
                                  <p:childTnLst>
                                    <p:animMotion origin="layout" path="M -0.03038 0.13737 L -0.00018 0.00092 " pathEditMode="relative" rAng="0" ptsTypes="AA">
                                      <p:cBhvr>
                                        <p:cTn id="172" dur="500" fill="hold"/>
                                        <p:tgtEl>
                                          <p:spTgt spid="1304"/>
                                        </p:tgtEl>
                                        <p:attrNameLst>
                                          <p:attrName>ppt_x</p:attrName>
                                          <p:attrName>ppt_y</p:attrName>
                                        </p:attrNameLst>
                                      </p:cBhvr>
                                      <p:rCtr x="1510" y="-6822"/>
                                    </p:animMotion>
                                  </p:childTnLst>
                                </p:cTn>
                              </p:par>
                              <p:par>
                                <p:cTn id="173" presetID="14" presetClass="entr" presetSubtype="10" fill="hold" nodeType="withEffect">
                                  <p:stCondLst>
                                    <p:cond delay="0"/>
                                  </p:stCondLst>
                                  <p:childTnLst>
                                    <p:set>
                                      <p:cBhvr>
                                        <p:cTn id="174" dur="1" fill="hold">
                                          <p:stCondLst>
                                            <p:cond delay="0"/>
                                          </p:stCondLst>
                                        </p:cTn>
                                        <p:tgtEl>
                                          <p:spTgt spid="4"/>
                                        </p:tgtEl>
                                        <p:attrNameLst>
                                          <p:attrName>style.visibility</p:attrName>
                                        </p:attrNameLst>
                                      </p:cBhvr>
                                      <p:to>
                                        <p:strVal val="visible"/>
                                      </p:to>
                                    </p:set>
                                    <p:animEffect transition="in" filter="randombar(horizontal)">
                                      <p:cBhvr>
                                        <p:cTn id="175" dur="500"/>
                                        <p:tgtEl>
                                          <p:spTgt spid="4"/>
                                        </p:tgtEl>
                                      </p:cBhvr>
                                    </p:animEffect>
                                  </p:childTnLst>
                                </p:cTn>
                              </p:par>
                              <p:par>
                                <p:cTn id="176" presetID="53" presetClass="entr" presetSubtype="16" fill="hold" nodeType="withEffect">
                                  <p:stCondLst>
                                    <p:cond delay="0"/>
                                  </p:stCondLst>
                                  <p:childTnLst>
                                    <p:set>
                                      <p:cBhvr>
                                        <p:cTn id="177" dur="1" fill="hold">
                                          <p:stCondLst>
                                            <p:cond delay="0"/>
                                          </p:stCondLst>
                                        </p:cTn>
                                        <p:tgtEl>
                                          <p:spTgt spid="1373"/>
                                        </p:tgtEl>
                                        <p:attrNameLst>
                                          <p:attrName>style.visibility</p:attrName>
                                        </p:attrNameLst>
                                      </p:cBhvr>
                                      <p:to>
                                        <p:strVal val="visible"/>
                                      </p:to>
                                    </p:set>
                                    <p:anim calcmode="lin" valueType="num">
                                      <p:cBhvr>
                                        <p:cTn id="178" dur="500" fill="hold"/>
                                        <p:tgtEl>
                                          <p:spTgt spid="1373"/>
                                        </p:tgtEl>
                                        <p:attrNameLst>
                                          <p:attrName>ppt_w</p:attrName>
                                        </p:attrNameLst>
                                      </p:cBhvr>
                                      <p:tavLst>
                                        <p:tav tm="0">
                                          <p:val>
                                            <p:fltVal val="0"/>
                                          </p:val>
                                        </p:tav>
                                        <p:tav tm="100000">
                                          <p:val>
                                            <p:strVal val="#ppt_w"/>
                                          </p:val>
                                        </p:tav>
                                      </p:tavLst>
                                    </p:anim>
                                    <p:anim calcmode="lin" valueType="num">
                                      <p:cBhvr>
                                        <p:cTn id="179" dur="500" fill="hold"/>
                                        <p:tgtEl>
                                          <p:spTgt spid="1373"/>
                                        </p:tgtEl>
                                        <p:attrNameLst>
                                          <p:attrName>ppt_h</p:attrName>
                                        </p:attrNameLst>
                                      </p:cBhvr>
                                      <p:tavLst>
                                        <p:tav tm="0">
                                          <p:val>
                                            <p:fltVal val="0"/>
                                          </p:val>
                                        </p:tav>
                                        <p:tav tm="100000">
                                          <p:val>
                                            <p:strVal val="#ppt_h"/>
                                          </p:val>
                                        </p:tav>
                                      </p:tavLst>
                                    </p:anim>
                                    <p:animEffect transition="in" filter="fade">
                                      <p:cBhvr>
                                        <p:cTn id="180" dur="500"/>
                                        <p:tgtEl>
                                          <p:spTgt spid="1373"/>
                                        </p:tgtEl>
                                      </p:cBhvr>
                                    </p:animEffect>
                                  </p:childTnLst>
                                </p:cTn>
                              </p:par>
                              <p:par>
                                <p:cTn id="181" presetID="14" presetClass="entr" presetSubtype="10" fill="hold" nodeType="withEffect">
                                  <p:stCondLst>
                                    <p:cond delay="0"/>
                                  </p:stCondLst>
                                  <p:childTnLst>
                                    <p:set>
                                      <p:cBhvr>
                                        <p:cTn id="182" dur="1" fill="hold">
                                          <p:stCondLst>
                                            <p:cond delay="0"/>
                                          </p:stCondLst>
                                        </p:cTn>
                                        <p:tgtEl>
                                          <p:spTgt spid="11"/>
                                        </p:tgtEl>
                                        <p:attrNameLst>
                                          <p:attrName>style.visibility</p:attrName>
                                        </p:attrNameLst>
                                      </p:cBhvr>
                                      <p:to>
                                        <p:strVal val="visible"/>
                                      </p:to>
                                    </p:set>
                                    <p:animEffect transition="in" filter="randombar(horizontal)">
                                      <p:cBhvr>
                                        <p:cTn id="183" dur="500"/>
                                        <p:tgtEl>
                                          <p:spTgt spid="11"/>
                                        </p:tgtEl>
                                      </p:cBhvr>
                                    </p:animEffect>
                                  </p:childTnLst>
                                </p:cTn>
                              </p:par>
                              <p:par>
                                <p:cTn id="184" presetID="14" presetClass="entr" presetSubtype="10" fill="hold" nodeType="withEffect">
                                  <p:stCondLst>
                                    <p:cond delay="0"/>
                                  </p:stCondLst>
                                  <p:childTnLst>
                                    <p:set>
                                      <p:cBhvr>
                                        <p:cTn id="185" dur="1" fill="hold">
                                          <p:stCondLst>
                                            <p:cond delay="0"/>
                                          </p:stCondLst>
                                        </p:cTn>
                                        <p:tgtEl>
                                          <p:spTgt spid="23"/>
                                        </p:tgtEl>
                                        <p:attrNameLst>
                                          <p:attrName>style.visibility</p:attrName>
                                        </p:attrNameLst>
                                      </p:cBhvr>
                                      <p:to>
                                        <p:strVal val="visible"/>
                                      </p:to>
                                    </p:set>
                                    <p:animEffect transition="in" filter="randombar(horizontal)">
                                      <p:cBhvr>
                                        <p:cTn id="186" dur="500"/>
                                        <p:tgtEl>
                                          <p:spTgt spid="23"/>
                                        </p:tgtEl>
                                      </p:cBhvr>
                                    </p:animEffect>
                                  </p:childTnLst>
                                </p:cTn>
                              </p:par>
                              <p:par>
                                <p:cTn id="187" presetID="14" presetClass="entr" presetSubtype="10" fill="hold" nodeType="withEffect">
                                  <p:stCondLst>
                                    <p:cond delay="0"/>
                                  </p:stCondLst>
                                  <p:childTnLst>
                                    <p:set>
                                      <p:cBhvr>
                                        <p:cTn id="188" dur="1" fill="hold">
                                          <p:stCondLst>
                                            <p:cond delay="0"/>
                                          </p:stCondLst>
                                        </p:cTn>
                                        <p:tgtEl>
                                          <p:spTgt spid="13"/>
                                        </p:tgtEl>
                                        <p:attrNameLst>
                                          <p:attrName>style.visibility</p:attrName>
                                        </p:attrNameLst>
                                      </p:cBhvr>
                                      <p:to>
                                        <p:strVal val="visible"/>
                                      </p:to>
                                    </p:set>
                                    <p:animEffect transition="in" filter="randombar(horizontal)">
                                      <p:cBhvr>
                                        <p:cTn id="189" dur="500"/>
                                        <p:tgtEl>
                                          <p:spTgt spid="13"/>
                                        </p:tgtEl>
                                      </p:cBhvr>
                                    </p:animEffect>
                                  </p:childTnLst>
                                </p:cTn>
                              </p:par>
                              <p:par>
                                <p:cTn id="190" presetID="14" presetClass="entr" presetSubtype="10" fill="hold" nodeType="withEffect">
                                  <p:stCondLst>
                                    <p:cond delay="0"/>
                                  </p:stCondLst>
                                  <p:childTnLst>
                                    <p:set>
                                      <p:cBhvr>
                                        <p:cTn id="191" dur="1" fill="hold">
                                          <p:stCondLst>
                                            <p:cond delay="0"/>
                                          </p:stCondLst>
                                        </p:cTn>
                                        <p:tgtEl>
                                          <p:spTgt spid="15"/>
                                        </p:tgtEl>
                                        <p:attrNameLst>
                                          <p:attrName>style.visibility</p:attrName>
                                        </p:attrNameLst>
                                      </p:cBhvr>
                                      <p:to>
                                        <p:strVal val="visible"/>
                                      </p:to>
                                    </p:set>
                                    <p:animEffect transition="in" filter="randombar(horizontal)">
                                      <p:cBhvr>
                                        <p:cTn id="192" dur="500"/>
                                        <p:tgtEl>
                                          <p:spTgt spid="15"/>
                                        </p:tgtEl>
                                      </p:cBhvr>
                                    </p:animEffect>
                                  </p:childTnLst>
                                </p:cTn>
                              </p:par>
                              <p:par>
                                <p:cTn id="193" presetID="14" presetClass="entr" presetSubtype="10" fill="hold" nodeType="withEffect">
                                  <p:stCondLst>
                                    <p:cond delay="0"/>
                                  </p:stCondLst>
                                  <p:childTnLst>
                                    <p:set>
                                      <p:cBhvr>
                                        <p:cTn id="194" dur="1" fill="hold">
                                          <p:stCondLst>
                                            <p:cond delay="0"/>
                                          </p:stCondLst>
                                        </p:cTn>
                                        <p:tgtEl>
                                          <p:spTgt spid="1367"/>
                                        </p:tgtEl>
                                        <p:attrNameLst>
                                          <p:attrName>style.visibility</p:attrName>
                                        </p:attrNameLst>
                                      </p:cBhvr>
                                      <p:to>
                                        <p:strVal val="visible"/>
                                      </p:to>
                                    </p:set>
                                    <p:animEffect transition="in" filter="randombar(horizontal)">
                                      <p:cBhvr>
                                        <p:cTn id="195" dur="500"/>
                                        <p:tgtEl>
                                          <p:spTgt spid="1367"/>
                                        </p:tgtEl>
                                      </p:cBhvr>
                                    </p:animEffect>
                                  </p:childTnLst>
                                </p:cTn>
                              </p:par>
                              <p:par>
                                <p:cTn id="196" presetID="14" presetClass="entr" presetSubtype="10" fill="hold" nodeType="withEffect">
                                  <p:stCondLst>
                                    <p:cond delay="0"/>
                                  </p:stCondLst>
                                  <p:childTnLst>
                                    <p:set>
                                      <p:cBhvr>
                                        <p:cTn id="197" dur="1" fill="hold">
                                          <p:stCondLst>
                                            <p:cond delay="0"/>
                                          </p:stCondLst>
                                        </p:cTn>
                                        <p:tgtEl>
                                          <p:spTgt spid="1368"/>
                                        </p:tgtEl>
                                        <p:attrNameLst>
                                          <p:attrName>style.visibility</p:attrName>
                                        </p:attrNameLst>
                                      </p:cBhvr>
                                      <p:to>
                                        <p:strVal val="visible"/>
                                      </p:to>
                                    </p:set>
                                    <p:animEffect transition="in" filter="randombar(horizontal)">
                                      <p:cBhvr>
                                        <p:cTn id="198" dur="500"/>
                                        <p:tgtEl>
                                          <p:spTgt spid="1368"/>
                                        </p:tgtEl>
                                      </p:cBhvr>
                                    </p:animEffect>
                                  </p:childTnLst>
                                </p:cTn>
                              </p:par>
                              <p:par>
                                <p:cTn id="199" presetID="42" presetClass="path" presetSubtype="0" accel="50000" decel="50000" fill="hold" nodeType="withEffect">
                                  <p:stCondLst>
                                    <p:cond delay="500"/>
                                  </p:stCondLst>
                                  <p:childTnLst>
                                    <p:animMotion origin="layout" path="M 3.33333E-6 -2.37743E-6 L -0.01372 0.13136 " pathEditMode="relative" rAng="0" ptsTypes="AA">
                                      <p:cBhvr>
                                        <p:cTn id="200" dur="500" fill="hold"/>
                                        <p:tgtEl>
                                          <p:spTgt spid="1241"/>
                                        </p:tgtEl>
                                        <p:attrNameLst>
                                          <p:attrName>ppt_x</p:attrName>
                                          <p:attrName>ppt_y</p:attrName>
                                        </p:attrNameLst>
                                      </p:cBhvr>
                                      <p:rCtr x="-694" y="6568"/>
                                    </p:animMotion>
                                  </p:childTnLst>
                                </p:cTn>
                              </p:par>
                            </p:childTnLst>
                          </p:cTn>
                        </p:par>
                        <p:par>
                          <p:cTn id="201" fill="hold">
                            <p:stCondLst>
                              <p:cond delay="4000"/>
                            </p:stCondLst>
                            <p:childTnLst>
                              <p:par>
                                <p:cTn id="202" presetID="42" presetClass="path" presetSubtype="0" accel="50000" decel="50000" fill="hold" nodeType="afterEffect">
                                  <p:stCondLst>
                                    <p:cond delay="0"/>
                                  </p:stCondLst>
                                  <p:childTnLst>
                                    <p:animMotion origin="layout" path="M -0.01372 0.13136 L 0.14375 0.13136 " pathEditMode="relative" rAng="0" ptsTypes="AA">
                                      <p:cBhvr>
                                        <p:cTn id="203" dur="500" fill="hold"/>
                                        <p:tgtEl>
                                          <p:spTgt spid="1241"/>
                                        </p:tgtEl>
                                        <p:attrNameLst>
                                          <p:attrName>ppt_x</p:attrName>
                                          <p:attrName>ppt_y</p:attrName>
                                        </p:attrNameLst>
                                      </p:cBhvr>
                                      <p:rCtr x="7865" y="0"/>
                                    </p:animMotion>
                                  </p:childTnLst>
                                </p:cTn>
                              </p:par>
                            </p:childTnLst>
                          </p:cTn>
                        </p:par>
                        <p:par>
                          <p:cTn id="204" fill="hold">
                            <p:stCondLst>
                              <p:cond delay="4500"/>
                            </p:stCondLst>
                            <p:childTnLst>
                              <p:par>
                                <p:cTn id="205" presetID="42" presetClass="path" presetSubtype="0" accel="50000" decel="50000" fill="hold" nodeType="afterEffect">
                                  <p:stCondLst>
                                    <p:cond delay="0"/>
                                  </p:stCondLst>
                                  <p:childTnLst>
                                    <p:animMotion origin="layout" path="M 0.14375 0.13136 L 0.08871 0.28862 " pathEditMode="relative" rAng="0" ptsTypes="AA">
                                      <p:cBhvr>
                                        <p:cTn id="206" dur="500" fill="hold"/>
                                        <p:tgtEl>
                                          <p:spTgt spid="1241"/>
                                        </p:tgtEl>
                                        <p:attrNameLst>
                                          <p:attrName>ppt_x</p:attrName>
                                          <p:attrName>ppt_y</p:attrName>
                                        </p:attrNameLst>
                                      </p:cBhvr>
                                      <p:rCtr x="-2760" y="7863"/>
                                    </p:animMotion>
                                  </p:childTnLst>
                                </p:cTn>
                              </p:par>
                            </p:childTnLst>
                          </p:cTn>
                        </p:par>
                        <p:par>
                          <p:cTn id="207" fill="hold">
                            <p:stCondLst>
                              <p:cond delay="5000"/>
                            </p:stCondLst>
                            <p:childTnLst>
                              <p:par>
                                <p:cTn id="208" presetID="42" presetClass="path" presetSubtype="0" accel="50000" decel="50000" fill="hold" nodeType="afterEffect">
                                  <p:stCondLst>
                                    <p:cond delay="0"/>
                                  </p:stCondLst>
                                  <p:childTnLst>
                                    <p:animMotion origin="layout" path="M 0.08871 0.28862 L -0.14757 0.28862 " pathEditMode="relative" rAng="0" ptsTypes="AA">
                                      <p:cBhvr>
                                        <p:cTn id="209" dur="500" fill="hold"/>
                                        <p:tgtEl>
                                          <p:spTgt spid="1241"/>
                                        </p:tgtEl>
                                        <p:attrNameLst>
                                          <p:attrName>ppt_x</p:attrName>
                                          <p:attrName>ppt_y</p:attrName>
                                        </p:attrNameLst>
                                      </p:cBhvr>
                                      <p:rCtr x="-11823" y="0"/>
                                    </p:animMotion>
                                  </p:childTnLst>
                                </p:cTn>
                              </p:par>
                            </p:childTnLst>
                          </p:cTn>
                        </p:par>
                        <p:par>
                          <p:cTn id="210" fill="hold">
                            <p:stCondLst>
                              <p:cond delay="5500"/>
                            </p:stCondLst>
                            <p:childTnLst>
                              <p:par>
                                <p:cTn id="211" presetID="42" presetClass="path" presetSubtype="0" accel="50000" decel="50000" fill="hold" nodeType="afterEffect">
                                  <p:stCondLst>
                                    <p:cond delay="0"/>
                                  </p:stCondLst>
                                  <p:childTnLst>
                                    <p:animMotion origin="layout" path="M -0.14757 0.28869 L -0.10816 0.1839 " pathEditMode="relative" rAng="0" ptsTypes="AA">
                                      <p:cBhvr>
                                        <p:cTn id="212" dur="500" fill="hold"/>
                                        <p:tgtEl>
                                          <p:spTgt spid="1241"/>
                                        </p:tgtEl>
                                        <p:attrNameLst>
                                          <p:attrName>ppt_x</p:attrName>
                                          <p:attrName>ppt_y</p:attrName>
                                        </p:attrNameLst>
                                      </p:cBhvr>
                                      <p:rCtr x="1962" y="-5251"/>
                                    </p:animMotion>
                                  </p:childTnLst>
                                </p:cTn>
                              </p:par>
                            </p:childTnLst>
                          </p:cTn>
                        </p:par>
                        <p:par>
                          <p:cTn id="213" fill="hold">
                            <p:stCondLst>
                              <p:cond delay="6000"/>
                            </p:stCondLst>
                            <p:childTnLst>
                              <p:par>
                                <p:cTn id="214" presetID="42" presetClass="path" presetSubtype="0" accel="50000" decel="50000" fill="hold" nodeType="afterEffect">
                                  <p:stCondLst>
                                    <p:cond delay="0"/>
                                  </p:stCondLst>
                                  <p:childTnLst>
                                    <p:animMotion origin="layout" path="M -0.08768 0.1272 L -0.04045 0.1272 " pathEditMode="relative" rAng="0" ptsTypes="AA">
                                      <p:cBhvr>
                                        <p:cTn id="215" dur="500" fill="hold"/>
                                        <p:tgtEl>
                                          <p:spTgt spid="1241"/>
                                        </p:tgtEl>
                                        <p:attrNameLst>
                                          <p:attrName>ppt_x</p:attrName>
                                          <p:attrName>ppt_y</p:attrName>
                                        </p:attrNameLst>
                                      </p:cBhvr>
                                      <p:rCtr x="2361" y="0"/>
                                    </p:animMotion>
                                  </p:childTnLst>
                                </p:cTn>
                              </p:par>
                            </p:childTnLst>
                          </p:cTn>
                        </p:par>
                        <p:par>
                          <p:cTn id="216" fill="hold">
                            <p:stCondLst>
                              <p:cond delay="6500"/>
                            </p:stCondLst>
                            <p:childTnLst>
                              <p:par>
                                <p:cTn id="217" presetID="42" presetClass="path" presetSubtype="0" accel="50000" decel="50000" fill="hold" nodeType="afterEffect">
                                  <p:stCondLst>
                                    <p:cond delay="0"/>
                                  </p:stCondLst>
                                  <p:childTnLst>
                                    <p:animMotion origin="layout" path="M -0.04514 0.1419 L 0.00052 0.00764 " pathEditMode="relative" rAng="0" ptsTypes="AA">
                                      <p:cBhvr>
                                        <p:cTn id="218" dur="500" fill="hold"/>
                                        <p:tgtEl>
                                          <p:spTgt spid="1241"/>
                                        </p:tgtEl>
                                        <p:attrNameLst>
                                          <p:attrName>ppt_x</p:attrName>
                                          <p:attrName>ppt_y</p:attrName>
                                        </p:attrNameLst>
                                      </p:cBhvr>
                                      <p:rCtr x="2274" y="-6713"/>
                                    </p:animMotion>
                                  </p:childTnLst>
                                </p:cTn>
                              </p:par>
                            </p:childTnLst>
                          </p:cTn>
                        </p:par>
                      </p:childTnLst>
                    </p:cTn>
                  </p:par>
                  <p:par>
                    <p:cTn id="219" fill="hold">
                      <p:stCondLst>
                        <p:cond delay="indefinite"/>
                      </p:stCondLst>
                      <p:childTnLst>
                        <p:par>
                          <p:cTn id="220" fill="hold">
                            <p:stCondLst>
                              <p:cond delay="0"/>
                            </p:stCondLst>
                            <p:childTnLst>
                              <p:par>
                                <p:cTn id="221" presetID="16" presetClass="entr" presetSubtype="42" fill="hold" grpId="0" nodeType="clickEffect">
                                  <p:stCondLst>
                                    <p:cond delay="0"/>
                                  </p:stCondLst>
                                  <p:childTnLst>
                                    <p:set>
                                      <p:cBhvr>
                                        <p:cTn id="222" dur="1" fill="hold">
                                          <p:stCondLst>
                                            <p:cond delay="0"/>
                                          </p:stCondLst>
                                        </p:cTn>
                                        <p:tgtEl>
                                          <p:spTgt spid="2073"/>
                                        </p:tgtEl>
                                        <p:attrNameLst>
                                          <p:attrName>style.visibility</p:attrName>
                                        </p:attrNameLst>
                                      </p:cBhvr>
                                      <p:to>
                                        <p:strVal val="visible"/>
                                      </p:to>
                                    </p:set>
                                    <p:animEffect transition="in" filter="barn(outHorizontal)">
                                      <p:cBhvr>
                                        <p:cTn id="223" dur="500"/>
                                        <p:tgtEl>
                                          <p:spTgt spid="2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3" grpId="0" animBg="1"/>
      <p:bldP spid="2054" grpId="0" animBg="1"/>
      <p:bldP spid="2059" grpId="0" animBg="1"/>
      <p:bldP spid="2060" grpId="0" animBg="1"/>
      <p:bldP spid="2061" grpId="0" animBg="1"/>
      <p:bldP spid="2062" grpId="0" animBg="1"/>
      <p:bldP spid="2063" grpId="0" animBg="1"/>
      <p:bldP spid="2064" grpId="0" animBg="1"/>
      <p:bldP spid="2065" grpId="0" animBg="1"/>
      <p:bldP spid="2066" grpId="0" animBg="1"/>
      <p:bldP spid="2067" grpId="0" animBg="1"/>
      <p:bldP spid="2068" grpId="0" animBg="1"/>
      <p:bldP spid="2069" grpId="0" animBg="1"/>
      <p:bldP spid="2070" grpId="0" animBg="1"/>
      <p:bldP spid="2071" grpId="0" animBg="1"/>
      <p:bldP spid="2072" grpId="0" animBg="1"/>
      <p:bldP spid="2081" grpId="0" animBg="1"/>
      <p:bldP spid="2082" grpId="0"/>
      <p:bldP spid="2084" grpId="0"/>
      <p:bldP spid="2095" grpId="0" animBg="1"/>
      <p:bldP spid="2096" grpId="0" animBg="1"/>
      <p:bldP spid="2073" grpId="0" animBg="1"/>
      <p:bldP spid="7" grpId="0" animBg="1"/>
      <p:bldP spid="1108" grpId="0" animBg="1"/>
      <p:bldP spid="8" grpId="0" animBg="1"/>
      <p:bldP spid="1101" grpId="0" animBg="1"/>
      <p:bldP spid="2" grpId="0" animBg="1"/>
      <p:bldP spid="259"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AutoShape 2"/>
          <p:cNvSpPr>
            <a:spLocks noChangeArrowheads="1"/>
          </p:cNvSpPr>
          <p:nvPr/>
        </p:nvSpPr>
        <p:spPr bwMode="auto">
          <a:xfrm>
            <a:off x="3359696" y="358190"/>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4100" name="Oval 934"/>
          <p:cNvSpPr>
            <a:spLocks noChangeArrowheads="1"/>
          </p:cNvSpPr>
          <p:nvPr/>
        </p:nvSpPr>
        <p:spPr bwMode="auto">
          <a:xfrm>
            <a:off x="3481273" y="3332837"/>
            <a:ext cx="4748583" cy="476071"/>
          </a:xfrm>
          <a:prstGeom prst="ellipse">
            <a:avLst/>
          </a:prstGeom>
          <a:noFill/>
          <a:ln w="88900" algn="ctr">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ja-JP" altLang="en-US" sz="1600" dirty="0"/>
          </a:p>
        </p:txBody>
      </p:sp>
      <p:sp>
        <p:nvSpPr>
          <p:cNvPr id="4103" name="WordArt 508"/>
          <p:cNvSpPr>
            <a:spLocks noChangeArrowheads="1" noChangeShapeType="1" noTextEdit="1"/>
          </p:cNvSpPr>
          <p:nvPr/>
        </p:nvSpPr>
        <p:spPr bwMode="auto">
          <a:xfrm>
            <a:off x="3918159" y="688504"/>
            <a:ext cx="7486650" cy="693683"/>
          </a:xfrm>
          <a:prstGeom prst="rect">
            <a:avLst/>
          </a:prstGeom>
          <a:effectLst/>
        </p:spPr>
        <p:txBody>
          <a:bodyPr wrap="none" fromWordArt="1">
            <a:prstTxWarp prst="textPlain">
              <a:avLst>
                <a:gd name="adj" fmla="val 50000"/>
              </a:avLst>
            </a:prstTxWarp>
          </a:bodyPr>
          <a:lstStyle/>
          <a:p>
            <a:r>
              <a:rPr lang="ja-JP" alt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GP創英角ﾎﾟｯﾌﾟ体"/>
                <a:ea typeface="HGP創英角ﾎﾟｯﾌﾟ体"/>
              </a:rPr>
              <a:t>ＡＧＶサークル</a:t>
            </a:r>
          </a:p>
        </p:txBody>
      </p:sp>
      <p:grpSp>
        <p:nvGrpSpPr>
          <p:cNvPr id="4104" name="Group 538"/>
          <p:cNvGrpSpPr>
            <a:grpSpLocks/>
          </p:cNvGrpSpPr>
          <p:nvPr/>
        </p:nvGrpSpPr>
        <p:grpSpPr bwMode="auto">
          <a:xfrm>
            <a:off x="4744024" y="2633918"/>
            <a:ext cx="1375775" cy="1233823"/>
            <a:chOff x="3504" y="3168"/>
            <a:chExt cx="760" cy="937"/>
          </a:xfrm>
        </p:grpSpPr>
        <p:sp>
          <p:nvSpPr>
            <p:cNvPr id="4306" name="Freeform 539"/>
            <p:cNvSpPr>
              <a:spLocks/>
            </p:cNvSpPr>
            <p:nvPr/>
          </p:nvSpPr>
          <p:spPr bwMode="auto">
            <a:xfrm>
              <a:off x="3552" y="3168"/>
              <a:ext cx="522" cy="317"/>
            </a:xfrm>
            <a:custGeom>
              <a:avLst/>
              <a:gdLst>
                <a:gd name="T0" fmla="*/ 507 w 373"/>
                <a:gd name="T1" fmla="*/ 1150 h 236"/>
                <a:gd name="T2" fmla="*/ 940 w 373"/>
                <a:gd name="T3" fmla="*/ 1363 h 236"/>
                <a:gd name="T4" fmla="*/ 1132 w 373"/>
                <a:gd name="T5" fmla="*/ 968 h 236"/>
                <a:gd name="T6" fmla="*/ 1236 w 373"/>
                <a:gd name="T7" fmla="*/ 1029 h 236"/>
                <a:gd name="T8" fmla="*/ 1308 w 373"/>
                <a:gd name="T9" fmla="*/ 713 h 236"/>
                <a:gd name="T10" fmla="*/ 1408 w 373"/>
                <a:gd name="T11" fmla="*/ 946 h 236"/>
                <a:gd name="T12" fmla="*/ 1563 w 373"/>
                <a:gd name="T13" fmla="*/ 637 h 236"/>
                <a:gd name="T14" fmla="*/ 1622 w 373"/>
                <a:gd name="T15" fmla="*/ 842 h 236"/>
                <a:gd name="T16" fmla="*/ 1730 w 373"/>
                <a:gd name="T17" fmla="*/ 622 h 236"/>
                <a:gd name="T18" fmla="*/ 1921 w 373"/>
                <a:gd name="T19" fmla="*/ 748 h 236"/>
                <a:gd name="T20" fmla="*/ 1977 w 373"/>
                <a:gd name="T21" fmla="*/ 524 h 236"/>
                <a:gd name="T22" fmla="*/ 2094 w 373"/>
                <a:gd name="T23" fmla="*/ 768 h 236"/>
                <a:gd name="T24" fmla="*/ 2298 w 373"/>
                <a:gd name="T25" fmla="*/ 570 h 236"/>
                <a:gd name="T26" fmla="*/ 2575 w 373"/>
                <a:gd name="T27" fmla="*/ 1032 h 236"/>
                <a:gd name="T28" fmla="*/ 2544 w 373"/>
                <a:gd name="T29" fmla="*/ 1163 h 236"/>
                <a:gd name="T30" fmla="*/ 2805 w 373"/>
                <a:gd name="T31" fmla="*/ 1032 h 236"/>
                <a:gd name="T32" fmla="*/ 2221 w 373"/>
                <a:gd name="T33" fmla="*/ 75 h 236"/>
                <a:gd name="T34" fmla="*/ 1907 w 373"/>
                <a:gd name="T35" fmla="*/ 169 h 236"/>
                <a:gd name="T36" fmla="*/ 1563 w 373"/>
                <a:gd name="T37" fmla="*/ 28 h 236"/>
                <a:gd name="T38" fmla="*/ 1545 w 373"/>
                <a:gd name="T39" fmla="*/ 156 h 236"/>
                <a:gd name="T40" fmla="*/ 1159 w 373"/>
                <a:gd name="T41" fmla="*/ 85 h 236"/>
                <a:gd name="T42" fmla="*/ 94 w 373"/>
                <a:gd name="T43" fmla="*/ 927 h 236"/>
                <a:gd name="T44" fmla="*/ 280 w 373"/>
                <a:gd name="T45" fmla="*/ 1386 h 236"/>
                <a:gd name="T46" fmla="*/ 507 w 373"/>
                <a:gd name="T47" fmla="*/ 1150 h 2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3" h="236">
                  <a:moveTo>
                    <a:pt x="67" y="196"/>
                  </a:moveTo>
                  <a:cubicBezTo>
                    <a:pt x="92" y="181"/>
                    <a:pt x="125" y="232"/>
                    <a:pt x="125" y="232"/>
                  </a:cubicBezTo>
                  <a:cubicBezTo>
                    <a:pt x="125" y="190"/>
                    <a:pt x="151" y="165"/>
                    <a:pt x="151" y="165"/>
                  </a:cubicBezTo>
                  <a:cubicBezTo>
                    <a:pt x="164" y="175"/>
                    <a:pt x="164" y="175"/>
                    <a:pt x="164" y="175"/>
                  </a:cubicBezTo>
                  <a:cubicBezTo>
                    <a:pt x="160" y="160"/>
                    <a:pt x="174" y="121"/>
                    <a:pt x="174" y="121"/>
                  </a:cubicBezTo>
                  <a:cubicBezTo>
                    <a:pt x="187" y="161"/>
                    <a:pt x="187" y="161"/>
                    <a:pt x="187" y="161"/>
                  </a:cubicBezTo>
                  <a:cubicBezTo>
                    <a:pt x="208" y="109"/>
                    <a:pt x="208" y="109"/>
                    <a:pt x="208" y="109"/>
                  </a:cubicBezTo>
                  <a:cubicBezTo>
                    <a:pt x="216" y="144"/>
                    <a:pt x="216" y="144"/>
                    <a:pt x="216" y="144"/>
                  </a:cubicBezTo>
                  <a:cubicBezTo>
                    <a:pt x="230" y="106"/>
                    <a:pt x="230" y="106"/>
                    <a:pt x="230" y="106"/>
                  </a:cubicBezTo>
                  <a:cubicBezTo>
                    <a:pt x="256" y="127"/>
                    <a:pt x="256" y="127"/>
                    <a:pt x="256" y="127"/>
                  </a:cubicBezTo>
                  <a:cubicBezTo>
                    <a:pt x="264" y="89"/>
                    <a:pt x="264" y="89"/>
                    <a:pt x="264" y="89"/>
                  </a:cubicBezTo>
                  <a:cubicBezTo>
                    <a:pt x="288" y="96"/>
                    <a:pt x="279" y="131"/>
                    <a:pt x="279" y="131"/>
                  </a:cubicBezTo>
                  <a:cubicBezTo>
                    <a:pt x="292" y="126"/>
                    <a:pt x="306" y="97"/>
                    <a:pt x="306" y="97"/>
                  </a:cubicBezTo>
                  <a:cubicBezTo>
                    <a:pt x="343" y="176"/>
                    <a:pt x="343" y="176"/>
                    <a:pt x="343" y="176"/>
                  </a:cubicBezTo>
                  <a:cubicBezTo>
                    <a:pt x="339" y="198"/>
                    <a:pt x="339" y="198"/>
                    <a:pt x="339" y="198"/>
                  </a:cubicBezTo>
                  <a:cubicBezTo>
                    <a:pt x="373" y="176"/>
                    <a:pt x="373" y="176"/>
                    <a:pt x="373" y="176"/>
                  </a:cubicBezTo>
                  <a:cubicBezTo>
                    <a:pt x="373" y="176"/>
                    <a:pt x="321" y="26"/>
                    <a:pt x="296" y="13"/>
                  </a:cubicBezTo>
                  <a:cubicBezTo>
                    <a:pt x="271" y="0"/>
                    <a:pt x="254" y="29"/>
                    <a:pt x="254" y="29"/>
                  </a:cubicBezTo>
                  <a:cubicBezTo>
                    <a:pt x="247" y="10"/>
                    <a:pt x="208" y="5"/>
                    <a:pt x="208" y="5"/>
                  </a:cubicBezTo>
                  <a:cubicBezTo>
                    <a:pt x="206" y="27"/>
                    <a:pt x="206" y="27"/>
                    <a:pt x="206" y="27"/>
                  </a:cubicBezTo>
                  <a:cubicBezTo>
                    <a:pt x="206" y="27"/>
                    <a:pt x="198" y="18"/>
                    <a:pt x="154" y="14"/>
                  </a:cubicBezTo>
                  <a:cubicBezTo>
                    <a:pt x="109" y="10"/>
                    <a:pt x="24" y="130"/>
                    <a:pt x="12" y="158"/>
                  </a:cubicBezTo>
                  <a:cubicBezTo>
                    <a:pt x="0" y="185"/>
                    <a:pt x="37" y="236"/>
                    <a:pt x="37" y="236"/>
                  </a:cubicBezTo>
                  <a:cubicBezTo>
                    <a:pt x="37" y="236"/>
                    <a:pt x="42" y="210"/>
                    <a:pt x="67" y="196"/>
                  </a:cubicBez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4307" name="Freeform 540"/>
            <p:cNvSpPr>
              <a:spLocks/>
            </p:cNvSpPr>
            <p:nvPr/>
          </p:nvSpPr>
          <p:spPr bwMode="auto">
            <a:xfrm>
              <a:off x="3604" y="3288"/>
              <a:ext cx="428" cy="459"/>
            </a:xfrm>
            <a:custGeom>
              <a:avLst/>
              <a:gdLst>
                <a:gd name="T0" fmla="*/ 2257 w 306"/>
                <a:gd name="T1" fmla="*/ 636 h 342"/>
                <a:gd name="T2" fmla="*/ 2292 w 306"/>
                <a:gd name="T3" fmla="*/ 510 h 342"/>
                <a:gd name="T4" fmla="*/ 2013 w 306"/>
                <a:gd name="T5" fmla="*/ 48 h 342"/>
                <a:gd name="T6" fmla="*/ 1811 w 306"/>
                <a:gd name="T7" fmla="*/ 246 h 342"/>
                <a:gd name="T8" fmla="*/ 1702 w 306"/>
                <a:gd name="T9" fmla="*/ 0 h 342"/>
                <a:gd name="T10" fmla="*/ 1639 w 306"/>
                <a:gd name="T11" fmla="*/ 220 h 342"/>
                <a:gd name="T12" fmla="*/ 1448 w 306"/>
                <a:gd name="T13" fmla="*/ 101 h 342"/>
                <a:gd name="T14" fmla="*/ 1340 w 306"/>
                <a:gd name="T15" fmla="*/ 322 h 342"/>
                <a:gd name="T16" fmla="*/ 1277 w 306"/>
                <a:gd name="T17" fmla="*/ 115 h 342"/>
                <a:gd name="T18" fmla="*/ 1125 w 306"/>
                <a:gd name="T19" fmla="*/ 421 h 342"/>
                <a:gd name="T20" fmla="*/ 1029 w 306"/>
                <a:gd name="T21" fmla="*/ 189 h 342"/>
                <a:gd name="T22" fmla="*/ 953 w 306"/>
                <a:gd name="T23" fmla="*/ 501 h 342"/>
                <a:gd name="T24" fmla="*/ 850 w 306"/>
                <a:gd name="T25" fmla="*/ 446 h 342"/>
                <a:gd name="T26" fmla="*/ 659 w 306"/>
                <a:gd name="T27" fmla="*/ 836 h 342"/>
                <a:gd name="T28" fmla="*/ 227 w 306"/>
                <a:gd name="T29" fmla="*/ 627 h 342"/>
                <a:gd name="T30" fmla="*/ 0 w 306"/>
                <a:gd name="T31" fmla="*/ 856 h 342"/>
                <a:gd name="T32" fmla="*/ 501 w 306"/>
                <a:gd name="T33" fmla="*/ 1365 h 342"/>
                <a:gd name="T34" fmla="*/ 824 w 306"/>
                <a:gd name="T35" fmla="*/ 1811 h 342"/>
                <a:gd name="T36" fmla="*/ 1574 w 306"/>
                <a:gd name="T37" fmla="*/ 1970 h 342"/>
                <a:gd name="T38" fmla="*/ 2292 w 306"/>
                <a:gd name="T39" fmla="*/ 1542 h 342"/>
                <a:gd name="T40" fmla="*/ 2257 w 306"/>
                <a:gd name="T41" fmla="*/ 636 h 3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6" h="342">
                  <a:moveTo>
                    <a:pt x="302" y="109"/>
                  </a:moveTo>
                  <a:cubicBezTo>
                    <a:pt x="306" y="87"/>
                    <a:pt x="306" y="87"/>
                    <a:pt x="306" y="87"/>
                  </a:cubicBezTo>
                  <a:cubicBezTo>
                    <a:pt x="269" y="8"/>
                    <a:pt x="269" y="8"/>
                    <a:pt x="269" y="8"/>
                  </a:cubicBezTo>
                  <a:cubicBezTo>
                    <a:pt x="269" y="8"/>
                    <a:pt x="255" y="37"/>
                    <a:pt x="242" y="42"/>
                  </a:cubicBezTo>
                  <a:cubicBezTo>
                    <a:pt x="242" y="42"/>
                    <a:pt x="251" y="7"/>
                    <a:pt x="227" y="0"/>
                  </a:cubicBezTo>
                  <a:cubicBezTo>
                    <a:pt x="219" y="38"/>
                    <a:pt x="219" y="38"/>
                    <a:pt x="219" y="38"/>
                  </a:cubicBezTo>
                  <a:cubicBezTo>
                    <a:pt x="193" y="17"/>
                    <a:pt x="193" y="17"/>
                    <a:pt x="193" y="17"/>
                  </a:cubicBezTo>
                  <a:cubicBezTo>
                    <a:pt x="179" y="55"/>
                    <a:pt x="179" y="55"/>
                    <a:pt x="179" y="55"/>
                  </a:cubicBezTo>
                  <a:cubicBezTo>
                    <a:pt x="171" y="20"/>
                    <a:pt x="171" y="20"/>
                    <a:pt x="171" y="20"/>
                  </a:cubicBezTo>
                  <a:cubicBezTo>
                    <a:pt x="150" y="72"/>
                    <a:pt x="150" y="72"/>
                    <a:pt x="150" y="72"/>
                  </a:cubicBezTo>
                  <a:cubicBezTo>
                    <a:pt x="137" y="32"/>
                    <a:pt x="137" y="32"/>
                    <a:pt x="137" y="32"/>
                  </a:cubicBezTo>
                  <a:cubicBezTo>
                    <a:pt x="137" y="32"/>
                    <a:pt x="123" y="71"/>
                    <a:pt x="127" y="86"/>
                  </a:cubicBezTo>
                  <a:cubicBezTo>
                    <a:pt x="114" y="76"/>
                    <a:pt x="114" y="76"/>
                    <a:pt x="114" y="76"/>
                  </a:cubicBezTo>
                  <a:cubicBezTo>
                    <a:pt x="114" y="76"/>
                    <a:pt x="88" y="101"/>
                    <a:pt x="88" y="143"/>
                  </a:cubicBezTo>
                  <a:cubicBezTo>
                    <a:pt x="88" y="143"/>
                    <a:pt x="55" y="92"/>
                    <a:pt x="30" y="107"/>
                  </a:cubicBezTo>
                  <a:cubicBezTo>
                    <a:pt x="5" y="121"/>
                    <a:pt x="0" y="147"/>
                    <a:pt x="0" y="147"/>
                  </a:cubicBezTo>
                  <a:cubicBezTo>
                    <a:pt x="0" y="238"/>
                    <a:pt x="67" y="234"/>
                    <a:pt x="67" y="234"/>
                  </a:cubicBezTo>
                  <a:cubicBezTo>
                    <a:pt x="110" y="310"/>
                    <a:pt x="110" y="310"/>
                    <a:pt x="110" y="310"/>
                  </a:cubicBezTo>
                  <a:cubicBezTo>
                    <a:pt x="210" y="337"/>
                    <a:pt x="210" y="337"/>
                    <a:pt x="210" y="337"/>
                  </a:cubicBezTo>
                  <a:cubicBezTo>
                    <a:pt x="289" y="342"/>
                    <a:pt x="306" y="264"/>
                    <a:pt x="306" y="264"/>
                  </a:cubicBezTo>
                  <a:cubicBezTo>
                    <a:pt x="293" y="234"/>
                    <a:pt x="302" y="109"/>
                    <a:pt x="302" y="10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08" name="Freeform 541"/>
            <p:cNvSpPr>
              <a:spLocks/>
            </p:cNvSpPr>
            <p:nvPr/>
          </p:nvSpPr>
          <p:spPr bwMode="auto">
            <a:xfrm>
              <a:off x="3627" y="3473"/>
              <a:ext cx="44" cy="89"/>
            </a:xfrm>
            <a:custGeom>
              <a:avLst/>
              <a:gdLst>
                <a:gd name="T0" fmla="*/ 231 w 31"/>
                <a:gd name="T1" fmla="*/ 0 h 66"/>
                <a:gd name="T2" fmla="*/ 251 w 31"/>
                <a:gd name="T3" fmla="*/ 396 h 66"/>
                <a:gd name="T4" fmla="*/ 0 60000 65536"/>
                <a:gd name="T5" fmla="*/ 0 60000 65536"/>
              </a:gdLst>
              <a:ahLst/>
              <a:cxnLst>
                <a:cxn ang="T4">
                  <a:pos x="T0" y="T1"/>
                </a:cxn>
                <a:cxn ang="T5">
                  <a:pos x="T2" y="T3"/>
                </a:cxn>
              </a:cxnLst>
              <a:rect l="0" t="0" r="r" b="b"/>
              <a:pathLst>
                <a:path w="31" h="66">
                  <a:moveTo>
                    <a:pt x="28" y="0"/>
                  </a:moveTo>
                  <a:cubicBezTo>
                    <a:pt x="28" y="0"/>
                    <a:pt x="0" y="38"/>
                    <a:pt x="31" y="6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09" name="Freeform 542"/>
            <p:cNvSpPr>
              <a:spLocks/>
            </p:cNvSpPr>
            <p:nvPr/>
          </p:nvSpPr>
          <p:spPr bwMode="auto">
            <a:xfrm>
              <a:off x="3763" y="3518"/>
              <a:ext cx="233" cy="210"/>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4310" name="Oval 543"/>
            <p:cNvSpPr>
              <a:spLocks noChangeArrowheads="1"/>
            </p:cNvSpPr>
            <p:nvPr/>
          </p:nvSpPr>
          <p:spPr bwMode="auto">
            <a:xfrm>
              <a:off x="3867" y="3461"/>
              <a:ext cx="19" cy="2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4311" name="Oval 544"/>
            <p:cNvSpPr>
              <a:spLocks noChangeArrowheads="1"/>
            </p:cNvSpPr>
            <p:nvPr/>
          </p:nvSpPr>
          <p:spPr bwMode="auto">
            <a:xfrm>
              <a:off x="3951" y="3470"/>
              <a:ext cx="21" cy="3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4312" name="Freeform 545"/>
            <p:cNvSpPr>
              <a:spLocks/>
            </p:cNvSpPr>
            <p:nvPr/>
          </p:nvSpPr>
          <p:spPr bwMode="auto">
            <a:xfrm>
              <a:off x="4022" y="3415"/>
              <a:ext cx="62" cy="132"/>
            </a:xfrm>
            <a:custGeom>
              <a:avLst/>
              <a:gdLst>
                <a:gd name="T0" fmla="*/ 261 w 44"/>
                <a:gd name="T1" fmla="*/ 85 h 98"/>
                <a:gd name="T2" fmla="*/ 23 w 44"/>
                <a:gd name="T3" fmla="*/ 78 h 98"/>
                <a:gd name="T4" fmla="*/ 23 w 44"/>
                <a:gd name="T5" fmla="*/ 85 h 98"/>
                <a:gd name="T6" fmla="*/ 0 w 44"/>
                <a:gd name="T7" fmla="*/ 537 h 98"/>
                <a:gd name="T8" fmla="*/ 261 w 44"/>
                <a:gd name="T9" fmla="*/ 85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8">
                  <a:moveTo>
                    <a:pt x="33" y="14"/>
                  </a:moveTo>
                  <a:cubicBezTo>
                    <a:pt x="26" y="0"/>
                    <a:pt x="13" y="6"/>
                    <a:pt x="3" y="13"/>
                  </a:cubicBezTo>
                  <a:cubicBezTo>
                    <a:pt x="3" y="14"/>
                    <a:pt x="3" y="14"/>
                    <a:pt x="3" y="14"/>
                  </a:cubicBezTo>
                  <a:cubicBezTo>
                    <a:pt x="3" y="14"/>
                    <a:pt x="0" y="51"/>
                    <a:pt x="0" y="90"/>
                  </a:cubicBezTo>
                  <a:cubicBezTo>
                    <a:pt x="33" y="98"/>
                    <a:pt x="44" y="35"/>
                    <a:pt x="33" y="14"/>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13" name="Freeform 546"/>
            <p:cNvSpPr>
              <a:spLocks/>
            </p:cNvSpPr>
            <p:nvPr/>
          </p:nvSpPr>
          <p:spPr bwMode="auto">
            <a:xfrm>
              <a:off x="3735" y="3275"/>
              <a:ext cx="164" cy="139"/>
            </a:xfrm>
            <a:custGeom>
              <a:avLst/>
              <a:gdLst>
                <a:gd name="T0" fmla="*/ 23 w 244"/>
                <a:gd name="T1" fmla="*/ 12 h 215"/>
                <a:gd name="T2" fmla="*/ 11 w 244"/>
                <a:gd name="T3" fmla="*/ 0 h 215"/>
                <a:gd name="T4" fmla="*/ 0 w 244"/>
                <a:gd name="T5" fmla="*/ 1 h 215"/>
                <a:gd name="T6" fmla="*/ 18 w 244"/>
                <a:gd name="T7" fmla="*/ 16 h 215"/>
                <a:gd name="T8" fmla="*/ 23 w 244"/>
                <a:gd name="T9" fmla="*/ 12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215">
                  <a:moveTo>
                    <a:pt x="244" y="169"/>
                  </a:moveTo>
                  <a:lnTo>
                    <a:pt x="119" y="0"/>
                  </a:lnTo>
                  <a:lnTo>
                    <a:pt x="0" y="2"/>
                  </a:lnTo>
                  <a:lnTo>
                    <a:pt x="196" y="215"/>
                  </a:lnTo>
                  <a:lnTo>
                    <a:pt x="244" y="169"/>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4314" name="Freeform 547"/>
            <p:cNvSpPr>
              <a:spLocks/>
            </p:cNvSpPr>
            <p:nvPr/>
          </p:nvSpPr>
          <p:spPr bwMode="auto">
            <a:xfrm>
              <a:off x="3940" y="3299"/>
              <a:ext cx="125" cy="111"/>
            </a:xfrm>
            <a:custGeom>
              <a:avLst/>
              <a:gdLst>
                <a:gd name="T0" fmla="*/ 0 w 90"/>
                <a:gd name="T1" fmla="*/ 368 h 83"/>
                <a:gd name="T2" fmla="*/ 164 w 90"/>
                <a:gd name="T3" fmla="*/ 473 h 83"/>
                <a:gd name="T4" fmla="*/ 649 w 90"/>
                <a:gd name="T5" fmla="*/ 206 h 83"/>
                <a:gd name="T6" fmla="*/ 303 w 90"/>
                <a:gd name="T7" fmla="*/ 0 h 83"/>
                <a:gd name="T8" fmla="*/ 0 w 90"/>
                <a:gd name="T9" fmla="*/ 368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83">
                  <a:moveTo>
                    <a:pt x="0" y="64"/>
                  </a:moveTo>
                  <a:cubicBezTo>
                    <a:pt x="23" y="83"/>
                    <a:pt x="23" y="83"/>
                    <a:pt x="23" y="83"/>
                  </a:cubicBezTo>
                  <a:cubicBezTo>
                    <a:pt x="23" y="83"/>
                    <a:pt x="54" y="38"/>
                    <a:pt x="90" y="36"/>
                  </a:cubicBezTo>
                  <a:cubicBezTo>
                    <a:pt x="42" y="0"/>
                    <a:pt x="42" y="0"/>
                    <a:pt x="42" y="0"/>
                  </a:cubicBezTo>
                  <a:lnTo>
                    <a:pt x="0" y="64"/>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4315" name="Freeform 548"/>
            <p:cNvSpPr>
              <a:spLocks/>
            </p:cNvSpPr>
            <p:nvPr/>
          </p:nvSpPr>
          <p:spPr bwMode="auto">
            <a:xfrm>
              <a:off x="3504" y="3669"/>
              <a:ext cx="658" cy="436"/>
            </a:xfrm>
            <a:custGeom>
              <a:avLst/>
              <a:gdLst>
                <a:gd name="T0" fmla="*/ 2989 w 470"/>
                <a:gd name="T1" fmla="*/ 380 h 325"/>
                <a:gd name="T2" fmla="*/ 2880 w 470"/>
                <a:gd name="T3" fmla="*/ 380 h 325"/>
                <a:gd name="T4" fmla="*/ 2650 w 470"/>
                <a:gd name="T5" fmla="*/ 153 h 325"/>
                <a:gd name="T6" fmla="*/ 2113 w 470"/>
                <a:gd name="T7" fmla="*/ 306 h 325"/>
                <a:gd name="T8" fmla="*/ 1361 w 470"/>
                <a:gd name="T9" fmla="*/ 153 h 325"/>
                <a:gd name="T10" fmla="*/ 259 w 470"/>
                <a:gd name="T11" fmla="*/ 380 h 325"/>
                <a:gd name="T12" fmla="*/ 535 w 470"/>
                <a:gd name="T13" fmla="*/ 1745 h 325"/>
                <a:gd name="T14" fmla="*/ 482 w 470"/>
                <a:gd name="T15" fmla="*/ 1896 h 325"/>
                <a:gd name="T16" fmla="*/ 2660 w 470"/>
                <a:gd name="T17" fmla="*/ 1896 h 325"/>
                <a:gd name="T18" fmla="*/ 2710 w 470"/>
                <a:gd name="T19" fmla="*/ 1166 h 325"/>
                <a:gd name="T20" fmla="*/ 3122 w 470"/>
                <a:gd name="T21" fmla="*/ 1095 h 325"/>
                <a:gd name="T22" fmla="*/ 3538 w 470"/>
                <a:gd name="T23" fmla="*/ 600 h 325"/>
                <a:gd name="T24" fmla="*/ 2989 w 470"/>
                <a:gd name="T25" fmla="*/ 380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0" h="325">
                  <a:moveTo>
                    <a:pt x="397" y="65"/>
                  </a:moveTo>
                  <a:cubicBezTo>
                    <a:pt x="382" y="65"/>
                    <a:pt x="382" y="65"/>
                    <a:pt x="382" y="65"/>
                  </a:cubicBezTo>
                  <a:cubicBezTo>
                    <a:pt x="382" y="65"/>
                    <a:pt x="374" y="37"/>
                    <a:pt x="352" y="26"/>
                  </a:cubicBezTo>
                  <a:cubicBezTo>
                    <a:pt x="338" y="42"/>
                    <a:pt x="315" y="55"/>
                    <a:pt x="281" y="53"/>
                  </a:cubicBezTo>
                  <a:cubicBezTo>
                    <a:pt x="181" y="26"/>
                    <a:pt x="181" y="26"/>
                    <a:pt x="181" y="26"/>
                  </a:cubicBezTo>
                  <a:cubicBezTo>
                    <a:pt x="181" y="26"/>
                    <a:pt x="68" y="0"/>
                    <a:pt x="34" y="65"/>
                  </a:cubicBezTo>
                  <a:cubicBezTo>
                    <a:pt x="0" y="129"/>
                    <a:pt x="22" y="266"/>
                    <a:pt x="71" y="300"/>
                  </a:cubicBezTo>
                  <a:cubicBezTo>
                    <a:pt x="64" y="325"/>
                    <a:pt x="64" y="325"/>
                    <a:pt x="64" y="325"/>
                  </a:cubicBezTo>
                  <a:cubicBezTo>
                    <a:pt x="353" y="325"/>
                    <a:pt x="353" y="325"/>
                    <a:pt x="353" y="325"/>
                  </a:cubicBezTo>
                  <a:cubicBezTo>
                    <a:pt x="353" y="325"/>
                    <a:pt x="380" y="235"/>
                    <a:pt x="360" y="200"/>
                  </a:cubicBezTo>
                  <a:cubicBezTo>
                    <a:pt x="360" y="200"/>
                    <a:pt x="393" y="232"/>
                    <a:pt x="415" y="188"/>
                  </a:cubicBezTo>
                  <a:cubicBezTo>
                    <a:pt x="470" y="103"/>
                    <a:pt x="470" y="103"/>
                    <a:pt x="470" y="103"/>
                  </a:cubicBezTo>
                  <a:lnTo>
                    <a:pt x="397" y="65"/>
                  </a:ln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4316" name="Freeform 549"/>
            <p:cNvSpPr>
              <a:spLocks/>
            </p:cNvSpPr>
            <p:nvPr/>
          </p:nvSpPr>
          <p:spPr bwMode="auto">
            <a:xfrm>
              <a:off x="3860" y="3731"/>
              <a:ext cx="59" cy="81"/>
            </a:xfrm>
            <a:custGeom>
              <a:avLst/>
              <a:gdLst>
                <a:gd name="T0" fmla="*/ 205 w 42"/>
                <a:gd name="T1" fmla="*/ 37 h 61"/>
                <a:gd name="T2" fmla="*/ 0 w 42"/>
                <a:gd name="T3" fmla="*/ 0 h 61"/>
                <a:gd name="T4" fmla="*/ 280 w 42"/>
                <a:gd name="T5" fmla="*/ 335 h 61"/>
                <a:gd name="T6" fmla="*/ 323 w 42"/>
                <a:gd name="T7" fmla="*/ 37 h 61"/>
                <a:gd name="T8" fmla="*/ 205 w 42"/>
                <a:gd name="T9" fmla="*/ 37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61">
                  <a:moveTo>
                    <a:pt x="27" y="7"/>
                  </a:moveTo>
                  <a:cubicBezTo>
                    <a:pt x="0" y="0"/>
                    <a:pt x="0" y="0"/>
                    <a:pt x="0" y="0"/>
                  </a:cubicBezTo>
                  <a:cubicBezTo>
                    <a:pt x="36" y="61"/>
                    <a:pt x="36" y="61"/>
                    <a:pt x="36" y="61"/>
                  </a:cubicBezTo>
                  <a:cubicBezTo>
                    <a:pt x="42" y="7"/>
                    <a:pt x="42" y="7"/>
                    <a:pt x="42" y="7"/>
                  </a:cubicBezTo>
                  <a:cubicBezTo>
                    <a:pt x="37" y="7"/>
                    <a:pt x="32" y="7"/>
                    <a:pt x="27" y="7"/>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17" name="Freeform 550"/>
            <p:cNvSpPr>
              <a:spLocks/>
            </p:cNvSpPr>
            <p:nvPr/>
          </p:nvSpPr>
          <p:spPr bwMode="auto">
            <a:xfrm>
              <a:off x="3786" y="3726"/>
              <a:ext cx="119" cy="86"/>
            </a:xfrm>
            <a:custGeom>
              <a:avLst/>
              <a:gdLst>
                <a:gd name="T0" fmla="*/ 259 w 85"/>
                <a:gd name="T1" fmla="*/ 0 h 65"/>
                <a:gd name="T2" fmla="*/ 136 w 85"/>
                <a:gd name="T3" fmla="*/ 303 h 65"/>
                <a:gd name="T4" fmla="*/ 643 w 85"/>
                <a:gd name="T5" fmla="*/ 315 h 65"/>
                <a:gd name="T6" fmla="*/ 0 60000 65536"/>
                <a:gd name="T7" fmla="*/ 0 60000 65536"/>
                <a:gd name="T8" fmla="*/ 0 60000 65536"/>
              </a:gdLst>
              <a:ahLst/>
              <a:cxnLst>
                <a:cxn ang="T6">
                  <a:pos x="T0" y="T1"/>
                </a:cxn>
                <a:cxn ang="T7">
                  <a:pos x="T2" y="T3"/>
                </a:cxn>
                <a:cxn ang="T8">
                  <a:pos x="T4" y="T5"/>
                </a:cxn>
              </a:cxnLst>
              <a:rect l="0" t="0" r="r" b="b"/>
              <a:pathLst>
                <a:path w="85" h="65">
                  <a:moveTo>
                    <a:pt x="34" y="0"/>
                  </a:moveTo>
                  <a:cubicBezTo>
                    <a:pt x="34" y="0"/>
                    <a:pt x="0" y="49"/>
                    <a:pt x="18" y="57"/>
                  </a:cubicBezTo>
                  <a:cubicBezTo>
                    <a:pt x="37" y="65"/>
                    <a:pt x="41" y="42"/>
                    <a:pt x="85" y="5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18" name="Freeform 551"/>
            <p:cNvSpPr>
              <a:spLocks/>
            </p:cNvSpPr>
            <p:nvPr/>
          </p:nvSpPr>
          <p:spPr bwMode="auto">
            <a:xfrm>
              <a:off x="3915" y="3736"/>
              <a:ext cx="40" cy="63"/>
            </a:xfrm>
            <a:custGeom>
              <a:avLst/>
              <a:gdLst>
                <a:gd name="T0" fmla="*/ 3 w 59"/>
                <a:gd name="T1" fmla="*/ 0 h 98"/>
                <a:gd name="T2" fmla="*/ 5 w 59"/>
                <a:gd name="T3" fmla="*/ 5 h 98"/>
                <a:gd name="T4" fmla="*/ 0 w 59"/>
                <a:gd name="T5" fmla="*/ 7 h 98"/>
                <a:gd name="T6" fmla="*/ 0 60000 65536"/>
                <a:gd name="T7" fmla="*/ 0 60000 65536"/>
                <a:gd name="T8" fmla="*/ 0 60000 65536"/>
              </a:gdLst>
              <a:ahLst/>
              <a:cxnLst>
                <a:cxn ang="T6">
                  <a:pos x="T0" y="T1"/>
                </a:cxn>
                <a:cxn ang="T7">
                  <a:pos x="T2" y="T3"/>
                </a:cxn>
                <a:cxn ang="T8">
                  <a:pos x="T4" y="T5"/>
                </a:cxn>
              </a:cxnLst>
              <a:rect l="0" t="0" r="r" b="b"/>
              <a:pathLst>
                <a:path w="59" h="98">
                  <a:moveTo>
                    <a:pt x="34" y="0"/>
                  </a:moveTo>
                  <a:lnTo>
                    <a:pt x="59" y="67"/>
                  </a:lnTo>
                  <a:lnTo>
                    <a:pt x="0" y="98"/>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19" name="Freeform 552"/>
            <p:cNvSpPr>
              <a:spLocks/>
            </p:cNvSpPr>
            <p:nvPr/>
          </p:nvSpPr>
          <p:spPr bwMode="auto">
            <a:xfrm>
              <a:off x="4008" y="3756"/>
              <a:ext cx="31" cy="26"/>
            </a:xfrm>
            <a:custGeom>
              <a:avLst/>
              <a:gdLst>
                <a:gd name="T0" fmla="*/ 0 w 22"/>
                <a:gd name="T1" fmla="*/ 126 h 19"/>
                <a:gd name="T2" fmla="*/ 173 w 22"/>
                <a:gd name="T3" fmla="*/ 0 h 19"/>
                <a:gd name="T4" fmla="*/ 0 60000 65536"/>
                <a:gd name="T5" fmla="*/ 0 60000 65536"/>
              </a:gdLst>
              <a:ahLst/>
              <a:cxnLst>
                <a:cxn ang="T4">
                  <a:pos x="T0" y="T1"/>
                </a:cxn>
                <a:cxn ang="T5">
                  <a:pos x="T2" y="T3"/>
                </a:cxn>
              </a:cxnLst>
              <a:rect l="0" t="0" r="r" b="b"/>
              <a:pathLst>
                <a:path w="22" h="19">
                  <a:moveTo>
                    <a:pt x="0" y="19"/>
                  </a:moveTo>
                  <a:cubicBezTo>
                    <a:pt x="0" y="19"/>
                    <a:pt x="8" y="0"/>
                    <a:pt x="22"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0" name="Freeform 553"/>
            <p:cNvSpPr>
              <a:spLocks/>
            </p:cNvSpPr>
            <p:nvPr/>
          </p:nvSpPr>
          <p:spPr bwMode="auto">
            <a:xfrm>
              <a:off x="3988" y="3872"/>
              <a:ext cx="20" cy="65"/>
            </a:xfrm>
            <a:custGeom>
              <a:avLst/>
              <a:gdLst>
                <a:gd name="T0" fmla="*/ 0 w 14"/>
                <a:gd name="T1" fmla="*/ 0 h 49"/>
                <a:gd name="T2" fmla="*/ 120 w 14"/>
                <a:gd name="T3" fmla="*/ 265 h 49"/>
                <a:gd name="T4" fmla="*/ 0 60000 65536"/>
                <a:gd name="T5" fmla="*/ 0 60000 65536"/>
              </a:gdLst>
              <a:ahLst/>
              <a:cxnLst>
                <a:cxn ang="T4">
                  <a:pos x="T0" y="T1"/>
                </a:cxn>
                <a:cxn ang="T5">
                  <a:pos x="T2" y="T3"/>
                </a:cxn>
              </a:cxnLst>
              <a:rect l="0" t="0" r="r" b="b"/>
              <a:pathLst>
                <a:path w="14" h="49">
                  <a:moveTo>
                    <a:pt x="0" y="0"/>
                  </a:moveTo>
                  <a:cubicBezTo>
                    <a:pt x="0" y="0"/>
                    <a:pt x="9" y="19"/>
                    <a:pt x="14" y="4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1" name="Freeform 554"/>
            <p:cNvSpPr>
              <a:spLocks/>
            </p:cNvSpPr>
            <p:nvPr/>
          </p:nvSpPr>
          <p:spPr bwMode="auto">
            <a:xfrm>
              <a:off x="3633" y="3786"/>
              <a:ext cx="66" cy="96"/>
            </a:xfrm>
            <a:custGeom>
              <a:avLst/>
              <a:gdLst>
                <a:gd name="T0" fmla="*/ 0 w 47"/>
                <a:gd name="T1" fmla="*/ 0 h 72"/>
                <a:gd name="T2" fmla="*/ 316 w 47"/>
                <a:gd name="T3" fmla="*/ 405 h 72"/>
                <a:gd name="T4" fmla="*/ 0 60000 65536"/>
                <a:gd name="T5" fmla="*/ 0 60000 65536"/>
              </a:gdLst>
              <a:ahLst/>
              <a:cxnLst>
                <a:cxn ang="T4">
                  <a:pos x="T0" y="T1"/>
                </a:cxn>
                <a:cxn ang="T5">
                  <a:pos x="T2" y="T3"/>
                </a:cxn>
              </a:cxnLst>
              <a:rect l="0" t="0" r="r" b="b"/>
              <a:pathLst>
                <a:path w="47" h="72">
                  <a:moveTo>
                    <a:pt x="0" y="0"/>
                  </a:moveTo>
                  <a:cubicBezTo>
                    <a:pt x="0" y="0"/>
                    <a:pt x="47" y="31"/>
                    <a:pt x="41" y="72"/>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2" name="Freeform 555"/>
            <p:cNvSpPr>
              <a:spLocks/>
            </p:cNvSpPr>
            <p:nvPr/>
          </p:nvSpPr>
          <p:spPr bwMode="auto">
            <a:xfrm>
              <a:off x="3651" y="3865"/>
              <a:ext cx="70" cy="37"/>
            </a:xfrm>
            <a:custGeom>
              <a:avLst/>
              <a:gdLst>
                <a:gd name="T0" fmla="*/ 0 w 50"/>
                <a:gd name="T1" fmla="*/ 98 h 28"/>
                <a:gd name="T2" fmla="*/ 377 w 50"/>
                <a:gd name="T3" fmla="*/ 151 h 28"/>
                <a:gd name="T4" fmla="*/ 0 60000 65536"/>
                <a:gd name="T5" fmla="*/ 0 60000 65536"/>
              </a:gdLst>
              <a:ahLst/>
              <a:cxnLst>
                <a:cxn ang="T4">
                  <a:pos x="T0" y="T1"/>
                </a:cxn>
                <a:cxn ang="T5">
                  <a:pos x="T2" y="T3"/>
                </a:cxn>
              </a:cxnLst>
              <a:rect l="0" t="0" r="r" b="b"/>
              <a:pathLst>
                <a:path w="50" h="28">
                  <a:moveTo>
                    <a:pt x="0" y="18"/>
                  </a:moveTo>
                  <a:cubicBezTo>
                    <a:pt x="0" y="18"/>
                    <a:pt x="14" y="0"/>
                    <a:pt x="50" y="2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3" name="Freeform 556"/>
            <p:cNvSpPr>
              <a:spLocks/>
            </p:cNvSpPr>
            <p:nvPr/>
          </p:nvSpPr>
          <p:spPr bwMode="auto">
            <a:xfrm>
              <a:off x="3604" y="4001"/>
              <a:ext cx="187" cy="100"/>
            </a:xfrm>
            <a:custGeom>
              <a:avLst/>
              <a:gdLst>
                <a:gd name="T0" fmla="*/ 0 w 134"/>
                <a:gd name="T1" fmla="*/ 300 h 75"/>
                <a:gd name="T2" fmla="*/ 335 w 134"/>
                <a:gd name="T3" fmla="*/ 417 h 75"/>
                <a:gd name="T4" fmla="*/ 989 w 134"/>
                <a:gd name="T5" fmla="*/ 0 h 75"/>
                <a:gd name="T6" fmla="*/ 0 60000 65536"/>
                <a:gd name="T7" fmla="*/ 0 60000 65536"/>
                <a:gd name="T8" fmla="*/ 0 60000 65536"/>
              </a:gdLst>
              <a:ahLst/>
              <a:cxnLst>
                <a:cxn ang="T6">
                  <a:pos x="T0" y="T1"/>
                </a:cxn>
                <a:cxn ang="T7">
                  <a:pos x="T2" y="T3"/>
                </a:cxn>
                <a:cxn ang="T8">
                  <a:pos x="T4" y="T5"/>
                </a:cxn>
              </a:cxnLst>
              <a:rect l="0" t="0" r="r" b="b"/>
              <a:pathLst>
                <a:path w="134" h="75">
                  <a:moveTo>
                    <a:pt x="0" y="53"/>
                  </a:moveTo>
                  <a:cubicBezTo>
                    <a:pt x="0" y="53"/>
                    <a:pt x="10" y="73"/>
                    <a:pt x="45" y="74"/>
                  </a:cubicBezTo>
                  <a:cubicBezTo>
                    <a:pt x="79" y="75"/>
                    <a:pt x="121" y="52"/>
                    <a:pt x="134"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4" name="Freeform 557"/>
            <p:cNvSpPr>
              <a:spLocks/>
            </p:cNvSpPr>
            <p:nvPr/>
          </p:nvSpPr>
          <p:spPr bwMode="auto">
            <a:xfrm>
              <a:off x="3675" y="3786"/>
              <a:ext cx="250" cy="224"/>
            </a:xfrm>
            <a:custGeom>
              <a:avLst/>
              <a:gdLst>
                <a:gd name="T0" fmla="*/ 250 w 179"/>
                <a:gd name="T1" fmla="*/ 942 h 167"/>
                <a:gd name="T2" fmla="*/ 163 w 179"/>
                <a:gd name="T3" fmla="*/ 511 h 167"/>
                <a:gd name="T4" fmla="*/ 304 w 179"/>
                <a:gd name="T5" fmla="*/ 373 h 167"/>
                <a:gd name="T6" fmla="*/ 764 w 179"/>
                <a:gd name="T7" fmla="*/ 220 h 167"/>
                <a:gd name="T8" fmla="*/ 1307 w 179"/>
                <a:gd name="T9" fmla="*/ 550 h 167"/>
                <a:gd name="T10" fmla="*/ 250 w 179"/>
                <a:gd name="T11" fmla="*/ 942 h 1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 h="167">
                  <a:moveTo>
                    <a:pt x="34" y="162"/>
                  </a:moveTo>
                  <a:cubicBezTo>
                    <a:pt x="34" y="162"/>
                    <a:pt x="0" y="116"/>
                    <a:pt x="22" y="88"/>
                  </a:cubicBezTo>
                  <a:cubicBezTo>
                    <a:pt x="22" y="88"/>
                    <a:pt x="33" y="92"/>
                    <a:pt x="41" y="64"/>
                  </a:cubicBezTo>
                  <a:cubicBezTo>
                    <a:pt x="41" y="64"/>
                    <a:pt x="54" y="0"/>
                    <a:pt x="103" y="38"/>
                  </a:cubicBezTo>
                  <a:cubicBezTo>
                    <a:pt x="103" y="38"/>
                    <a:pt x="179" y="46"/>
                    <a:pt x="176" y="95"/>
                  </a:cubicBezTo>
                  <a:cubicBezTo>
                    <a:pt x="174" y="143"/>
                    <a:pt x="101" y="167"/>
                    <a:pt x="34" y="1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25" name="Freeform 558"/>
            <p:cNvSpPr>
              <a:spLocks/>
            </p:cNvSpPr>
            <p:nvPr/>
          </p:nvSpPr>
          <p:spPr bwMode="auto">
            <a:xfrm>
              <a:off x="3711" y="3837"/>
              <a:ext cx="103" cy="68"/>
            </a:xfrm>
            <a:custGeom>
              <a:avLst/>
              <a:gdLst>
                <a:gd name="T0" fmla="*/ 576 w 73"/>
                <a:gd name="T1" fmla="*/ 0 h 51"/>
                <a:gd name="T2" fmla="*/ 460 w 73"/>
                <a:gd name="T3" fmla="*/ 287 h 51"/>
                <a:gd name="T4" fmla="*/ 0 60000 65536"/>
                <a:gd name="T5" fmla="*/ 0 60000 65536"/>
              </a:gdLst>
              <a:ahLst/>
              <a:cxnLst>
                <a:cxn ang="T4">
                  <a:pos x="T0" y="T1"/>
                </a:cxn>
                <a:cxn ang="T5">
                  <a:pos x="T2" y="T3"/>
                </a:cxn>
              </a:cxnLst>
              <a:rect l="0" t="0" r="r" b="b"/>
              <a:pathLst>
                <a:path w="73" h="51">
                  <a:moveTo>
                    <a:pt x="73" y="0"/>
                  </a:moveTo>
                  <a:cubicBezTo>
                    <a:pt x="73" y="0"/>
                    <a:pt x="0" y="43"/>
                    <a:pt x="58" y="51"/>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6" name="Freeform 559"/>
            <p:cNvSpPr>
              <a:spLocks/>
            </p:cNvSpPr>
            <p:nvPr/>
          </p:nvSpPr>
          <p:spPr bwMode="auto">
            <a:xfrm>
              <a:off x="3833" y="3920"/>
              <a:ext cx="56" cy="12"/>
            </a:xfrm>
            <a:custGeom>
              <a:avLst/>
              <a:gdLst>
                <a:gd name="T0" fmla="*/ 0 w 40"/>
                <a:gd name="T1" fmla="*/ 0 h 9"/>
                <a:gd name="T2" fmla="*/ 300 w 40"/>
                <a:gd name="T3" fmla="*/ 28 h 9"/>
                <a:gd name="T4" fmla="*/ 0 60000 65536"/>
                <a:gd name="T5" fmla="*/ 0 60000 65536"/>
              </a:gdLst>
              <a:ahLst/>
              <a:cxnLst>
                <a:cxn ang="T4">
                  <a:pos x="T0" y="T1"/>
                </a:cxn>
                <a:cxn ang="T5">
                  <a:pos x="T2" y="T3"/>
                </a:cxn>
              </a:cxnLst>
              <a:rect l="0" t="0" r="r" b="b"/>
              <a:pathLst>
                <a:path w="40" h="9">
                  <a:moveTo>
                    <a:pt x="0" y="0"/>
                  </a:moveTo>
                  <a:cubicBezTo>
                    <a:pt x="0" y="0"/>
                    <a:pt x="28" y="9"/>
                    <a:pt x="40" y="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7" name="Freeform 560"/>
            <p:cNvSpPr>
              <a:spLocks/>
            </p:cNvSpPr>
            <p:nvPr/>
          </p:nvSpPr>
          <p:spPr bwMode="auto">
            <a:xfrm>
              <a:off x="4031" y="3636"/>
              <a:ext cx="233" cy="202"/>
            </a:xfrm>
            <a:custGeom>
              <a:avLst/>
              <a:gdLst>
                <a:gd name="T0" fmla="*/ 191 w 167"/>
                <a:gd name="T1" fmla="*/ 530 h 151"/>
                <a:gd name="T2" fmla="*/ 442 w 167"/>
                <a:gd name="T3" fmla="*/ 809 h 151"/>
                <a:gd name="T4" fmla="*/ 617 w 167"/>
                <a:gd name="T5" fmla="*/ 852 h 151"/>
                <a:gd name="T6" fmla="*/ 1113 w 167"/>
                <a:gd name="T7" fmla="*/ 333 h 151"/>
                <a:gd name="T8" fmla="*/ 640 w 167"/>
                <a:gd name="T9" fmla="*/ 48 h 151"/>
                <a:gd name="T10" fmla="*/ 260 w 167"/>
                <a:gd name="T11" fmla="*/ 218 h 151"/>
                <a:gd name="T12" fmla="*/ 191 w 167"/>
                <a:gd name="T13" fmla="*/ 53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51">
                  <a:moveTo>
                    <a:pt x="26" y="92"/>
                  </a:moveTo>
                  <a:cubicBezTo>
                    <a:pt x="26" y="92"/>
                    <a:pt x="0" y="145"/>
                    <a:pt x="60" y="141"/>
                  </a:cubicBezTo>
                  <a:cubicBezTo>
                    <a:pt x="60" y="141"/>
                    <a:pt x="72" y="151"/>
                    <a:pt x="84" y="149"/>
                  </a:cubicBezTo>
                  <a:cubicBezTo>
                    <a:pt x="96" y="146"/>
                    <a:pt x="167" y="92"/>
                    <a:pt x="151" y="58"/>
                  </a:cubicBezTo>
                  <a:cubicBezTo>
                    <a:pt x="135" y="24"/>
                    <a:pt x="111" y="0"/>
                    <a:pt x="87" y="8"/>
                  </a:cubicBezTo>
                  <a:cubicBezTo>
                    <a:pt x="62" y="16"/>
                    <a:pt x="35" y="38"/>
                    <a:pt x="35" y="38"/>
                  </a:cubicBezTo>
                  <a:cubicBezTo>
                    <a:pt x="35" y="38"/>
                    <a:pt x="12" y="72"/>
                    <a:pt x="26" y="9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328" name="Freeform 561"/>
            <p:cNvSpPr>
              <a:spLocks/>
            </p:cNvSpPr>
            <p:nvPr/>
          </p:nvSpPr>
          <p:spPr bwMode="auto">
            <a:xfrm>
              <a:off x="4067" y="3740"/>
              <a:ext cx="53" cy="42"/>
            </a:xfrm>
            <a:custGeom>
              <a:avLst/>
              <a:gdLst>
                <a:gd name="T0" fmla="*/ 280 w 38"/>
                <a:gd name="T1" fmla="*/ 0 h 31"/>
                <a:gd name="T2" fmla="*/ 0 w 38"/>
                <a:gd name="T3" fmla="*/ 87 h 31"/>
                <a:gd name="T4" fmla="*/ 0 60000 65536"/>
                <a:gd name="T5" fmla="*/ 0 60000 65536"/>
              </a:gdLst>
              <a:ahLst/>
              <a:cxnLst>
                <a:cxn ang="T4">
                  <a:pos x="T0" y="T1"/>
                </a:cxn>
                <a:cxn ang="T5">
                  <a:pos x="T2" y="T3"/>
                </a:cxn>
              </a:cxnLst>
              <a:rect l="0" t="0" r="r" b="b"/>
              <a:pathLst>
                <a:path w="38" h="31">
                  <a:moveTo>
                    <a:pt x="38" y="0"/>
                  </a:moveTo>
                  <a:cubicBezTo>
                    <a:pt x="38" y="0"/>
                    <a:pt x="18" y="31"/>
                    <a:pt x="0" y="1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29" name="Freeform 562"/>
            <p:cNvSpPr>
              <a:spLocks/>
            </p:cNvSpPr>
            <p:nvPr/>
          </p:nvSpPr>
          <p:spPr bwMode="auto">
            <a:xfrm>
              <a:off x="4147" y="3690"/>
              <a:ext cx="41" cy="25"/>
            </a:xfrm>
            <a:custGeom>
              <a:avLst/>
              <a:gdLst>
                <a:gd name="T0" fmla="*/ 0 w 30"/>
                <a:gd name="T1" fmla="*/ 131 h 18"/>
                <a:gd name="T2" fmla="*/ 197 w 30"/>
                <a:gd name="T3" fmla="*/ 0 h 18"/>
                <a:gd name="T4" fmla="*/ 0 60000 65536"/>
                <a:gd name="T5" fmla="*/ 0 60000 65536"/>
              </a:gdLst>
              <a:ahLst/>
              <a:cxnLst>
                <a:cxn ang="T4">
                  <a:pos x="T0" y="T1"/>
                </a:cxn>
                <a:cxn ang="T5">
                  <a:pos x="T2" y="T3"/>
                </a:cxn>
              </a:cxnLst>
              <a:rect l="0" t="0" r="r" b="b"/>
              <a:pathLst>
                <a:path w="30" h="18">
                  <a:moveTo>
                    <a:pt x="0" y="18"/>
                  </a:moveTo>
                  <a:cubicBezTo>
                    <a:pt x="0" y="18"/>
                    <a:pt x="23" y="16"/>
                    <a:pt x="30"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2" name="グループ化 1"/>
          <p:cNvGrpSpPr/>
          <p:nvPr/>
        </p:nvGrpSpPr>
        <p:grpSpPr>
          <a:xfrm>
            <a:off x="3287689" y="3573017"/>
            <a:ext cx="1006477" cy="964225"/>
            <a:chOff x="10449475" y="4957794"/>
            <a:chExt cx="1006477" cy="964225"/>
          </a:xfrm>
        </p:grpSpPr>
        <p:sp>
          <p:nvSpPr>
            <p:cNvPr id="4289" name="Freeform 564"/>
            <p:cNvSpPr>
              <a:spLocks/>
            </p:cNvSpPr>
            <p:nvPr/>
          </p:nvSpPr>
          <p:spPr bwMode="auto">
            <a:xfrm flipH="1">
              <a:off x="10449475" y="4957794"/>
              <a:ext cx="1006477" cy="496134"/>
            </a:xfrm>
            <a:custGeom>
              <a:avLst/>
              <a:gdLst>
                <a:gd name="T0" fmla="*/ 26314 w 297"/>
                <a:gd name="T1" fmla="*/ 172 h 229"/>
                <a:gd name="T2" fmla="*/ 35047 w 297"/>
                <a:gd name="T3" fmla="*/ 228 h 229"/>
                <a:gd name="T4" fmla="*/ 36325 w 297"/>
                <a:gd name="T5" fmla="*/ 1740 h 229"/>
                <a:gd name="T6" fmla="*/ 6666 w 297"/>
                <a:gd name="T7" fmla="*/ 1740 h 229"/>
                <a:gd name="T8" fmla="*/ 4811 w 297"/>
                <a:gd name="T9" fmla="*/ 719 h 229"/>
                <a:gd name="T10" fmla="*/ 21361 w 297"/>
                <a:gd name="T11" fmla="*/ 1 h 229"/>
                <a:gd name="T12" fmla="*/ 26314 w 297"/>
                <a:gd name="T13" fmla="*/ 172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 h="229">
                  <a:moveTo>
                    <a:pt x="181" y="23"/>
                  </a:moveTo>
                  <a:cubicBezTo>
                    <a:pt x="181" y="23"/>
                    <a:pt x="209" y="6"/>
                    <a:pt x="241" y="30"/>
                  </a:cubicBezTo>
                  <a:cubicBezTo>
                    <a:pt x="272" y="55"/>
                    <a:pt x="297" y="156"/>
                    <a:pt x="250" y="229"/>
                  </a:cubicBezTo>
                  <a:cubicBezTo>
                    <a:pt x="46" y="229"/>
                    <a:pt x="46" y="229"/>
                    <a:pt x="46" y="229"/>
                  </a:cubicBezTo>
                  <a:cubicBezTo>
                    <a:pt x="46" y="229"/>
                    <a:pt x="0" y="176"/>
                    <a:pt x="33" y="95"/>
                  </a:cubicBezTo>
                  <a:cubicBezTo>
                    <a:pt x="66" y="14"/>
                    <a:pt x="129" y="0"/>
                    <a:pt x="147" y="1"/>
                  </a:cubicBezTo>
                  <a:cubicBezTo>
                    <a:pt x="166" y="1"/>
                    <a:pt x="181" y="23"/>
                    <a:pt x="181" y="23"/>
                  </a:cubicBezTo>
                  <a:close/>
                </a:path>
              </a:pathLst>
            </a:custGeom>
            <a:solidFill>
              <a:srgbClr val="000000"/>
            </a:solidFill>
            <a:ln w="15875" cap="rnd">
              <a:solidFill>
                <a:srgbClr val="000000"/>
              </a:solidFill>
              <a:prstDash val="solid"/>
              <a:round/>
              <a:headEnd/>
              <a:tailEnd/>
            </a:ln>
          </p:spPr>
          <p:txBody>
            <a:bodyPr/>
            <a:lstStyle/>
            <a:p>
              <a:endParaRPr lang="ja-JP" altLang="en-US" dirty="0"/>
            </a:p>
          </p:txBody>
        </p:sp>
        <p:sp>
          <p:nvSpPr>
            <p:cNvPr id="4290" name="Freeform 565"/>
            <p:cNvSpPr>
              <a:spLocks/>
            </p:cNvSpPr>
            <p:nvPr/>
          </p:nvSpPr>
          <p:spPr bwMode="auto">
            <a:xfrm flipH="1">
              <a:off x="10544064" y="5158499"/>
              <a:ext cx="835036" cy="550229"/>
            </a:xfrm>
            <a:custGeom>
              <a:avLst/>
              <a:gdLst>
                <a:gd name="T0" fmla="*/ 19956 w 246"/>
                <a:gd name="T1" fmla="*/ 628 h 253"/>
                <a:gd name="T2" fmla="*/ 25574 w 246"/>
                <a:gd name="T3" fmla="*/ 15 h 253"/>
                <a:gd name="T4" fmla="*/ 27853 w 246"/>
                <a:gd name="T5" fmla="*/ 553 h 253"/>
                <a:gd name="T6" fmla="*/ 31693 w 246"/>
                <a:gd name="T7" fmla="*/ 666 h 253"/>
                <a:gd name="T8" fmla="*/ 31440 w 246"/>
                <a:gd name="T9" fmla="*/ 992 h 253"/>
                <a:gd name="T10" fmla="*/ 32726 w 246"/>
                <a:gd name="T11" fmla="*/ 1351 h 253"/>
                <a:gd name="T12" fmla="*/ 20946 w 246"/>
                <a:gd name="T13" fmla="*/ 1964 h 253"/>
                <a:gd name="T14" fmla="*/ 7037 w 246"/>
                <a:gd name="T15" fmla="*/ 1521 h 253"/>
                <a:gd name="T16" fmla="*/ 2944 w 246"/>
                <a:gd name="T17" fmla="*/ 1013 h 253"/>
                <a:gd name="T18" fmla="*/ 7791 w 246"/>
                <a:gd name="T19" fmla="*/ 802 h 253"/>
                <a:gd name="T20" fmla="*/ 8689 w 246"/>
                <a:gd name="T21" fmla="*/ 1003 h 253"/>
                <a:gd name="T22" fmla="*/ 13351 w 246"/>
                <a:gd name="T23" fmla="*/ 529 h 253"/>
                <a:gd name="T24" fmla="*/ 15857 w 246"/>
                <a:gd name="T25" fmla="*/ 778 h 253"/>
                <a:gd name="T26" fmla="*/ 18220 w 246"/>
                <a:gd name="T27" fmla="*/ 501 h 253"/>
                <a:gd name="T28" fmla="*/ 19956 w 246"/>
                <a:gd name="T29" fmla="*/ 628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6" h="253">
                  <a:moveTo>
                    <a:pt x="136" y="81"/>
                  </a:moveTo>
                  <a:cubicBezTo>
                    <a:pt x="136" y="81"/>
                    <a:pt x="135" y="0"/>
                    <a:pt x="174" y="2"/>
                  </a:cubicBezTo>
                  <a:cubicBezTo>
                    <a:pt x="213" y="3"/>
                    <a:pt x="190" y="71"/>
                    <a:pt x="190" y="71"/>
                  </a:cubicBezTo>
                  <a:cubicBezTo>
                    <a:pt x="190" y="71"/>
                    <a:pt x="220" y="59"/>
                    <a:pt x="216" y="86"/>
                  </a:cubicBezTo>
                  <a:cubicBezTo>
                    <a:pt x="216" y="86"/>
                    <a:pt x="211" y="122"/>
                    <a:pt x="214" y="128"/>
                  </a:cubicBezTo>
                  <a:cubicBezTo>
                    <a:pt x="218" y="133"/>
                    <a:pt x="246" y="142"/>
                    <a:pt x="223" y="174"/>
                  </a:cubicBezTo>
                  <a:cubicBezTo>
                    <a:pt x="223" y="174"/>
                    <a:pt x="212" y="253"/>
                    <a:pt x="143" y="253"/>
                  </a:cubicBezTo>
                  <a:cubicBezTo>
                    <a:pt x="107" y="253"/>
                    <a:pt x="66" y="214"/>
                    <a:pt x="48" y="196"/>
                  </a:cubicBezTo>
                  <a:cubicBezTo>
                    <a:pt x="48" y="196"/>
                    <a:pt x="0" y="184"/>
                    <a:pt x="20" y="131"/>
                  </a:cubicBezTo>
                  <a:cubicBezTo>
                    <a:pt x="20" y="131"/>
                    <a:pt x="40" y="95"/>
                    <a:pt x="53" y="104"/>
                  </a:cubicBezTo>
                  <a:cubicBezTo>
                    <a:pt x="66" y="113"/>
                    <a:pt x="59" y="129"/>
                    <a:pt x="59" y="129"/>
                  </a:cubicBezTo>
                  <a:cubicBezTo>
                    <a:pt x="59" y="129"/>
                    <a:pt x="72" y="64"/>
                    <a:pt x="91" y="68"/>
                  </a:cubicBezTo>
                  <a:cubicBezTo>
                    <a:pt x="110" y="72"/>
                    <a:pt x="98" y="100"/>
                    <a:pt x="108" y="100"/>
                  </a:cubicBezTo>
                  <a:cubicBezTo>
                    <a:pt x="117" y="100"/>
                    <a:pt x="115" y="62"/>
                    <a:pt x="124" y="65"/>
                  </a:cubicBezTo>
                  <a:cubicBezTo>
                    <a:pt x="134" y="67"/>
                    <a:pt x="122" y="79"/>
                    <a:pt x="136" y="81"/>
                  </a:cubicBez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4291" name="Freeform 566"/>
            <p:cNvSpPr>
              <a:spLocks/>
            </p:cNvSpPr>
            <p:nvPr/>
          </p:nvSpPr>
          <p:spPr bwMode="auto">
            <a:xfrm flipH="1">
              <a:off x="10620917" y="5467616"/>
              <a:ext cx="31037" cy="69551"/>
            </a:xfrm>
            <a:custGeom>
              <a:avLst/>
              <a:gdLst>
                <a:gd name="T0" fmla="*/ 1449 w 9"/>
                <a:gd name="T1" fmla="*/ 248 h 32"/>
                <a:gd name="T2" fmla="*/ 0 w 9"/>
                <a:gd name="T3" fmla="*/ 0 h 32"/>
                <a:gd name="T4" fmla="*/ 0 60000 65536"/>
                <a:gd name="T5" fmla="*/ 0 60000 65536"/>
              </a:gdLst>
              <a:ahLst/>
              <a:cxnLst>
                <a:cxn ang="T4">
                  <a:pos x="T0" y="T1"/>
                </a:cxn>
                <a:cxn ang="T5">
                  <a:pos x="T2" y="T3"/>
                </a:cxn>
              </a:cxnLst>
              <a:rect l="0" t="0" r="r" b="b"/>
              <a:pathLst>
                <a:path w="9" h="32">
                  <a:moveTo>
                    <a:pt x="9" y="32"/>
                  </a:moveTo>
                  <a:cubicBezTo>
                    <a:pt x="9" y="32"/>
                    <a:pt x="7" y="13"/>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2" name="Freeform 567"/>
            <p:cNvSpPr>
              <a:spLocks/>
            </p:cNvSpPr>
            <p:nvPr/>
          </p:nvSpPr>
          <p:spPr bwMode="auto">
            <a:xfrm flipH="1">
              <a:off x="10841130" y="5371790"/>
              <a:ext cx="140404" cy="95826"/>
            </a:xfrm>
            <a:custGeom>
              <a:avLst/>
              <a:gdLst>
                <a:gd name="T0" fmla="*/ 0 w 41"/>
                <a:gd name="T1" fmla="*/ 69 h 44"/>
                <a:gd name="T2" fmla="*/ 0 w 41"/>
                <a:gd name="T3" fmla="*/ 344 h 44"/>
                <a:gd name="T4" fmla="*/ 5422 w 41"/>
                <a:gd name="T5" fmla="*/ 344 h 44"/>
                <a:gd name="T6" fmla="*/ 6196 w 41"/>
                <a:gd name="T7" fmla="*/ 151 h 44"/>
                <a:gd name="T8" fmla="*/ 3399 w 41"/>
                <a:gd name="T9" fmla="*/ 16 h 44"/>
                <a:gd name="T10" fmla="*/ 0 w 41"/>
                <a:gd name="T11" fmla="*/ 69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4">
                  <a:moveTo>
                    <a:pt x="0" y="9"/>
                  </a:moveTo>
                  <a:cubicBezTo>
                    <a:pt x="0" y="44"/>
                    <a:pt x="0" y="44"/>
                    <a:pt x="0" y="44"/>
                  </a:cubicBezTo>
                  <a:cubicBezTo>
                    <a:pt x="35" y="44"/>
                    <a:pt x="35" y="44"/>
                    <a:pt x="35" y="44"/>
                  </a:cubicBezTo>
                  <a:cubicBezTo>
                    <a:pt x="40" y="19"/>
                    <a:pt x="40" y="19"/>
                    <a:pt x="40" y="19"/>
                  </a:cubicBezTo>
                  <a:cubicBezTo>
                    <a:pt x="40" y="19"/>
                    <a:pt x="41" y="5"/>
                    <a:pt x="22" y="2"/>
                  </a:cubicBezTo>
                  <a:cubicBezTo>
                    <a:pt x="3" y="0"/>
                    <a:pt x="0" y="9"/>
                    <a:pt x="0" y="9"/>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3" name="Freeform 568"/>
            <p:cNvSpPr>
              <a:spLocks/>
            </p:cNvSpPr>
            <p:nvPr/>
          </p:nvSpPr>
          <p:spPr bwMode="auto">
            <a:xfrm flipH="1">
              <a:off x="10681513" y="5376427"/>
              <a:ext cx="110845" cy="86553"/>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4" name="Line 569"/>
            <p:cNvSpPr>
              <a:spLocks noChangeShapeType="1"/>
            </p:cNvSpPr>
            <p:nvPr/>
          </p:nvSpPr>
          <p:spPr bwMode="auto">
            <a:xfrm flipH="1" flipV="1">
              <a:off x="10981535" y="5415066"/>
              <a:ext cx="131537"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95" name="Line 570"/>
            <p:cNvSpPr>
              <a:spLocks noChangeShapeType="1"/>
            </p:cNvSpPr>
            <p:nvPr/>
          </p:nvSpPr>
          <p:spPr bwMode="auto">
            <a:xfrm flipH="1" flipV="1">
              <a:off x="10787924" y="5407338"/>
              <a:ext cx="57640"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96" name="Line 571"/>
            <p:cNvSpPr>
              <a:spLocks noChangeShapeType="1"/>
            </p:cNvSpPr>
            <p:nvPr/>
          </p:nvSpPr>
          <p:spPr bwMode="auto">
            <a:xfrm flipH="1">
              <a:off x="10651954" y="5407338"/>
              <a:ext cx="33993" cy="1546"/>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97" name="Freeform 572"/>
            <p:cNvSpPr>
              <a:spLocks/>
            </p:cNvSpPr>
            <p:nvPr/>
          </p:nvSpPr>
          <p:spPr bwMode="auto">
            <a:xfrm flipH="1">
              <a:off x="11201748" y="5458343"/>
              <a:ext cx="90154" cy="85007"/>
            </a:xfrm>
            <a:custGeom>
              <a:avLst/>
              <a:gdLst>
                <a:gd name="T0" fmla="*/ 2420 w 27"/>
                <a:gd name="T1" fmla="*/ 0 h 39"/>
                <a:gd name="T2" fmla="*/ 3599 w 27"/>
                <a:gd name="T3" fmla="*/ 309 h 39"/>
                <a:gd name="T4" fmla="*/ 0 60000 65536"/>
                <a:gd name="T5" fmla="*/ 0 60000 65536"/>
              </a:gdLst>
              <a:ahLst/>
              <a:cxnLst>
                <a:cxn ang="T4">
                  <a:pos x="T0" y="T1"/>
                </a:cxn>
                <a:cxn ang="T5">
                  <a:pos x="T2" y="T3"/>
                </a:cxn>
              </a:cxnLst>
              <a:rect l="0" t="0" r="r" b="b"/>
              <a:pathLst>
                <a:path w="27" h="39">
                  <a:moveTo>
                    <a:pt x="18" y="0"/>
                  </a:moveTo>
                  <a:cubicBezTo>
                    <a:pt x="18" y="0"/>
                    <a:pt x="0" y="25"/>
                    <a:pt x="27" y="3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8" name="Freeform 573"/>
            <p:cNvSpPr>
              <a:spLocks/>
            </p:cNvSpPr>
            <p:nvPr/>
          </p:nvSpPr>
          <p:spPr bwMode="auto">
            <a:xfrm flipH="1">
              <a:off x="10739152" y="5543350"/>
              <a:ext cx="320713" cy="10819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99" name="Freeform 574"/>
            <p:cNvSpPr>
              <a:spLocks/>
            </p:cNvSpPr>
            <p:nvPr/>
          </p:nvSpPr>
          <p:spPr bwMode="auto">
            <a:xfrm flipH="1">
              <a:off x="10993358" y="5626812"/>
              <a:ext cx="156662" cy="143740"/>
            </a:xfrm>
            <a:custGeom>
              <a:avLst/>
              <a:gdLst>
                <a:gd name="T0" fmla="*/ 6876 w 46"/>
                <a:gd name="T1" fmla="*/ 233 h 66"/>
                <a:gd name="T2" fmla="*/ 346 w 46"/>
                <a:gd name="T3" fmla="*/ 0 h 66"/>
                <a:gd name="T4" fmla="*/ 0 w 46"/>
                <a:gd name="T5" fmla="*/ 173 h 66"/>
                <a:gd name="T6" fmla="*/ 5385 w 46"/>
                <a:gd name="T7" fmla="*/ 519 h 66"/>
                <a:gd name="T8" fmla="*/ 6876 w 46"/>
                <a:gd name="T9" fmla="*/ 233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46" y="30"/>
                  </a:moveTo>
                  <a:cubicBezTo>
                    <a:pt x="30" y="22"/>
                    <a:pt x="14" y="11"/>
                    <a:pt x="2" y="0"/>
                  </a:cubicBezTo>
                  <a:cubicBezTo>
                    <a:pt x="0" y="22"/>
                    <a:pt x="0" y="22"/>
                    <a:pt x="0" y="22"/>
                  </a:cubicBezTo>
                  <a:cubicBezTo>
                    <a:pt x="36" y="66"/>
                    <a:pt x="36" y="66"/>
                    <a:pt x="36" y="66"/>
                  </a:cubicBezTo>
                  <a:lnTo>
                    <a:pt x="46" y="30"/>
                  </a:lnTo>
                  <a:close/>
                </a:path>
              </a:pathLst>
            </a:custGeom>
            <a:solidFill>
              <a:srgbClr val="FFDD9F"/>
            </a:solidFill>
            <a:ln w="15875" cap="rnd">
              <a:solidFill>
                <a:srgbClr val="000000"/>
              </a:solidFill>
              <a:prstDash val="solid"/>
              <a:round/>
              <a:headEnd/>
              <a:tailEnd/>
            </a:ln>
          </p:spPr>
          <p:txBody>
            <a:bodyPr/>
            <a:lstStyle/>
            <a:p>
              <a:endParaRPr lang="ja-JP" altLang="en-US" dirty="0"/>
            </a:p>
          </p:txBody>
        </p:sp>
        <p:sp>
          <p:nvSpPr>
            <p:cNvPr id="4300" name="Freeform 575"/>
            <p:cNvSpPr>
              <a:spLocks/>
            </p:cNvSpPr>
            <p:nvPr/>
          </p:nvSpPr>
          <p:spPr bwMode="auto">
            <a:xfrm flipH="1">
              <a:off x="10776101" y="5670088"/>
              <a:ext cx="672463" cy="251931"/>
            </a:xfrm>
            <a:custGeom>
              <a:avLst/>
              <a:gdLst>
                <a:gd name="T0" fmla="*/ 22945 w 198"/>
                <a:gd name="T1" fmla="*/ 204 h 116"/>
                <a:gd name="T2" fmla="*/ 22111 w 198"/>
                <a:gd name="T3" fmla="*/ 117 h 116"/>
                <a:gd name="T4" fmla="*/ 19744 w 198"/>
                <a:gd name="T5" fmla="*/ 77 h 116"/>
                <a:gd name="T6" fmla="*/ 18260 w 198"/>
                <a:gd name="T7" fmla="*/ 356 h 116"/>
                <a:gd name="T8" fmla="*/ 12938 w 198"/>
                <a:gd name="T9" fmla="*/ 15 h 116"/>
                <a:gd name="T10" fmla="*/ 10911 w 198"/>
                <a:gd name="T11" fmla="*/ 0 h 116"/>
                <a:gd name="T12" fmla="*/ 10460 w 198"/>
                <a:gd name="T13" fmla="*/ 152 h 116"/>
                <a:gd name="T14" fmla="*/ 4748 w 198"/>
                <a:gd name="T15" fmla="*/ 892 h 116"/>
                <a:gd name="T16" fmla="*/ 29171 w 198"/>
                <a:gd name="T17" fmla="*/ 892 h 116"/>
                <a:gd name="T18" fmla="*/ 22945 w 198"/>
                <a:gd name="T19" fmla="*/ 204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116">
                  <a:moveTo>
                    <a:pt x="156" y="26"/>
                  </a:moveTo>
                  <a:cubicBezTo>
                    <a:pt x="150" y="15"/>
                    <a:pt x="150" y="15"/>
                    <a:pt x="150" y="15"/>
                  </a:cubicBezTo>
                  <a:cubicBezTo>
                    <a:pt x="144" y="14"/>
                    <a:pt x="139" y="12"/>
                    <a:pt x="134" y="10"/>
                  </a:cubicBezTo>
                  <a:cubicBezTo>
                    <a:pt x="124" y="46"/>
                    <a:pt x="124" y="46"/>
                    <a:pt x="124" y="46"/>
                  </a:cubicBezTo>
                  <a:cubicBezTo>
                    <a:pt x="88" y="2"/>
                    <a:pt x="88" y="2"/>
                    <a:pt x="88" y="2"/>
                  </a:cubicBezTo>
                  <a:cubicBezTo>
                    <a:pt x="74" y="0"/>
                    <a:pt x="74" y="0"/>
                    <a:pt x="74" y="0"/>
                  </a:cubicBezTo>
                  <a:cubicBezTo>
                    <a:pt x="71" y="20"/>
                    <a:pt x="71" y="20"/>
                    <a:pt x="71" y="20"/>
                  </a:cubicBezTo>
                  <a:cubicBezTo>
                    <a:pt x="71" y="20"/>
                    <a:pt x="0" y="44"/>
                    <a:pt x="32" y="116"/>
                  </a:cubicBezTo>
                  <a:cubicBezTo>
                    <a:pt x="198" y="116"/>
                    <a:pt x="198" y="116"/>
                    <a:pt x="198" y="116"/>
                  </a:cubicBezTo>
                  <a:cubicBezTo>
                    <a:pt x="198" y="116"/>
                    <a:pt x="190" y="59"/>
                    <a:pt x="156" y="26"/>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4301" name="Freeform 576"/>
            <p:cNvSpPr>
              <a:spLocks/>
            </p:cNvSpPr>
            <p:nvPr/>
          </p:nvSpPr>
          <p:spPr bwMode="auto">
            <a:xfrm flipH="1">
              <a:off x="11058387" y="5714910"/>
              <a:ext cx="183265" cy="81916"/>
            </a:xfrm>
            <a:custGeom>
              <a:avLst/>
              <a:gdLst>
                <a:gd name="T0" fmla="*/ 7920 w 54"/>
                <a:gd name="T1" fmla="*/ 172 h 38"/>
                <a:gd name="T2" fmla="*/ 691 w 54"/>
                <a:gd name="T3" fmla="*/ 240 h 38"/>
                <a:gd name="T4" fmla="*/ 1477 w 54"/>
                <a:gd name="T5" fmla="*/ 0 h 38"/>
                <a:gd name="T6" fmla="*/ 0 60000 65536"/>
                <a:gd name="T7" fmla="*/ 0 60000 65536"/>
                <a:gd name="T8" fmla="*/ 0 60000 65536"/>
              </a:gdLst>
              <a:ahLst/>
              <a:cxnLst>
                <a:cxn ang="T6">
                  <a:pos x="T0" y="T1"/>
                </a:cxn>
                <a:cxn ang="T7">
                  <a:pos x="T2" y="T3"/>
                </a:cxn>
                <a:cxn ang="T8">
                  <a:pos x="T4" y="T5"/>
                </a:cxn>
              </a:cxnLst>
              <a:rect l="0" t="0" r="r" b="b"/>
              <a:pathLst>
                <a:path w="54" h="38">
                  <a:moveTo>
                    <a:pt x="54" y="23"/>
                  </a:moveTo>
                  <a:cubicBezTo>
                    <a:pt x="54" y="23"/>
                    <a:pt x="9" y="38"/>
                    <a:pt x="5" y="32"/>
                  </a:cubicBezTo>
                  <a:cubicBezTo>
                    <a:pt x="0" y="26"/>
                    <a:pt x="10" y="0"/>
                    <a:pt x="1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02" name="Line 577"/>
            <p:cNvSpPr>
              <a:spLocks noChangeShapeType="1"/>
            </p:cNvSpPr>
            <p:nvPr/>
          </p:nvSpPr>
          <p:spPr bwMode="auto">
            <a:xfrm flipH="1" flipV="1">
              <a:off x="10894336" y="5739640"/>
              <a:ext cx="116757" cy="12365"/>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303" name="Freeform 578"/>
            <p:cNvSpPr>
              <a:spLocks/>
            </p:cNvSpPr>
            <p:nvPr/>
          </p:nvSpPr>
          <p:spPr bwMode="auto">
            <a:xfrm flipH="1">
              <a:off x="11260865" y="5818465"/>
              <a:ext cx="82765" cy="103554"/>
            </a:xfrm>
            <a:custGeom>
              <a:avLst/>
              <a:gdLst>
                <a:gd name="T0" fmla="*/ 3887 w 24"/>
                <a:gd name="T1" fmla="*/ 0 h 48"/>
                <a:gd name="T2" fmla="*/ 152 w 24"/>
                <a:gd name="T3" fmla="*/ 356 h 48"/>
                <a:gd name="T4" fmla="*/ 0 60000 65536"/>
                <a:gd name="T5" fmla="*/ 0 60000 65536"/>
              </a:gdLst>
              <a:ahLst/>
              <a:cxnLst>
                <a:cxn ang="T4">
                  <a:pos x="T0" y="T1"/>
                </a:cxn>
                <a:cxn ang="T5">
                  <a:pos x="T2" y="T3"/>
                </a:cxn>
              </a:cxnLst>
              <a:rect l="0" t="0" r="r" b="b"/>
              <a:pathLst>
                <a:path w="24" h="48">
                  <a:moveTo>
                    <a:pt x="24" y="0"/>
                  </a:moveTo>
                  <a:cubicBezTo>
                    <a:pt x="24" y="0"/>
                    <a:pt x="0" y="32"/>
                    <a:pt x="1" y="48"/>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04" name="Freeform 579"/>
            <p:cNvSpPr>
              <a:spLocks/>
            </p:cNvSpPr>
            <p:nvPr/>
          </p:nvSpPr>
          <p:spPr bwMode="auto">
            <a:xfrm flipH="1">
              <a:off x="10875123" y="5401156"/>
              <a:ext cx="48772" cy="26275"/>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305" name="Freeform 580"/>
            <p:cNvSpPr>
              <a:spLocks/>
            </p:cNvSpPr>
            <p:nvPr/>
          </p:nvSpPr>
          <p:spPr bwMode="auto">
            <a:xfrm flipH="1">
              <a:off x="10711072" y="5401156"/>
              <a:ext cx="45816" cy="26275"/>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4106" name="Group 669"/>
          <p:cNvGrpSpPr>
            <a:grpSpLocks/>
          </p:cNvGrpSpPr>
          <p:nvPr/>
        </p:nvGrpSpPr>
        <p:grpSpPr bwMode="auto">
          <a:xfrm>
            <a:off x="3663904" y="1340768"/>
            <a:ext cx="1150937" cy="1008062"/>
            <a:chOff x="2971" y="663"/>
            <a:chExt cx="691" cy="816"/>
          </a:xfrm>
        </p:grpSpPr>
        <p:sp>
          <p:nvSpPr>
            <p:cNvPr id="4269" name="Freeform 670"/>
            <p:cNvSpPr>
              <a:spLocks/>
            </p:cNvSpPr>
            <p:nvPr/>
          </p:nvSpPr>
          <p:spPr bwMode="auto">
            <a:xfrm>
              <a:off x="2971" y="1129"/>
              <a:ext cx="691" cy="350"/>
            </a:xfrm>
            <a:custGeom>
              <a:avLst/>
              <a:gdLst>
                <a:gd name="T0" fmla="*/ 21943 w 328"/>
                <a:gd name="T1" fmla="*/ 0 h 184"/>
                <a:gd name="T2" fmla="*/ 14930 w 328"/>
                <a:gd name="T3" fmla="*/ 1794 h 184"/>
                <a:gd name="T4" fmla="*/ 13904 w 328"/>
                <a:gd name="T5" fmla="*/ 2146 h 184"/>
                <a:gd name="T6" fmla="*/ 10993 w 328"/>
                <a:gd name="T7" fmla="*/ 3205 h 184"/>
                <a:gd name="T8" fmla="*/ 9556 w 328"/>
                <a:gd name="T9" fmla="*/ 1624 h 184"/>
                <a:gd name="T10" fmla="*/ 5591 w 328"/>
                <a:gd name="T11" fmla="*/ 55 h 184"/>
                <a:gd name="T12" fmla="*/ 160 w 328"/>
                <a:gd name="T13" fmla="*/ 3890 h 184"/>
                <a:gd name="T14" fmla="*/ 11623 w 328"/>
                <a:gd name="T15" fmla="*/ 7820 h 184"/>
                <a:gd name="T16" fmla="*/ 20540 w 328"/>
                <a:gd name="T17" fmla="*/ 8720 h 184"/>
                <a:gd name="T18" fmla="*/ 28352 w 328"/>
                <a:gd name="T19" fmla="*/ 5026 h 184"/>
                <a:gd name="T20" fmla="*/ 21943 w 328"/>
                <a:gd name="T21" fmla="*/ 0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8" h="184">
                  <a:moveTo>
                    <a:pt x="251" y="0"/>
                  </a:moveTo>
                  <a:cubicBezTo>
                    <a:pt x="236" y="37"/>
                    <a:pt x="171" y="38"/>
                    <a:pt x="171" y="38"/>
                  </a:cubicBezTo>
                  <a:cubicBezTo>
                    <a:pt x="171" y="38"/>
                    <a:pt x="167" y="43"/>
                    <a:pt x="159" y="45"/>
                  </a:cubicBezTo>
                  <a:cubicBezTo>
                    <a:pt x="126" y="68"/>
                    <a:pt x="126" y="68"/>
                    <a:pt x="126" y="68"/>
                  </a:cubicBezTo>
                  <a:cubicBezTo>
                    <a:pt x="109" y="34"/>
                    <a:pt x="109" y="34"/>
                    <a:pt x="109" y="34"/>
                  </a:cubicBezTo>
                  <a:cubicBezTo>
                    <a:pt x="91" y="28"/>
                    <a:pt x="75" y="15"/>
                    <a:pt x="64" y="1"/>
                  </a:cubicBezTo>
                  <a:cubicBezTo>
                    <a:pt x="44" y="6"/>
                    <a:pt x="0" y="24"/>
                    <a:pt x="2" y="82"/>
                  </a:cubicBezTo>
                  <a:cubicBezTo>
                    <a:pt x="5" y="155"/>
                    <a:pt x="79" y="175"/>
                    <a:pt x="133" y="165"/>
                  </a:cubicBezTo>
                  <a:cubicBezTo>
                    <a:pt x="133" y="165"/>
                    <a:pt x="180" y="184"/>
                    <a:pt x="235" y="184"/>
                  </a:cubicBezTo>
                  <a:cubicBezTo>
                    <a:pt x="289" y="184"/>
                    <a:pt x="319" y="144"/>
                    <a:pt x="324" y="106"/>
                  </a:cubicBezTo>
                  <a:cubicBezTo>
                    <a:pt x="328" y="72"/>
                    <a:pt x="314" y="20"/>
                    <a:pt x="251" y="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4270" name="Freeform 671"/>
            <p:cNvSpPr>
              <a:spLocks/>
            </p:cNvSpPr>
            <p:nvPr/>
          </p:nvSpPr>
          <p:spPr bwMode="auto">
            <a:xfrm>
              <a:off x="3053" y="663"/>
              <a:ext cx="543" cy="365"/>
            </a:xfrm>
            <a:custGeom>
              <a:avLst/>
              <a:gdLst>
                <a:gd name="T0" fmla="*/ 15290 w 258"/>
                <a:gd name="T1" fmla="*/ 1044 h 192"/>
                <a:gd name="T2" fmla="*/ 9984 w 258"/>
                <a:gd name="T3" fmla="*/ 0 h 192"/>
                <a:gd name="T4" fmla="*/ 1652 w 258"/>
                <a:gd name="T5" fmla="*/ 3629 h 192"/>
                <a:gd name="T6" fmla="*/ 0 w 258"/>
                <a:gd name="T7" fmla="*/ 4492 h 192"/>
                <a:gd name="T8" fmla="*/ 2277 w 258"/>
                <a:gd name="T9" fmla="*/ 4621 h 192"/>
                <a:gd name="T10" fmla="*/ 2980 w 258"/>
                <a:gd name="T11" fmla="*/ 6701 h 192"/>
                <a:gd name="T12" fmla="*/ 16601 w 258"/>
                <a:gd name="T13" fmla="*/ 9060 h 192"/>
                <a:gd name="T14" fmla="*/ 21638 w 258"/>
                <a:gd name="T15" fmla="*/ 7853 h 192"/>
                <a:gd name="T16" fmla="*/ 21638 w 258"/>
                <a:gd name="T17" fmla="*/ 6336 h 192"/>
                <a:gd name="T18" fmla="*/ 20678 w 258"/>
                <a:gd name="T19" fmla="*/ 2454 h 192"/>
                <a:gd name="T20" fmla="*/ 15290 w 258"/>
                <a:gd name="T21" fmla="*/ 1044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8" h="192">
                  <a:moveTo>
                    <a:pt x="176" y="22"/>
                  </a:moveTo>
                  <a:cubicBezTo>
                    <a:pt x="176" y="22"/>
                    <a:pt x="150" y="0"/>
                    <a:pt x="115" y="0"/>
                  </a:cubicBezTo>
                  <a:cubicBezTo>
                    <a:pt x="80" y="1"/>
                    <a:pt x="27" y="32"/>
                    <a:pt x="19" y="77"/>
                  </a:cubicBezTo>
                  <a:cubicBezTo>
                    <a:pt x="19" y="77"/>
                    <a:pt x="12" y="95"/>
                    <a:pt x="0" y="95"/>
                  </a:cubicBezTo>
                  <a:cubicBezTo>
                    <a:pt x="26" y="98"/>
                    <a:pt x="26" y="98"/>
                    <a:pt x="26" y="98"/>
                  </a:cubicBezTo>
                  <a:cubicBezTo>
                    <a:pt x="26" y="98"/>
                    <a:pt x="18" y="124"/>
                    <a:pt x="34" y="142"/>
                  </a:cubicBezTo>
                  <a:cubicBezTo>
                    <a:pt x="191" y="192"/>
                    <a:pt x="191" y="192"/>
                    <a:pt x="191" y="192"/>
                  </a:cubicBezTo>
                  <a:cubicBezTo>
                    <a:pt x="249" y="166"/>
                    <a:pt x="249" y="166"/>
                    <a:pt x="249" y="166"/>
                  </a:cubicBezTo>
                  <a:cubicBezTo>
                    <a:pt x="249" y="166"/>
                    <a:pt x="246" y="150"/>
                    <a:pt x="249" y="134"/>
                  </a:cubicBezTo>
                  <a:cubicBezTo>
                    <a:pt x="252" y="118"/>
                    <a:pt x="258" y="70"/>
                    <a:pt x="238" y="52"/>
                  </a:cubicBezTo>
                  <a:cubicBezTo>
                    <a:pt x="218" y="34"/>
                    <a:pt x="215" y="24"/>
                    <a:pt x="176" y="22"/>
                  </a:cubicBezTo>
                  <a:close/>
                </a:path>
              </a:pathLst>
            </a:custGeom>
            <a:solidFill>
              <a:schemeClr val="tx1"/>
            </a:solidFill>
            <a:ln w="22225" cap="rnd">
              <a:solidFill>
                <a:srgbClr val="000000"/>
              </a:solidFill>
              <a:prstDash val="solid"/>
              <a:round/>
              <a:headEnd/>
              <a:tailEnd/>
            </a:ln>
          </p:spPr>
          <p:txBody>
            <a:bodyPr/>
            <a:lstStyle/>
            <a:p>
              <a:endParaRPr lang="ja-JP" altLang="en-US" dirty="0"/>
            </a:p>
          </p:txBody>
        </p:sp>
        <p:sp>
          <p:nvSpPr>
            <p:cNvPr id="4271" name="Freeform 672"/>
            <p:cNvSpPr>
              <a:spLocks/>
            </p:cNvSpPr>
            <p:nvPr/>
          </p:nvSpPr>
          <p:spPr bwMode="auto">
            <a:xfrm>
              <a:off x="3070" y="796"/>
              <a:ext cx="523" cy="419"/>
            </a:xfrm>
            <a:custGeom>
              <a:avLst/>
              <a:gdLst>
                <a:gd name="T0" fmla="*/ 3501 w 248"/>
                <a:gd name="T1" fmla="*/ 2253 h 220"/>
                <a:gd name="T2" fmla="*/ 1921 w 248"/>
                <a:gd name="T3" fmla="*/ 3261 h 220"/>
                <a:gd name="T4" fmla="*/ 76 w 248"/>
                <a:gd name="T5" fmla="*/ 6399 h 220"/>
                <a:gd name="T6" fmla="*/ 7044 w 248"/>
                <a:gd name="T7" fmla="*/ 10121 h 220"/>
                <a:gd name="T8" fmla="*/ 9136 w 248"/>
                <a:gd name="T9" fmla="*/ 10502 h 220"/>
                <a:gd name="T10" fmla="*/ 10937 w 248"/>
                <a:gd name="T11" fmla="*/ 10121 h 220"/>
                <a:gd name="T12" fmla="*/ 18100 w 248"/>
                <a:gd name="T13" fmla="*/ 8012 h 220"/>
                <a:gd name="T14" fmla="*/ 21738 w 248"/>
                <a:gd name="T15" fmla="*/ 6119 h 220"/>
                <a:gd name="T16" fmla="*/ 17069 w 248"/>
                <a:gd name="T17" fmla="*/ 5017 h 220"/>
                <a:gd name="T18" fmla="*/ 17447 w 248"/>
                <a:gd name="T19" fmla="*/ 3261 h 220"/>
                <a:gd name="T20" fmla="*/ 16732 w 248"/>
                <a:gd name="T21" fmla="*/ 3377 h 220"/>
                <a:gd name="T22" fmla="*/ 13881 w 248"/>
                <a:gd name="T23" fmla="*/ 1472 h 220"/>
                <a:gd name="T24" fmla="*/ 12221 w 248"/>
                <a:gd name="T25" fmla="*/ 2274 h 220"/>
                <a:gd name="T26" fmla="*/ 11097 w 248"/>
                <a:gd name="T27" fmla="*/ 855 h 220"/>
                <a:gd name="T28" fmla="*/ 9669 w 248"/>
                <a:gd name="T29" fmla="*/ 1908 h 220"/>
                <a:gd name="T30" fmla="*/ 8646 w 248"/>
                <a:gd name="T31" fmla="*/ 947 h 220"/>
                <a:gd name="T32" fmla="*/ 6666 w 248"/>
                <a:gd name="T33" fmla="*/ 2154 h 220"/>
                <a:gd name="T34" fmla="*/ 6173 w 248"/>
                <a:gd name="T35" fmla="*/ 0 h 220"/>
                <a:gd name="T36" fmla="*/ 3501 w 248"/>
                <a:gd name="T37" fmla="*/ 2253 h 2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8" h="220">
                  <a:moveTo>
                    <a:pt x="40" y="47"/>
                  </a:moveTo>
                  <a:cubicBezTo>
                    <a:pt x="40" y="47"/>
                    <a:pt x="24" y="49"/>
                    <a:pt x="22" y="68"/>
                  </a:cubicBezTo>
                  <a:cubicBezTo>
                    <a:pt x="22" y="68"/>
                    <a:pt x="2" y="102"/>
                    <a:pt x="1" y="134"/>
                  </a:cubicBezTo>
                  <a:cubicBezTo>
                    <a:pt x="0" y="166"/>
                    <a:pt x="39" y="209"/>
                    <a:pt x="80" y="212"/>
                  </a:cubicBezTo>
                  <a:cubicBezTo>
                    <a:pt x="80" y="212"/>
                    <a:pt x="91" y="220"/>
                    <a:pt x="104" y="220"/>
                  </a:cubicBezTo>
                  <a:cubicBezTo>
                    <a:pt x="116" y="220"/>
                    <a:pt x="124" y="212"/>
                    <a:pt x="124" y="212"/>
                  </a:cubicBezTo>
                  <a:cubicBezTo>
                    <a:pt x="124" y="212"/>
                    <a:pt x="196" y="211"/>
                    <a:pt x="206" y="168"/>
                  </a:cubicBezTo>
                  <a:cubicBezTo>
                    <a:pt x="206" y="168"/>
                    <a:pt x="246" y="165"/>
                    <a:pt x="247" y="128"/>
                  </a:cubicBezTo>
                  <a:cubicBezTo>
                    <a:pt x="248" y="90"/>
                    <a:pt x="221" y="73"/>
                    <a:pt x="194" y="105"/>
                  </a:cubicBezTo>
                  <a:cubicBezTo>
                    <a:pt x="194" y="105"/>
                    <a:pt x="204" y="72"/>
                    <a:pt x="198" y="68"/>
                  </a:cubicBezTo>
                  <a:cubicBezTo>
                    <a:pt x="192" y="64"/>
                    <a:pt x="190" y="71"/>
                    <a:pt x="190" y="71"/>
                  </a:cubicBezTo>
                  <a:cubicBezTo>
                    <a:pt x="190" y="71"/>
                    <a:pt x="158" y="48"/>
                    <a:pt x="158" y="31"/>
                  </a:cubicBezTo>
                  <a:cubicBezTo>
                    <a:pt x="139" y="48"/>
                    <a:pt x="139" y="48"/>
                    <a:pt x="139" y="48"/>
                  </a:cubicBezTo>
                  <a:cubicBezTo>
                    <a:pt x="126" y="18"/>
                    <a:pt x="126" y="18"/>
                    <a:pt x="126" y="18"/>
                  </a:cubicBezTo>
                  <a:cubicBezTo>
                    <a:pt x="110" y="40"/>
                    <a:pt x="110" y="40"/>
                    <a:pt x="110" y="40"/>
                  </a:cubicBezTo>
                  <a:cubicBezTo>
                    <a:pt x="98" y="20"/>
                    <a:pt x="98" y="20"/>
                    <a:pt x="98" y="20"/>
                  </a:cubicBezTo>
                  <a:cubicBezTo>
                    <a:pt x="76" y="45"/>
                    <a:pt x="76" y="45"/>
                    <a:pt x="76" y="45"/>
                  </a:cubicBezTo>
                  <a:cubicBezTo>
                    <a:pt x="70" y="0"/>
                    <a:pt x="70" y="0"/>
                    <a:pt x="70" y="0"/>
                  </a:cubicBezTo>
                  <a:cubicBezTo>
                    <a:pt x="70" y="0"/>
                    <a:pt x="43" y="30"/>
                    <a:pt x="40" y="47"/>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72" name="Freeform 673"/>
            <p:cNvSpPr>
              <a:spLocks/>
            </p:cNvSpPr>
            <p:nvPr/>
          </p:nvSpPr>
          <p:spPr bwMode="auto">
            <a:xfrm>
              <a:off x="3504" y="1079"/>
              <a:ext cx="11" cy="38"/>
            </a:xfrm>
            <a:custGeom>
              <a:avLst/>
              <a:gdLst>
                <a:gd name="T0" fmla="*/ 0 w 5"/>
                <a:gd name="T1" fmla="*/ 0 h 20"/>
                <a:gd name="T2" fmla="*/ 0 w 5"/>
                <a:gd name="T3" fmla="*/ 939 h 20"/>
                <a:gd name="T4" fmla="*/ 0 60000 65536"/>
                <a:gd name="T5" fmla="*/ 0 60000 65536"/>
              </a:gdLst>
              <a:ahLst/>
              <a:cxnLst>
                <a:cxn ang="T4">
                  <a:pos x="T0" y="T1"/>
                </a:cxn>
                <a:cxn ang="T5">
                  <a:pos x="T2" y="T3"/>
                </a:cxn>
              </a:cxnLst>
              <a:rect l="0" t="0" r="r" b="b"/>
              <a:pathLst>
                <a:path w="5" h="20">
                  <a:moveTo>
                    <a:pt x="0" y="0"/>
                  </a:moveTo>
                  <a:cubicBezTo>
                    <a:pt x="0" y="0"/>
                    <a:pt x="5" y="12"/>
                    <a:pt x="0" y="2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73" name="Freeform 674"/>
            <p:cNvSpPr>
              <a:spLocks/>
            </p:cNvSpPr>
            <p:nvPr/>
          </p:nvSpPr>
          <p:spPr bwMode="auto">
            <a:xfrm>
              <a:off x="3531" y="991"/>
              <a:ext cx="33" cy="83"/>
            </a:xfrm>
            <a:custGeom>
              <a:avLst/>
              <a:gdLst>
                <a:gd name="T0" fmla="*/ 72 w 16"/>
                <a:gd name="T1" fmla="*/ 0 h 44"/>
                <a:gd name="T2" fmla="*/ 1017 w 16"/>
                <a:gd name="T3" fmla="*/ 1000 h 44"/>
                <a:gd name="T4" fmla="*/ 0 w 16"/>
                <a:gd name="T5" fmla="*/ 1986 h 44"/>
                <a:gd name="T6" fmla="*/ 0 60000 65536"/>
                <a:gd name="T7" fmla="*/ 0 60000 65536"/>
                <a:gd name="T8" fmla="*/ 0 60000 65536"/>
              </a:gdLst>
              <a:ahLst/>
              <a:cxnLst>
                <a:cxn ang="T6">
                  <a:pos x="T0" y="T1"/>
                </a:cxn>
                <a:cxn ang="T7">
                  <a:pos x="T2" y="T3"/>
                </a:cxn>
                <a:cxn ang="T8">
                  <a:pos x="T4" y="T5"/>
                </a:cxn>
              </a:cxnLst>
              <a:rect l="0" t="0" r="r" b="b"/>
              <a:pathLst>
                <a:path w="16" h="44">
                  <a:moveTo>
                    <a:pt x="1" y="0"/>
                  </a:moveTo>
                  <a:cubicBezTo>
                    <a:pt x="1" y="0"/>
                    <a:pt x="16" y="9"/>
                    <a:pt x="13" y="22"/>
                  </a:cubicBezTo>
                  <a:cubicBezTo>
                    <a:pt x="9" y="36"/>
                    <a:pt x="0" y="44"/>
                    <a:pt x="0" y="4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74" name="Freeform 675"/>
            <p:cNvSpPr>
              <a:spLocks/>
            </p:cNvSpPr>
            <p:nvPr/>
          </p:nvSpPr>
          <p:spPr bwMode="auto">
            <a:xfrm>
              <a:off x="3193" y="881"/>
              <a:ext cx="63" cy="51"/>
            </a:xfrm>
            <a:custGeom>
              <a:avLst/>
              <a:gdLst>
                <a:gd name="T0" fmla="*/ 0 w 30"/>
                <a:gd name="T1" fmla="*/ 357 h 27"/>
                <a:gd name="T2" fmla="*/ 2566 w 30"/>
                <a:gd name="T3" fmla="*/ 1220 h 27"/>
                <a:gd name="T4" fmla="*/ 0 60000 65536"/>
                <a:gd name="T5" fmla="*/ 0 60000 65536"/>
              </a:gdLst>
              <a:ahLst/>
              <a:cxnLst>
                <a:cxn ang="T4">
                  <a:pos x="T0" y="T1"/>
                </a:cxn>
                <a:cxn ang="T5">
                  <a:pos x="T2" y="T3"/>
                </a:cxn>
              </a:cxnLst>
              <a:rect l="0" t="0" r="r" b="b"/>
              <a:pathLst>
                <a:path w="30" h="27">
                  <a:moveTo>
                    <a:pt x="0" y="8"/>
                  </a:moveTo>
                  <a:cubicBezTo>
                    <a:pt x="0" y="8"/>
                    <a:pt x="22" y="0"/>
                    <a:pt x="30" y="2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75" name="Freeform 676"/>
            <p:cNvSpPr>
              <a:spLocks/>
            </p:cNvSpPr>
            <p:nvPr/>
          </p:nvSpPr>
          <p:spPr bwMode="auto">
            <a:xfrm>
              <a:off x="3277" y="893"/>
              <a:ext cx="47" cy="37"/>
            </a:xfrm>
            <a:custGeom>
              <a:avLst/>
              <a:gdLst>
                <a:gd name="T0" fmla="*/ 0 w 23"/>
                <a:gd name="T1" fmla="*/ 1036 h 19"/>
                <a:gd name="T2" fmla="*/ 1674 w 23"/>
                <a:gd name="T3" fmla="*/ 60 h 19"/>
                <a:gd name="T4" fmla="*/ 0 60000 65536"/>
                <a:gd name="T5" fmla="*/ 0 60000 65536"/>
              </a:gdLst>
              <a:ahLst/>
              <a:cxnLst>
                <a:cxn ang="T4">
                  <a:pos x="T0" y="T1"/>
                </a:cxn>
                <a:cxn ang="T5">
                  <a:pos x="T2" y="T3"/>
                </a:cxn>
              </a:cxnLst>
              <a:rect l="0" t="0" r="r" b="b"/>
              <a:pathLst>
                <a:path w="23" h="19">
                  <a:moveTo>
                    <a:pt x="0" y="19"/>
                  </a:moveTo>
                  <a:cubicBezTo>
                    <a:pt x="0" y="19"/>
                    <a:pt x="5" y="0"/>
                    <a:pt x="23" y="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76" name="Oval 677"/>
            <p:cNvSpPr>
              <a:spLocks noChangeArrowheads="1"/>
            </p:cNvSpPr>
            <p:nvPr/>
          </p:nvSpPr>
          <p:spPr bwMode="auto">
            <a:xfrm>
              <a:off x="3238" y="949"/>
              <a:ext cx="18" cy="32"/>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277" name="Oval 678"/>
            <p:cNvSpPr>
              <a:spLocks noChangeArrowheads="1"/>
            </p:cNvSpPr>
            <p:nvPr/>
          </p:nvSpPr>
          <p:spPr bwMode="auto">
            <a:xfrm>
              <a:off x="3272" y="949"/>
              <a:ext cx="14" cy="32"/>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278" name="Freeform 679"/>
            <p:cNvSpPr>
              <a:spLocks/>
            </p:cNvSpPr>
            <p:nvPr/>
          </p:nvSpPr>
          <p:spPr bwMode="auto">
            <a:xfrm>
              <a:off x="3200" y="1193"/>
              <a:ext cx="105" cy="65"/>
            </a:xfrm>
            <a:custGeom>
              <a:avLst/>
              <a:gdLst>
                <a:gd name="T0" fmla="*/ 4295 w 50"/>
                <a:gd name="T1" fmla="*/ 530 h 34"/>
                <a:gd name="T2" fmla="*/ 3604 w 50"/>
                <a:gd name="T3" fmla="*/ 589 h 34"/>
                <a:gd name="T4" fmla="*/ 1556 w 50"/>
                <a:gd name="T5" fmla="*/ 201 h 34"/>
                <a:gd name="T6" fmla="*/ 0 w 50"/>
                <a:gd name="T7" fmla="*/ 0 h 34"/>
                <a:gd name="T8" fmla="*/ 1483 w 50"/>
                <a:gd name="T9" fmla="*/ 1656 h 34"/>
                <a:gd name="T10" fmla="*/ 4295 w 50"/>
                <a:gd name="T11" fmla="*/ 53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34">
                  <a:moveTo>
                    <a:pt x="50" y="11"/>
                  </a:moveTo>
                  <a:cubicBezTo>
                    <a:pt x="48" y="12"/>
                    <a:pt x="45" y="12"/>
                    <a:pt x="42" y="12"/>
                  </a:cubicBezTo>
                  <a:cubicBezTo>
                    <a:pt x="29" y="12"/>
                    <a:pt x="18" y="4"/>
                    <a:pt x="18" y="4"/>
                  </a:cubicBezTo>
                  <a:cubicBezTo>
                    <a:pt x="12" y="4"/>
                    <a:pt x="5" y="2"/>
                    <a:pt x="0" y="0"/>
                  </a:cubicBezTo>
                  <a:cubicBezTo>
                    <a:pt x="17" y="34"/>
                    <a:pt x="17" y="34"/>
                    <a:pt x="17" y="34"/>
                  </a:cubicBezTo>
                  <a:lnTo>
                    <a:pt x="50" y="11"/>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79" name="Freeform 680"/>
            <p:cNvSpPr>
              <a:spLocks/>
            </p:cNvSpPr>
            <p:nvPr/>
          </p:nvSpPr>
          <p:spPr bwMode="auto">
            <a:xfrm>
              <a:off x="3142" y="1180"/>
              <a:ext cx="74" cy="57"/>
            </a:xfrm>
            <a:custGeom>
              <a:avLst/>
              <a:gdLst>
                <a:gd name="T0" fmla="*/ 983 w 35"/>
                <a:gd name="T1" fmla="*/ 0 h 30"/>
                <a:gd name="T2" fmla="*/ 643 w 35"/>
                <a:gd name="T3" fmla="*/ 1188 h 30"/>
                <a:gd name="T4" fmla="*/ 3121 w 35"/>
                <a:gd name="T5" fmla="*/ 1188 h 30"/>
                <a:gd name="T6" fmla="*/ 0 60000 65536"/>
                <a:gd name="T7" fmla="*/ 0 60000 65536"/>
                <a:gd name="T8" fmla="*/ 0 60000 65536"/>
              </a:gdLst>
              <a:ahLst/>
              <a:cxnLst>
                <a:cxn ang="T6">
                  <a:pos x="T0" y="T1"/>
                </a:cxn>
                <a:cxn ang="T7">
                  <a:pos x="T2" y="T3"/>
                </a:cxn>
                <a:cxn ang="T8">
                  <a:pos x="T4" y="T5"/>
                </a:cxn>
              </a:cxnLst>
              <a:rect l="0" t="0" r="r" b="b"/>
              <a:pathLst>
                <a:path w="35" h="30">
                  <a:moveTo>
                    <a:pt x="11" y="0"/>
                  </a:moveTo>
                  <a:cubicBezTo>
                    <a:pt x="11" y="0"/>
                    <a:pt x="0" y="21"/>
                    <a:pt x="7" y="25"/>
                  </a:cubicBezTo>
                  <a:cubicBezTo>
                    <a:pt x="14" y="30"/>
                    <a:pt x="35" y="25"/>
                    <a:pt x="35"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0" name="Freeform 681"/>
            <p:cNvSpPr>
              <a:spLocks/>
            </p:cNvSpPr>
            <p:nvPr/>
          </p:nvSpPr>
          <p:spPr bwMode="auto">
            <a:xfrm>
              <a:off x="3286" y="1197"/>
              <a:ext cx="109" cy="55"/>
            </a:xfrm>
            <a:custGeom>
              <a:avLst/>
              <a:gdLst>
                <a:gd name="T0" fmla="*/ 0 w 51"/>
                <a:gd name="T1" fmla="*/ 738 h 29"/>
                <a:gd name="T2" fmla="*/ 2772 w 51"/>
                <a:gd name="T3" fmla="*/ 1309 h 29"/>
                <a:gd name="T4" fmla="*/ 4860 w 51"/>
                <a:gd name="T5" fmla="*/ 0 h 29"/>
                <a:gd name="T6" fmla="*/ 0 60000 65536"/>
                <a:gd name="T7" fmla="*/ 0 60000 65536"/>
                <a:gd name="T8" fmla="*/ 0 60000 65536"/>
              </a:gdLst>
              <a:ahLst/>
              <a:cxnLst>
                <a:cxn ang="T6">
                  <a:pos x="T0" y="T1"/>
                </a:cxn>
                <a:cxn ang="T7">
                  <a:pos x="T2" y="T3"/>
                </a:cxn>
                <a:cxn ang="T8">
                  <a:pos x="T4" y="T5"/>
                </a:cxn>
              </a:cxnLst>
              <a:rect l="0" t="0" r="r" b="b"/>
              <a:pathLst>
                <a:path w="51" h="29">
                  <a:moveTo>
                    <a:pt x="0" y="16"/>
                  </a:moveTo>
                  <a:cubicBezTo>
                    <a:pt x="0" y="16"/>
                    <a:pt x="25" y="29"/>
                    <a:pt x="29" y="28"/>
                  </a:cubicBezTo>
                  <a:cubicBezTo>
                    <a:pt x="33" y="26"/>
                    <a:pt x="51" y="0"/>
                    <a:pt x="51"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1" name="Freeform 682"/>
            <p:cNvSpPr>
              <a:spLocks/>
            </p:cNvSpPr>
            <p:nvPr/>
          </p:nvSpPr>
          <p:spPr bwMode="auto">
            <a:xfrm>
              <a:off x="3309" y="1297"/>
              <a:ext cx="65" cy="52"/>
            </a:xfrm>
            <a:custGeom>
              <a:avLst/>
              <a:gdLst>
                <a:gd name="T0" fmla="*/ 0 w 31"/>
                <a:gd name="T1" fmla="*/ 0 h 27"/>
                <a:gd name="T2" fmla="*/ 252 w 31"/>
                <a:gd name="T3" fmla="*/ 1379 h 27"/>
                <a:gd name="T4" fmla="*/ 2629 w 31"/>
                <a:gd name="T5" fmla="*/ 341 h 27"/>
                <a:gd name="T6" fmla="*/ 0 w 31"/>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7">
                  <a:moveTo>
                    <a:pt x="0" y="0"/>
                  </a:moveTo>
                  <a:cubicBezTo>
                    <a:pt x="2" y="6"/>
                    <a:pt x="3" y="15"/>
                    <a:pt x="3" y="27"/>
                  </a:cubicBezTo>
                  <a:cubicBezTo>
                    <a:pt x="17" y="13"/>
                    <a:pt x="31" y="7"/>
                    <a:pt x="31" y="7"/>
                  </a:cubicBezTo>
                  <a:cubicBezTo>
                    <a:pt x="20" y="4"/>
                    <a:pt x="10" y="2"/>
                    <a:pt x="0" y="0"/>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82" name="Freeform 683"/>
            <p:cNvSpPr>
              <a:spLocks/>
            </p:cNvSpPr>
            <p:nvPr/>
          </p:nvSpPr>
          <p:spPr bwMode="auto">
            <a:xfrm>
              <a:off x="3065" y="1226"/>
              <a:ext cx="133" cy="75"/>
            </a:xfrm>
            <a:custGeom>
              <a:avLst/>
              <a:gdLst>
                <a:gd name="T0" fmla="*/ 3811 w 63"/>
                <a:gd name="T1" fmla="*/ 917 h 39"/>
                <a:gd name="T2" fmla="*/ 1845 w 63"/>
                <a:gd name="T3" fmla="*/ 313 h 39"/>
                <a:gd name="T4" fmla="*/ 1127 w 63"/>
                <a:gd name="T5" fmla="*/ 1527 h 39"/>
                <a:gd name="T6" fmla="*/ 1127 w 63"/>
                <a:gd name="T7" fmla="*/ 1971 h 39"/>
                <a:gd name="T8" fmla="*/ 5580 w 63"/>
                <a:gd name="T9" fmla="*/ 1708 h 39"/>
                <a:gd name="T10" fmla="*/ 3811 w 63"/>
                <a:gd name="T11" fmla="*/ 917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39">
                  <a:moveTo>
                    <a:pt x="43" y="18"/>
                  </a:moveTo>
                  <a:cubicBezTo>
                    <a:pt x="43" y="18"/>
                    <a:pt x="41" y="0"/>
                    <a:pt x="21" y="6"/>
                  </a:cubicBezTo>
                  <a:cubicBezTo>
                    <a:pt x="0" y="12"/>
                    <a:pt x="13" y="30"/>
                    <a:pt x="13" y="30"/>
                  </a:cubicBezTo>
                  <a:cubicBezTo>
                    <a:pt x="13" y="39"/>
                    <a:pt x="13" y="39"/>
                    <a:pt x="13" y="39"/>
                  </a:cubicBezTo>
                  <a:cubicBezTo>
                    <a:pt x="21" y="38"/>
                    <a:pt x="39" y="34"/>
                    <a:pt x="63" y="34"/>
                  </a:cubicBezTo>
                  <a:cubicBezTo>
                    <a:pt x="61" y="28"/>
                    <a:pt x="56" y="19"/>
                    <a:pt x="43" y="18"/>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83" name="Freeform 684"/>
            <p:cNvSpPr>
              <a:spLocks/>
            </p:cNvSpPr>
            <p:nvPr/>
          </p:nvSpPr>
          <p:spPr bwMode="auto">
            <a:xfrm>
              <a:off x="3086" y="1271"/>
              <a:ext cx="288" cy="171"/>
            </a:xfrm>
            <a:custGeom>
              <a:avLst/>
              <a:gdLst>
                <a:gd name="T0" fmla="*/ 0 w 136"/>
                <a:gd name="T1" fmla="*/ 794 h 90"/>
                <a:gd name="T2" fmla="*/ 12270 w 136"/>
                <a:gd name="T3" fmla="*/ 990 h 90"/>
                <a:gd name="T4" fmla="*/ 7018 w 136"/>
                <a:gd name="T5" fmla="*/ 4239 h 90"/>
                <a:gd name="T6" fmla="*/ 0 60000 65536"/>
                <a:gd name="T7" fmla="*/ 0 60000 65536"/>
                <a:gd name="T8" fmla="*/ 0 60000 65536"/>
              </a:gdLst>
              <a:ahLst/>
              <a:cxnLst>
                <a:cxn ang="T6">
                  <a:pos x="T0" y="T1"/>
                </a:cxn>
                <a:cxn ang="T7">
                  <a:pos x="T2" y="T3"/>
                </a:cxn>
                <a:cxn ang="T8">
                  <a:pos x="T4" y="T5"/>
                </a:cxn>
              </a:cxnLst>
              <a:rect l="0" t="0" r="r" b="b"/>
              <a:pathLst>
                <a:path w="136" h="90">
                  <a:moveTo>
                    <a:pt x="0" y="17"/>
                  </a:moveTo>
                  <a:cubicBezTo>
                    <a:pt x="0" y="17"/>
                    <a:pt x="66" y="0"/>
                    <a:pt x="136" y="21"/>
                  </a:cubicBezTo>
                  <a:cubicBezTo>
                    <a:pt x="136" y="21"/>
                    <a:pt x="94" y="39"/>
                    <a:pt x="78" y="9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4" name="Freeform 685"/>
            <p:cNvSpPr>
              <a:spLocks/>
            </p:cNvSpPr>
            <p:nvPr/>
          </p:nvSpPr>
          <p:spPr bwMode="auto">
            <a:xfrm>
              <a:off x="3446" y="1245"/>
              <a:ext cx="69" cy="21"/>
            </a:xfrm>
            <a:custGeom>
              <a:avLst/>
              <a:gdLst>
                <a:gd name="T0" fmla="*/ 0 w 33"/>
                <a:gd name="T1" fmla="*/ 529 h 11"/>
                <a:gd name="T2" fmla="*/ 2750 w 33"/>
                <a:gd name="T3" fmla="*/ 422 h 11"/>
                <a:gd name="T4" fmla="*/ 0 60000 65536"/>
                <a:gd name="T5" fmla="*/ 0 60000 65536"/>
              </a:gdLst>
              <a:ahLst/>
              <a:cxnLst>
                <a:cxn ang="T4">
                  <a:pos x="T0" y="T1"/>
                </a:cxn>
                <a:cxn ang="T5">
                  <a:pos x="T2" y="T3"/>
                </a:cxn>
              </a:cxnLst>
              <a:rect l="0" t="0" r="r" b="b"/>
              <a:pathLst>
                <a:path w="33" h="11">
                  <a:moveTo>
                    <a:pt x="0" y="11"/>
                  </a:moveTo>
                  <a:cubicBezTo>
                    <a:pt x="0" y="11"/>
                    <a:pt x="15" y="0"/>
                    <a:pt x="33" y="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5" name="Freeform 686"/>
            <p:cNvSpPr>
              <a:spLocks/>
            </p:cNvSpPr>
            <p:nvPr/>
          </p:nvSpPr>
          <p:spPr bwMode="auto">
            <a:xfrm>
              <a:off x="3374" y="1281"/>
              <a:ext cx="163" cy="30"/>
            </a:xfrm>
            <a:custGeom>
              <a:avLst/>
              <a:gdLst>
                <a:gd name="T0" fmla="*/ 6507 w 78"/>
                <a:gd name="T1" fmla="*/ 53 h 16"/>
                <a:gd name="T2" fmla="*/ 0 w 78"/>
                <a:gd name="T3" fmla="*/ 692 h 16"/>
                <a:gd name="T4" fmla="*/ 0 60000 65536"/>
                <a:gd name="T5" fmla="*/ 0 60000 65536"/>
              </a:gdLst>
              <a:ahLst/>
              <a:cxnLst>
                <a:cxn ang="T4">
                  <a:pos x="T0" y="T1"/>
                </a:cxn>
                <a:cxn ang="T5">
                  <a:pos x="T2" y="T3"/>
                </a:cxn>
              </a:cxnLst>
              <a:rect l="0" t="0" r="r" b="b"/>
              <a:pathLst>
                <a:path w="78" h="16">
                  <a:moveTo>
                    <a:pt x="78" y="1"/>
                  </a:moveTo>
                  <a:cubicBezTo>
                    <a:pt x="78" y="1"/>
                    <a:pt x="24" y="0"/>
                    <a:pt x="0" y="1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6" name="Freeform 687"/>
            <p:cNvSpPr>
              <a:spLocks/>
            </p:cNvSpPr>
            <p:nvPr/>
          </p:nvSpPr>
          <p:spPr bwMode="auto">
            <a:xfrm>
              <a:off x="3094" y="1258"/>
              <a:ext cx="61" cy="26"/>
            </a:xfrm>
            <a:custGeom>
              <a:avLst/>
              <a:gdLst>
                <a:gd name="T0" fmla="*/ 0 w 30"/>
                <a:gd name="T1" fmla="*/ 568 h 14"/>
                <a:gd name="T2" fmla="*/ 2117 w 30"/>
                <a:gd name="T3" fmla="*/ 84 h 14"/>
                <a:gd name="T4" fmla="*/ 0 60000 65536"/>
                <a:gd name="T5" fmla="*/ 0 60000 65536"/>
              </a:gdLst>
              <a:ahLst/>
              <a:cxnLst>
                <a:cxn ang="T4">
                  <a:pos x="T0" y="T1"/>
                </a:cxn>
                <a:cxn ang="T5">
                  <a:pos x="T2" y="T3"/>
                </a:cxn>
              </a:cxnLst>
              <a:rect l="0" t="0" r="r" b="b"/>
              <a:pathLst>
                <a:path w="30" h="14">
                  <a:moveTo>
                    <a:pt x="0" y="14"/>
                  </a:moveTo>
                  <a:cubicBezTo>
                    <a:pt x="0" y="14"/>
                    <a:pt x="16" y="0"/>
                    <a:pt x="30" y="2"/>
                  </a:cubicBezTo>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87" name="Freeform 688"/>
            <p:cNvSpPr>
              <a:spLocks/>
            </p:cNvSpPr>
            <p:nvPr/>
          </p:nvSpPr>
          <p:spPr bwMode="auto">
            <a:xfrm>
              <a:off x="3094" y="1258"/>
              <a:ext cx="61" cy="26"/>
            </a:xfrm>
            <a:custGeom>
              <a:avLst/>
              <a:gdLst>
                <a:gd name="T0" fmla="*/ 0 w 30"/>
                <a:gd name="T1" fmla="*/ 568 h 14"/>
                <a:gd name="T2" fmla="*/ 2117 w 30"/>
                <a:gd name="T3" fmla="*/ 84 h 14"/>
                <a:gd name="T4" fmla="*/ 0 60000 65536"/>
                <a:gd name="T5" fmla="*/ 0 60000 65536"/>
              </a:gdLst>
              <a:ahLst/>
              <a:cxnLst>
                <a:cxn ang="T4">
                  <a:pos x="T0" y="T1"/>
                </a:cxn>
                <a:cxn ang="T5">
                  <a:pos x="T2" y="T3"/>
                </a:cxn>
              </a:cxnLst>
              <a:rect l="0" t="0" r="r" b="b"/>
              <a:pathLst>
                <a:path w="30" h="14">
                  <a:moveTo>
                    <a:pt x="0" y="14"/>
                  </a:moveTo>
                  <a:cubicBezTo>
                    <a:pt x="0" y="14"/>
                    <a:pt x="16" y="0"/>
                    <a:pt x="30" y="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88" name="Freeform 689"/>
            <p:cNvSpPr>
              <a:spLocks/>
            </p:cNvSpPr>
            <p:nvPr/>
          </p:nvSpPr>
          <p:spPr bwMode="auto">
            <a:xfrm>
              <a:off x="3152" y="1023"/>
              <a:ext cx="227" cy="131"/>
            </a:xfrm>
            <a:custGeom>
              <a:avLst/>
              <a:gdLst>
                <a:gd name="T0" fmla="*/ 0 w 142"/>
                <a:gd name="T1" fmla="*/ 117 h 91"/>
                <a:gd name="T2" fmla="*/ 2369 w 142"/>
                <a:gd name="T3" fmla="*/ 0 h 91"/>
                <a:gd name="T4" fmla="*/ 1397 w 142"/>
                <a:gd name="T5" fmla="*/ 773 h 91"/>
                <a:gd name="T6" fmla="*/ 0 w 142"/>
                <a:gd name="T7" fmla="*/ 117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grpSp>
      <p:grpSp>
        <p:nvGrpSpPr>
          <p:cNvPr id="4109" name="Group 850"/>
          <p:cNvGrpSpPr>
            <a:grpSpLocks/>
          </p:cNvGrpSpPr>
          <p:nvPr/>
        </p:nvGrpSpPr>
        <p:grpSpPr bwMode="auto">
          <a:xfrm flipH="1">
            <a:off x="3375475" y="2348880"/>
            <a:ext cx="1152525" cy="1008062"/>
            <a:chOff x="657" y="1483"/>
            <a:chExt cx="480" cy="566"/>
          </a:xfrm>
        </p:grpSpPr>
        <p:sp>
          <p:nvSpPr>
            <p:cNvPr id="4204" name="Freeform 851"/>
            <p:cNvSpPr>
              <a:spLocks/>
            </p:cNvSpPr>
            <p:nvPr/>
          </p:nvSpPr>
          <p:spPr bwMode="auto">
            <a:xfrm flipH="1">
              <a:off x="657" y="1808"/>
              <a:ext cx="433" cy="241"/>
            </a:xfrm>
            <a:custGeom>
              <a:avLst/>
              <a:gdLst>
                <a:gd name="T0" fmla="*/ 475 w 419"/>
                <a:gd name="T1" fmla="*/ 72 h 233"/>
                <a:gd name="T2" fmla="*/ 289 w 419"/>
                <a:gd name="T3" fmla="*/ 66 h 233"/>
                <a:gd name="T4" fmla="*/ 172 w 419"/>
                <a:gd name="T5" fmla="*/ 37 h 233"/>
                <a:gd name="T6" fmla="*/ 114 w 419"/>
                <a:gd name="T7" fmla="*/ 29 h 233"/>
                <a:gd name="T8" fmla="*/ 113 w 419"/>
                <a:gd name="T9" fmla="*/ 31 h 233"/>
                <a:gd name="T10" fmla="*/ 102 w 419"/>
                <a:gd name="T11" fmla="*/ 44 h 233"/>
                <a:gd name="T12" fmla="*/ 81 w 419"/>
                <a:gd name="T13" fmla="*/ 67 h 233"/>
                <a:gd name="T14" fmla="*/ 65 w 419"/>
                <a:gd name="T15" fmla="*/ 98 h 233"/>
                <a:gd name="T16" fmla="*/ 0 w 419"/>
                <a:gd name="T17" fmla="*/ 95 h 233"/>
                <a:gd name="T18" fmla="*/ 57 w 419"/>
                <a:gd name="T19" fmla="*/ 199 h 233"/>
                <a:gd name="T20" fmla="*/ 140 w 419"/>
                <a:gd name="T21" fmla="*/ 202 h 233"/>
                <a:gd name="T22" fmla="*/ 135 w 419"/>
                <a:gd name="T23" fmla="*/ 285 h 233"/>
                <a:gd name="T24" fmla="*/ 430 w 419"/>
                <a:gd name="T25" fmla="*/ 285 h 233"/>
                <a:gd name="T26" fmla="*/ 503 w 419"/>
                <a:gd name="T27" fmla="*/ 212 h 233"/>
                <a:gd name="T28" fmla="*/ 475 w 419"/>
                <a:gd name="T29" fmla="*/ 72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9" h="233">
                  <a:moveTo>
                    <a:pt x="391" y="60"/>
                  </a:moveTo>
                  <a:cubicBezTo>
                    <a:pt x="347" y="0"/>
                    <a:pt x="276" y="52"/>
                    <a:pt x="238" y="54"/>
                  </a:cubicBezTo>
                  <a:cubicBezTo>
                    <a:pt x="200" y="56"/>
                    <a:pt x="141" y="31"/>
                    <a:pt x="141" y="31"/>
                  </a:cubicBezTo>
                  <a:cubicBezTo>
                    <a:pt x="123" y="22"/>
                    <a:pt x="107" y="21"/>
                    <a:pt x="94" y="23"/>
                  </a:cubicBezTo>
                  <a:cubicBezTo>
                    <a:pt x="94" y="24"/>
                    <a:pt x="93" y="24"/>
                    <a:pt x="93" y="25"/>
                  </a:cubicBezTo>
                  <a:cubicBezTo>
                    <a:pt x="93" y="25"/>
                    <a:pt x="95" y="37"/>
                    <a:pt x="84" y="38"/>
                  </a:cubicBezTo>
                  <a:cubicBezTo>
                    <a:pt x="84" y="38"/>
                    <a:pt x="87" y="56"/>
                    <a:pt x="67" y="55"/>
                  </a:cubicBezTo>
                  <a:cubicBezTo>
                    <a:pt x="67" y="55"/>
                    <a:pt x="81" y="79"/>
                    <a:pt x="53" y="80"/>
                  </a:cubicBezTo>
                  <a:cubicBezTo>
                    <a:pt x="30" y="82"/>
                    <a:pt x="7" y="78"/>
                    <a:pt x="0" y="77"/>
                  </a:cubicBezTo>
                  <a:cubicBezTo>
                    <a:pt x="1" y="138"/>
                    <a:pt x="45" y="162"/>
                    <a:pt x="45" y="162"/>
                  </a:cubicBezTo>
                  <a:cubicBezTo>
                    <a:pt x="71" y="183"/>
                    <a:pt x="115" y="165"/>
                    <a:pt x="115" y="165"/>
                  </a:cubicBezTo>
                  <a:cubicBezTo>
                    <a:pt x="108" y="182"/>
                    <a:pt x="111" y="233"/>
                    <a:pt x="111" y="233"/>
                  </a:cubicBezTo>
                  <a:cubicBezTo>
                    <a:pt x="353" y="233"/>
                    <a:pt x="353" y="233"/>
                    <a:pt x="353" y="233"/>
                  </a:cubicBezTo>
                  <a:cubicBezTo>
                    <a:pt x="353" y="233"/>
                    <a:pt x="407" y="202"/>
                    <a:pt x="413" y="173"/>
                  </a:cubicBezTo>
                  <a:cubicBezTo>
                    <a:pt x="419" y="144"/>
                    <a:pt x="391" y="60"/>
                    <a:pt x="391" y="60"/>
                  </a:cubicBezTo>
                  <a:close/>
                </a:path>
              </a:pathLst>
            </a:custGeom>
            <a:solidFill>
              <a:srgbClr val="CCECFF"/>
            </a:solidFill>
            <a:ln w="22225" cap="rnd">
              <a:solidFill>
                <a:srgbClr val="000000"/>
              </a:solidFill>
              <a:prstDash val="solid"/>
              <a:round/>
              <a:headEnd/>
              <a:tailEnd/>
            </a:ln>
          </p:spPr>
          <p:txBody>
            <a:bodyPr/>
            <a:lstStyle/>
            <a:p>
              <a:endParaRPr lang="ja-JP" altLang="en-US" dirty="0"/>
            </a:p>
          </p:txBody>
        </p:sp>
        <p:sp>
          <p:nvSpPr>
            <p:cNvPr id="4205" name="Line 852"/>
            <p:cNvSpPr>
              <a:spLocks noChangeShapeType="1"/>
            </p:cNvSpPr>
            <p:nvPr/>
          </p:nvSpPr>
          <p:spPr bwMode="auto">
            <a:xfrm flipH="1">
              <a:off x="725" y="1962"/>
              <a:ext cx="11" cy="87"/>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06" name="Freeform 853"/>
            <p:cNvSpPr>
              <a:spLocks/>
            </p:cNvSpPr>
            <p:nvPr/>
          </p:nvSpPr>
          <p:spPr bwMode="auto">
            <a:xfrm flipH="1">
              <a:off x="952" y="1953"/>
              <a:ext cx="19" cy="26"/>
            </a:xfrm>
            <a:custGeom>
              <a:avLst/>
              <a:gdLst>
                <a:gd name="T0" fmla="*/ 19 w 19"/>
                <a:gd name="T1" fmla="*/ 0 h 25"/>
                <a:gd name="T2" fmla="*/ 0 w 19"/>
                <a:gd name="T3" fmla="*/ 31 h 25"/>
                <a:gd name="T4" fmla="*/ 0 60000 65536"/>
                <a:gd name="T5" fmla="*/ 0 60000 65536"/>
              </a:gdLst>
              <a:ahLst/>
              <a:cxnLst>
                <a:cxn ang="T4">
                  <a:pos x="T0" y="T1"/>
                </a:cxn>
                <a:cxn ang="T5">
                  <a:pos x="T2" y="T3"/>
                </a:cxn>
              </a:cxnLst>
              <a:rect l="0" t="0" r="r" b="b"/>
              <a:pathLst>
                <a:path w="19" h="25">
                  <a:moveTo>
                    <a:pt x="19" y="0"/>
                  </a:moveTo>
                  <a:cubicBezTo>
                    <a:pt x="19" y="0"/>
                    <a:pt x="8" y="20"/>
                    <a:pt x="0" y="2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07" name="Freeform 854"/>
            <p:cNvSpPr>
              <a:spLocks/>
            </p:cNvSpPr>
            <p:nvPr/>
          </p:nvSpPr>
          <p:spPr bwMode="auto">
            <a:xfrm flipH="1">
              <a:off x="859" y="1886"/>
              <a:ext cx="59" cy="57"/>
            </a:xfrm>
            <a:custGeom>
              <a:avLst/>
              <a:gdLst>
                <a:gd name="T0" fmla="*/ 15 w 58"/>
                <a:gd name="T1" fmla="*/ 0 h 54"/>
                <a:gd name="T2" fmla="*/ 0 w 58"/>
                <a:gd name="T3" fmla="*/ 45 h 54"/>
                <a:gd name="T4" fmla="*/ 64 w 58"/>
                <a:gd name="T5" fmla="*/ 75 h 54"/>
                <a:gd name="T6" fmla="*/ 0 60000 65536"/>
                <a:gd name="T7" fmla="*/ 0 60000 65536"/>
                <a:gd name="T8" fmla="*/ 0 60000 65536"/>
              </a:gdLst>
              <a:ahLst/>
              <a:cxnLst>
                <a:cxn ang="T6">
                  <a:pos x="T0" y="T1"/>
                </a:cxn>
                <a:cxn ang="T7">
                  <a:pos x="T2" y="T3"/>
                </a:cxn>
                <a:cxn ang="T8">
                  <a:pos x="T4" y="T5"/>
                </a:cxn>
              </a:cxnLst>
              <a:rect l="0" t="0" r="r" b="b"/>
              <a:pathLst>
                <a:path w="58" h="54">
                  <a:moveTo>
                    <a:pt x="15" y="0"/>
                  </a:moveTo>
                  <a:cubicBezTo>
                    <a:pt x="0" y="33"/>
                    <a:pt x="0" y="33"/>
                    <a:pt x="0" y="33"/>
                  </a:cubicBezTo>
                  <a:cubicBezTo>
                    <a:pt x="0" y="33"/>
                    <a:pt x="29" y="31"/>
                    <a:pt x="58" y="5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08" name="Freeform 855"/>
            <p:cNvSpPr>
              <a:spLocks/>
            </p:cNvSpPr>
            <p:nvPr/>
          </p:nvSpPr>
          <p:spPr bwMode="auto">
            <a:xfrm flipH="1">
              <a:off x="761" y="1875"/>
              <a:ext cx="60" cy="69"/>
            </a:xfrm>
            <a:custGeom>
              <a:avLst/>
              <a:gdLst>
                <a:gd name="T0" fmla="*/ 0 w 58"/>
                <a:gd name="T1" fmla="*/ 79 h 67"/>
                <a:gd name="T2" fmla="*/ 70 w 58"/>
                <a:gd name="T3" fmla="*/ 63 h 67"/>
                <a:gd name="T4" fmla="*/ 48 w 58"/>
                <a:gd name="T5" fmla="*/ 0 h 67"/>
                <a:gd name="T6" fmla="*/ 0 60000 65536"/>
                <a:gd name="T7" fmla="*/ 0 60000 65536"/>
                <a:gd name="T8" fmla="*/ 0 60000 65536"/>
              </a:gdLst>
              <a:ahLst/>
              <a:cxnLst>
                <a:cxn ang="T6">
                  <a:pos x="T0" y="T1"/>
                </a:cxn>
                <a:cxn ang="T7">
                  <a:pos x="T2" y="T3"/>
                </a:cxn>
                <a:cxn ang="T8">
                  <a:pos x="T4" y="T5"/>
                </a:cxn>
              </a:cxnLst>
              <a:rect l="0" t="0" r="r" b="b"/>
              <a:pathLst>
                <a:path w="58" h="67">
                  <a:moveTo>
                    <a:pt x="0" y="67"/>
                  </a:moveTo>
                  <a:cubicBezTo>
                    <a:pt x="0" y="67"/>
                    <a:pt x="38" y="45"/>
                    <a:pt x="58" y="51"/>
                  </a:cubicBezTo>
                  <a:cubicBezTo>
                    <a:pt x="58" y="51"/>
                    <a:pt x="38" y="14"/>
                    <a:pt x="4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09" name="Freeform 856"/>
            <p:cNvSpPr>
              <a:spLocks/>
            </p:cNvSpPr>
            <p:nvPr/>
          </p:nvSpPr>
          <p:spPr bwMode="auto">
            <a:xfrm flipH="1">
              <a:off x="954" y="1835"/>
              <a:ext cx="12" cy="40"/>
            </a:xfrm>
            <a:custGeom>
              <a:avLst/>
              <a:gdLst>
                <a:gd name="T0" fmla="*/ 15 w 11"/>
                <a:gd name="T1" fmla="*/ 45 h 39"/>
                <a:gd name="T2" fmla="*/ 0 w 11"/>
                <a:gd name="T3" fmla="*/ 0 h 39"/>
                <a:gd name="T4" fmla="*/ 0 60000 65536"/>
                <a:gd name="T5" fmla="*/ 0 60000 65536"/>
              </a:gdLst>
              <a:ahLst/>
              <a:cxnLst>
                <a:cxn ang="T4">
                  <a:pos x="T0" y="T1"/>
                </a:cxn>
                <a:cxn ang="T5">
                  <a:pos x="T2" y="T3"/>
                </a:cxn>
              </a:cxnLst>
              <a:rect l="0" t="0" r="r" b="b"/>
              <a:pathLst>
                <a:path w="11" h="39">
                  <a:moveTo>
                    <a:pt x="9" y="39"/>
                  </a:moveTo>
                  <a:cubicBezTo>
                    <a:pt x="9" y="39"/>
                    <a:pt x="11" y="6"/>
                    <a:pt x="0" y="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10" name="Freeform 857"/>
            <p:cNvSpPr>
              <a:spLocks/>
            </p:cNvSpPr>
            <p:nvPr/>
          </p:nvSpPr>
          <p:spPr bwMode="auto">
            <a:xfrm flipH="1">
              <a:off x="806" y="1892"/>
              <a:ext cx="66" cy="63"/>
            </a:xfrm>
            <a:custGeom>
              <a:avLst/>
              <a:gdLst>
                <a:gd name="T0" fmla="*/ 34 w 64"/>
                <a:gd name="T1" fmla="*/ 13 h 61"/>
                <a:gd name="T2" fmla="*/ 0 w 64"/>
                <a:gd name="T3" fmla="*/ 9 h 61"/>
                <a:gd name="T4" fmla="*/ 39 w 64"/>
                <a:gd name="T5" fmla="*/ 72 h 61"/>
                <a:gd name="T6" fmla="*/ 76 w 64"/>
                <a:gd name="T7" fmla="*/ 0 h 61"/>
                <a:gd name="T8" fmla="*/ 34 w 64"/>
                <a:gd name="T9" fmla="*/ 13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61">
                  <a:moveTo>
                    <a:pt x="28" y="13"/>
                  </a:moveTo>
                  <a:cubicBezTo>
                    <a:pt x="18" y="13"/>
                    <a:pt x="9" y="12"/>
                    <a:pt x="0" y="9"/>
                  </a:cubicBezTo>
                  <a:cubicBezTo>
                    <a:pt x="4" y="27"/>
                    <a:pt x="13" y="58"/>
                    <a:pt x="33" y="60"/>
                  </a:cubicBezTo>
                  <a:cubicBezTo>
                    <a:pt x="54" y="61"/>
                    <a:pt x="62" y="20"/>
                    <a:pt x="64" y="0"/>
                  </a:cubicBezTo>
                  <a:cubicBezTo>
                    <a:pt x="50" y="7"/>
                    <a:pt x="37" y="12"/>
                    <a:pt x="28" y="13"/>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11" name="Freeform 858"/>
            <p:cNvSpPr>
              <a:spLocks/>
            </p:cNvSpPr>
            <p:nvPr/>
          </p:nvSpPr>
          <p:spPr bwMode="auto">
            <a:xfrm flipH="1">
              <a:off x="667" y="1483"/>
              <a:ext cx="369" cy="283"/>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sp>
          <p:nvSpPr>
            <p:cNvPr id="4212" name="Freeform 859"/>
            <p:cNvSpPr>
              <a:spLocks/>
            </p:cNvSpPr>
            <p:nvPr/>
          </p:nvSpPr>
          <p:spPr bwMode="auto">
            <a:xfrm flipH="1">
              <a:off x="714" y="1540"/>
              <a:ext cx="269" cy="367"/>
            </a:xfrm>
            <a:custGeom>
              <a:avLst/>
              <a:gdLst>
                <a:gd name="T0" fmla="*/ 298 w 260"/>
                <a:gd name="T1" fmla="*/ 172 h 355"/>
                <a:gd name="T2" fmla="*/ 319 w 260"/>
                <a:gd name="T3" fmla="*/ 312 h 355"/>
                <a:gd name="T4" fmla="*/ 166 w 260"/>
                <a:gd name="T5" fmla="*/ 431 h 355"/>
                <a:gd name="T6" fmla="*/ 50 w 260"/>
                <a:gd name="T7" fmla="*/ 374 h 355"/>
                <a:gd name="T8" fmla="*/ 3 w 260"/>
                <a:gd name="T9" fmla="*/ 285 h 355"/>
                <a:gd name="T10" fmla="*/ 5 w 260"/>
                <a:gd name="T11" fmla="*/ 211 h 355"/>
                <a:gd name="T12" fmla="*/ 14 w 260"/>
                <a:gd name="T13" fmla="*/ 150 h 355"/>
                <a:gd name="T14" fmla="*/ 50 w 260"/>
                <a:gd name="T15" fmla="*/ 100 h 355"/>
                <a:gd name="T16" fmla="*/ 82 w 260"/>
                <a:gd name="T17" fmla="*/ 116 h 355"/>
                <a:gd name="T18" fmla="*/ 111 w 260"/>
                <a:gd name="T19" fmla="*/ 23 h 355"/>
                <a:gd name="T20" fmla="*/ 148 w 260"/>
                <a:gd name="T21" fmla="*/ 37 h 355"/>
                <a:gd name="T22" fmla="*/ 198 w 260"/>
                <a:gd name="T23" fmla="*/ 2 h 355"/>
                <a:gd name="T24" fmla="*/ 229 w 260"/>
                <a:gd name="T25" fmla="*/ 112 h 355"/>
                <a:gd name="T26" fmla="*/ 256 w 260"/>
                <a:gd name="T27" fmla="*/ 81 h 355"/>
                <a:gd name="T28" fmla="*/ 298 w 260"/>
                <a:gd name="T29" fmla="*/ 172 h 3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0" h="355">
                  <a:moveTo>
                    <a:pt x="243" y="141"/>
                  </a:moveTo>
                  <a:cubicBezTo>
                    <a:pt x="243" y="141"/>
                    <a:pt x="253" y="211"/>
                    <a:pt x="260" y="255"/>
                  </a:cubicBezTo>
                  <a:cubicBezTo>
                    <a:pt x="259" y="289"/>
                    <a:pt x="169" y="350"/>
                    <a:pt x="135" y="353"/>
                  </a:cubicBezTo>
                  <a:cubicBezTo>
                    <a:pt x="101" y="355"/>
                    <a:pt x="83" y="337"/>
                    <a:pt x="41" y="307"/>
                  </a:cubicBezTo>
                  <a:cubicBezTo>
                    <a:pt x="0" y="277"/>
                    <a:pt x="3" y="234"/>
                    <a:pt x="3" y="234"/>
                  </a:cubicBezTo>
                  <a:cubicBezTo>
                    <a:pt x="5" y="173"/>
                    <a:pt x="5" y="173"/>
                    <a:pt x="5" y="173"/>
                  </a:cubicBezTo>
                  <a:cubicBezTo>
                    <a:pt x="14" y="123"/>
                    <a:pt x="14" y="123"/>
                    <a:pt x="14" y="123"/>
                  </a:cubicBezTo>
                  <a:cubicBezTo>
                    <a:pt x="14" y="123"/>
                    <a:pt x="39" y="101"/>
                    <a:pt x="41" y="82"/>
                  </a:cubicBezTo>
                  <a:cubicBezTo>
                    <a:pt x="67" y="95"/>
                    <a:pt x="67" y="95"/>
                    <a:pt x="67" y="95"/>
                  </a:cubicBezTo>
                  <a:cubicBezTo>
                    <a:pt x="67" y="95"/>
                    <a:pt x="51" y="19"/>
                    <a:pt x="91" y="17"/>
                  </a:cubicBezTo>
                  <a:cubicBezTo>
                    <a:pt x="91" y="17"/>
                    <a:pt x="115" y="15"/>
                    <a:pt x="121" y="31"/>
                  </a:cubicBezTo>
                  <a:cubicBezTo>
                    <a:pt x="121" y="31"/>
                    <a:pt x="134" y="0"/>
                    <a:pt x="161" y="2"/>
                  </a:cubicBezTo>
                  <a:cubicBezTo>
                    <a:pt x="189" y="4"/>
                    <a:pt x="201" y="58"/>
                    <a:pt x="187" y="92"/>
                  </a:cubicBezTo>
                  <a:cubicBezTo>
                    <a:pt x="187" y="92"/>
                    <a:pt x="206" y="79"/>
                    <a:pt x="209" y="67"/>
                  </a:cubicBezTo>
                  <a:cubicBezTo>
                    <a:pt x="209" y="67"/>
                    <a:pt x="239" y="94"/>
                    <a:pt x="243" y="141"/>
                  </a:cubicBezTo>
                  <a:close/>
                </a:path>
              </a:pathLst>
            </a:custGeom>
            <a:solidFill>
              <a:srgbClr val="FFDD9F"/>
            </a:solidFill>
            <a:ln w="19050" cap="rnd">
              <a:solidFill>
                <a:srgbClr val="000000"/>
              </a:solidFill>
              <a:prstDash val="solid"/>
              <a:round/>
              <a:headEnd/>
              <a:tailEnd/>
            </a:ln>
          </p:spPr>
          <p:txBody>
            <a:bodyPr/>
            <a:lstStyle/>
            <a:p>
              <a:endParaRPr lang="ja-JP" altLang="en-US" dirty="0"/>
            </a:p>
          </p:txBody>
        </p:sp>
        <p:sp>
          <p:nvSpPr>
            <p:cNvPr id="4213" name="Freeform 860"/>
            <p:cNvSpPr>
              <a:spLocks/>
            </p:cNvSpPr>
            <p:nvPr/>
          </p:nvSpPr>
          <p:spPr bwMode="auto">
            <a:xfrm flipH="1">
              <a:off x="682" y="1648"/>
              <a:ext cx="50" cy="110"/>
            </a:xfrm>
            <a:custGeom>
              <a:avLst/>
              <a:gdLst>
                <a:gd name="T0" fmla="*/ 31 w 48"/>
                <a:gd name="T1" fmla="*/ 2 h 106"/>
                <a:gd name="T2" fmla="*/ 0 w 48"/>
                <a:gd name="T3" fmla="*/ 37 h 106"/>
                <a:gd name="T4" fmla="*/ 0 w 48"/>
                <a:gd name="T5" fmla="*/ 44 h 106"/>
                <a:gd name="T6" fmla="*/ 10 w 48"/>
                <a:gd name="T7" fmla="*/ 132 h 106"/>
                <a:gd name="T8" fmla="*/ 58 w 48"/>
                <a:gd name="T9" fmla="*/ 70 h 106"/>
                <a:gd name="T10" fmla="*/ 31 w 48"/>
                <a:gd name="T11" fmla="*/ 2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106">
                  <a:moveTo>
                    <a:pt x="25" y="2"/>
                  </a:moveTo>
                  <a:cubicBezTo>
                    <a:pt x="12" y="0"/>
                    <a:pt x="4" y="16"/>
                    <a:pt x="0" y="31"/>
                  </a:cubicBezTo>
                  <a:cubicBezTo>
                    <a:pt x="0" y="33"/>
                    <a:pt x="0" y="34"/>
                    <a:pt x="0" y="36"/>
                  </a:cubicBezTo>
                  <a:cubicBezTo>
                    <a:pt x="0" y="36"/>
                    <a:pt x="5" y="70"/>
                    <a:pt x="10" y="106"/>
                  </a:cubicBezTo>
                  <a:cubicBezTo>
                    <a:pt x="40" y="106"/>
                    <a:pt x="46" y="57"/>
                    <a:pt x="46" y="57"/>
                  </a:cubicBezTo>
                  <a:cubicBezTo>
                    <a:pt x="46" y="57"/>
                    <a:pt x="48" y="6"/>
                    <a:pt x="25" y="2"/>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14" name="Freeform 861"/>
            <p:cNvSpPr>
              <a:spLocks/>
            </p:cNvSpPr>
            <p:nvPr/>
          </p:nvSpPr>
          <p:spPr bwMode="auto">
            <a:xfrm flipH="1">
              <a:off x="974" y="1654"/>
              <a:ext cx="51" cy="109"/>
            </a:xfrm>
            <a:custGeom>
              <a:avLst/>
              <a:gdLst>
                <a:gd name="T0" fmla="*/ 58 w 49"/>
                <a:gd name="T1" fmla="*/ 79 h 105"/>
                <a:gd name="T2" fmla="*/ 61 w 49"/>
                <a:gd name="T3" fmla="*/ 55 h 105"/>
                <a:gd name="T4" fmla="*/ 27 w 49"/>
                <a:gd name="T5" fmla="*/ 9 h 105"/>
                <a:gd name="T6" fmla="*/ 45 w 49"/>
                <a:gd name="T7" fmla="*/ 131 h 105"/>
                <a:gd name="T8" fmla="*/ 56 w 49"/>
                <a:gd name="T9" fmla="*/ 127 h 105"/>
                <a:gd name="T10" fmla="*/ 58 w 49"/>
                <a:gd name="T11" fmla="*/ 79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105">
                  <a:moveTo>
                    <a:pt x="46" y="63"/>
                  </a:moveTo>
                  <a:cubicBezTo>
                    <a:pt x="49" y="43"/>
                    <a:pt x="49" y="43"/>
                    <a:pt x="49" y="43"/>
                  </a:cubicBezTo>
                  <a:cubicBezTo>
                    <a:pt x="45" y="26"/>
                    <a:pt x="36" y="0"/>
                    <a:pt x="21" y="9"/>
                  </a:cubicBezTo>
                  <a:cubicBezTo>
                    <a:pt x="0" y="21"/>
                    <a:pt x="4" y="102"/>
                    <a:pt x="35" y="105"/>
                  </a:cubicBezTo>
                  <a:cubicBezTo>
                    <a:pt x="44" y="102"/>
                    <a:pt x="44" y="102"/>
                    <a:pt x="44" y="102"/>
                  </a:cubicBezTo>
                  <a:lnTo>
                    <a:pt x="46" y="63"/>
                  </a:ln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15" name="Freeform 862"/>
            <p:cNvSpPr>
              <a:spLocks/>
            </p:cNvSpPr>
            <p:nvPr/>
          </p:nvSpPr>
          <p:spPr bwMode="auto">
            <a:xfrm flipH="1">
              <a:off x="853" y="1616"/>
              <a:ext cx="73" cy="61"/>
            </a:xfrm>
            <a:custGeom>
              <a:avLst/>
              <a:gdLst>
                <a:gd name="T0" fmla="*/ 0 w 71"/>
                <a:gd name="T1" fmla="*/ 43 h 59"/>
                <a:gd name="T2" fmla="*/ 47 w 71"/>
                <a:gd name="T3" fmla="*/ 6 h 59"/>
                <a:gd name="T4" fmla="*/ 83 w 71"/>
                <a:gd name="T5" fmla="*/ 71 h 59"/>
                <a:gd name="T6" fmla="*/ 0 60000 65536"/>
                <a:gd name="T7" fmla="*/ 0 60000 65536"/>
                <a:gd name="T8" fmla="*/ 0 60000 65536"/>
              </a:gdLst>
              <a:ahLst/>
              <a:cxnLst>
                <a:cxn ang="T6">
                  <a:pos x="T0" y="T1"/>
                </a:cxn>
                <a:cxn ang="T7">
                  <a:pos x="T2" y="T3"/>
                </a:cxn>
                <a:cxn ang="T8">
                  <a:pos x="T4" y="T5"/>
                </a:cxn>
              </a:cxnLst>
              <a:rect l="0" t="0" r="r" b="b"/>
              <a:pathLst>
                <a:path w="71" h="59">
                  <a:moveTo>
                    <a:pt x="0" y="37"/>
                  </a:moveTo>
                  <a:cubicBezTo>
                    <a:pt x="0" y="37"/>
                    <a:pt x="28" y="0"/>
                    <a:pt x="41" y="6"/>
                  </a:cubicBezTo>
                  <a:cubicBezTo>
                    <a:pt x="54" y="13"/>
                    <a:pt x="71" y="59"/>
                    <a:pt x="71" y="5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16" name="Line 863"/>
            <p:cNvSpPr>
              <a:spLocks noChangeShapeType="1"/>
            </p:cNvSpPr>
            <p:nvPr/>
          </p:nvSpPr>
          <p:spPr bwMode="auto">
            <a:xfrm flipH="1" flipV="1">
              <a:off x="816" y="1613"/>
              <a:ext cx="27" cy="60"/>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17" name="Oval 864"/>
            <p:cNvSpPr>
              <a:spLocks noChangeArrowheads="1"/>
            </p:cNvSpPr>
            <p:nvPr/>
          </p:nvSpPr>
          <p:spPr bwMode="auto">
            <a:xfrm flipH="1">
              <a:off x="855" y="1648"/>
              <a:ext cx="28" cy="56"/>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218" name="Oval 865"/>
            <p:cNvSpPr>
              <a:spLocks noChangeArrowheads="1"/>
            </p:cNvSpPr>
            <p:nvPr/>
          </p:nvSpPr>
          <p:spPr bwMode="auto">
            <a:xfrm flipH="1">
              <a:off x="812" y="1652"/>
              <a:ext cx="25" cy="52"/>
            </a:xfrm>
            <a:prstGeom prst="ellipse">
              <a:avLst/>
            </a:prstGeom>
            <a:solidFill>
              <a:srgbClr val="000000"/>
            </a:solidFill>
            <a:ln>
              <a:noFill/>
            </a:ln>
            <a:extLst>
              <a:ext uri="{91240B29-F687-4F45-9708-019B960494DF}">
                <a14:hiddenLine xmlns:a14="http://schemas.microsoft.com/office/drawing/2010/main" w="22225">
                  <a:solidFill>
                    <a:srgbClr val="000000"/>
                  </a:solidFill>
                  <a:round/>
                  <a:headEnd/>
                  <a:tailEnd/>
                </a14:hiddenLine>
              </a:ext>
            </a:extLst>
          </p:spPr>
          <p:txBody>
            <a:bodyPr/>
            <a:lstStyle/>
            <a:p>
              <a:endParaRPr lang="ja-JP" altLang="en-US" sz="1600" dirty="0"/>
            </a:p>
          </p:txBody>
        </p:sp>
        <p:sp>
          <p:nvSpPr>
            <p:cNvPr id="4219" name="Freeform 866"/>
            <p:cNvSpPr>
              <a:spLocks/>
            </p:cNvSpPr>
            <p:nvPr/>
          </p:nvSpPr>
          <p:spPr bwMode="auto">
            <a:xfrm flipH="1">
              <a:off x="698" y="1673"/>
              <a:ext cx="15" cy="62"/>
            </a:xfrm>
            <a:custGeom>
              <a:avLst/>
              <a:gdLst>
                <a:gd name="T0" fmla="*/ 7 w 15"/>
                <a:gd name="T1" fmla="*/ 0 h 60"/>
                <a:gd name="T2" fmla="*/ 0 w 15"/>
                <a:gd name="T3" fmla="*/ 72 h 60"/>
                <a:gd name="T4" fmla="*/ 0 60000 65536"/>
                <a:gd name="T5" fmla="*/ 0 60000 65536"/>
              </a:gdLst>
              <a:ahLst/>
              <a:cxnLst>
                <a:cxn ang="T4">
                  <a:pos x="T0" y="T1"/>
                </a:cxn>
                <a:cxn ang="T5">
                  <a:pos x="T2" y="T3"/>
                </a:cxn>
              </a:cxnLst>
              <a:rect l="0" t="0" r="r" b="b"/>
              <a:pathLst>
                <a:path w="15" h="60">
                  <a:moveTo>
                    <a:pt x="7" y="0"/>
                  </a:moveTo>
                  <a:cubicBezTo>
                    <a:pt x="7" y="0"/>
                    <a:pt x="15" y="54"/>
                    <a:pt x="0" y="6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0" name="Freeform 867"/>
            <p:cNvSpPr>
              <a:spLocks/>
            </p:cNvSpPr>
            <p:nvPr/>
          </p:nvSpPr>
          <p:spPr bwMode="auto">
            <a:xfrm flipH="1">
              <a:off x="996" y="1690"/>
              <a:ext cx="12" cy="52"/>
            </a:xfrm>
            <a:custGeom>
              <a:avLst/>
              <a:gdLst>
                <a:gd name="T0" fmla="*/ 4 w 12"/>
                <a:gd name="T1" fmla="*/ 0 h 50"/>
                <a:gd name="T2" fmla="*/ 12 w 12"/>
                <a:gd name="T3" fmla="*/ 62 h 50"/>
                <a:gd name="T4" fmla="*/ 0 60000 65536"/>
                <a:gd name="T5" fmla="*/ 0 60000 65536"/>
              </a:gdLst>
              <a:ahLst/>
              <a:cxnLst>
                <a:cxn ang="T4">
                  <a:pos x="T0" y="T1"/>
                </a:cxn>
                <a:cxn ang="T5">
                  <a:pos x="T2" y="T3"/>
                </a:cxn>
              </a:cxnLst>
              <a:rect l="0" t="0" r="r" b="b"/>
              <a:pathLst>
                <a:path w="12" h="50">
                  <a:moveTo>
                    <a:pt x="4" y="0"/>
                  </a:moveTo>
                  <a:cubicBezTo>
                    <a:pt x="4" y="0"/>
                    <a:pt x="0" y="42"/>
                    <a:pt x="12" y="50"/>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1" name="Freeform 868"/>
            <p:cNvSpPr>
              <a:spLocks/>
            </p:cNvSpPr>
            <p:nvPr/>
          </p:nvSpPr>
          <p:spPr bwMode="auto">
            <a:xfrm flipH="1">
              <a:off x="971" y="1725"/>
              <a:ext cx="166" cy="168"/>
            </a:xfrm>
            <a:custGeom>
              <a:avLst/>
              <a:gdLst>
                <a:gd name="T0" fmla="*/ 140 w 160"/>
                <a:gd name="T1" fmla="*/ 168 h 162"/>
                <a:gd name="T2" fmla="*/ 122 w 160"/>
                <a:gd name="T3" fmla="*/ 199 h 162"/>
                <a:gd name="T4" fmla="*/ 55 w 160"/>
                <a:gd name="T5" fmla="*/ 195 h 162"/>
                <a:gd name="T6" fmla="*/ 3 w 160"/>
                <a:gd name="T7" fmla="*/ 117 h 162"/>
                <a:gd name="T8" fmla="*/ 77 w 160"/>
                <a:gd name="T9" fmla="*/ 2 h 162"/>
                <a:gd name="T10" fmla="*/ 168 w 160"/>
                <a:gd name="T11" fmla="*/ 36 h 162"/>
                <a:gd name="T12" fmla="*/ 179 w 160"/>
                <a:gd name="T13" fmla="*/ 112 h 162"/>
                <a:gd name="T14" fmla="*/ 172 w 160"/>
                <a:gd name="T15" fmla="*/ 130 h 162"/>
                <a:gd name="T16" fmla="*/ 161 w 160"/>
                <a:gd name="T17" fmla="*/ 147 h 162"/>
                <a:gd name="T18" fmla="*/ 140 w 160"/>
                <a:gd name="T19" fmla="*/ 168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 h="162">
                  <a:moveTo>
                    <a:pt x="112" y="135"/>
                  </a:moveTo>
                  <a:cubicBezTo>
                    <a:pt x="112" y="135"/>
                    <a:pt x="126" y="159"/>
                    <a:pt x="98" y="160"/>
                  </a:cubicBezTo>
                  <a:cubicBezTo>
                    <a:pt x="71" y="162"/>
                    <a:pt x="43" y="157"/>
                    <a:pt x="43" y="157"/>
                  </a:cubicBezTo>
                  <a:cubicBezTo>
                    <a:pt x="43" y="157"/>
                    <a:pt x="0" y="114"/>
                    <a:pt x="3" y="94"/>
                  </a:cubicBezTo>
                  <a:cubicBezTo>
                    <a:pt x="6" y="74"/>
                    <a:pt x="44" y="3"/>
                    <a:pt x="62" y="2"/>
                  </a:cubicBezTo>
                  <a:cubicBezTo>
                    <a:pt x="80" y="1"/>
                    <a:pt x="111" y="0"/>
                    <a:pt x="135" y="30"/>
                  </a:cubicBezTo>
                  <a:cubicBezTo>
                    <a:pt x="160" y="60"/>
                    <a:pt x="153" y="83"/>
                    <a:pt x="144" y="90"/>
                  </a:cubicBezTo>
                  <a:cubicBezTo>
                    <a:pt x="144" y="90"/>
                    <a:pt x="144" y="100"/>
                    <a:pt x="138" y="105"/>
                  </a:cubicBezTo>
                  <a:cubicBezTo>
                    <a:pt x="138" y="105"/>
                    <a:pt x="140" y="117"/>
                    <a:pt x="129" y="118"/>
                  </a:cubicBezTo>
                  <a:cubicBezTo>
                    <a:pt x="129" y="118"/>
                    <a:pt x="132" y="136"/>
                    <a:pt x="112" y="135"/>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22" name="Freeform 869"/>
            <p:cNvSpPr>
              <a:spLocks/>
            </p:cNvSpPr>
            <p:nvPr/>
          </p:nvSpPr>
          <p:spPr bwMode="auto">
            <a:xfrm flipH="1">
              <a:off x="1011" y="1694"/>
              <a:ext cx="52" cy="48"/>
            </a:xfrm>
            <a:custGeom>
              <a:avLst/>
              <a:gdLst>
                <a:gd name="T0" fmla="*/ 56 w 51"/>
                <a:gd name="T1" fmla="*/ 58 h 46"/>
                <a:gd name="T2" fmla="*/ 46 w 51"/>
                <a:gd name="T3" fmla="*/ 3 h 46"/>
                <a:gd name="T4" fmla="*/ 0 w 51"/>
                <a:gd name="T5" fmla="*/ 39 h 46"/>
                <a:gd name="T6" fmla="*/ 56 w 51"/>
                <a:gd name="T7" fmla="*/ 58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6">
                  <a:moveTo>
                    <a:pt x="50" y="46"/>
                  </a:moveTo>
                  <a:cubicBezTo>
                    <a:pt x="51" y="32"/>
                    <a:pt x="51" y="7"/>
                    <a:pt x="40" y="3"/>
                  </a:cubicBezTo>
                  <a:cubicBezTo>
                    <a:pt x="29" y="0"/>
                    <a:pt x="9" y="20"/>
                    <a:pt x="0" y="31"/>
                  </a:cubicBezTo>
                  <a:cubicBezTo>
                    <a:pt x="14" y="31"/>
                    <a:pt x="32" y="33"/>
                    <a:pt x="50" y="46"/>
                  </a:cubicBezTo>
                  <a:close/>
                </a:path>
              </a:pathLst>
            </a:custGeom>
            <a:solidFill>
              <a:srgbClr val="FFDD9F"/>
            </a:solidFill>
            <a:ln w="22225" cap="rnd">
              <a:solidFill>
                <a:srgbClr val="000000"/>
              </a:solidFill>
              <a:prstDash val="solid"/>
              <a:round/>
              <a:headEnd/>
              <a:tailEnd/>
            </a:ln>
          </p:spPr>
          <p:txBody>
            <a:bodyPr/>
            <a:lstStyle/>
            <a:p>
              <a:endParaRPr lang="ja-JP" altLang="en-US" dirty="0"/>
            </a:p>
          </p:txBody>
        </p:sp>
        <p:sp>
          <p:nvSpPr>
            <p:cNvPr id="4223" name="Freeform 870"/>
            <p:cNvSpPr>
              <a:spLocks/>
            </p:cNvSpPr>
            <p:nvPr/>
          </p:nvSpPr>
          <p:spPr bwMode="auto">
            <a:xfrm flipH="1">
              <a:off x="986" y="1783"/>
              <a:ext cx="14" cy="38"/>
            </a:xfrm>
            <a:custGeom>
              <a:avLst/>
              <a:gdLst>
                <a:gd name="T0" fmla="*/ 0 w 13"/>
                <a:gd name="T1" fmla="*/ 0 h 36"/>
                <a:gd name="T2" fmla="*/ 17 w 13"/>
                <a:gd name="T3" fmla="*/ 49 h 36"/>
                <a:gd name="T4" fmla="*/ 0 60000 65536"/>
                <a:gd name="T5" fmla="*/ 0 60000 65536"/>
              </a:gdLst>
              <a:ahLst/>
              <a:cxnLst>
                <a:cxn ang="T4">
                  <a:pos x="T0" y="T1"/>
                </a:cxn>
                <a:cxn ang="T5">
                  <a:pos x="T2" y="T3"/>
                </a:cxn>
              </a:cxnLst>
              <a:rect l="0" t="0" r="r" b="b"/>
              <a:pathLst>
                <a:path w="13" h="36">
                  <a:moveTo>
                    <a:pt x="0" y="0"/>
                  </a:moveTo>
                  <a:cubicBezTo>
                    <a:pt x="0" y="0"/>
                    <a:pt x="13" y="24"/>
                    <a:pt x="11" y="36"/>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4" name="Freeform 871"/>
            <p:cNvSpPr>
              <a:spLocks/>
            </p:cNvSpPr>
            <p:nvPr/>
          </p:nvSpPr>
          <p:spPr bwMode="auto">
            <a:xfrm flipH="1">
              <a:off x="993" y="1804"/>
              <a:ext cx="13" cy="30"/>
            </a:xfrm>
            <a:custGeom>
              <a:avLst/>
              <a:gdLst>
                <a:gd name="T0" fmla="*/ 0 w 12"/>
                <a:gd name="T1" fmla="*/ 0 h 29"/>
                <a:gd name="T2" fmla="*/ 17 w 12"/>
                <a:gd name="T3" fmla="*/ 35 h 29"/>
                <a:gd name="T4" fmla="*/ 0 60000 65536"/>
                <a:gd name="T5" fmla="*/ 0 60000 65536"/>
              </a:gdLst>
              <a:ahLst/>
              <a:cxnLst>
                <a:cxn ang="T4">
                  <a:pos x="T0" y="T1"/>
                </a:cxn>
                <a:cxn ang="T5">
                  <a:pos x="T2" y="T3"/>
                </a:cxn>
              </a:cxnLst>
              <a:rect l="0" t="0" r="r" b="b"/>
              <a:pathLst>
                <a:path w="12" h="29">
                  <a:moveTo>
                    <a:pt x="0" y="0"/>
                  </a:moveTo>
                  <a:cubicBezTo>
                    <a:pt x="0" y="0"/>
                    <a:pt x="12" y="18"/>
                    <a:pt x="11" y="29"/>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5" name="Freeform 872"/>
            <p:cNvSpPr>
              <a:spLocks/>
            </p:cNvSpPr>
            <p:nvPr/>
          </p:nvSpPr>
          <p:spPr bwMode="auto">
            <a:xfrm flipH="1">
              <a:off x="1002" y="1818"/>
              <a:ext cx="9" cy="29"/>
            </a:xfrm>
            <a:custGeom>
              <a:avLst/>
              <a:gdLst>
                <a:gd name="T0" fmla="*/ 0 w 8"/>
                <a:gd name="T1" fmla="*/ 0 h 28"/>
                <a:gd name="T2" fmla="*/ 14 w 8"/>
                <a:gd name="T3" fmla="*/ 34 h 28"/>
                <a:gd name="T4" fmla="*/ 0 60000 65536"/>
                <a:gd name="T5" fmla="*/ 0 60000 65536"/>
              </a:gdLst>
              <a:ahLst/>
              <a:cxnLst>
                <a:cxn ang="T4">
                  <a:pos x="T0" y="T1"/>
                </a:cxn>
                <a:cxn ang="T5">
                  <a:pos x="T2" y="T3"/>
                </a:cxn>
              </a:cxnLst>
              <a:rect l="0" t="0" r="r" b="b"/>
              <a:pathLst>
                <a:path w="8" h="28">
                  <a:moveTo>
                    <a:pt x="0" y="0"/>
                  </a:moveTo>
                  <a:cubicBezTo>
                    <a:pt x="0" y="0"/>
                    <a:pt x="8" y="18"/>
                    <a:pt x="7" y="28"/>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6" name="Freeform 873"/>
            <p:cNvSpPr>
              <a:spLocks/>
            </p:cNvSpPr>
            <p:nvPr/>
          </p:nvSpPr>
          <p:spPr bwMode="auto">
            <a:xfrm flipH="1">
              <a:off x="1021" y="1823"/>
              <a:ext cx="47" cy="41"/>
            </a:xfrm>
            <a:custGeom>
              <a:avLst/>
              <a:gdLst>
                <a:gd name="T0" fmla="*/ 25 w 45"/>
                <a:gd name="T1" fmla="*/ 0 h 41"/>
                <a:gd name="T2" fmla="*/ 2 w 45"/>
                <a:gd name="T3" fmla="*/ 12 h 41"/>
                <a:gd name="T4" fmla="*/ 57 w 45"/>
                <a:gd name="T5" fmla="*/ 41 h 41"/>
                <a:gd name="T6" fmla="*/ 0 60000 65536"/>
                <a:gd name="T7" fmla="*/ 0 60000 65536"/>
                <a:gd name="T8" fmla="*/ 0 60000 65536"/>
              </a:gdLst>
              <a:ahLst/>
              <a:cxnLst>
                <a:cxn ang="T6">
                  <a:pos x="T0" y="T1"/>
                </a:cxn>
                <a:cxn ang="T7">
                  <a:pos x="T2" y="T3"/>
                </a:cxn>
                <a:cxn ang="T8">
                  <a:pos x="T4" y="T5"/>
                </a:cxn>
              </a:cxnLst>
              <a:rect l="0" t="0" r="r" b="b"/>
              <a:pathLst>
                <a:path w="45" h="41">
                  <a:moveTo>
                    <a:pt x="19" y="0"/>
                  </a:moveTo>
                  <a:cubicBezTo>
                    <a:pt x="19" y="0"/>
                    <a:pt x="4" y="2"/>
                    <a:pt x="2" y="12"/>
                  </a:cubicBezTo>
                  <a:cubicBezTo>
                    <a:pt x="0" y="22"/>
                    <a:pt x="20" y="37"/>
                    <a:pt x="45" y="4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7" name="Freeform 874"/>
            <p:cNvSpPr>
              <a:spLocks/>
            </p:cNvSpPr>
            <p:nvPr/>
          </p:nvSpPr>
          <p:spPr bwMode="auto">
            <a:xfrm flipH="1">
              <a:off x="1017" y="1752"/>
              <a:ext cx="35" cy="49"/>
            </a:xfrm>
            <a:custGeom>
              <a:avLst/>
              <a:gdLst>
                <a:gd name="T0" fmla="*/ 40 w 34"/>
                <a:gd name="T1" fmla="*/ 0 h 47"/>
                <a:gd name="T2" fmla="*/ 30 w 34"/>
                <a:gd name="T3" fmla="*/ 19 h 47"/>
                <a:gd name="T4" fmla="*/ 13 w 34"/>
                <a:gd name="T5" fmla="*/ 35 h 47"/>
                <a:gd name="T6" fmla="*/ 9 w 34"/>
                <a:gd name="T7" fmla="*/ 59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7">
                  <a:moveTo>
                    <a:pt x="34" y="0"/>
                  </a:moveTo>
                  <a:cubicBezTo>
                    <a:pt x="34" y="0"/>
                    <a:pt x="22" y="4"/>
                    <a:pt x="24" y="13"/>
                  </a:cubicBezTo>
                  <a:cubicBezTo>
                    <a:pt x="24" y="13"/>
                    <a:pt x="10" y="17"/>
                    <a:pt x="13" y="29"/>
                  </a:cubicBezTo>
                  <a:cubicBezTo>
                    <a:pt x="13" y="29"/>
                    <a:pt x="0" y="38"/>
                    <a:pt x="9" y="47"/>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28" name="Freeform 875"/>
            <p:cNvSpPr>
              <a:spLocks/>
            </p:cNvSpPr>
            <p:nvPr/>
          </p:nvSpPr>
          <p:spPr bwMode="auto">
            <a:xfrm flipH="1">
              <a:off x="792" y="1765"/>
              <a:ext cx="113" cy="94"/>
            </a:xfrm>
            <a:custGeom>
              <a:avLst/>
              <a:gdLst>
                <a:gd name="T0" fmla="*/ 133 w 109"/>
                <a:gd name="T1" fmla="*/ 0 h 91"/>
                <a:gd name="T2" fmla="*/ 0 w 109"/>
                <a:gd name="T3" fmla="*/ 38 h 91"/>
                <a:gd name="T4" fmla="*/ 88 w 109"/>
                <a:gd name="T5" fmla="*/ 105 h 91"/>
                <a:gd name="T6" fmla="*/ 133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2225" cap="rnd">
              <a:solidFill>
                <a:srgbClr val="000000"/>
              </a:solidFill>
              <a:prstDash val="solid"/>
              <a:round/>
              <a:headEnd/>
              <a:tailEnd/>
            </a:ln>
          </p:spPr>
          <p:txBody>
            <a:bodyPr/>
            <a:lstStyle/>
            <a:p>
              <a:endParaRPr lang="ja-JP" altLang="en-US" dirty="0"/>
            </a:p>
          </p:txBody>
        </p:sp>
      </p:grpSp>
      <p:sp>
        <p:nvSpPr>
          <p:cNvPr id="4111" name="Text Box 877"/>
          <p:cNvSpPr txBox="1">
            <a:spLocks noChangeArrowheads="1"/>
          </p:cNvSpPr>
          <p:nvPr/>
        </p:nvSpPr>
        <p:spPr bwMode="auto">
          <a:xfrm>
            <a:off x="7435845" y="5250686"/>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solidFill>
                  <a:srgbClr val="FF0000"/>
                </a:solidFill>
              </a:rPr>
              <a:t>芦木</a:t>
            </a:r>
          </a:p>
        </p:txBody>
      </p:sp>
      <p:grpSp>
        <p:nvGrpSpPr>
          <p:cNvPr id="9" name="グループ化 8"/>
          <p:cNvGrpSpPr/>
          <p:nvPr/>
        </p:nvGrpSpPr>
        <p:grpSpPr>
          <a:xfrm>
            <a:off x="7209934" y="4052008"/>
            <a:ext cx="1046306" cy="1177192"/>
            <a:chOff x="-1580903" y="458990"/>
            <a:chExt cx="1229424" cy="1468675"/>
          </a:xfrm>
        </p:grpSpPr>
        <p:sp>
          <p:nvSpPr>
            <p:cNvPr id="4258" name="Freeform 742"/>
            <p:cNvSpPr>
              <a:spLocks/>
            </p:cNvSpPr>
            <p:nvPr/>
          </p:nvSpPr>
          <p:spPr bwMode="auto">
            <a:xfrm>
              <a:off x="-1497088" y="946664"/>
              <a:ext cx="965932" cy="981001"/>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4259" name="Freeform 743"/>
            <p:cNvSpPr>
              <a:spLocks/>
            </p:cNvSpPr>
            <p:nvPr/>
          </p:nvSpPr>
          <p:spPr bwMode="auto">
            <a:xfrm>
              <a:off x="-1045037" y="1553075"/>
              <a:ext cx="142897" cy="148422"/>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260" name="Freeform 744"/>
            <p:cNvSpPr>
              <a:spLocks/>
            </p:cNvSpPr>
            <p:nvPr/>
          </p:nvSpPr>
          <p:spPr bwMode="auto">
            <a:xfrm>
              <a:off x="-1145340" y="1548834"/>
              <a:ext cx="131905" cy="124392"/>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1" name="Freeform 745"/>
            <p:cNvSpPr>
              <a:spLocks/>
            </p:cNvSpPr>
            <p:nvPr/>
          </p:nvSpPr>
          <p:spPr bwMode="auto">
            <a:xfrm>
              <a:off x="-961223" y="1596895"/>
              <a:ext cx="151142" cy="12015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2" name="Freeform 746"/>
            <p:cNvSpPr>
              <a:spLocks/>
            </p:cNvSpPr>
            <p:nvPr/>
          </p:nvSpPr>
          <p:spPr bwMode="auto">
            <a:xfrm>
              <a:off x="-1233277" y="1577105"/>
              <a:ext cx="75571" cy="40993"/>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3" name="Freeform 747"/>
            <p:cNvSpPr>
              <a:spLocks/>
            </p:cNvSpPr>
            <p:nvPr/>
          </p:nvSpPr>
          <p:spPr bwMode="auto">
            <a:xfrm>
              <a:off x="-1580903" y="458990"/>
              <a:ext cx="425944" cy="568246"/>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264" name="Line 748"/>
            <p:cNvSpPr>
              <a:spLocks noChangeShapeType="1"/>
            </p:cNvSpPr>
            <p:nvPr/>
          </p:nvSpPr>
          <p:spPr bwMode="auto">
            <a:xfrm>
              <a:off x="-1469608" y="952318"/>
              <a:ext cx="0" cy="1414"/>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65" name="Freeform 749"/>
            <p:cNvSpPr>
              <a:spLocks/>
            </p:cNvSpPr>
            <p:nvPr/>
          </p:nvSpPr>
          <p:spPr bwMode="auto">
            <a:xfrm>
              <a:off x="-1378923" y="741699"/>
              <a:ext cx="97555" cy="151249"/>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6" name="Freeform 750"/>
            <p:cNvSpPr>
              <a:spLocks/>
            </p:cNvSpPr>
            <p:nvPr/>
          </p:nvSpPr>
          <p:spPr bwMode="auto">
            <a:xfrm>
              <a:off x="-1290986" y="522600"/>
              <a:ext cx="101677" cy="131460"/>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7" name="Freeform 751"/>
            <p:cNvSpPr>
              <a:spLocks/>
            </p:cNvSpPr>
            <p:nvPr/>
          </p:nvSpPr>
          <p:spPr bwMode="auto">
            <a:xfrm>
              <a:off x="-1334954" y="566420"/>
              <a:ext cx="131905" cy="244544"/>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68" name="Line 752"/>
            <p:cNvSpPr>
              <a:spLocks noChangeShapeType="1"/>
            </p:cNvSpPr>
            <p:nvPr/>
          </p:nvSpPr>
          <p:spPr bwMode="auto">
            <a:xfrm flipH="1">
              <a:off x="-1361061" y="727564"/>
              <a:ext cx="26106" cy="2403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251" name="Freeform 696"/>
            <p:cNvSpPr>
              <a:spLocks/>
            </p:cNvSpPr>
            <p:nvPr/>
          </p:nvSpPr>
          <p:spPr bwMode="auto">
            <a:xfrm>
              <a:off x="-1335566" y="689397"/>
              <a:ext cx="984087" cy="840308"/>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4252" name="Freeform 697"/>
            <p:cNvSpPr>
              <a:spLocks/>
            </p:cNvSpPr>
            <p:nvPr/>
          </p:nvSpPr>
          <p:spPr bwMode="auto">
            <a:xfrm>
              <a:off x="-1205839" y="842180"/>
              <a:ext cx="680081" cy="744819"/>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4253" name="Freeform 698"/>
            <p:cNvSpPr>
              <a:spLocks/>
            </p:cNvSpPr>
            <p:nvPr/>
          </p:nvSpPr>
          <p:spPr bwMode="auto">
            <a:xfrm>
              <a:off x="-1110183" y="1149338"/>
              <a:ext cx="470422" cy="238724"/>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4254" name="Freeform 699"/>
            <p:cNvSpPr>
              <a:spLocks/>
            </p:cNvSpPr>
            <p:nvPr/>
          </p:nvSpPr>
          <p:spPr bwMode="auto">
            <a:xfrm>
              <a:off x="-1070871" y="1025202"/>
              <a:ext cx="93036" cy="60477"/>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55" name="Freeform 700"/>
            <p:cNvSpPr>
              <a:spLocks/>
            </p:cNvSpPr>
            <p:nvPr/>
          </p:nvSpPr>
          <p:spPr bwMode="auto">
            <a:xfrm>
              <a:off x="-879558" y="1010879"/>
              <a:ext cx="103519" cy="62068"/>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56" name="Freeform 701"/>
            <p:cNvSpPr>
              <a:spLocks/>
            </p:cNvSpPr>
            <p:nvPr/>
          </p:nvSpPr>
          <p:spPr bwMode="auto">
            <a:xfrm>
              <a:off x="-866454" y="931304"/>
              <a:ext cx="116623" cy="82758"/>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257" name="Freeform 702"/>
            <p:cNvSpPr>
              <a:spLocks/>
            </p:cNvSpPr>
            <p:nvPr/>
          </p:nvSpPr>
          <p:spPr bwMode="auto">
            <a:xfrm>
              <a:off x="-1091837" y="955176"/>
              <a:ext cx="112692" cy="60477"/>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4114" name="Text Box 881"/>
          <p:cNvSpPr txBox="1">
            <a:spLocks noChangeArrowheads="1"/>
          </p:cNvSpPr>
          <p:nvPr/>
        </p:nvSpPr>
        <p:spPr bwMode="auto">
          <a:xfrm>
            <a:off x="4384925" y="2348880"/>
            <a:ext cx="719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毛利</a:t>
            </a:r>
          </a:p>
        </p:txBody>
      </p:sp>
      <p:sp>
        <p:nvSpPr>
          <p:cNvPr id="4115" name="Text Box 882"/>
          <p:cNvSpPr txBox="1">
            <a:spLocks noChangeArrowheads="1"/>
          </p:cNvSpPr>
          <p:nvPr/>
        </p:nvSpPr>
        <p:spPr bwMode="auto">
          <a:xfrm>
            <a:off x="4655840" y="3880344"/>
            <a:ext cx="15817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内藤リーダー</a:t>
            </a:r>
          </a:p>
        </p:txBody>
      </p:sp>
      <p:sp>
        <p:nvSpPr>
          <p:cNvPr id="4116" name="Text Box 885"/>
          <p:cNvSpPr txBox="1">
            <a:spLocks noChangeArrowheads="1"/>
          </p:cNvSpPr>
          <p:nvPr/>
        </p:nvSpPr>
        <p:spPr bwMode="auto">
          <a:xfrm>
            <a:off x="7552335" y="3933056"/>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solidFill>
                  <a:srgbClr val="FF0000"/>
                </a:solidFill>
              </a:rPr>
              <a:t>佐原</a:t>
            </a:r>
          </a:p>
        </p:txBody>
      </p:sp>
      <p:grpSp>
        <p:nvGrpSpPr>
          <p:cNvPr id="3" name="グループ化 2"/>
          <p:cNvGrpSpPr/>
          <p:nvPr/>
        </p:nvGrpSpPr>
        <p:grpSpPr>
          <a:xfrm>
            <a:off x="3591895" y="4797152"/>
            <a:ext cx="1150938" cy="936626"/>
            <a:chOff x="-2244444" y="5687038"/>
            <a:chExt cx="1150938" cy="936626"/>
          </a:xfrm>
        </p:grpSpPr>
        <p:sp>
          <p:nvSpPr>
            <p:cNvPr id="4160" name="Line 608"/>
            <p:cNvSpPr>
              <a:spLocks noChangeShapeType="1"/>
            </p:cNvSpPr>
            <p:nvPr/>
          </p:nvSpPr>
          <p:spPr bwMode="auto">
            <a:xfrm>
              <a:off x="-1255431" y="6082326"/>
              <a:ext cx="3175" cy="158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161" name="Freeform 609"/>
            <p:cNvSpPr>
              <a:spLocks/>
            </p:cNvSpPr>
            <p:nvPr/>
          </p:nvSpPr>
          <p:spPr bwMode="auto">
            <a:xfrm>
              <a:off x="-2095219" y="5836263"/>
              <a:ext cx="858838" cy="585788"/>
            </a:xfrm>
            <a:custGeom>
              <a:avLst/>
              <a:gdLst>
                <a:gd name="T0" fmla="*/ 24777 w 218"/>
                <a:gd name="T1" fmla="*/ 86 h 283"/>
                <a:gd name="T2" fmla="*/ 21734 w 218"/>
                <a:gd name="T3" fmla="*/ 102 h 283"/>
                <a:gd name="T4" fmla="*/ 9780 w 218"/>
                <a:gd name="T5" fmla="*/ 359 h 283"/>
                <a:gd name="T6" fmla="*/ 4249 w 218"/>
                <a:gd name="T7" fmla="*/ 816 h 283"/>
                <a:gd name="T8" fmla="*/ 23139 w 218"/>
                <a:gd name="T9" fmla="*/ 1339 h 283"/>
                <a:gd name="T10" fmla="*/ 40210 w 218"/>
                <a:gd name="T11" fmla="*/ 1103 h 283"/>
                <a:gd name="T12" fmla="*/ 43652 w 218"/>
                <a:gd name="T13" fmla="*/ 767 h 283"/>
                <a:gd name="T14" fmla="*/ 50740 w 218"/>
                <a:gd name="T15" fmla="*/ 533 h 283"/>
                <a:gd name="T16" fmla="*/ 41602 w 218"/>
                <a:gd name="T17" fmla="*/ 554 h 283"/>
                <a:gd name="T18" fmla="*/ 40652 w 218"/>
                <a:gd name="T19" fmla="*/ 451 h 283"/>
                <a:gd name="T20" fmla="*/ 33152 w 218"/>
                <a:gd name="T21" fmla="*/ 257 h 283"/>
                <a:gd name="T22" fmla="*/ 30410 w 218"/>
                <a:gd name="T23" fmla="*/ 351 h 283"/>
                <a:gd name="T24" fmla="*/ 28211 w 218"/>
                <a:gd name="T25" fmla="*/ 96 h 283"/>
                <a:gd name="T26" fmla="*/ 24777 w 218"/>
                <a:gd name="T27" fmla="*/ 86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8" h="283">
                  <a:moveTo>
                    <a:pt x="106" y="18"/>
                  </a:moveTo>
                  <a:cubicBezTo>
                    <a:pt x="106" y="18"/>
                    <a:pt x="101" y="4"/>
                    <a:pt x="93" y="21"/>
                  </a:cubicBezTo>
                  <a:cubicBezTo>
                    <a:pt x="85" y="38"/>
                    <a:pt x="84" y="51"/>
                    <a:pt x="42" y="73"/>
                  </a:cubicBezTo>
                  <a:cubicBezTo>
                    <a:pt x="42" y="73"/>
                    <a:pt x="37" y="132"/>
                    <a:pt x="18" y="166"/>
                  </a:cubicBezTo>
                  <a:cubicBezTo>
                    <a:pt x="18" y="166"/>
                    <a:pt x="0" y="245"/>
                    <a:pt x="99" y="272"/>
                  </a:cubicBezTo>
                  <a:cubicBezTo>
                    <a:pt x="99" y="272"/>
                    <a:pt x="152" y="283"/>
                    <a:pt x="172" y="225"/>
                  </a:cubicBezTo>
                  <a:cubicBezTo>
                    <a:pt x="193" y="166"/>
                    <a:pt x="187" y="156"/>
                    <a:pt x="187" y="156"/>
                  </a:cubicBezTo>
                  <a:cubicBezTo>
                    <a:pt x="187" y="156"/>
                    <a:pt x="218" y="147"/>
                    <a:pt x="217" y="109"/>
                  </a:cubicBezTo>
                  <a:cubicBezTo>
                    <a:pt x="216" y="71"/>
                    <a:pt x="185" y="74"/>
                    <a:pt x="178" y="113"/>
                  </a:cubicBezTo>
                  <a:cubicBezTo>
                    <a:pt x="174" y="92"/>
                    <a:pt x="174" y="92"/>
                    <a:pt x="174" y="92"/>
                  </a:cubicBezTo>
                  <a:cubicBezTo>
                    <a:pt x="174" y="92"/>
                    <a:pt x="146" y="82"/>
                    <a:pt x="142" y="52"/>
                  </a:cubicBezTo>
                  <a:cubicBezTo>
                    <a:pt x="130" y="71"/>
                    <a:pt x="130" y="71"/>
                    <a:pt x="130" y="71"/>
                  </a:cubicBezTo>
                  <a:cubicBezTo>
                    <a:pt x="130" y="71"/>
                    <a:pt x="121" y="36"/>
                    <a:pt x="121" y="20"/>
                  </a:cubicBezTo>
                  <a:cubicBezTo>
                    <a:pt x="121" y="20"/>
                    <a:pt x="117" y="0"/>
                    <a:pt x="106" y="18"/>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162" name="Freeform 610"/>
            <p:cNvSpPr>
              <a:spLocks/>
            </p:cNvSpPr>
            <p:nvPr/>
          </p:nvSpPr>
          <p:spPr bwMode="auto">
            <a:xfrm>
              <a:off x="-2039656" y="5687038"/>
              <a:ext cx="946150" cy="682625"/>
            </a:xfrm>
            <a:custGeom>
              <a:avLst/>
              <a:gdLst>
                <a:gd name="T0" fmla="*/ 45974 w 240"/>
                <a:gd name="T1" fmla="*/ 1270 h 329"/>
                <a:gd name="T2" fmla="*/ 45529 w 240"/>
                <a:gd name="T3" fmla="*/ 1229 h 329"/>
                <a:gd name="T4" fmla="*/ 49483 w 240"/>
                <a:gd name="T5" fmla="*/ 456 h 329"/>
                <a:gd name="T6" fmla="*/ 51075 w 240"/>
                <a:gd name="T7" fmla="*/ 444 h 329"/>
                <a:gd name="T8" fmla="*/ 45254 w 240"/>
                <a:gd name="T9" fmla="*/ 221 h 329"/>
                <a:gd name="T10" fmla="*/ 20875 w 240"/>
                <a:gd name="T11" fmla="*/ 169 h 329"/>
                <a:gd name="T12" fmla="*/ 4902 w 240"/>
                <a:gd name="T13" fmla="*/ 386 h 329"/>
                <a:gd name="T14" fmla="*/ 6618 w 240"/>
                <a:gd name="T15" fmla="*/ 408 h 329"/>
                <a:gd name="T16" fmla="*/ 6124 w 240"/>
                <a:gd name="T17" fmla="*/ 808 h 329"/>
                <a:gd name="T18" fmla="*/ 6618 w 240"/>
                <a:gd name="T19" fmla="*/ 723 h 329"/>
                <a:gd name="T20" fmla="*/ 18513 w 240"/>
                <a:gd name="T21" fmla="*/ 465 h 329"/>
                <a:gd name="T22" fmla="*/ 21535 w 240"/>
                <a:gd name="T23" fmla="*/ 450 h 329"/>
                <a:gd name="T24" fmla="*/ 25131 w 240"/>
                <a:gd name="T25" fmla="*/ 457 h 329"/>
                <a:gd name="T26" fmla="*/ 27197 w 240"/>
                <a:gd name="T27" fmla="*/ 712 h 329"/>
                <a:gd name="T28" fmla="*/ 30046 w 240"/>
                <a:gd name="T29" fmla="*/ 618 h 329"/>
                <a:gd name="T30" fmla="*/ 37508 w 240"/>
                <a:gd name="T31" fmla="*/ 817 h 329"/>
                <a:gd name="T32" fmla="*/ 38457 w 240"/>
                <a:gd name="T33" fmla="*/ 923 h 329"/>
                <a:gd name="T34" fmla="*/ 47615 w 240"/>
                <a:gd name="T35" fmla="*/ 903 h 329"/>
                <a:gd name="T36" fmla="*/ 40615 w 240"/>
                <a:gd name="T37" fmla="*/ 1134 h 329"/>
                <a:gd name="T38" fmla="*/ 37002 w 240"/>
                <a:gd name="T39" fmla="*/ 1481 h 329"/>
                <a:gd name="T40" fmla="*/ 33356 w 240"/>
                <a:gd name="T41" fmla="*/ 1619 h 329"/>
                <a:gd name="T42" fmla="*/ 47121 w 240"/>
                <a:gd name="T43" fmla="*/ 1562 h 329"/>
                <a:gd name="T44" fmla="*/ 43816 w 240"/>
                <a:gd name="T45" fmla="*/ 1446 h 329"/>
                <a:gd name="T46" fmla="*/ 49021 w 240"/>
                <a:gd name="T47" fmla="*/ 1342 h 329"/>
                <a:gd name="T48" fmla="*/ 45974 w 240"/>
                <a:gd name="T49" fmla="*/ 127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329">
                  <a:moveTo>
                    <a:pt x="196" y="255"/>
                  </a:moveTo>
                  <a:cubicBezTo>
                    <a:pt x="194" y="246"/>
                    <a:pt x="194" y="246"/>
                    <a:pt x="194" y="246"/>
                  </a:cubicBezTo>
                  <a:cubicBezTo>
                    <a:pt x="240" y="187"/>
                    <a:pt x="211" y="91"/>
                    <a:pt x="211" y="91"/>
                  </a:cubicBezTo>
                  <a:cubicBezTo>
                    <a:pt x="218" y="89"/>
                    <a:pt x="218" y="89"/>
                    <a:pt x="218" y="89"/>
                  </a:cubicBezTo>
                  <a:cubicBezTo>
                    <a:pt x="216" y="71"/>
                    <a:pt x="193" y="44"/>
                    <a:pt x="193" y="44"/>
                  </a:cubicBezTo>
                  <a:cubicBezTo>
                    <a:pt x="162" y="0"/>
                    <a:pt x="89" y="34"/>
                    <a:pt x="89" y="34"/>
                  </a:cubicBezTo>
                  <a:cubicBezTo>
                    <a:pt x="41" y="32"/>
                    <a:pt x="21" y="77"/>
                    <a:pt x="21" y="77"/>
                  </a:cubicBezTo>
                  <a:cubicBezTo>
                    <a:pt x="28" y="82"/>
                    <a:pt x="28" y="82"/>
                    <a:pt x="28" y="82"/>
                  </a:cubicBezTo>
                  <a:cubicBezTo>
                    <a:pt x="0" y="129"/>
                    <a:pt x="15" y="152"/>
                    <a:pt x="26" y="162"/>
                  </a:cubicBezTo>
                  <a:cubicBezTo>
                    <a:pt x="28" y="152"/>
                    <a:pt x="28" y="145"/>
                    <a:pt x="28" y="145"/>
                  </a:cubicBezTo>
                  <a:cubicBezTo>
                    <a:pt x="70" y="123"/>
                    <a:pt x="71" y="110"/>
                    <a:pt x="79" y="93"/>
                  </a:cubicBezTo>
                  <a:cubicBezTo>
                    <a:pt x="87" y="76"/>
                    <a:pt x="92" y="90"/>
                    <a:pt x="92" y="90"/>
                  </a:cubicBezTo>
                  <a:cubicBezTo>
                    <a:pt x="103" y="72"/>
                    <a:pt x="107" y="92"/>
                    <a:pt x="107" y="92"/>
                  </a:cubicBezTo>
                  <a:cubicBezTo>
                    <a:pt x="107" y="108"/>
                    <a:pt x="116" y="143"/>
                    <a:pt x="116" y="143"/>
                  </a:cubicBezTo>
                  <a:cubicBezTo>
                    <a:pt x="128" y="124"/>
                    <a:pt x="128" y="124"/>
                    <a:pt x="128" y="124"/>
                  </a:cubicBezTo>
                  <a:cubicBezTo>
                    <a:pt x="132" y="154"/>
                    <a:pt x="160" y="164"/>
                    <a:pt x="160" y="164"/>
                  </a:cubicBezTo>
                  <a:cubicBezTo>
                    <a:pt x="164" y="185"/>
                    <a:pt x="164" y="185"/>
                    <a:pt x="164" y="185"/>
                  </a:cubicBezTo>
                  <a:cubicBezTo>
                    <a:pt x="171" y="146"/>
                    <a:pt x="202" y="143"/>
                    <a:pt x="203" y="181"/>
                  </a:cubicBezTo>
                  <a:cubicBezTo>
                    <a:pt x="204" y="219"/>
                    <a:pt x="173" y="228"/>
                    <a:pt x="173" y="228"/>
                  </a:cubicBezTo>
                  <a:cubicBezTo>
                    <a:pt x="173" y="228"/>
                    <a:pt x="179" y="238"/>
                    <a:pt x="158" y="297"/>
                  </a:cubicBezTo>
                  <a:cubicBezTo>
                    <a:pt x="154" y="309"/>
                    <a:pt x="148" y="318"/>
                    <a:pt x="142" y="325"/>
                  </a:cubicBezTo>
                  <a:cubicBezTo>
                    <a:pt x="190" y="329"/>
                    <a:pt x="201" y="313"/>
                    <a:pt x="201" y="313"/>
                  </a:cubicBezTo>
                  <a:cubicBezTo>
                    <a:pt x="187" y="290"/>
                    <a:pt x="187" y="290"/>
                    <a:pt x="187" y="290"/>
                  </a:cubicBezTo>
                  <a:cubicBezTo>
                    <a:pt x="209" y="269"/>
                    <a:pt x="209" y="269"/>
                    <a:pt x="209" y="269"/>
                  </a:cubicBezTo>
                  <a:lnTo>
                    <a:pt x="196" y="255"/>
                  </a:lnTo>
                  <a:close/>
                </a:path>
              </a:pathLst>
            </a:custGeom>
            <a:solidFill>
              <a:srgbClr val="000000"/>
            </a:solidFill>
            <a:ln w="20638" cap="rnd">
              <a:solidFill>
                <a:srgbClr val="000000"/>
              </a:solidFill>
              <a:prstDash val="solid"/>
              <a:round/>
              <a:headEnd/>
              <a:tailEnd/>
            </a:ln>
          </p:spPr>
          <p:txBody>
            <a:bodyPr/>
            <a:lstStyle/>
            <a:p>
              <a:endParaRPr lang="ja-JP" altLang="en-US" dirty="0"/>
            </a:p>
          </p:txBody>
        </p:sp>
        <p:sp>
          <p:nvSpPr>
            <p:cNvPr id="4163" name="Freeform 611"/>
            <p:cNvSpPr>
              <a:spLocks/>
            </p:cNvSpPr>
            <p:nvPr/>
          </p:nvSpPr>
          <p:spPr bwMode="auto">
            <a:xfrm>
              <a:off x="-2042831" y="5977551"/>
              <a:ext cx="112713" cy="130175"/>
            </a:xfrm>
            <a:custGeom>
              <a:avLst/>
              <a:gdLst>
                <a:gd name="T0" fmla="*/ 4135 w 29"/>
                <a:gd name="T1" fmla="*/ 331 h 62"/>
                <a:gd name="T2" fmla="*/ 6253 w 29"/>
                <a:gd name="T3" fmla="*/ 28 h 62"/>
                <a:gd name="T4" fmla="*/ 6253 w 29"/>
                <a:gd name="T5" fmla="*/ 28 h 62"/>
                <a:gd name="T6" fmla="*/ 1337 w 29"/>
                <a:gd name="T7" fmla="*/ 104 h 62"/>
                <a:gd name="T8" fmla="*/ 4135 w 29"/>
                <a:gd name="T9" fmla="*/ 331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2">
                  <a:moveTo>
                    <a:pt x="19" y="62"/>
                  </a:moveTo>
                  <a:cubicBezTo>
                    <a:pt x="27" y="33"/>
                    <a:pt x="29" y="5"/>
                    <a:pt x="29" y="5"/>
                  </a:cubicBezTo>
                  <a:cubicBezTo>
                    <a:pt x="29" y="5"/>
                    <a:pt x="29" y="5"/>
                    <a:pt x="29" y="5"/>
                  </a:cubicBezTo>
                  <a:cubicBezTo>
                    <a:pt x="22" y="1"/>
                    <a:pt x="11" y="0"/>
                    <a:pt x="6" y="20"/>
                  </a:cubicBezTo>
                  <a:cubicBezTo>
                    <a:pt x="0" y="46"/>
                    <a:pt x="6" y="58"/>
                    <a:pt x="19" y="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164" name="Freeform 612"/>
            <p:cNvSpPr>
              <a:spLocks/>
            </p:cNvSpPr>
            <p:nvPr/>
          </p:nvSpPr>
          <p:spPr bwMode="auto">
            <a:xfrm>
              <a:off x="-1849156" y="5914051"/>
              <a:ext cx="138113" cy="133350"/>
            </a:xfrm>
            <a:custGeom>
              <a:avLst/>
              <a:gdLst>
                <a:gd name="T0" fmla="*/ 0 w 35"/>
                <a:gd name="T1" fmla="*/ 180 h 64"/>
                <a:gd name="T2" fmla="*/ 2108 w 35"/>
                <a:gd name="T3" fmla="*/ 326 h 64"/>
                <a:gd name="T4" fmla="*/ 0 60000 65536"/>
                <a:gd name="T5" fmla="*/ 0 60000 65536"/>
              </a:gdLst>
              <a:ahLst/>
              <a:cxnLst>
                <a:cxn ang="T4">
                  <a:pos x="T0" y="T1"/>
                </a:cxn>
                <a:cxn ang="T5">
                  <a:pos x="T2" y="T3"/>
                </a:cxn>
              </a:cxnLst>
              <a:rect l="0" t="0" r="r" b="b"/>
              <a:pathLst>
                <a:path w="35" h="64">
                  <a:moveTo>
                    <a:pt x="0" y="35"/>
                  </a:moveTo>
                  <a:cubicBezTo>
                    <a:pt x="0" y="35"/>
                    <a:pt x="35" y="0"/>
                    <a:pt x="9" y="6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65" name="Freeform 613"/>
            <p:cNvSpPr>
              <a:spLocks/>
            </p:cNvSpPr>
            <p:nvPr/>
          </p:nvSpPr>
          <p:spPr bwMode="auto">
            <a:xfrm>
              <a:off x="-1760256" y="5939451"/>
              <a:ext cx="112713" cy="98425"/>
            </a:xfrm>
            <a:custGeom>
              <a:avLst/>
              <a:gdLst>
                <a:gd name="T0" fmla="*/ 0 w 29"/>
                <a:gd name="T1" fmla="*/ 247 h 47"/>
                <a:gd name="T2" fmla="*/ 6253 w 29"/>
                <a:gd name="T3" fmla="*/ 78 h 47"/>
                <a:gd name="T4" fmla="*/ 0 60000 65536"/>
                <a:gd name="T5" fmla="*/ 0 60000 65536"/>
              </a:gdLst>
              <a:ahLst/>
              <a:cxnLst>
                <a:cxn ang="T4">
                  <a:pos x="T0" y="T1"/>
                </a:cxn>
                <a:cxn ang="T5">
                  <a:pos x="T2" y="T3"/>
                </a:cxn>
              </a:cxnLst>
              <a:rect l="0" t="0" r="r" b="b"/>
              <a:pathLst>
                <a:path w="29" h="47">
                  <a:moveTo>
                    <a:pt x="0" y="47"/>
                  </a:moveTo>
                  <a:cubicBezTo>
                    <a:pt x="0" y="47"/>
                    <a:pt x="9" y="0"/>
                    <a:pt x="29" y="1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66" name="Oval 614"/>
            <p:cNvSpPr>
              <a:spLocks noChangeArrowheads="1"/>
            </p:cNvSpPr>
            <p:nvPr/>
          </p:nvSpPr>
          <p:spPr bwMode="auto">
            <a:xfrm>
              <a:off x="-1766606" y="6068038"/>
              <a:ext cx="31750" cy="285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sp>
          <p:nvSpPr>
            <p:cNvPr id="4167" name="Freeform 615"/>
            <p:cNvSpPr>
              <a:spLocks/>
            </p:cNvSpPr>
            <p:nvPr/>
          </p:nvSpPr>
          <p:spPr bwMode="auto">
            <a:xfrm>
              <a:off x="-1326869" y="6036288"/>
              <a:ext cx="71438" cy="68263"/>
            </a:xfrm>
            <a:custGeom>
              <a:avLst/>
              <a:gdLst>
                <a:gd name="T0" fmla="*/ 988 w 18"/>
                <a:gd name="T1" fmla="*/ 0 h 33"/>
                <a:gd name="T2" fmla="*/ 0 w 18"/>
                <a:gd name="T3" fmla="*/ 162 h 33"/>
                <a:gd name="T4" fmla="*/ 0 60000 65536"/>
                <a:gd name="T5" fmla="*/ 0 60000 65536"/>
              </a:gdLst>
              <a:ahLst/>
              <a:cxnLst>
                <a:cxn ang="T4">
                  <a:pos x="T0" y="T1"/>
                </a:cxn>
                <a:cxn ang="T5">
                  <a:pos x="T2" y="T3"/>
                </a:cxn>
              </a:cxnLst>
              <a:rect l="0" t="0" r="r" b="b"/>
              <a:pathLst>
                <a:path w="18" h="33">
                  <a:moveTo>
                    <a:pt x="4" y="0"/>
                  </a:moveTo>
                  <a:cubicBezTo>
                    <a:pt x="4" y="0"/>
                    <a:pt x="18" y="15"/>
                    <a:pt x="0"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68" name="Freeform 616"/>
            <p:cNvSpPr>
              <a:spLocks/>
            </p:cNvSpPr>
            <p:nvPr/>
          </p:nvSpPr>
          <p:spPr bwMode="auto">
            <a:xfrm>
              <a:off x="-1969806" y="6134713"/>
              <a:ext cx="506413" cy="254000"/>
            </a:xfrm>
            <a:custGeom>
              <a:avLst/>
              <a:gdLst>
                <a:gd name="T0" fmla="*/ 0 w 128"/>
                <a:gd name="T1" fmla="*/ 161 h 123"/>
                <a:gd name="T2" fmla="*/ 30664 w 128"/>
                <a:gd name="T3" fmla="*/ 64 h 123"/>
                <a:gd name="T4" fmla="*/ 14627 w 128"/>
                <a:gd name="T5" fmla="*/ 558 h 123"/>
                <a:gd name="T6" fmla="*/ 0 w 128"/>
                <a:gd name="T7" fmla="*/ 161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123">
                  <a:moveTo>
                    <a:pt x="0" y="33"/>
                  </a:moveTo>
                  <a:cubicBezTo>
                    <a:pt x="0" y="33"/>
                    <a:pt x="100" y="0"/>
                    <a:pt x="128" y="13"/>
                  </a:cubicBezTo>
                  <a:cubicBezTo>
                    <a:pt x="128" y="13"/>
                    <a:pt x="94" y="107"/>
                    <a:pt x="61" y="115"/>
                  </a:cubicBezTo>
                  <a:cubicBezTo>
                    <a:pt x="28" y="123"/>
                    <a:pt x="0" y="33"/>
                    <a:pt x="0" y="33"/>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4169" name="Freeform 617"/>
            <p:cNvSpPr>
              <a:spLocks/>
            </p:cNvSpPr>
            <p:nvPr/>
          </p:nvSpPr>
          <p:spPr bwMode="auto">
            <a:xfrm>
              <a:off x="-2230156" y="6380776"/>
              <a:ext cx="950913" cy="242888"/>
            </a:xfrm>
            <a:custGeom>
              <a:avLst/>
              <a:gdLst>
                <a:gd name="T0" fmla="*/ 42390 w 241"/>
                <a:gd name="T1" fmla="*/ 0 h 117"/>
                <a:gd name="T2" fmla="*/ 31859 w 241"/>
                <a:gd name="T3" fmla="*/ 50 h 117"/>
                <a:gd name="T4" fmla="*/ 17933 w 241"/>
                <a:gd name="T5" fmla="*/ 160 h 117"/>
                <a:gd name="T6" fmla="*/ 7091 w 241"/>
                <a:gd name="T7" fmla="*/ 212 h 117"/>
                <a:gd name="T8" fmla="*/ 7785 w 241"/>
                <a:gd name="T9" fmla="*/ 587 h 117"/>
                <a:gd name="T10" fmla="*/ 56828 w 241"/>
                <a:gd name="T11" fmla="*/ 587 h 117"/>
                <a:gd name="T12" fmla="*/ 50947 w 241"/>
                <a:gd name="T13" fmla="*/ 115 h 117"/>
                <a:gd name="T14" fmla="*/ 42390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4170" name="Freeform 618"/>
            <p:cNvSpPr>
              <a:spLocks/>
            </p:cNvSpPr>
            <p:nvPr/>
          </p:nvSpPr>
          <p:spPr bwMode="auto">
            <a:xfrm>
              <a:off x="-1699931" y="6398238"/>
              <a:ext cx="95250" cy="101600"/>
            </a:xfrm>
            <a:custGeom>
              <a:avLst/>
              <a:gdLst>
                <a:gd name="T0" fmla="*/ 0 w 24"/>
                <a:gd name="T1" fmla="*/ 1 h 49"/>
                <a:gd name="T2" fmla="*/ 313 w 24"/>
                <a:gd name="T3" fmla="*/ 246 h 49"/>
                <a:gd name="T4" fmla="*/ 5863 w 24"/>
                <a:gd name="T5" fmla="*/ 0 h 49"/>
                <a:gd name="T6" fmla="*/ 0 w 24"/>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171" name="Freeform 619"/>
            <p:cNvSpPr>
              <a:spLocks/>
            </p:cNvSpPr>
            <p:nvPr/>
          </p:nvSpPr>
          <p:spPr bwMode="auto">
            <a:xfrm>
              <a:off x="-1811056" y="6418876"/>
              <a:ext cx="111125" cy="77788"/>
            </a:xfrm>
            <a:custGeom>
              <a:avLst/>
              <a:gdLst>
                <a:gd name="T0" fmla="*/ 4895 w 28"/>
                <a:gd name="T1" fmla="*/ 0 h 38"/>
                <a:gd name="T2" fmla="*/ 0 w 28"/>
                <a:gd name="T3" fmla="*/ 173 h 38"/>
                <a:gd name="T4" fmla="*/ 6845 w 28"/>
                <a:gd name="T5" fmla="*/ 162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2" name="Freeform 620"/>
            <p:cNvSpPr>
              <a:spLocks/>
            </p:cNvSpPr>
            <p:nvPr/>
          </p:nvSpPr>
          <p:spPr bwMode="auto">
            <a:xfrm>
              <a:off x="-1665006" y="6403001"/>
              <a:ext cx="130175" cy="96838"/>
            </a:xfrm>
            <a:custGeom>
              <a:avLst/>
              <a:gdLst>
                <a:gd name="T0" fmla="*/ 0 w 33"/>
                <a:gd name="T1" fmla="*/ 212 h 46"/>
                <a:gd name="T2" fmla="*/ 7780 w 33"/>
                <a:gd name="T3" fmla="*/ 249 h 46"/>
                <a:gd name="T4" fmla="*/ 4927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3" name="Freeform 621"/>
            <p:cNvSpPr>
              <a:spLocks/>
            </p:cNvSpPr>
            <p:nvPr/>
          </p:nvSpPr>
          <p:spPr bwMode="auto">
            <a:xfrm>
              <a:off x="-1853919" y="6582388"/>
              <a:ext cx="58738" cy="41275"/>
            </a:xfrm>
            <a:custGeom>
              <a:avLst/>
              <a:gdLst>
                <a:gd name="T0" fmla="*/ 3365 w 15"/>
                <a:gd name="T1" fmla="*/ 0 h 20"/>
                <a:gd name="T2" fmla="*/ 0 w 15"/>
                <a:gd name="T3" fmla="*/ 96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4" name="Line 622"/>
            <p:cNvSpPr>
              <a:spLocks noChangeShapeType="1"/>
            </p:cNvSpPr>
            <p:nvPr/>
          </p:nvSpPr>
          <p:spPr bwMode="auto">
            <a:xfrm>
              <a:off x="-1944406" y="6447451"/>
              <a:ext cx="69850" cy="33338"/>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175" name="Line 623"/>
            <p:cNvSpPr>
              <a:spLocks noChangeShapeType="1"/>
            </p:cNvSpPr>
            <p:nvPr/>
          </p:nvSpPr>
          <p:spPr bwMode="auto">
            <a:xfrm>
              <a:off x="-2031719" y="6460151"/>
              <a:ext cx="3175" cy="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176" name="Freeform 624"/>
            <p:cNvSpPr>
              <a:spLocks/>
            </p:cNvSpPr>
            <p:nvPr/>
          </p:nvSpPr>
          <p:spPr bwMode="auto">
            <a:xfrm>
              <a:off x="-2244444" y="6361726"/>
              <a:ext cx="295275" cy="184150"/>
            </a:xfrm>
            <a:custGeom>
              <a:avLst/>
              <a:gdLst>
                <a:gd name="T0" fmla="*/ 12750 w 75"/>
                <a:gd name="T1" fmla="*/ 358 h 89"/>
                <a:gd name="T2" fmla="*/ 7232 w 75"/>
                <a:gd name="T3" fmla="*/ 437 h 89"/>
                <a:gd name="T4" fmla="*/ 184 w 75"/>
                <a:gd name="T5" fmla="*/ 231 h 89"/>
                <a:gd name="T6" fmla="*/ 7232 w 75"/>
                <a:gd name="T7" fmla="*/ 0 h 89"/>
                <a:gd name="T8" fmla="*/ 11656 w 75"/>
                <a:gd name="T9" fmla="*/ 78 h 89"/>
                <a:gd name="T10" fmla="*/ 17251 w 75"/>
                <a:gd name="T11" fmla="*/ 225 h 89"/>
                <a:gd name="T12" fmla="*/ 12750 w 75"/>
                <a:gd name="T13" fmla="*/ 358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89">
                  <a:moveTo>
                    <a:pt x="55" y="73"/>
                  </a:moveTo>
                  <a:cubicBezTo>
                    <a:pt x="55" y="73"/>
                    <a:pt x="56" y="89"/>
                    <a:pt x="31" y="89"/>
                  </a:cubicBezTo>
                  <a:cubicBezTo>
                    <a:pt x="6" y="89"/>
                    <a:pt x="0" y="69"/>
                    <a:pt x="1" y="47"/>
                  </a:cubicBezTo>
                  <a:cubicBezTo>
                    <a:pt x="1" y="26"/>
                    <a:pt x="16" y="0"/>
                    <a:pt x="31" y="0"/>
                  </a:cubicBezTo>
                  <a:cubicBezTo>
                    <a:pt x="47" y="0"/>
                    <a:pt x="50" y="16"/>
                    <a:pt x="50" y="16"/>
                  </a:cubicBezTo>
                  <a:cubicBezTo>
                    <a:pt x="50" y="16"/>
                    <a:pt x="75" y="16"/>
                    <a:pt x="74" y="46"/>
                  </a:cubicBezTo>
                  <a:cubicBezTo>
                    <a:pt x="74" y="76"/>
                    <a:pt x="59" y="81"/>
                    <a:pt x="55" y="73"/>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4177" name="Freeform 625"/>
            <p:cNvSpPr>
              <a:spLocks/>
            </p:cNvSpPr>
            <p:nvPr/>
          </p:nvSpPr>
          <p:spPr bwMode="auto">
            <a:xfrm>
              <a:off x="-2103156" y="6460151"/>
              <a:ext cx="76200" cy="52388"/>
            </a:xfrm>
            <a:custGeom>
              <a:avLst/>
              <a:gdLst>
                <a:gd name="T0" fmla="*/ 4646 w 19"/>
                <a:gd name="T1" fmla="*/ 0 h 26"/>
                <a:gd name="T2" fmla="*/ 4934 w 19"/>
                <a:gd name="T3" fmla="*/ 10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8" name="Freeform 626"/>
            <p:cNvSpPr>
              <a:spLocks/>
            </p:cNvSpPr>
            <p:nvPr/>
          </p:nvSpPr>
          <p:spPr bwMode="auto">
            <a:xfrm>
              <a:off x="-2238094" y="6377601"/>
              <a:ext cx="190500" cy="63500"/>
            </a:xfrm>
            <a:custGeom>
              <a:avLst/>
              <a:gdLst>
                <a:gd name="T0" fmla="*/ 0 w 48"/>
                <a:gd name="T1" fmla="*/ 143 h 31"/>
                <a:gd name="T2" fmla="*/ 11720 w 48"/>
                <a:gd name="T3" fmla="*/ 41 h 31"/>
                <a:gd name="T4" fmla="*/ 0 60000 65536"/>
                <a:gd name="T5" fmla="*/ 0 60000 65536"/>
              </a:gdLst>
              <a:ahLst/>
              <a:cxnLst>
                <a:cxn ang="T4">
                  <a:pos x="T0" y="T1"/>
                </a:cxn>
                <a:cxn ang="T5">
                  <a:pos x="T2" y="T3"/>
                </a:cxn>
              </a:cxnLst>
              <a:rect l="0" t="0" r="r" b="b"/>
              <a:pathLst>
                <a:path w="48" h="31">
                  <a:moveTo>
                    <a:pt x="0" y="31"/>
                  </a:moveTo>
                  <a:cubicBezTo>
                    <a:pt x="0" y="31"/>
                    <a:pt x="22" y="0"/>
                    <a:pt x="48"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179" name="Oval 627"/>
            <p:cNvSpPr>
              <a:spLocks noChangeArrowheads="1"/>
            </p:cNvSpPr>
            <p:nvPr/>
          </p:nvSpPr>
          <p:spPr bwMode="auto">
            <a:xfrm>
              <a:off x="-1853919" y="6064863"/>
              <a:ext cx="33338" cy="301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dirty="0"/>
            </a:p>
          </p:txBody>
        </p:sp>
      </p:grpSp>
      <p:sp>
        <p:nvSpPr>
          <p:cNvPr id="4124" name="Text Box 878"/>
          <p:cNvSpPr txBox="1">
            <a:spLocks noChangeArrowheads="1"/>
          </p:cNvSpPr>
          <p:nvPr/>
        </p:nvSpPr>
        <p:spPr bwMode="auto">
          <a:xfrm>
            <a:off x="4022853" y="5739168"/>
            <a:ext cx="865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辻</a:t>
            </a:r>
          </a:p>
        </p:txBody>
      </p:sp>
      <p:sp>
        <p:nvSpPr>
          <p:cNvPr id="4125" name="Text Box 883"/>
          <p:cNvSpPr txBox="1">
            <a:spLocks noChangeArrowheads="1"/>
          </p:cNvSpPr>
          <p:nvPr/>
        </p:nvSpPr>
        <p:spPr bwMode="auto">
          <a:xfrm>
            <a:off x="5177015" y="2298358"/>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木村</a:t>
            </a:r>
          </a:p>
        </p:txBody>
      </p:sp>
      <p:sp>
        <p:nvSpPr>
          <p:cNvPr id="4126" name="Text Box 884"/>
          <p:cNvSpPr txBox="1">
            <a:spLocks noChangeArrowheads="1"/>
          </p:cNvSpPr>
          <p:nvPr/>
        </p:nvSpPr>
        <p:spPr bwMode="auto">
          <a:xfrm>
            <a:off x="3807399" y="4509120"/>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鈴木</a:t>
            </a:r>
          </a:p>
        </p:txBody>
      </p:sp>
      <p:grpSp>
        <p:nvGrpSpPr>
          <p:cNvPr id="8" name="グループ化 7"/>
          <p:cNvGrpSpPr/>
          <p:nvPr/>
        </p:nvGrpSpPr>
        <p:grpSpPr>
          <a:xfrm>
            <a:off x="6380941" y="1268760"/>
            <a:ext cx="1171394" cy="1032144"/>
            <a:chOff x="9972600" y="1701896"/>
            <a:chExt cx="1227652" cy="1377341"/>
          </a:xfrm>
        </p:grpSpPr>
        <p:sp>
          <p:nvSpPr>
            <p:cNvPr id="286" name="Freeform 696"/>
            <p:cNvSpPr>
              <a:spLocks/>
            </p:cNvSpPr>
            <p:nvPr/>
          </p:nvSpPr>
          <p:spPr bwMode="auto">
            <a:xfrm rot="21236550" flipH="1">
              <a:off x="9975675" y="1701896"/>
              <a:ext cx="915574" cy="793043"/>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239" name="Freeform 1376"/>
            <p:cNvSpPr>
              <a:spLocks/>
            </p:cNvSpPr>
            <p:nvPr/>
          </p:nvSpPr>
          <p:spPr bwMode="auto">
            <a:xfrm rot="19109818" flipH="1">
              <a:off x="10835218" y="2094193"/>
              <a:ext cx="308038" cy="206562"/>
            </a:xfrm>
            <a:custGeom>
              <a:avLst/>
              <a:gdLst>
                <a:gd name="T0" fmla="*/ 2147483647 w 67"/>
                <a:gd name="T1" fmla="*/ 2147483647 h 62"/>
                <a:gd name="T2" fmla="*/ 2147483647 w 67"/>
                <a:gd name="T3" fmla="*/ 2147483647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2">
                  <a:moveTo>
                    <a:pt x="36" y="54"/>
                  </a:moveTo>
                  <a:cubicBezTo>
                    <a:pt x="36" y="54"/>
                    <a:pt x="50" y="55"/>
                    <a:pt x="57" y="45"/>
                  </a:cubicBezTo>
                  <a:cubicBezTo>
                    <a:pt x="63" y="36"/>
                    <a:pt x="67" y="5"/>
                    <a:pt x="32" y="8"/>
                  </a:cubicBezTo>
                  <a:cubicBezTo>
                    <a:pt x="32" y="8"/>
                    <a:pt x="20" y="0"/>
                    <a:pt x="15" y="9"/>
                  </a:cubicBezTo>
                  <a:cubicBezTo>
                    <a:pt x="10" y="17"/>
                    <a:pt x="25" y="24"/>
                    <a:pt x="25" y="24"/>
                  </a:cubicBezTo>
                  <a:cubicBezTo>
                    <a:pt x="25" y="24"/>
                    <a:pt x="0" y="34"/>
                    <a:pt x="7" y="44"/>
                  </a:cubicBezTo>
                  <a:cubicBezTo>
                    <a:pt x="7" y="44"/>
                    <a:pt x="9" y="46"/>
                    <a:pt x="12" y="44"/>
                  </a:cubicBezTo>
                  <a:cubicBezTo>
                    <a:pt x="12" y="44"/>
                    <a:pt x="8" y="50"/>
                    <a:pt x="12" y="53"/>
                  </a:cubicBezTo>
                  <a:cubicBezTo>
                    <a:pt x="16" y="57"/>
                    <a:pt x="22" y="52"/>
                    <a:pt x="22" y="52"/>
                  </a:cubicBezTo>
                  <a:cubicBezTo>
                    <a:pt x="22" y="52"/>
                    <a:pt x="19" y="58"/>
                    <a:pt x="24" y="60"/>
                  </a:cubicBezTo>
                  <a:cubicBezTo>
                    <a:pt x="28" y="62"/>
                    <a:pt x="36" y="54"/>
                    <a:pt x="36" y="5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240" name="Freeform 1362"/>
            <p:cNvSpPr>
              <a:spLocks/>
            </p:cNvSpPr>
            <p:nvPr/>
          </p:nvSpPr>
          <p:spPr bwMode="auto">
            <a:xfrm rot="19109818" flipH="1">
              <a:off x="10507593" y="2449556"/>
              <a:ext cx="692659" cy="480064"/>
            </a:xfrm>
            <a:custGeom>
              <a:avLst/>
              <a:gdLst>
                <a:gd name="T0" fmla="*/ 2147483647 w 151"/>
                <a:gd name="T1" fmla="*/ 2147483647 h 145"/>
                <a:gd name="T2" fmla="*/ 2147483647 w 151"/>
                <a:gd name="T3" fmla="*/ 2147483647 h 145"/>
                <a:gd name="T4" fmla="*/ 2147483647 w 151"/>
                <a:gd name="T5" fmla="*/ 2147483647 h 145"/>
                <a:gd name="T6" fmla="*/ 2147483647 w 151"/>
                <a:gd name="T7" fmla="*/ 0 h 145"/>
                <a:gd name="T8" fmla="*/ 2147483647 w 151"/>
                <a:gd name="T9" fmla="*/ 2147483647 h 145"/>
                <a:gd name="T10" fmla="*/ 2147483647 w 151"/>
                <a:gd name="T11" fmla="*/ 2147483647 h 145"/>
                <a:gd name="T12" fmla="*/ 2147483647 w 151"/>
                <a:gd name="T13" fmla="*/ 2147483647 h 145"/>
                <a:gd name="T14" fmla="*/ 2147483647 w 151"/>
                <a:gd name="T15" fmla="*/ 2147483647 h 145"/>
                <a:gd name="T16" fmla="*/ 0 w 151"/>
                <a:gd name="T17" fmla="*/ 2147483647 h 145"/>
                <a:gd name="T18" fmla="*/ 2147483647 w 151"/>
                <a:gd name="T19" fmla="*/ 2147483647 h 145"/>
                <a:gd name="T20" fmla="*/ 2147483647 w 151"/>
                <a:gd name="T21" fmla="*/ 2147483647 h 145"/>
                <a:gd name="T22" fmla="*/ 2147483647 w 151"/>
                <a:gd name="T23" fmla="*/ 2147483647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145">
                  <a:moveTo>
                    <a:pt x="144" y="23"/>
                  </a:moveTo>
                  <a:cubicBezTo>
                    <a:pt x="141" y="8"/>
                    <a:pt x="130" y="4"/>
                    <a:pt x="121" y="3"/>
                  </a:cubicBezTo>
                  <a:cubicBezTo>
                    <a:pt x="107" y="14"/>
                    <a:pt x="90" y="22"/>
                    <a:pt x="76" y="21"/>
                  </a:cubicBezTo>
                  <a:cubicBezTo>
                    <a:pt x="65" y="20"/>
                    <a:pt x="54" y="11"/>
                    <a:pt x="44" y="0"/>
                  </a:cubicBezTo>
                  <a:cubicBezTo>
                    <a:pt x="22" y="3"/>
                    <a:pt x="22" y="3"/>
                    <a:pt x="22" y="3"/>
                  </a:cubicBezTo>
                  <a:cubicBezTo>
                    <a:pt x="21" y="4"/>
                    <a:pt x="20" y="5"/>
                    <a:pt x="19" y="6"/>
                  </a:cubicBezTo>
                  <a:cubicBezTo>
                    <a:pt x="19" y="11"/>
                    <a:pt x="17" y="16"/>
                    <a:pt x="16" y="18"/>
                  </a:cubicBezTo>
                  <a:cubicBezTo>
                    <a:pt x="12" y="24"/>
                    <a:pt x="7" y="26"/>
                    <a:pt x="2" y="26"/>
                  </a:cubicBezTo>
                  <a:cubicBezTo>
                    <a:pt x="1" y="28"/>
                    <a:pt x="0" y="29"/>
                    <a:pt x="0" y="29"/>
                  </a:cubicBezTo>
                  <a:cubicBezTo>
                    <a:pt x="5" y="92"/>
                    <a:pt x="46" y="61"/>
                    <a:pt x="46" y="61"/>
                  </a:cubicBezTo>
                  <a:cubicBezTo>
                    <a:pt x="137" y="145"/>
                    <a:pt x="137" y="145"/>
                    <a:pt x="137" y="145"/>
                  </a:cubicBezTo>
                  <a:cubicBezTo>
                    <a:pt x="151" y="132"/>
                    <a:pt x="150" y="51"/>
                    <a:pt x="144" y="23"/>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42" name="Freeform 1373"/>
            <p:cNvSpPr>
              <a:spLocks/>
            </p:cNvSpPr>
            <p:nvPr/>
          </p:nvSpPr>
          <p:spPr bwMode="auto">
            <a:xfrm rot="19109818" flipH="1">
              <a:off x="10641785" y="2573491"/>
              <a:ext cx="180398" cy="149183"/>
            </a:xfrm>
            <a:custGeom>
              <a:avLst/>
              <a:gdLst>
                <a:gd name="T0" fmla="*/ 0 w 39"/>
                <a:gd name="T1" fmla="*/ 2147483647 h 45"/>
                <a:gd name="T2" fmla="*/ 2147483647 w 39"/>
                <a:gd name="T3" fmla="*/ 2147483647 h 45"/>
                <a:gd name="T4" fmla="*/ 2147483647 w 39"/>
                <a:gd name="T5" fmla="*/ 0 h 45"/>
                <a:gd name="T6" fmla="*/ 0 60000 65536"/>
                <a:gd name="T7" fmla="*/ 0 60000 65536"/>
                <a:gd name="T8" fmla="*/ 0 60000 65536"/>
              </a:gdLst>
              <a:ahLst/>
              <a:cxnLst>
                <a:cxn ang="T6">
                  <a:pos x="T0" y="T1"/>
                </a:cxn>
                <a:cxn ang="T7">
                  <a:pos x="T2" y="T3"/>
                </a:cxn>
                <a:cxn ang="T8">
                  <a:pos x="T4" y="T5"/>
                </a:cxn>
              </a:cxnLst>
              <a:rect l="0" t="0" r="r" b="b"/>
              <a:pathLst>
                <a:path w="39" h="45">
                  <a:moveTo>
                    <a:pt x="0" y="27"/>
                  </a:moveTo>
                  <a:cubicBezTo>
                    <a:pt x="0" y="27"/>
                    <a:pt x="17" y="43"/>
                    <a:pt x="26" y="44"/>
                  </a:cubicBezTo>
                  <a:cubicBezTo>
                    <a:pt x="36" y="45"/>
                    <a:pt x="39" y="6"/>
                    <a:pt x="30"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4" name="Freeform 1375"/>
            <p:cNvSpPr>
              <a:spLocks/>
            </p:cNvSpPr>
            <p:nvPr/>
          </p:nvSpPr>
          <p:spPr bwMode="auto">
            <a:xfrm rot="19109818" flipH="1">
              <a:off x="10886581" y="2563789"/>
              <a:ext cx="40845" cy="24865"/>
            </a:xfrm>
            <a:custGeom>
              <a:avLst/>
              <a:gdLst>
                <a:gd name="T0" fmla="*/ 0 w 9"/>
                <a:gd name="T1" fmla="*/ 2147483647 h 7"/>
                <a:gd name="T2" fmla="*/ 2147483647 w 9"/>
                <a:gd name="T3" fmla="*/ 2147483647 h 7"/>
                <a:gd name="T4" fmla="*/ 0 60000 65536"/>
                <a:gd name="T5" fmla="*/ 0 60000 65536"/>
              </a:gdLst>
              <a:ahLst/>
              <a:cxnLst>
                <a:cxn ang="T4">
                  <a:pos x="T0" y="T1"/>
                </a:cxn>
                <a:cxn ang="T5">
                  <a:pos x="T2" y="T3"/>
                </a:cxn>
              </a:cxnLst>
              <a:rect l="0" t="0" r="r" b="b"/>
              <a:pathLst>
                <a:path w="9" h="7">
                  <a:moveTo>
                    <a:pt x="0" y="7"/>
                  </a:moveTo>
                  <a:cubicBezTo>
                    <a:pt x="0" y="7"/>
                    <a:pt x="9" y="0"/>
                    <a:pt x="6" y="2"/>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 name="Freeform 1377"/>
            <p:cNvSpPr>
              <a:spLocks/>
            </p:cNvSpPr>
            <p:nvPr/>
          </p:nvSpPr>
          <p:spPr bwMode="auto">
            <a:xfrm rot="19109818" flipH="1">
              <a:off x="11043703" y="2218435"/>
              <a:ext cx="42547" cy="32514"/>
            </a:xfrm>
            <a:custGeom>
              <a:avLst/>
              <a:gdLst>
                <a:gd name="T0" fmla="*/ 2147483647 w 9"/>
                <a:gd name="T1" fmla="*/ 0 h 10"/>
                <a:gd name="T2" fmla="*/ 0 w 9"/>
                <a:gd name="T3" fmla="*/ 2147483647 h 10"/>
                <a:gd name="T4" fmla="*/ 0 60000 65536"/>
                <a:gd name="T5" fmla="*/ 0 60000 65536"/>
              </a:gdLst>
              <a:ahLst/>
              <a:cxnLst>
                <a:cxn ang="T4">
                  <a:pos x="T0" y="T1"/>
                </a:cxn>
                <a:cxn ang="T5">
                  <a:pos x="T2" y="T3"/>
                </a:cxn>
              </a:cxnLst>
              <a:rect l="0" t="0" r="r" b="b"/>
              <a:pathLst>
                <a:path w="9" h="10">
                  <a:moveTo>
                    <a:pt x="9" y="0"/>
                  </a:moveTo>
                  <a:cubicBezTo>
                    <a:pt x="9" y="0"/>
                    <a:pt x="2" y="5"/>
                    <a:pt x="0" y="1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6" name="Freeform 1378"/>
            <p:cNvSpPr>
              <a:spLocks/>
            </p:cNvSpPr>
            <p:nvPr/>
          </p:nvSpPr>
          <p:spPr bwMode="auto">
            <a:xfrm rot="19109818" flipH="1">
              <a:off x="10963662" y="2199802"/>
              <a:ext cx="56162" cy="49728"/>
            </a:xfrm>
            <a:custGeom>
              <a:avLst/>
              <a:gdLst>
                <a:gd name="T0" fmla="*/ 2147483647 w 12"/>
                <a:gd name="T1" fmla="*/ 0 h 15"/>
                <a:gd name="T2" fmla="*/ 2147483647 w 12"/>
                <a:gd name="T3" fmla="*/ 2147483647 h 15"/>
                <a:gd name="T4" fmla="*/ 0 60000 65536"/>
                <a:gd name="T5" fmla="*/ 0 60000 65536"/>
              </a:gdLst>
              <a:ahLst/>
              <a:cxnLst>
                <a:cxn ang="T4">
                  <a:pos x="T0" y="T1"/>
                </a:cxn>
                <a:cxn ang="T5">
                  <a:pos x="T2" y="T3"/>
                </a:cxn>
              </a:cxnLst>
              <a:rect l="0" t="0" r="r" b="b"/>
              <a:pathLst>
                <a:path w="12" h="15">
                  <a:moveTo>
                    <a:pt x="3" y="0"/>
                  </a:moveTo>
                  <a:cubicBezTo>
                    <a:pt x="3" y="0"/>
                    <a:pt x="0" y="9"/>
                    <a:pt x="12"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7" name="Line 1379"/>
            <p:cNvSpPr>
              <a:spLocks noChangeShapeType="1"/>
            </p:cNvSpPr>
            <p:nvPr/>
          </p:nvSpPr>
          <p:spPr bwMode="auto">
            <a:xfrm rot="19109818">
              <a:off x="11030231" y="2263902"/>
              <a:ext cx="37441" cy="36339"/>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3" name="Freeform 1192"/>
            <p:cNvSpPr>
              <a:spLocks/>
            </p:cNvSpPr>
            <p:nvPr/>
          </p:nvSpPr>
          <p:spPr bwMode="auto">
            <a:xfrm>
              <a:off x="9972600" y="2634427"/>
              <a:ext cx="906193" cy="444810"/>
            </a:xfrm>
            <a:custGeom>
              <a:avLst/>
              <a:gdLst>
                <a:gd name="T0" fmla="*/ 442 w 242"/>
                <a:gd name="T1" fmla="*/ 71 h 87"/>
                <a:gd name="T2" fmla="*/ 378 w 242"/>
                <a:gd name="T3" fmla="*/ 9 h 87"/>
                <a:gd name="T4" fmla="*/ 291 w 242"/>
                <a:gd name="T5" fmla="*/ 0 h 87"/>
                <a:gd name="T6" fmla="*/ 227 w 242"/>
                <a:gd name="T7" fmla="*/ 20 h 87"/>
                <a:gd name="T8" fmla="*/ 130 w 242"/>
                <a:gd name="T9" fmla="*/ 19 h 87"/>
                <a:gd name="T10" fmla="*/ 0 w 242"/>
                <a:gd name="T11" fmla="*/ 160 h 87"/>
                <a:gd name="T12" fmla="*/ 375 w 242"/>
                <a:gd name="T13" fmla="*/ 162 h 87"/>
                <a:gd name="T14" fmla="*/ 371 w 242"/>
                <a:gd name="T15" fmla="*/ 149 h 87"/>
                <a:gd name="T16" fmla="*/ 442 w 242"/>
                <a:gd name="T17" fmla="*/ 71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2" h="87">
                  <a:moveTo>
                    <a:pt x="237" y="38"/>
                  </a:moveTo>
                  <a:cubicBezTo>
                    <a:pt x="212" y="36"/>
                    <a:pt x="203" y="5"/>
                    <a:pt x="203" y="5"/>
                  </a:cubicBezTo>
                  <a:cubicBezTo>
                    <a:pt x="184" y="14"/>
                    <a:pt x="171" y="6"/>
                    <a:pt x="156" y="0"/>
                  </a:cubicBezTo>
                  <a:cubicBezTo>
                    <a:pt x="145" y="7"/>
                    <a:pt x="133" y="10"/>
                    <a:pt x="122" y="11"/>
                  </a:cubicBezTo>
                  <a:cubicBezTo>
                    <a:pt x="122" y="11"/>
                    <a:pt x="98" y="16"/>
                    <a:pt x="70" y="10"/>
                  </a:cubicBezTo>
                  <a:cubicBezTo>
                    <a:pt x="26" y="35"/>
                    <a:pt x="0" y="86"/>
                    <a:pt x="0" y="86"/>
                  </a:cubicBezTo>
                  <a:cubicBezTo>
                    <a:pt x="201" y="87"/>
                    <a:pt x="201" y="87"/>
                    <a:pt x="201" y="87"/>
                  </a:cubicBezTo>
                  <a:cubicBezTo>
                    <a:pt x="199" y="80"/>
                    <a:pt x="199" y="80"/>
                    <a:pt x="199" y="80"/>
                  </a:cubicBezTo>
                  <a:cubicBezTo>
                    <a:pt x="242" y="81"/>
                    <a:pt x="237" y="38"/>
                    <a:pt x="237" y="38"/>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294" name="Freeform 1203"/>
            <p:cNvSpPr>
              <a:spLocks/>
            </p:cNvSpPr>
            <p:nvPr/>
          </p:nvSpPr>
          <p:spPr bwMode="auto">
            <a:xfrm>
              <a:off x="10380488" y="2670121"/>
              <a:ext cx="138641" cy="219659"/>
            </a:xfrm>
            <a:custGeom>
              <a:avLst/>
              <a:gdLst>
                <a:gd name="T0" fmla="*/ 24 w 37"/>
                <a:gd name="T1" fmla="*/ 7 h 43"/>
                <a:gd name="T2" fmla="*/ 0 w 37"/>
                <a:gd name="T3" fmla="*/ 11 h 43"/>
                <a:gd name="T4" fmla="*/ 50 w 37"/>
                <a:gd name="T5" fmla="*/ 76 h 43"/>
                <a:gd name="T6" fmla="*/ 62 w 37"/>
                <a:gd name="T7" fmla="*/ 0 h 43"/>
                <a:gd name="T8" fmla="*/ 24 w 37"/>
                <a:gd name="T9" fmla="*/ 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3">
                  <a:moveTo>
                    <a:pt x="13" y="4"/>
                  </a:moveTo>
                  <a:cubicBezTo>
                    <a:pt x="13" y="4"/>
                    <a:pt x="8" y="5"/>
                    <a:pt x="0" y="6"/>
                  </a:cubicBezTo>
                  <a:cubicBezTo>
                    <a:pt x="6" y="21"/>
                    <a:pt x="17" y="43"/>
                    <a:pt x="27" y="41"/>
                  </a:cubicBezTo>
                  <a:cubicBezTo>
                    <a:pt x="37" y="39"/>
                    <a:pt x="36" y="15"/>
                    <a:pt x="33" y="0"/>
                  </a:cubicBezTo>
                  <a:cubicBezTo>
                    <a:pt x="27" y="2"/>
                    <a:pt x="20" y="4"/>
                    <a:pt x="13" y="4"/>
                  </a:cubicBezTo>
                  <a:close/>
                </a:path>
              </a:pathLst>
            </a:custGeom>
            <a:solidFill>
              <a:srgbClr val="FFCC99"/>
            </a:solidFill>
            <a:ln w="17463" cap="rnd">
              <a:solidFill>
                <a:srgbClr val="000000"/>
              </a:solidFill>
              <a:prstDash val="solid"/>
              <a:round/>
              <a:headEnd/>
              <a:tailEnd/>
            </a:ln>
          </p:spPr>
          <p:txBody>
            <a:bodyPr/>
            <a:lstStyle/>
            <a:p>
              <a:endParaRPr lang="ja-JP" altLang="en-US"/>
            </a:p>
          </p:txBody>
        </p:sp>
        <p:sp>
          <p:nvSpPr>
            <p:cNvPr id="295" name="Freeform 1204"/>
            <p:cNvSpPr>
              <a:spLocks/>
            </p:cNvSpPr>
            <p:nvPr/>
          </p:nvSpPr>
          <p:spPr bwMode="auto">
            <a:xfrm>
              <a:off x="10332265" y="2705817"/>
              <a:ext cx="116539" cy="225151"/>
            </a:xfrm>
            <a:custGeom>
              <a:avLst/>
              <a:gdLst>
                <a:gd name="T0" fmla="*/ 7 w 31"/>
                <a:gd name="T1" fmla="*/ 0 h 44"/>
                <a:gd name="T2" fmla="*/ 0 w 31"/>
                <a:gd name="T3" fmla="*/ 82 h 44"/>
                <a:gd name="T4" fmla="*/ 58 w 31"/>
                <a:gd name="T5" fmla="*/ 63 h 44"/>
                <a:gd name="T6" fmla="*/ 0 60000 65536"/>
                <a:gd name="T7" fmla="*/ 0 60000 65536"/>
                <a:gd name="T8" fmla="*/ 0 60000 65536"/>
              </a:gdLst>
              <a:ahLst/>
              <a:cxnLst>
                <a:cxn ang="T6">
                  <a:pos x="T0" y="T1"/>
                </a:cxn>
                <a:cxn ang="T7">
                  <a:pos x="T2" y="T3"/>
                </a:cxn>
                <a:cxn ang="T8">
                  <a:pos x="T4" y="T5"/>
                </a:cxn>
              </a:cxnLst>
              <a:rect l="0" t="0" r="r" b="b"/>
              <a:pathLst>
                <a:path w="31" h="44">
                  <a:moveTo>
                    <a:pt x="4" y="0"/>
                  </a:moveTo>
                  <a:cubicBezTo>
                    <a:pt x="0" y="44"/>
                    <a:pt x="0" y="44"/>
                    <a:pt x="0" y="44"/>
                  </a:cubicBezTo>
                  <a:cubicBezTo>
                    <a:pt x="0" y="44"/>
                    <a:pt x="12" y="29"/>
                    <a:pt x="31" y="34"/>
                  </a:cubicBezTo>
                </a:path>
              </a:pathLst>
            </a:custGeom>
            <a:solidFill>
              <a:srgbClr val="CCECFF"/>
            </a:solidFill>
            <a:ln w="17463" cap="rnd">
              <a:solidFill>
                <a:srgbClr val="000000"/>
              </a:solidFill>
              <a:prstDash val="solid"/>
              <a:round/>
              <a:headEnd/>
              <a:tailEnd/>
            </a:ln>
          </p:spPr>
          <p:txBody>
            <a:bodyPr/>
            <a:lstStyle/>
            <a:p>
              <a:endParaRPr lang="ja-JP" altLang="en-US"/>
            </a:p>
          </p:txBody>
        </p:sp>
        <p:sp>
          <p:nvSpPr>
            <p:cNvPr id="296" name="Freeform 1205"/>
            <p:cNvSpPr>
              <a:spLocks/>
            </p:cNvSpPr>
            <p:nvPr/>
          </p:nvSpPr>
          <p:spPr bwMode="auto">
            <a:xfrm>
              <a:off x="10507074" y="2664629"/>
              <a:ext cx="106492" cy="189457"/>
            </a:xfrm>
            <a:custGeom>
              <a:avLst/>
              <a:gdLst>
                <a:gd name="T0" fmla="*/ 0 w 28"/>
                <a:gd name="T1" fmla="*/ 69 h 37"/>
                <a:gd name="T2" fmla="*/ 53 w 28"/>
                <a:gd name="T3" fmla="*/ 62 h 37"/>
                <a:gd name="T4" fmla="*/ 2 w 28"/>
                <a:gd name="T5" fmla="*/ 0 h 37"/>
                <a:gd name="T6" fmla="*/ 0 60000 65536"/>
                <a:gd name="T7" fmla="*/ 0 60000 65536"/>
                <a:gd name="T8" fmla="*/ 0 60000 65536"/>
              </a:gdLst>
              <a:ahLst/>
              <a:cxnLst>
                <a:cxn ang="T6">
                  <a:pos x="T0" y="T1"/>
                </a:cxn>
                <a:cxn ang="T7">
                  <a:pos x="T2" y="T3"/>
                </a:cxn>
                <a:cxn ang="T8">
                  <a:pos x="T4" y="T5"/>
                </a:cxn>
              </a:cxnLst>
              <a:rect l="0" t="0" r="r" b="b"/>
              <a:pathLst>
                <a:path w="28" h="37">
                  <a:moveTo>
                    <a:pt x="0" y="37"/>
                  </a:moveTo>
                  <a:cubicBezTo>
                    <a:pt x="0" y="37"/>
                    <a:pt x="14" y="26"/>
                    <a:pt x="28" y="33"/>
                  </a:cubicBezTo>
                  <a:cubicBezTo>
                    <a:pt x="1" y="0"/>
                    <a:pt x="1" y="0"/>
                    <a:pt x="1" y="0"/>
                  </a:cubicBezTo>
                </a:path>
              </a:pathLst>
            </a:custGeom>
            <a:solidFill>
              <a:srgbClr val="CCECFF"/>
            </a:solidFill>
            <a:ln w="17463" cap="rnd">
              <a:solidFill>
                <a:srgbClr val="000000"/>
              </a:solidFill>
              <a:prstDash val="solid"/>
              <a:round/>
              <a:headEnd/>
              <a:tailEnd/>
            </a:ln>
          </p:spPr>
          <p:txBody>
            <a:bodyPr/>
            <a:lstStyle/>
            <a:p>
              <a:endParaRPr lang="ja-JP" altLang="en-US"/>
            </a:p>
          </p:txBody>
        </p:sp>
        <p:sp>
          <p:nvSpPr>
            <p:cNvPr id="297" name="Freeform 1206"/>
            <p:cNvSpPr>
              <a:spLocks/>
            </p:cNvSpPr>
            <p:nvPr/>
          </p:nvSpPr>
          <p:spPr bwMode="auto">
            <a:xfrm>
              <a:off x="10675854" y="2925476"/>
              <a:ext cx="42195" cy="118068"/>
            </a:xfrm>
            <a:custGeom>
              <a:avLst/>
              <a:gdLst>
                <a:gd name="T0" fmla="*/ 0 w 11"/>
                <a:gd name="T1" fmla="*/ 0 h 23"/>
                <a:gd name="T2" fmla="*/ 21 w 11"/>
                <a:gd name="T3" fmla="*/ 43 h 23"/>
                <a:gd name="T4" fmla="*/ 0 60000 65536"/>
                <a:gd name="T5" fmla="*/ 0 60000 65536"/>
              </a:gdLst>
              <a:ahLst/>
              <a:cxnLst>
                <a:cxn ang="T4">
                  <a:pos x="T0" y="T1"/>
                </a:cxn>
                <a:cxn ang="T5">
                  <a:pos x="T2" y="T3"/>
                </a:cxn>
              </a:cxnLst>
              <a:rect l="0" t="0" r="r" b="b"/>
              <a:pathLst>
                <a:path w="11" h="23">
                  <a:moveTo>
                    <a:pt x="0" y="0"/>
                  </a:moveTo>
                  <a:cubicBezTo>
                    <a:pt x="0" y="0"/>
                    <a:pt x="10" y="12"/>
                    <a:pt x="11" y="23"/>
                  </a:cubicBezTo>
                </a:path>
              </a:pathLst>
            </a:custGeom>
            <a:solidFill>
              <a:srgbClr val="CCFFFF"/>
            </a:solidFill>
            <a:ln w="17463" cap="rnd">
              <a:solidFill>
                <a:srgbClr val="000000"/>
              </a:solidFill>
              <a:prstDash val="solid"/>
              <a:round/>
              <a:headEnd/>
              <a:tailEnd/>
            </a:ln>
          </p:spPr>
          <p:txBody>
            <a:bodyPr/>
            <a:lstStyle/>
            <a:p>
              <a:endParaRPr lang="ja-JP" altLang="en-US"/>
            </a:p>
          </p:txBody>
        </p:sp>
        <p:sp>
          <p:nvSpPr>
            <p:cNvPr id="287" name="Freeform 697"/>
            <p:cNvSpPr>
              <a:spLocks/>
            </p:cNvSpPr>
            <p:nvPr/>
          </p:nvSpPr>
          <p:spPr bwMode="auto">
            <a:xfrm rot="21236550" flipH="1">
              <a:off x="10161719" y="2078516"/>
              <a:ext cx="632734" cy="702925"/>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288" name="Freeform 698"/>
            <p:cNvSpPr>
              <a:spLocks/>
            </p:cNvSpPr>
            <p:nvPr/>
          </p:nvSpPr>
          <p:spPr bwMode="auto">
            <a:xfrm rot="21236550" flipH="1">
              <a:off x="10283875" y="2468503"/>
              <a:ext cx="437671" cy="225296"/>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289" name="Freeform 699"/>
            <p:cNvSpPr>
              <a:spLocks/>
            </p:cNvSpPr>
            <p:nvPr/>
          </p:nvSpPr>
          <p:spPr bwMode="auto">
            <a:xfrm rot="21236550" flipH="1">
              <a:off x="10565647" y="2236515"/>
              <a:ext cx="86560" cy="57076"/>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0" name="Freeform 700"/>
            <p:cNvSpPr>
              <a:spLocks/>
            </p:cNvSpPr>
            <p:nvPr/>
          </p:nvSpPr>
          <p:spPr bwMode="auto">
            <a:xfrm rot="21236550" flipH="1">
              <a:off x="10377576" y="2242368"/>
              <a:ext cx="96312" cy="58577"/>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1" name="Freeform 701"/>
            <p:cNvSpPr>
              <a:spLocks/>
            </p:cNvSpPr>
            <p:nvPr/>
          </p:nvSpPr>
          <p:spPr bwMode="auto">
            <a:xfrm rot="21236550" flipH="1">
              <a:off x="10346399" y="2169563"/>
              <a:ext cx="108503" cy="7810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292" name="Freeform 702"/>
            <p:cNvSpPr>
              <a:spLocks/>
            </p:cNvSpPr>
            <p:nvPr/>
          </p:nvSpPr>
          <p:spPr bwMode="auto">
            <a:xfrm rot="21236550" flipH="1">
              <a:off x="10559835" y="2169706"/>
              <a:ext cx="104846" cy="57076"/>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7" name="グループ化 6"/>
          <p:cNvGrpSpPr/>
          <p:nvPr/>
        </p:nvGrpSpPr>
        <p:grpSpPr>
          <a:xfrm>
            <a:off x="7408083" y="1535633"/>
            <a:ext cx="967380" cy="1243357"/>
            <a:chOff x="4355740" y="1535632"/>
            <a:chExt cx="967380" cy="1243357"/>
          </a:xfrm>
        </p:grpSpPr>
        <p:grpSp>
          <p:nvGrpSpPr>
            <p:cNvPr id="6" name="グループ化 5"/>
            <p:cNvGrpSpPr/>
            <p:nvPr/>
          </p:nvGrpSpPr>
          <p:grpSpPr>
            <a:xfrm>
              <a:off x="4355740" y="1535632"/>
              <a:ext cx="967380" cy="1243357"/>
              <a:chOff x="10155339" y="1412776"/>
              <a:chExt cx="967380" cy="1243357"/>
            </a:xfrm>
          </p:grpSpPr>
          <p:sp>
            <p:nvSpPr>
              <p:cNvPr id="331" name="Freeform 1180"/>
              <p:cNvSpPr>
                <a:spLocks/>
              </p:cNvSpPr>
              <p:nvPr/>
            </p:nvSpPr>
            <p:spPr bwMode="auto">
              <a:xfrm>
                <a:off x="10155339" y="2084130"/>
                <a:ext cx="967380" cy="572003"/>
              </a:xfrm>
              <a:custGeom>
                <a:avLst/>
                <a:gdLst>
                  <a:gd name="T0" fmla="*/ 335 w 241"/>
                  <a:gd name="T1" fmla="*/ 0 h 117"/>
                  <a:gd name="T2" fmla="*/ 252 w 241"/>
                  <a:gd name="T3" fmla="*/ 19 h 117"/>
                  <a:gd name="T4" fmla="*/ 142 w 241"/>
                  <a:gd name="T5" fmla="*/ 58 h 117"/>
                  <a:gd name="T6" fmla="*/ 56 w 241"/>
                  <a:gd name="T7" fmla="*/ 80 h 117"/>
                  <a:gd name="T8" fmla="*/ 61 w 241"/>
                  <a:gd name="T9" fmla="*/ 218 h 117"/>
                  <a:gd name="T10" fmla="*/ 449 w 241"/>
                  <a:gd name="T11" fmla="*/ 218 h 117"/>
                  <a:gd name="T12" fmla="*/ 402 w 241"/>
                  <a:gd name="T13" fmla="*/ 43 h 117"/>
                  <a:gd name="T14" fmla="*/ 335 w 241"/>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 h="117">
                    <a:moveTo>
                      <a:pt x="180" y="0"/>
                    </a:moveTo>
                    <a:cubicBezTo>
                      <a:pt x="162" y="12"/>
                      <a:pt x="142" y="11"/>
                      <a:pt x="135" y="10"/>
                    </a:cubicBezTo>
                    <a:cubicBezTo>
                      <a:pt x="76" y="31"/>
                      <a:pt x="76" y="31"/>
                      <a:pt x="76" y="31"/>
                    </a:cubicBezTo>
                    <a:cubicBezTo>
                      <a:pt x="76" y="31"/>
                      <a:pt x="60" y="12"/>
                      <a:pt x="30" y="43"/>
                    </a:cubicBezTo>
                    <a:cubicBezTo>
                      <a:pt x="0" y="74"/>
                      <a:pt x="33" y="117"/>
                      <a:pt x="33" y="117"/>
                    </a:cubicBezTo>
                    <a:cubicBezTo>
                      <a:pt x="241" y="117"/>
                      <a:pt x="241" y="117"/>
                      <a:pt x="241" y="117"/>
                    </a:cubicBezTo>
                    <a:cubicBezTo>
                      <a:pt x="241" y="117"/>
                      <a:pt x="231" y="59"/>
                      <a:pt x="216" y="23"/>
                    </a:cubicBezTo>
                    <a:cubicBezTo>
                      <a:pt x="208" y="5"/>
                      <a:pt x="194" y="0"/>
                      <a:pt x="180" y="0"/>
                    </a:cubicBez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332" name="Freeform 1181"/>
              <p:cNvSpPr>
                <a:spLocks/>
              </p:cNvSpPr>
              <p:nvPr/>
            </p:nvSpPr>
            <p:spPr bwMode="auto">
              <a:xfrm>
                <a:off x="10693969" y="2128735"/>
                <a:ext cx="94799" cy="238772"/>
              </a:xfrm>
              <a:custGeom>
                <a:avLst/>
                <a:gdLst>
                  <a:gd name="T0" fmla="*/ 0 w 24"/>
                  <a:gd name="T1" fmla="*/ 2 h 49"/>
                  <a:gd name="T2" fmla="*/ 2 w 24"/>
                  <a:gd name="T3" fmla="*/ 91 h 49"/>
                  <a:gd name="T4" fmla="*/ 44 w 24"/>
                  <a:gd name="T5" fmla="*/ 0 h 49"/>
                  <a:gd name="T6" fmla="*/ 0 w 24"/>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49">
                    <a:moveTo>
                      <a:pt x="0" y="1"/>
                    </a:moveTo>
                    <a:cubicBezTo>
                      <a:pt x="1" y="49"/>
                      <a:pt x="1" y="49"/>
                      <a:pt x="1" y="49"/>
                    </a:cubicBezTo>
                    <a:cubicBezTo>
                      <a:pt x="1" y="49"/>
                      <a:pt x="19" y="21"/>
                      <a:pt x="24" y="0"/>
                    </a:cubicBezTo>
                    <a:cubicBezTo>
                      <a:pt x="13" y="3"/>
                      <a:pt x="3" y="2"/>
                      <a:pt x="0" y="1"/>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333" name="Freeform 1182"/>
              <p:cNvSpPr>
                <a:spLocks/>
              </p:cNvSpPr>
              <p:nvPr/>
            </p:nvSpPr>
            <p:spPr bwMode="auto">
              <a:xfrm>
                <a:off x="10581934" y="2170717"/>
                <a:ext cx="112035" cy="186295"/>
              </a:xfrm>
              <a:custGeom>
                <a:avLst/>
                <a:gdLst>
                  <a:gd name="T0" fmla="*/ 37 w 28"/>
                  <a:gd name="T1" fmla="*/ 0 h 38"/>
                  <a:gd name="T2" fmla="*/ 0 w 28"/>
                  <a:gd name="T3" fmla="*/ 71 h 38"/>
                  <a:gd name="T4" fmla="*/ 52 w 28"/>
                  <a:gd name="T5" fmla="*/ 67 h 38"/>
                  <a:gd name="T6" fmla="*/ 0 60000 65536"/>
                  <a:gd name="T7" fmla="*/ 0 60000 65536"/>
                  <a:gd name="T8" fmla="*/ 0 60000 65536"/>
                </a:gdLst>
                <a:ahLst/>
                <a:cxnLst>
                  <a:cxn ang="T6">
                    <a:pos x="T0" y="T1"/>
                  </a:cxn>
                  <a:cxn ang="T7">
                    <a:pos x="T2" y="T3"/>
                  </a:cxn>
                  <a:cxn ang="T8">
                    <a:pos x="T4" y="T5"/>
                  </a:cxn>
                </a:cxnLst>
                <a:rect l="0" t="0" r="r" b="b"/>
                <a:pathLst>
                  <a:path w="28" h="38">
                    <a:moveTo>
                      <a:pt x="20" y="0"/>
                    </a:moveTo>
                    <a:cubicBezTo>
                      <a:pt x="0" y="38"/>
                      <a:pt x="0" y="38"/>
                      <a:pt x="0" y="38"/>
                    </a:cubicBezTo>
                    <a:cubicBezTo>
                      <a:pt x="0" y="38"/>
                      <a:pt x="6" y="26"/>
                      <a:pt x="28" y="3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4" name="Freeform 1183"/>
              <p:cNvSpPr>
                <a:spLocks/>
              </p:cNvSpPr>
              <p:nvPr/>
            </p:nvSpPr>
            <p:spPr bwMode="auto">
              <a:xfrm>
                <a:off x="10728442" y="2141855"/>
                <a:ext cx="133580" cy="225652"/>
              </a:xfrm>
              <a:custGeom>
                <a:avLst/>
                <a:gdLst>
                  <a:gd name="T0" fmla="*/ 0 w 33"/>
                  <a:gd name="T1" fmla="*/ 73 h 46"/>
                  <a:gd name="T2" fmla="*/ 62 w 33"/>
                  <a:gd name="T3" fmla="*/ 86 h 46"/>
                  <a:gd name="T4" fmla="*/ 39 w 33"/>
                  <a:gd name="T5" fmla="*/ 0 h 46"/>
                  <a:gd name="T6" fmla="*/ 0 60000 65536"/>
                  <a:gd name="T7" fmla="*/ 0 60000 65536"/>
                  <a:gd name="T8" fmla="*/ 0 60000 65536"/>
                </a:gdLst>
                <a:ahLst/>
                <a:cxnLst>
                  <a:cxn ang="T6">
                    <a:pos x="T0" y="T1"/>
                  </a:cxn>
                  <a:cxn ang="T7">
                    <a:pos x="T2" y="T3"/>
                  </a:cxn>
                  <a:cxn ang="T8">
                    <a:pos x="T4" y="T5"/>
                  </a:cxn>
                </a:cxnLst>
                <a:rect l="0" t="0" r="r" b="b"/>
                <a:pathLst>
                  <a:path w="33" h="46">
                    <a:moveTo>
                      <a:pt x="0" y="39"/>
                    </a:moveTo>
                    <a:cubicBezTo>
                      <a:pt x="0" y="39"/>
                      <a:pt x="12" y="28"/>
                      <a:pt x="33" y="46"/>
                    </a:cubicBezTo>
                    <a:cubicBezTo>
                      <a:pt x="21" y="0"/>
                      <a:pt x="21" y="0"/>
                      <a:pt x="21" y="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5" name="Freeform 1184"/>
              <p:cNvSpPr>
                <a:spLocks/>
              </p:cNvSpPr>
              <p:nvPr/>
            </p:nvSpPr>
            <p:spPr bwMode="auto">
              <a:xfrm>
                <a:off x="10536690" y="2559049"/>
                <a:ext cx="60327" cy="97084"/>
              </a:xfrm>
              <a:custGeom>
                <a:avLst/>
                <a:gdLst>
                  <a:gd name="T0" fmla="*/ 28 w 15"/>
                  <a:gd name="T1" fmla="*/ 0 h 20"/>
                  <a:gd name="T2" fmla="*/ 0 w 15"/>
                  <a:gd name="T3" fmla="*/ 37 h 20"/>
                  <a:gd name="T4" fmla="*/ 0 60000 65536"/>
                  <a:gd name="T5" fmla="*/ 0 60000 65536"/>
                </a:gdLst>
                <a:ahLst/>
                <a:cxnLst>
                  <a:cxn ang="T4">
                    <a:pos x="T0" y="T1"/>
                  </a:cxn>
                  <a:cxn ang="T5">
                    <a:pos x="T2" y="T3"/>
                  </a:cxn>
                </a:cxnLst>
                <a:rect l="0" t="0" r="r" b="b"/>
                <a:pathLst>
                  <a:path w="15" h="20">
                    <a:moveTo>
                      <a:pt x="15" y="0"/>
                    </a:moveTo>
                    <a:cubicBezTo>
                      <a:pt x="15" y="0"/>
                      <a:pt x="15" y="18"/>
                      <a:pt x="0" y="20"/>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6" name="Line 1185"/>
              <p:cNvSpPr>
                <a:spLocks noChangeShapeType="1"/>
              </p:cNvSpPr>
              <p:nvPr/>
            </p:nvSpPr>
            <p:spPr bwMode="auto">
              <a:xfrm>
                <a:off x="10444045" y="2241562"/>
                <a:ext cx="73254" cy="7609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7" name="Line 1186"/>
              <p:cNvSpPr>
                <a:spLocks noChangeShapeType="1"/>
              </p:cNvSpPr>
              <p:nvPr/>
            </p:nvSpPr>
            <p:spPr bwMode="auto">
              <a:xfrm>
                <a:off x="10355710" y="2270424"/>
                <a:ext cx="0" cy="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8" name="Freeform 1188"/>
              <p:cNvSpPr>
                <a:spLocks/>
              </p:cNvSpPr>
              <p:nvPr/>
            </p:nvSpPr>
            <p:spPr bwMode="auto">
              <a:xfrm>
                <a:off x="10284610" y="2270424"/>
                <a:ext cx="75408" cy="125946"/>
              </a:xfrm>
              <a:custGeom>
                <a:avLst/>
                <a:gdLst>
                  <a:gd name="T0" fmla="*/ 33 w 19"/>
                  <a:gd name="T1" fmla="*/ 0 h 26"/>
                  <a:gd name="T2" fmla="*/ 35 w 19"/>
                  <a:gd name="T3" fmla="*/ 48 h 26"/>
                  <a:gd name="T4" fmla="*/ 0 60000 65536"/>
                  <a:gd name="T5" fmla="*/ 0 60000 65536"/>
                </a:gdLst>
                <a:ahLst/>
                <a:cxnLst>
                  <a:cxn ang="T4">
                    <a:pos x="T0" y="T1"/>
                  </a:cxn>
                  <a:cxn ang="T5">
                    <a:pos x="T2" y="T3"/>
                  </a:cxn>
                </a:cxnLst>
                <a:rect l="0" t="0" r="r" b="b"/>
                <a:pathLst>
                  <a:path w="19" h="26">
                    <a:moveTo>
                      <a:pt x="18" y="0"/>
                    </a:moveTo>
                    <a:cubicBezTo>
                      <a:pt x="18" y="0"/>
                      <a:pt x="0" y="16"/>
                      <a:pt x="19" y="26"/>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 name="Freeform 696"/>
              <p:cNvSpPr>
                <a:spLocks/>
              </p:cNvSpPr>
              <p:nvPr/>
            </p:nvSpPr>
            <p:spPr bwMode="auto">
              <a:xfrm>
                <a:off x="10317138" y="1412776"/>
                <a:ext cx="800769" cy="705141"/>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326" name="Freeform 697"/>
              <p:cNvSpPr>
                <a:spLocks/>
              </p:cNvSpPr>
              <p:nvPr/>
            </p:nvSpPr>
            <p:spPr bwMode="auto">
              <a:xfrm>
                <a:off x="10363969" y="1557944"/>
                <a:ext cx="592418" cy="646382"/>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327" name="Freeform 699"/>
              <p:cNvSpPr>
                <a:spLocks/>
              </p:cNvSpPr>
              <p:nvPr/>
            </p:nvSpPr>
            <p:spPr bwMode="auto">
              <a:xfrm>
                <a:off x="10481540" y="1716777"/>
                <a:ext cx="81044" cy="52484"/>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8" name="Freeform 700"/>
              <p:cNvSpPr>
                <a:spLocks/>
              </p:cNvSpPr>
              <p:nvPr/>
            </p:nvSpPr>
            <p:spPr bwMode="auto">
              <a:xfrm>
                <a:off x="10648192" y="1704347"/>
                <a:ext cx="90176" cy="5386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9" name="Freeform 701"/>
              <p:cNvSpPr>
                <a:spLocks/>
              </p:cNvSpPr>
              <p:nvPr/>
            </p:nvSpPr>
            <p:spPr bwMode="auto">
              <a:xfrm>
                <a:off x="10659607" y="1635289"/>
                <a:ext cx="101589" cy="71820"/>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0" name="Freeform 702"/>
              <p:cNvSpPr>
                <a:spLocks/>
              </p:cNvSpPr>
              <p:nvPr/>
            </p:nvSpPr>
            <p:spPr bwMode="auto">
              <a:xfrm>
                <a:off x="10463277" y="1656007"/>
                <a:ext cx="98165" cy="52484"/>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4" name="Freeform 573"/>
              <p:cNvSpPr>
                <a:spLocks/>
              </p:cNvSpPr>
              <p:nvPr/>
            </p:nvSpPr>
            <p:spPr bwMode="auto">
              <a:xfrm flipH="1">
                <a:off x="10453486" y="1907709"/>
                <a:ext cx="389412" cy="127881"/>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362" name="Freeform 747"/>
            <p:cNvSpPr>
              <a:spLocks/>
            </p:cNvSpPr>
            <p:nvPr/>
          </p:nvSpPr>
          <p:spPr bwMode="auto">
            <a:xfrm>
              <a:off x="4360296" y="2098465"/>
              <a:ext cx="305680" cy="41721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grpSp>
      <p:sp>
        <p:nvSpPr>
          <p:cNvPr id="358" name="AutoShape 928"/>
          <p:cNvSpPr>
            <a:spLocks noChangeArrowheads="1"/>
          </p:cNvSpPr>
          <p:nvPr/>
        </p:nvSpPr>
        <p:spPr bwMode="auto">
          <a:xfrm>
            <a:off x="3512718"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サークルのモット－　：　何事にもチャレンジ精神を忘れない！</a:t>
            </a:r>
          </a:p>
        </p:txBody>
      </p:sp>
      <p:sp>
        <p:nvSpPr>
          <p:cNvPr id="416" name="Text Box 879"/>
          <p:cNvSpPr txBox="1">
            <a:spLocks noChangeArrowheads="1"/>
          </p:cNvSpPr>
          <p:nvPr/>
        </p:nvSpPr>
        <p:spPr bwMode="auto">
          <a:xfrm>
            <a:off x="3983039" y="3346106"/>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原田</a:t>
            </a:r>
          </a:p>
        </p:txBody>
      </p:sp>
      <p:sp>
        <p:nvSpPr>
          <p:cNvPr id="458" name="AutoShape 930"/>
          <p:cNvSpPr>
            <a:spLocks noChangeArrowheads="1"/>
          </p:cNvSpPr>
          <p:nvPr/>
        </p:nvSpPr>
        <p:spPr bwMode="auto">
          <a:xfrm>
            <a:off x="8491083" y="1625579"/>
            <a:ext cx="3378200" cy="1123712"/>
          </a:xfrm>
          <a:prstGeom prst="roundRect">
            <a:avLst>
              <a:gd name="adj" fmla="val 16667"/>
            </a:avLst>
          </a:prstGeom>
          <a:gradFill rotWithShape="1">
            <a:gsLst>
              <a:gs pos="0">
                <a:srgbClr val="92D050"/>
              </a:gs>
              <a:gs pos="50000">
                <a:schemeClr val="bg1"/>
              </a:gs>
              <a:gs pos="100000">
                <a:srgbClr val="92D050"/>
              </a:gs>
            </a:gsLst>
            <a:lin ang="5400000" scaled="1"/>
          </a:gradFill>
          <a:ln w="9525">
            <a:solidFill>
              <a:schemeClr val="tx1"/>
            </a:solidFill>
            <a:round/>
            <a:headEnd/>
            <a:tailEnd/>
          </a:ln>
          <a:effectLst>
            <a:outerShdw dist="35921" dir="2700000" algn="ctr" rotWithShape="0">
              <a:schemeClr val="bg2"/>
            </a:outerShdw>
          </a:effectLst>
        </p:spPr>
        <p:txBody>
          <a:bodyPr wrap="square" anchor="ctr">
            <a:spAutoFit/>
          </a:bodyPr>
          <a:lstStyle/>
          <a:p>
            <a:pPr algn="ctr">
              <a:spcBef>
                <a:spcPct val="0"/>
              </a:spcBef>
              <a:defRPr/>
            </a:pPr>
            <a:r>
              <a:rPr lang="ja-JP" altLang="en-US" sz="2000" b="1" dirty="0">
                <a:latin typeface="HGP創英角ﾎﾟｯﾌﾟ体" pitchFamily="50" charset="-128"/>
              </a:rPr>
              <a:t>平均年齢４５歳</a:t>
            </a:r>
            <a:endParaRPr lang="en-US" altLang="ja-JP" sz="2000" b="1" dirty="0">
              <a:latin typeface="HGP創英角ﾎﾟｯﾌﾟ体" pitchFamily="50" charset="-128"/>
            </a:endParaRPr>
          </a:p>
          <a:p>
            <a:pPr algn="ctr">
              <a:spcBef>
                <a:spcPct val="0"/>
              </a:spcBef>
              <a:defRPr/>
            </a:pPr>
            <a:r>
              <a:rPr lang="ja-JP" altLang="en-US" sz="2000" b="1" dirty="0">
                <a:latin typeface="HGP創英角ﾎﾟｯﾌﾟ体" pitchFamily="50" charset="-128"/>
              </a:rPr>
              <a:t>ワーキングママを含めた</a:t>
            </a:r>
            <a:endParaRPr lang="en-US" altLang="ja-JP" sz="2000" b="1" dirty="0">
              <a:latin typeface="HGP創英角ﾎﾟｯﾌﾟ体" pitchFamily="50" charset="-128"/>
            </a:endParaRPr>
          </a:p>
          <a:p>
            <a:pPr algn="ctr">
              <a:spcBef>
                <a:spcPct val="0"/>
              </a:spcBef>
              <a:defRPr/>
            </a:pPr>
            <a:r>
              <a:rPr lang="ja-JP" altLang="en-US" sz="2000" b="1" dirty="0">
                <a:latin typeface="HGP創英角ﾎﾟｯﾌﾟ体" pitchFamily="50" charset="-128"/>
              </a:rPr>
              <a:t>個性派集団</a:t>
            </a:r>
            <a:endParaRPr lang="en-US" altLang="ja-JP" sz="2000" b="1" dirty="0">
              <a:latin typeface="HGP創英角ﾎﾟｯﾌﾟ体" pitchFamily="50" charset="-128"/>
            </a:endParaRPr>
          </a:p>
        </p:txBody>
      </p:sp>
      <p:grpSp>
        <p:nvGrpSpPr>
          <p:cNvPr id="27" name="グループ化 26"/>
          <p:cNvGrpSpPr/>
          <p:nvPr/>
        </p:nvGrpSpPr>
        <p:grpSpPr>
          <a:xfrm>
            <a:off x="7675531" y="2853700"/>
            <a:ext cx="884917" cy="1079357"/>
            <a:chOff x="9752636" y="1297641"/>
            <a:chExt cx="884917" cy="1079357"/>
          </a:xfrm>
        </p:grpSpPr>
        <p:grpSp>
          <p:nvGrpSpPr>
            <p:cNvPr id="22" name="グループ化 21"/>
            <p:cNvGrpSpPr/>
            <p:nvPr/>
          </p:nvGrpSpPr>
          <p:grpSpPr>
            <a:xfrm>
              <a:off x="9752636" y="1297641"/>
              <a:ext cx="884917" cy="1079357"/>
              <a:chOff x="10562832" y="1528291"/>
              <a:chExt cx="884917" cy="1079357"/>
            </a:xfrm>
          </p:grpSpPr>
          <p:sp>
            <p:nvSpPr>
              <p:cNvPr id="367" name="Freeform 742"/>
              <p:cNvSpPr>
                <a:spLocks/>
              </p:cNvSpPr>
              <p:nvPr/>
            </p:nvSpPr>
            <p:spPr bwMode="auto">
              <a:xfrm>
                <a:off x="10663410" y="1887384"/>
                <a:ext cx="693203" cy="720264"/>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a:p>
            </p:txBody>
          </p:sp>
          <p:sp>
            <p:nvSpPr>
              <p:cNvPr id="368" name="Freeform 743"/>
              <p:cNvSpPr>
                <a:spLocks/>
              </p:cNvSpPr>
              <p:nvPr/>
            </p:nvSpPr>
            <p:spPr bwMode="auto">
              <a:xfrm>
                <a:off x="10947397" y="2331582"/>
                <a:ext cx="102551" cy="108974"/>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369" name="Freeform 744"/>
              <p:cNvSpPr>
                <a:spLocks/>
              </p:cNvSpPr>
              <p:nvPr/>
            </p:nvSpPr>
            <p:spPr bwMode="auto">
              <a:xfrm>
                <a:off x="10875414" y="2328468"/>
                <a:ext cx="94662" cy="91330"/>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 name="Freeform 745"/>
              <p:cNvSpPr>
                <a:spLocks/>
              </p:cNvSpPr>
              <p:nvPr/>
            </p:nvSpPr>
            <p:spPr bwMode="auto">
              <a:xfrm>
                <a:off x="11007547" y="2363755"/>
                <a:ext cx="108467" cy="88217"/>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 name="Freeform 746"/>
              <p:cNvSpPr>
                <a:spLocks/>
              </p:cNvSpPr>
              <p:nvPr/>
            </p:nvSpPr>
            <p:spPr bwMode="auto">
              <a:xfrm>
                <a:off x="10812306" y="2349225"/>
                <a:ext cx="54233" cy="30097"/>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 name="Freeform 747"/>
              <p:cNvSpPr>
                <a:spLocks/>
              </p:cNvSpPr>
              <p:nvPr/>
            </p:nvSpPr>
            <p:spPr bwMode="auto">
              <a:xfrm>
                <a:off x="10562832" y="1528291"/>
                <a:ext cx="305680" cy="417213"/>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374" name="Freeform 749"/>
              <p:cNvSpPr>
                <a:spLocks/>
              </p:cNvSpPr>
              <p:nvPr/>
            </p:nvSpPr>
            <p:spPr bwMode="auto">
              <a:xfrm>
                <a:off x="10707783" y="1735859"/>
                <a:ext cx="70011" cy="111049"/>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5" name="Freeform 750"/>
              <p:cNvSpPr>
                <a:spLocks/>
              </p:cNvSpPr>
              <p:nvPr/>
            </p:nvSpPr>
            <p:spPr bwMode="auto">
              <a:xfrm>
                <a:off x="10770891" y="1574993"/>
                <a:ext cx="72969" cy="96519"/>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6" name="Freeform 751"/>
              <p:cNvSpPr>
                <a:spLocks/>
              </p:cNvSpPr>
              <p:nvPr/>
            </p:nvSpPr>
            <p:spPr bwMode="auto">
              <a:xfrm>
                <a:off x="10739337" y="1607167"/>
                <a:ext cx="94662" cy="179547"/>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7" name="Line 752"/>
              <p:cNvSpPr>
                <a:spLocks noChangeShapeType="1"/>
              </p:cNvSpPr>
              <p:nvPr/>
            </p:nvSpPr>
            <p:spPr bwMode="auto">
              <a:xfrm flipH="1">
                <a:off x="10720602" y="1725481"/>
                <a:ext cx="18735" cy="17643"/>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8" name="Freeform 696"/>
              <p:cNvSpPr>
                <a:spLocks/>
              </p:cNvSpPr>
              <p:nvPr/>
            </p:nvSpPr>
            <p:spPr bwMode="auto">
              <a:xfrm>
                <a:off x="10741746" y="1720291"/>
                <a:ext cx="706003" cy="616965"/>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a:p>
            </p:txBody>
          </p:sp>
          <p:sp>
            <p:nvSpPr>
              <p:cNvPr id="379" name="Freeform 697"/>
              <p:cNvSpPr>
                <a:spLocks/>
              </p:cNvSpPr>
              <p:nvPr/>
            </p:nvSpPr>
            <p:spPr bwMode="auto">
              <a:xfrm>
                <a:off x="10834814" y="1832466"/>
                <a:ext cx="487904" cy="546856"/>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sp>
            <p:nvSpPr>
              <p:cNvPr id="380" name="Freeform 699"/>
              <p:cNvSpPr>
                <a:spLocks/>
              </p:cNvSpPr>
              <p:nvPr/>
            </p:nvSpPr>
            <p:spPr bwMode="auto">
              <a:xfrm>
                <a:off x="10931643" y="1966843"/>
                <a:ext cx="66746" cy="44403"/>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 name="Freeform 700"/>
              <p:cNvSpPr>
                <a:spLocks/>
              </p:cNvSpPr>
              <p:nvPr/>
            </p:nvSpPr>
            <p:spPr bwMode="auto">
              <a:xfrm>
                <a:off x="11068895" y="1956327"/>
                <a:ext cx="74267" cy="45571"/>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2" name="Freeform 701"/>
              <p:cNvSpPr>
                <a:spLocks/>
              </p:cNvSpPr>
              <p:nvPr/>
            </p:nvSpPr>
            <p:spPr bwMode="auto">
              <a:xfrm>
                <a:off x="11078296" y="1897902"/>
                <a:ext cx="83667" cy="60762"/>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3" name="Freeform 702"/>
              <p:cNvSpPr>
                <a:spLocks/>
              </p:cNvSpPr>
              <p:nvPr/>
            </p:nvSpPr>
            <p:spPr bwMode="auto">
              <a:xfrm>
                <a:off x="10916602" y="1915430"/>
                <a:ext cx="80847" cy="44403"/>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4" name="フリーフォーム 383"/>
              <p:cNvSpPr/>
              <p:nvPr/>
            </p:nvSpPr>
            <p:spPr>
              <a:xfrm>
                <a:off x="10944005" y="2159209"/>
                <a:ext cx="220331" cy="93471"/>
              </a:xfrm>
              <a:custGeom>
                <a:avLst/>
                <a:gdLst>
                  <a:gd name="connsiteX0" fmla="*/ 0 w 218941"/>
                  <a:gd name="connsiteY0" fmla="*/ 193183 h 193183"/>
                  <a:gd name="connsiteX1" fmla="*/ 128789 w 218941"/>
                  <a:gd name="connsiteY1" fmla="*/ 0 h 193183"/>
                  <a:gd name="connsiteX2" fmla="*/ 128789 w 218941"/>
                  <a:gd name="connsiteY2" fmla="*/ 0 h 193183"/>
                  <a:gd name="connsiteX3" fmla="*/ 218941 w 218941"/>
                  <a:gd name="connsiteY3" fmla="*/ 180304 h 193183"/>
                </a:gdLst>
                <a:ahLst/>
                <a:cxnLst>
                  <a:cxn ang="0">
                    <a:pos x="connsiteX0" y="connsiteY0"/>
                  </a:cxn>
                  <a:cxn ang="0">
                    <a:pos x="connsiteX1" y="connsiteY1"/>
                  </a:cxn>
                  <a:cxn ang="0">
                    <a:pos x="connsiteX2" y="connsiteY2"/>
                  </a:cxn>
                  <a:cxn ang="0">
                    <a:pos x="connsiteX3" y="connsiteY3"/>
                  </a:cxn>
                </a:cxnLst>
                <a:rect l="l" t="t" r="r" b="b"/>
                <a:pathLst>
                  <a:path w="218941" h="193183">
                    <a:moveTo>
                      <a:pt x="0" y="193183"/>
                    </a:moveTo>
                    <a:lnTo>
                      <a:pt x="128789" y="0"/>
                    </a:lnTo>
                    <a:lnTo>
                      <a:pt x="128789" y="0"/>
                    </a:lnTo>
                    <a:lnTo>
                      <a:pt x="218941" y="18030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6" name="グループ化 25"/>
            <p:cNvGrpSpPr/>
            <p:nvPr/>
          </p:nvGrpSpPr>
          <p:grpSpPr>
            <a:xfrm>
              <a:off x="10082946" y="1753474"/>
              <a:ext cx="461118" cy="86554"/>
              <a:chOff x="10082946" y="1419927"/>
              <a:chExt cx="461118" cy="86554"/>
            </a:xfrm>
          </p:grpSpPr>
          <p:sp>
            <p:nvSpPr>
              <p:cNvPr id="386" name="Freeform 568"/>
              <p:cNvSpPr>
                <a:spLocks/>
              </p:cNvSpPr>
              <p:nvPr/>
            </p:nvSpPr>
            <p:spPr bwMode="auto">
              <a:xfrm flipH="1">
                <a:off x="10112505" y="1419928"/>
                <a:ext cx="110845" cy="86553"/>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87" name="Line 569"/>
              <p:cNvSpPr>
                <a:spLocks noChangeShapeType="1"/>
              </p:cNvSpPr>
              <p:nvPr/>
            </p:nvSpPr>
            <p:spPr bwMode="auto">
              <a:xfrm flipH="1" flipV="1">
                <a:off x="10412527" y="1458567"/>
                <a:ext cx="131537"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88" name="Line 570"/>
              <p:cNvSpPr>
                <a:spLocks noChangeShapeType="1"/>
              </p:cNvSpPr>
              <p:nvPr/>
            </p:nvSpPr>
            <p:spPr bwMode="auto">
              <a:xfrm flipH="1" flipV="1">
                <a:off x="10218916" y="1450839"/>
                <a:ext cx="57640" cy="6182"/>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389" name="Line 571"/>
              <p:cNvSpPr>
                <a:spLocks noChangeShapeType="1"/>
              </p:cNvSpPr>
              <p:nvPr/>
            </p:nvSpPr>
            <p:spPr bwMode="auto">
              <a:xfrm flipH="1">
                <a:off x="10082946" y="1450839"/>
                <a:ext cx="33993" cy="1546"/>
              </a:xfrm>
              <a:prstGeom prst="line">
                <a:avLst/>
              </a:prstGeom>
              <a:noFill/>
              <a:ln w="222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5" name="円/楕円 24"/>
              <p:cNvSpPr/>
              <p:nvPr/>
            </p:nvSpPr>
            <p:spPr>
              <a:xfrm>
                <a:off x="10142905" y="143906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6" name="Freeform 568"/>
              <p:cNvSpPr>
                <a:spLocks/>
              </p:cNvSpPr>
              <p:nvPr/>
            </p:nvSpPr>
            <p:spPr bwMode="auto">
              <a:xfrm flipH="1">
                <a:off x="10283461" y="1419927"/>
                <a:ext cx="110845" cy="86553"/>
              </a:xfrm>
              <a:custGeom>
                <a:avLst/>
                <a:gdLst>
                  <a:gd name="T0" fmla="*/ 633 w 32"/>
                  <a:gd name="T1" fmla="*/ 0 h 40"/>
                  <a:gd name="T2" fmla="*/ 0 w 32"/>
                  <a:gd name="T3" fmla="*/ 300 h 40"/>
                  <a:gd name="T4" fmla="*/ 4676 w 32"/>
                  <a:gd name="T5" fmla="*/ 295 h 40"/>
                  <a:gd name="T6" fmla="*/ 5318 w 32"/>
                  <a:gd name="T7" fmla="*/ 15 h 40"/>
                  <a:gd name="T8" fmla="*/ 633 w 3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0">
                    <a:moveTo>
                      <a:pt x="4" y="0"/>
                    </a:moveTo>
                    <a:cubicBezTo>
                      <a:pt x="0" y="40"/>
                      <a:pt x="0" y="40"/>
                      <a:pt x="0" y="40"/>
                    </a:cubicBezTo>
                    <a:cubicBezTo>
                      <a:pt x="28" y="39"/>
                      <a:pt x="28" y="39"/>
                      <a:pt x="28" y="39"/>
                    </a:cubicBezTo>
                    <a:cubicBezTo>
                      <a:pt x="32" y="2"/>
                      <a:pt x="32" y="2"/>
                      <a:pt x="32" y="2"/>
                    </a:cubicBezTo>
                    <a:cubicBezTo>
                      <a:pt x="32" y="2"/>
                      <a:pt x="11" y="0"/>
                      <a:pt x="4" y="0"/>
                    </a:cubicBezTo>
                    <a:close/>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87" name="円/楕円 486"/>
              <p:cNvSpPr/>
              <p:nvPr/>
            </p:nvSpPr>
            <p:spPr>
              <a:xfrm>
                <a:off x="10311304" y="143906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sp>
        <p:nvSpPr>
          <p:cNvPr id="443" name="Text Box 880"/>
          <p:cNvSpPr txBox="1">
            <a:spLocks noChangeArrowheads="1"/>
          </p:cNvSpPr>
          <p:nvPr/>
        </p:nvSpPr>
        <p:spPr bwMode="auto">
          <a:xfrm>
            <a:off x="6473159" y="2348880"/>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solidFill>
                  <a:srgbClr val="FF0000"/>
                </a:solidFill>
              </a:rPr>
              <a:t>瀧元</a:t>
            </a:r>
          </a:p>
        </p:txBody>
      </p:sp>
      <p:sp>
        <p:nvSpPr>
          <p:cNvPr id="444" name="Text Box 880"/>
          <p:cNvSpPr txBox="1">
            <a:spLocks noChangeArrowheads="1"/>
          </p:cNvSpPr>
          <p:nvPr/>
        </p:nvSpPr>
        <p:spPr bwMode="auto">
          <a:xfrm>
            <a:off x="6023992" y="3874801"/>
            <a:ext cx="16987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solidFill>
                  <a:srgbClr val="FF0000"/>
                </a:solidFill>
              </a:rPr>
              <a:t>白井（発表者）</a:t>
            </a:r>
          </a:p>
        </p:txBody>
      </p:sp>
      <p:grpSp>
        <p:nvGrpSpPr>
          <p:cNvPr id="5" name="グループ化 4"/>
          <p:cNvGrpSpPr/>
          <p:nvPr/>
        </p:nvGrpSpPr>
        <p:grpSpPr>
          <a:xfrm>
            <a:off x="4744024" y="4509121"/>
            <a:ext cx="1064683" cy="1111927"/>
            <a:chOff x="-2333535" y="3788025"/>
            <a:chExt cx="1064683" cy="1111927"/>
          </a:xfrm>
        </p:grpSpPr>
        <p:sp>
          <p:nvSpPr>
            <p:cNvPr id="506" name="Freeform 839"/>
            <p:cNvSpPr>
              <a:spLocks/>
            </p:cNvSpPr>
            <p:nvPr/>
          </p:nvSpPr>
          <p:spPr bwMode="auto">
            <a:xfrm>
              <a:off x="-2211248" y="4157641"/>
              <a:ext cx="845524" cy="742311"/>
            </a:xfrm>
            <a:custGeom>
              <a:avLst/>
              <a:gdLst>
                <a:gd name="T0" fmla="*/ 8640 w 242"/>
                <a:gd name="T1" fmla="*/ 9095 h 246"/>
                <a:gd name="T2" fmla="*/ 3712 w 242"/>
                <a:gd name="T3" fmla="*/ 3905 h 246"/>
                <a:gd name="T4" fmla="*/ 4736 w 242"/>
                <a:gd name="T5" fmla="*/ 1121 h 246"/>
                <a:gd name="T6" fmla="*/ 3584 w 242"/>
                <a:gd name="T7" fmla="*/ 0 h 246"/>
                <a:gd name="T8" fmla="*/ 576 w 242"/>
                <a:gd name="T9" fmla="*/ 519 h 246"/>
                <a:gd name="T10" fmla="*/ 256 w 242"/>
                <a:gd name="T11" fmla="*/ 1648 h 246"/>
                <a:gd name="T12" fmla="*/ 3328 w 242"/>
                <a:gd name="T13" fmla="*/ 9509 h 246"/>
                <a:gd name="T14" fmla="*/ 1024 w 242"/>
                <a:gd name="T15" fmla="*/ 13917 h 246"/>
                <a:gd name="T16" fmla="*/ 15296 w 242"/>
                <a:gd name="T17" fmla="*/ 13917 h 246"/>
                <a:gd name="T18" fmla="*/ 13120 w 242"/>
                <a:gd name="T19" fmla="*/ 8251 h 246"/>
                <a:gd name="T20" fmla="*/ 8640 w 242"/>
                <a:gd name="T21" fmla="*/ 909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507" name="Freeform 840"/>
            <p:cNvSpPr>
              <a:spLocks/>
            </p:cNvSpPr>
            <p:nvPr/>
          </p:nvSpPr>
          <p:spPr bwMode="auto">
            <a:xfrm>
              <a:off x="-1865352" y="4615040"/>
              <a:ext cx="125781" cy="112425"/>
            </a:xfrm>
            <a:custGeom>
              <a:avLst/>
              <a:gdLst>
                <a:gd name="T0" fmla="*/ 2304 w 36"/>
                <a:gd name="T1" fmla="*/ 545 h 37"/>
                <a:gd name="T2" fmla="*/ 576 w 36"/>
                <a:gd name="T3" fmla="*/ 0 h 37"/>
                <a:gd name="T4" fmla="*/ 0 w 36"/>
                <a:gd name="T5" fmla="*/ 2180 h 37"/>
                <a:gd name="T6" fmla="*/ 2304 w 36"/>
                <a:gd name="T7" fmla="*/ 545 h 37"/>
                <a:gd name="T8" fmla="*/ 2304 w 36"/>
                <a:gd name="T9" fmla="*/ 54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08" name="Freeform 841"/>
            <p:cNvSpPr>
              <a:spLocks/>
            </p:cNvSpPr>
            <p:nvPr/>
          </p:nvSpPr>
          <p:spPr bwMode="auto">
            <a:xfrm>
              <a:off x="-1952699" y="4611960"/>
              <a:ext cx="115299" cy="93944"/>
            </a:xfrm>
            <a:custGeom>
              <a:avLst/>
              <a:gdLst>
                <a:gd name="T0" fmla="*/ 2112 w 33"/>
                <a:gd name="T1" fmla="*/ 0 h 31"/>
                <a:gd name="T2" fmla="*/ 0 w 33"/>
                <a:gd name="T3" fmla="*/ 1797 h 31"/>
                <a:gd name="T4" fmla="*/ 1664 w 33"/>
                <a:gd name="T5" fmla="*/ 137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09" name="Freeform 842"/>
            <p:cNvSpPr>
              <a:spLocks/>
            </p:cNvSpPr>
            <p:nvPr/>
          </p:nvSpPr>
          <p:spPr bwMode="auto">
            <a:xfrm>
              <a:off x="-1791980" y="4648921"/>
              <a:ext cx="132768" cy="90864"/>
            </a:xfrm>
            <a:custGeom>
              <a:avLst/>
              <a:gdLst>
                <a:gd name="T0" fmla="*/ 0 w 38"/>
                <a:gd name="T1" fmla="*/ 820 h 30"/>
                <a:gd name="T2" fmla="*/ 1856 w 38"/>
                <a:gd name="T3" fmla="*/ 1733 h 30"/>
                <a:gd name="T4" fmla="*/ 2432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0" name="Freeform 843"/>
            <p:cNvSpPr>
              <a:spLocks/>
            </p:cNvSpPr>
            <p:nvPr/>
          </p:nvSpPr>
          <p:spPr bwMode="auto">
            <a:xfrm>
              <a:off x="-2029565" y="4633521"/>
              <a:ext cx="66384" cy="30801"/>
            </a:xfrm>
            <a:custGeom>
              <a:avLst/>
              <a:gdLst>
                <a:gd name="T0" fmla="*/ 1216 w 19"/>
                <a:gd name="T1" fmla="*/ 0 h 10"/>
                <a:gd name="T2" fmla="*/ 0 w 19"/>
                <a:gd name="T3" fmla="*/ 640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1" name="Freeform 844"/>
            <p:cNvSpPr>
              <a:spLocks/>
            </p:cNvSpPr>
            <p:nvPr/>
          </p:nvSpPr>
          <p:spPr bwMode="auto">
            <a:xfrm>
              <a:off x="-2333535" y="3788025"/>
              <a:ext cx="372100" cy="429678"/>
            </a:xfrm>
            <a:custGeom>
              <a:avLst/>
              <a:gdLst>
                <a:gd name="T0" fmla="*/ 2620 w 107"/>
                <a:gd name="T1" fmla="*/ 6723 h 143"/>
                <a:gd name="T2" fmla="*/ 2747 w 107"/>
                <a:gd name="T3" fmla="*/ 7285 h 143"/>
                <a:gd name="T4" fmla="*/ 2747 w 107"/>
                <a:gd name="T5" fmla="*/ 7285 h 143"/>
                <a:gd name="T6" fmla="*/ 5152 w 107"/>
                <a:gd name="T7" fmla="*/ 7233 h 143"/>
                <a:gd name="T8" fmla="*/ 4660 w 107"/>
                <a:gd name="T9" fmla="*/ 6029 h 143"/>
                <a:gd name="T10" fmla="*/ 5528 w 107"/>
                <a:gd name="T11" fmla="*/ 4523 h 143"/>
                <a:gd name="T12" fmla="*/ 6091 w 107"/>
                <a:gd name="T13" fmla="*/ 2710 h 143"/>
                <a:gd name="T14" fmla="*/ 6028 w 107"/>
                <a:gd name="T15" fmla="*/ 656 h 143"/>
                <a:gd name="T16" fmla="*/ 4537 w 107"/>
                <a:gd name="T17" fmla="*/ 868 h 143"/>
                <a:gd name="T18" fmla="*/ 3599 w 107"/>
                <a:gd name="T19" fmla="*/ 712 h 143"/>
                <a:gd name="T20" fmla="*/ 380 w 107"/>
                <a:gd name="T21" fmla="*/ 3537 h 143"/>
                <a:gd name="T22" fmla="*/ 1680 w 107"/>
                <a:gd name="T23" fmla="*/ 6128 h 143"/>
                <a:gd name="T24" fmla="*/ 2620 w 107"/>
                <a:gd name="T25" fmla="*/ 6723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512" name="Line 845"/>
            <p:cNvSpPr>
              <a:spLocks noChangeShapeType="1"/>
            </p:cNvSpPr>
            <p:nvPr/>
          </p:nvSpPr>
          <p:spPr bwMode="auto">
            <a:xfrm>
              <a:off x="-2235706" y="4160721"/>
              <a:ext cx="0" cy="154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13" name="Freeform 846"/>
            <p:cNvSpPr>
              <a:spLocks/>
            </p:cNvSpPr>
            <p:nvPr/>
          </p:nvSpPr>
          <p:spPr bwMode="auto">
            <a:xfrm>
              <a:off x="-2157093" y="4002094"/>
              <a:ext cx="85601" cy="113965"/>
            </a:xfrm>
            <a:custGeom>
              <a:avLst/>
              <a:gdLst>
                <a:gd name="T0" fmla="*/ 0 w 24"/>
                <a:gd name="T1" fmla="*/ 0 h 38"/>
                <a:gd name="T2" fmla="*/ 1021 w 24"/>
                <a:gd name="T3" fmla="*/ 2066 h 38"/>
                <a:gd name="T4" fmla="*/ 1733 w 24"/>
                <a:gd name="T5" fmla="*/ 2066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4" name="Freeform 847"/>
            <p:cNvSpPr>
              <a:spLocks/>
            </p:cNvSpPr>
            <p:nvPr/>
          </p:nvSpPr>
          <p:spPr bwMode="auto">
            <a:xfrm>
              <a:off x="-2080227" y="3835767"/>
              <a:ext cx="89094" cy="100104"/>
            </a:xfrm>
            <a:custGeom>
              <a:avLst/>
              <a:gdLst>
                <a:gd name="T0" fmla="*/ 0 w 25"/>
                <a:gd name="T1" fmla="*/ 0 h 33"/>
                <a:gd name="T2" fmla="*/ 1797 w 25"/>
                <a:gd name="T3" fmla="*/ 1924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5" name="Freeform 848"/>
            <p:cNvSpPr>
              <a:spLocks/>
            </p:cNvSpPr>
            <p:nvPr/>
          </p:nvSpPr>
          <p:spPr bwMode="auto">
            <a:xfrm>
              <a:off x="-2118660" y="3869648"/>
              <a:ext cx="115299" cy="184808"/>
            </a:xfrm>
            <a:custGeom>
              <a:avLst/>
              <a:gdLst>
                <a:gd name="T0" fmla="*/ 384 w 33"/>
                <a:gd name="T1" fmla="*/ 0 h 62"/>
                <a:gd name="T2" fmla="*/ 1472 w 33"/>
                <a:gd name="T3" fmla="*/ 2791 h 62"/>
                <a:gd name="T4" fmla="*/ 0 w 33"/>
                <a:gd name="T5" fmla="*/ 2791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516" name="Line 849"/>
            <p:cNvSpPr>
              <a:spLocks noChangeShapeType="1"/>
            </p:cNvSpPr>
            <p:nvPr/>
          </p:nvSpPr>
          <p:spPr bwMode="auto">
            <a:xfrm flipH="1">
              <a:off x="-2141370" y="3991314"/>
              <a:ext cx="22710" cy="18480"/>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17" name="Freeform 1382"/>
            <p:cNvSpPr>
              <a:spLocks/>
            </p:cNvSpPr>
            <p:nvPr/>
          </p:nvSpPr>
          <p:spPr bwMode="auto">
            <a:xfrm>
              <a:off x="-2103202" y="4225639"/>
              <a:ext cx="834350" cy="514145"/>
            </a:xfrm>
            <a:custGeom>
              <a:avLst/>
              <a:gdLst>
                <a:gd name="T0" fmla="*/ 2147483647 w 164"/>
                <a:gd name="T1" fmla="*/ 2147483647 h 143"/>
                <a:gd name="T2" fmla="*/ 2147483647 w 164"/>
                <a:gd name="T3" fmla="*/ 2147483647 h 143"/>
                <a:gd name="T4" fmla="*/ 2147483647 w 164"/>
                <a:gd name="T5" fmla="*/ 2147483647 h 143"/>
                <a:gd name="T6" fmla="*/ 2147483647 w 164"/>
                <a:gd name="T7" fmla="*/ 2147483647 h 143"/>
                <a:gd name="T8" fmla="*/ 2147483647 w 164"/>
                <a:gd name="T9" fmla="*/ 2147483647 h 143"/>
                <a:gd name="T10" fmla="*/ 2147483647 w 164"/>
                <a:gd name="T11" fmla="*/ 0 h 143"/>
                <a:gd name="T12" fmla="*/ 2147483647 w 164"/>
                <a:gd name="T13" fmla="*/ 2147483647 h 143"/>
                <a:gd name="T14" fmla="*/ 2147483647 w 164"/>
                <a:gd name="T15" fmla="*/ 2147483647 h 143"/>
                <a:gd name="T16" fmla="*/ 2147483647 w 164"/>
                <a:gd name="T17" fmla="*/ 2147483647 h 143"/>
                <a:gd name="T18" fmla="*/ 2147483647 w 164"/>
                <a:gd name="T19" fmla="*/ 2147483647 h 143"/>
                <a:gd name="T20" fmla="*/ 2147483647 w 164"/>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143">
                  <a:moveTo>
                    <a:pt x="145" y="43"/>
                  </a:moveTo>
                  <a:cubicBezTo>
                    <a:pt x="140" y="55"/>
                    <a:pt x="140" y="55"/>
                    <a:pt x="140" y="55"/>
                  </a:cubicBezTo>
                  <a:cubicBezTo>
                    <a:pt x="121" y="55"/>
                    <a:pt x="121" y="55"/>
                    <a:pt x="121" y="55"/>
                  </a:cubicBezTo>
                  <a:cubicBezTo>
                    <a:pt x="123" y="17"/>
                    <a:pt x="123" y="17"/>
                    <a:pt x="123" y="17"/>
                  </a:cubicBezTo>
                  <a:cubicBezTo>
                    <a:pt x="112" y="16"/>
                    <a:pt x="99" y="14"/>
                    <a:pt x="83" y="12"/>
                  </a:cubicBezTo>
                  <a:cubicBezTo>
                    <a:pt x="56" y="7"/>
                    <a:pt x="36" y="3"/>
                    <a:pt x="22" y="0"/>
                  </a:cubicBezTo>
                  <a:cubicBezTo>
                    <a:pt x="23" y="6"/>
                    <a:pt x="24" y="20"/>
                    <a:pt x="21" y="35"/>
                  </a:cubicBezTo>
                  <a:cubicBezTo>
                    <a:pt x="16" y="57"/>
                    <a:pt x="0" y="106"/>
                    <a:pt x="58" y="124"/>
                  </a:cubicBezTo>
                  <a:cubicBezTo>
                    <a:pt x="117" y="143"/>
                    <a:pt x="133" y="89"/>
                    <a:pt x="133" y="89"/>
                  </a:cubicBezTo>
                  <a:cubicBezTo>
                    <a:pt x="133" y="89"/>
                    <a:pt x="147" y="100"/>
                    <a:pt x="156" y="63"/>
                  </a:cubicBezTo>
                  <a:cubicBezTo>
                    <a:pt x="156" y="63"/>
                    <a:pt x="164" y="28"/>
                    <a:pt x="145" y="43"/>
                  </a:cubicBezTo>
                  <a:close/>
                </a:path>
              </a:pathLst>
            </a:custGeom>
            <a:solidFill>
              <a:schemeClr val="accent6">
                <a:lumMod val="40000"/>
                <a:lumOff val="60000"/>
              </a:schemeClr>
            </a:solidFill>
            <a:ln w="17463" cap="rnd">
              <a:solidFill>
                <a:srgbClr val="000000"/>
              </a:solidFill>
              <a:prstDash val="solid"/>
              <a:round/>
              <a:headEnd/>
              <a:tailEnd/>
            </a:ln>
          </p:spPr>
          <p:txBody>
            <a:bodyPr/>
            <a:lstStyle/>
            <a:p>
              <a:endParaRPr lang="ja-JP" altLang="en-US"/>
            </a:p>
          </p:txBody>
        </p:sp>
        <p:sp>
          <p:nvSpPr>
            <p:cNvPr id="518" name="Freeform 1384"/>
            <p:cNvSpPr>
              <a:spLocks/>
            </p:cNvSpPr>
            <p:nvPr/>
          </p:nvSpPr>
          <p:spPr bwMode="auto">
            <a:xfrm>
              <a:off x="-1487822" y="4283923"/>
              <a:ext cx="218969" cy="208157"/>
            </a:xfrm>
            <a:custGeom>
              <a:avLst/>
              <a:gdLst>
                <a:gd name="T0" fmla="*/ 2147483647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0 h 58"/>
                <a:gd name="T14" fmla="*/ 2147483647 w 43"/>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58">
                  <a:moveTo>
                    <a:pt x="2" y="1"/>
                  </a:moveTo>
                  <a:cubicBezTo>
                    <a:pt x="0" y="39"/>
                    <a:pt x="0" y="39"/>
                    <a:pt x="0" y="39"/>
                  </a:cubicBezTo>
                  <a:cubicBezTo>
                    <a:pt x="19" y="39"/>
                    <a:pt x="19" y="39"/>
                    <a:pt x="19" y="39"/>
                  </a:cubicBezTo>
                  <a:cubicBezTo>
                    <a:pt x="24" y="27"/>
                    <a:pt x="24" y="27"/>
                    <a:pt x="24" y="27"/>
                  </a:cubicBezTo>
                  <a:cubicBezTo>
                    <a:pt x="43" y="12"/>
                    <a:pt x="35" y="47"/>
                    <a:pt x="35" y="47"/>
                  </a:cubicBezTo>
                  <a:cubicBezTo>
                    <a:pt x="34" y="51"/>
                    <a:pt x="33" y="54"/>
                    <a:pt x="32" y="58"/>
                  </a:cubicBezTo>
                  <a:cubicBezTo>
                    <a:pt x="40" y="40"/>
                    <a:pt x="41" y="14"/>
                    <a:pt x="41" y="0"/>
                  </a:cubicBezTo>
                  <a:cubicBezTo>
                    <a:pt x="32" y="2"/>
                    <a:pt x="20" y="2"/>
                    <a:pt x="2" y="1"/>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519" name="Freeform 1387"/>
            <p:cNvSpPr>
              <a:spLocks/>
            </p:cNvSpPr>
            <p:nvPr/>
          </p:nvSpPr>
          <p:spPr bwMode="auto">
            <a:xfrm>
              <a:off x="-1721893" y="4246455"/>
              <a:ext cx="158565" cy="91589"/>
            </a:xfrm>
            <a:custGeom>
              <a:avLst/>
              <a:gdLst>
                <a:gd name="T0" fmla="*/ 0 w 31"/>
                <a:gd name="T1" fmla="*/ 2147483647 h 25"/>
                <a:gd name="T2" fmla="*/ 2147483647 w 31"/>
                <a:gd name="T3" fmla="*/ 2147483647 h 25"/>
                <a:gd name="T4" fmla="*/ 0 60000 65536"/>
                <a:gd name="T5" fmla="*/ 0 60000 65536"/>
              </a:gdLst>
              <a:ahLst/>
              <a:cxnLst>
                <a:cxn ang="T4">
                  <a:pos x="T0" y="T1"/>
                </a:cxn>
                <a:cxn ang="T5">
                  <a:pos x="T2" y="T3"/>
                </a:cxn>
              </a:cxnLst>
              <a:rect l="0" t="0" r="r" b="b"/>
              <a:pathLst>
                <a:path w="31" h="25">
                  <a:moveTo>
                    <a:pt x="0" y="25"/>
                  </a:moveTo>
                  <a:cubicBezTo>
                    <a:pt x="0" y="25"/>
                    <a:pt x="13" y="0"/>
                    <a:pt x="31" y="1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0" name="Freeform 1388"/>
            <p:cNvSpPr>
              <a:spLocks/>
            </p:cNvSpPr>
            <p:nvPr/>
          </p:nvSpPr>
          <p:spPr bwMode="auto">
            <a:xfrm>
              <a:off x="-1925762" y="4236046"/>
              <a:ext cx="113260" cy="104077"/>
            </a:xfrm>
            <a:custGeom>
              <a:avLst/>
              <a:gdLst>
                <a:gd name="T0" fmla="*/ 0 w 22"/>
                <a:gd name="T1" fmla="*/ 2147483647 h 29"/>
                <a:gd name="T2" fmla="*/ 2147483647 w 22"/>
                <a:gd name="T3" fmla="*/ 2147483647 h 29"/>
                <a:gd name="T4" fmla="*/ 0 60000 65536"/>
                <a:gd name="T5" fmla="*/ 0 60000 65536"/>
              </a:gdLst>
              <a:ahLst/>
              <a:cxnLst>
                <a:cxn ang="T4">
                  <a:pos x="T0" y="T1"/>
                </a:cxn>
                <a:cxn ang="T5">
                  <a:pos x="T2" y="T3"/>
                </a:cxn>
              </a:cxnLst>
              <a:rect l="0" t="0" r="r" b="b"/>
              <a:pathLst>
                <a:path w="22" h="29">
                  <a:moveTo>
                    <a:pt x="0" y="10"/>
                  </a:moveTo>
                  <a:cubicBezTo>
                    <a:pt x="0" y="10"/>
                    <a:pt x="14" y="0"/>
                    <a:pt x="22"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1" name="Oval 1389"/>
            <p:cNvSpPr>
              <a:spLocks noChangeArrowheads="1"/>
            </p:cNvSpPr>
            <p:nvPr/>
          </p:nvSpPr>
          <p:spPr bwMode="auto">
            <a:xfrm>
              <a:off x="-1844591" y="4394245"/>
              <a:ext cx="26428" cy="437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2" name="Oval 1390"/>
            <p:cNvSpPr>
              <a:spLocks noChangeArrowheads="1"/>
            </p:cNvSpPr>
            <p:nvPr/>
          </p:nvSpPr>
          <p:spPr bwMode="auto">
            <a:xfrm>
              <a:off x="-1716229" y="4394245"/>
              <a:ext cx="24539" cy="437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3" name="Line 1391"/>
            <p:cNvSpPr>
              <a:spLocks noChangeShapeType="1"/>
            </p:cNvSpPr>
            <p:nvPr/>
          </p:nvSpPr>
          <p:spPr bwMode="auto">
            <a:xfrm flipH="1">
              <a:off x="-1986166" y="4458774"/>
              <a:ext cx="35866" cy="18734"/>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4" name="Line 1392"/>
            <p:cNvSpPr>
              <a:spLocks noChangeShapeType="1"/>
            </p:cNvSpPr>
            <p:nvPr/>
          </p:nvSpPr>
          <p:spPr bwMode="auto">
            <a:xfrm flipH="1">
              <a:off x="-1935199" y="4462937"/>
              <a:ext cx="20764" cy="18734"/>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5" name="Line 1393"/>
            <p:cNvSpPr>
              <a:spLocks noChangeShapeType="1"/>
            </p:cNvSpPr>
            <p:nvPr/>
          </p:nvSpPr>
          <p:spPr bwMode="auto">
            <a:xfrm>
              <a:off x="-1563329" y="4467101"/>
              <a:ext cx="30203" cy="20815"/>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6" name="Line 1394"/>
            <p:cNvSpPr>
              <a:spLocks noChangeShapeType="1"/>
            </p:cNvSpPr>
            <p:nvPr/>
          </p:nvSpPr>
          <p:spPr bwMode="auto">
            <a:xfrm>
              <a:off x="-1604858" y="4467101"/>
              <a:ext cx="35866" cy="2497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7" name="Freeform 1386"/>
            <p:cNvSpPr>
              <a:spLocks/>
            </p:cNvSpPr>
            <p:nvPr/>
          </p:nvSpPr>
          <p:spPr bwMode="auto">
            <a:xfrm>
              <a:off x="-1385887" y="4412980"/>
              <a:ext cx="41528" cy="112404"/>
            </a:xfrm>
            <a:custGeom>
              <a:avLst/>
              <a:gdLst>
                <a:gd name="T0" fmla="*/ 2147483647 w 8"/>
                <a:gd name="T1" fmla="*/ 0 h 31"/>
                <a:gd name="T2" fmla="*/ 0 w 8"/>
                <a:gd name="T3" fmla="*/ 2147483647 h 31"/>
                <a:gd name="T4" fmla="*/ 0 60000 65536"/>
                <a:gd name="T5" fmla="*/ 0 60000 65536"/>
              </a:gdLst>
              <a:ahLst/>
              <a:cxnLst>
                <a:cxn ang="T4">
                  <a:pos x="T0" y="T1"/>
                </a:cxn>
                <a:cxn ang="T5">
                  <a:pos x="T2" y="T3"/>
                </a:cxn>
              </a:cxnLst>
              <a:rect l="0" t="0" r="r" b="b"/>
              <a:pathLst>
                <a:path w="8" h="31">
                  <a:moveTo>
                    <a:pt x="8" y="0"/>
                  </a:moveTo>
                  <a:cubicBezTo>
                    <a:pt x="8" y="0"/>
                    <a:pt x="8" y="24"/>
                    <a:pt x="0" y="3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8" name="Oval 1371"/>
            <p:cNvSpPr>
              <a:spLocks noChangeArrowheads="1"/>
            </p:cNvSpPr>
            <p:nvPr/>
          </p:nvSpPr>
          <p:spPr bwMode="auto">
            <a:xfrm>
              <a:off x="-1802672" y="4537877"/>
              <a:ext cx="92496" cy="87426"/>
            </a:xfrm>
            <a:prstGeom prst="ellipse">
              <a:avLst/>
            </a:prstGeom>
            <a:solidFill>
              <a:srgbClr val="CC0000"/>
            </a:solidFill>
            <a:ln w="17463">
              <a:solidFill>
                <a:srgbClr val="000000"/>
              </a:solidFill>
              <a:miter lim="800000"/>
              <a:headEnd/>
              <a:tailEnd/>
            </a:ln>
          </p:spPr>
          <p:txBody>
            <a:bodyPr/>
            <a:lstStyle/>
            <a:p>
              <a:endParaRPr lang="ja-JP" altLang="en-US"/>
            </a:p>
          </p:txBody>
        </p:sp>
        <p:sp>
          <p:nvSpPr>
            <p:cNvPr id="529" name="フリーフォーム 528"/>
            <p:cNvSpPr/>
            <p:nvPr/>
          </p:nvSpPr>
          <p:spPr>
            <a:xfrm>
              <a:off x="-1986166" y="4090526"/>
              <a:ext cx="534456" cy="226952"/>
            </a:xfrm>
            <a:custGeom>
              <a:avLst/>
              <a:gdLst>
                <a:gd name="connsiteX0" fmla="*/ 13764 w 481850"/>
                <a:gd name="connsiteY0" fmla="*/ 152400 h 208531"/>
                <a:gd name="connsiteX1" fmla="*/ 231478 w 481850"/>
                <a:gd name="connsiteY1" fmla="*/ 163285 h 208531"/>
                <a:gd name="connsiteX2" fmla="*/ 264135 w 481850"/>
                <a:gd name="connsiteY2" fmla="*/ 174171 h 208531"/>
                <a:gd name="connsiteX3" fmla="*/ 405650 w 481850"/>
                <a:gd name="connsiteY3" fmla="*/ 195942 h 208531"/>
                <a:gd name="connsiteX4" fmla="*/ 416535 w 481850"/>
                <a:gd name="connsiteY4" fmla="*/ 185057 h 208531"/>
                <a:gd name="connsiteX5" fmla="*/ 427421 w 481850"/>
                <a:gd name="connsiteY5" fmla="*/ 152400 h 208531"/>
                <a:gd name="connsiteX6" fmla="*/ 481850 w 481850"/>
                <a:gd name="connsiteY6" fmla="*/ 130628 h 208531"/>
                <a:gd name="connsiteX7" fmla="*/ 470964 w 481850"/>
                <a:gd name="connsiteY7" fmla="*/ 43542 h 208531"/>
                <a:gd name="connsiteX8" fmla="*/ 438307 w 481850"/>
                <a:gd name="connsiteY8" fmla="*/ 32657 h 208531"/>
                <a:gd name="connsiteX9" fmla="*/ 264135 w 481850"/>
                <a:gd name="connsiteY9" fmla="*/ 43542 h 208531"/>
                <a:gd name="connsiteX10" fmla="*/ 155278 w 481850"/>
                <a:gd name="connsiteY10" fmla="*/ 10885 h 208531"/>
                <a:gd name="connsiteX11" fmla="*/ 122621 w 481850"/>
                <a:gd name="connsiteY11" fmla="*/ 0 h 208531"/>
                <a:gd name="connsiteX12" fmla="*/ 89964 w 481850"/>
                <a:gd name="connsiteY12" fmla="*/ 32657 h 208531"/>
                <a:gd name="connsiteX13" fmla="*/ 68193 w 481850"/>
                <a:gd name="connsiteY13" fmla="*/ 65314 h 208531"/>
                <a:gd name="connsiteX14" fmla="*/ 13764 w 481850"/>
                <a:gd name="connsiteY14" fmla="*/ 76200 h 208531"/>
                <a:gd name="connsiteX15" fmla="*/ 13764 w 481850"/>
                <a:gd name="connsiteY15" fmla="*/ 152400 h 20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850" h="208531">
                  <a:moveTo>
                    <a:pt x="13764" y="152400"/>
                  </a:moveTo>
                  <a:cubicBezTo>
                    <a:pt x="50049" y="166914"/>
                    <a:pt x="159089" y="156990"/>
                    <a:pt x="231478" y="163285"/>
                  </a:cubicBezTo>
                  <a:cubicBezTo>
                    <a:pt x="242909" y="164279"/>
                    <a:pt x="252934" y="171682"/>
                    <a:pt x="264135" y="174171"/>
                  </a:cubicBezTo>
                  <a:cubicBezTo>
                    <a:pt x="291331" y="180215"/>
                    <a:pt x="381332" y="192468"/>
                    <a:pt x="405650" y="195942"/>
                  </a:cubicBezTo>
                  <a:cubicBezTo>
                    <a:pt x="476684" y="219621"/>
                    <a:pt x="420804" y="206402"/>
                    <a:pt x="416535" y="185057"/>
                  </a:cubicBezTo>
                  <a:cubicBezTo>
                    <a:pt x="414285" y="173805"/>
                    <a:pt x="418606" y="159746"/>
                    <a:pt x="427421" y="152400"/>
                  </a:cubicBezTo>
                  <a:cubicBezTo>
                    <a:pt x="442433" y="139890"/>
                    <a:pt x="463707" y="137885"/>
                    <a:pt x="481850" y="130628"/>
                  </a:cubicBezTo>
                  <a:cubicBezTo>
                    <a:pt x="478221" y="101599"/>
                    <a:pt x="482845" y="70275"/>
                    <a:pt x="470964" y="43542"/>
                  </a:cubicBezTo>
                  <a:cubicBezTo>
                    <a:pt x="466304" y="33057"/>
                    <a:pt x="449781" y="32657"/>
                    <a:pt x="438307" y="32657"/>
                  </a:cubicBezTo>
                  <a:cubicBezTo>
                    <a:pt x="380136" y="32657"/>
                    <a:pt x="322192" y="39914"/>
                    <a:pt x="264135" y="43542"/>
                  </a:cubicBezTo>
                  <a:cubicBezTo>
                    <a:pt x="198323" y="27090"/>
                    <a:pt x="234794" y="37390"/>
                    <a:pt x="155278" y="10885"/>
                  </a:cubicBezTo>
                  <a:lnTo>
                    <a:pt x="122621" y="0"/>
                  </a:lnTo>
                  <a:cubicBezTo>
                    <a:pt x="111735" y="10886"/>
                    <a:pt x="99819" y="20830"/>
                    <a:pt x="89964" y="32657"/>
                  </a:cubicBezTo>
                  <a:cubicBezTo>
                    <a:pt x="81589" y="42708"/>
                    <a:pt x="79552" y="58823"/>
                    <a:pt x="68193" y="65314"/>
                  </a:cubicBezTo>
                  <a:cubicBezTo>
                    <a:pt x="52129" y="74494"/>
                    <a:pt x="31907" y="72571"/>
                    <a:pt x="13764" y="76200"/>
                  </a:cubicBezTo>
                  <a:cubicBezTo>
                    <a:pt x="25797" y="112299"/>
                    <a:pt x="-22521" y="137886"/>
                    <a:pt x="13764" y="15240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0" name="フリーフォーム 529"/>
            <p:cNvSpPr/>
            <p:nvPr/>
          </p:nvSpPr>
          <p:spPr>
            <a:xfrm>
              <a:off x="-2022522" y="4014445"/>
              <a:ext cx="751254" cy="287791"/>
            </a:xfrm>
            <a:custGeom>
              <a:avLst/>
              <a:gdLst>
                <a:gd name="connsiteX0" fmla="*/ 664028 w 677309"/>
                <a:gd name="connsiteY0" fmla="*/ 239485 h 264432"/>
                <a:gd name="connsiteX1" fmla="*/ 653143 w 677309"/>
                <a:gd name="connsiteY1" fmla="*/ 163285 h 264432"/>
                <a:gd name="connsiteX2" fmla="*/ 576943 w 677309"/>
                <a:gd name="connsiteY2" fmla="*/ 108857 h 264432"/>
                <a:gd name="connsiteX3" fmla="*/ 522514 w 677309"/>
                <a:gd name="connsiteY3" fmla="*/ 65314 h 264432"/>
                <a:gd name="connsiteX4" fmla="*/ 478971 w 677309"/>
                <a:gd name="connsiteY4" fmla="*/ 21771 h 264432"/>
                <a:gd name="connsiteX5" fmla="*/ 413657 w 677309"/>
                <a:gd name="connsiteY5" fmla="*/ 0 h 264432"/>
                <a:gd name="connsiteX6" fmla="*/ 228600 w 677309"/>
                <a:gd name="connsiteY6" fmla="*/ 10885 h 264432"/>
                <a:gd name="connsiteX7" fmla="*/ 174171 w 677309"/>
                <a:gd name="connsiteY7" fmla="*/ 43542 h 264432"/>
                <a:gd name="connsiteX8" fmla="*/ 76200 w 677309"/>
                <a:gd name="connsiteY8" fmla="*/ 97971 h 264432"/>
                <a:gd name="connsiteX9" fmla="*/ 0 w 677309"/>
                <a:gd name="connsiteY9" fmla="*/ 163285 h 264432"/>
                <a:gd name="connsiteX10" fmla="*/ 43543 w 677309"/>
                <a:gd name="connsiteY10" fmla="*/ 163285 h 264432"/>
                <a:gd name="connsiteX11" fmla="*/ 108857 w 677309"/>
                <a:gd name="connsiteY11" fmla="*/ 141514 h 264432"/>
                <a:gd name="connsiteX12" fmla="*/ 119743 w 677309"/>
                <a:gd name="connsiteY12" fmla="*/ 97971 h 264432"/>
                <a:gd name="connsiteX13" fmla="*/ 206828 w 677309"/>
                <a:gd name="connsiteY13" fmla="*/ 97971 h 264432"/>
                <a:gd name="connsiteX14" fmla="*/ 435428 w 677309"/>
                <a:gd name="connsiteY14" fmla="*/ 108857 h 264432"/>
                <a:gd name="connsiteX15" fmla="*/ 457200 w 677309"/>
                <a:gd name="connsiteY15" fmla="*/ 130628 h 264432"/>
                <a:gd name="connsiteX16" fmla="*/ 489857 w 677309"/>
                <a:gd name="connsiteY16" fmla="*/ 141514 h 264432"/>
                <a:gd name="connsiteX17" fmla="*/ 478971 w 677309"/>
                <a:gd name="connsiteY17" fmla="*/ 174171 h 264432"/>
                <a:gd name="connsiteX18" fmla="*/ 446314 w 677309"/>
                <a:gd name="connsiteY18" fmla="*/ 239485 h 264432"/>
                <a:gd name="connsiteX19" fmla="*/ 468086 w 677309"/>
                <a:gd name="connsiteY19" fmla="*/ 261257 h 264432"/>
                <a:gd name="connsiteX20" fmla="*/ 664028 w 677309"/>
                <a:gd name="connsiteY20" fmla="*/ 239485 h 26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309" h="264432">
                  <a:moveTo>
                    <a:pt x="664028" y="239485"/>
                  </a:moveTo>
                  <a:cubicBezTo>
                    <a:pt x="694871" y="223156"/>
                    <a:pt x="663760" y="186643"/>
                    <a:pt x="653143" y="163285"/>
                  </a:cubicBezTo>
                  <a:cubicBezTo>
                    <a:pt x="634694" y="122697"/>
                    <a:pt x="610510" y="120045"/>
                    <a:pt x="576943" y="108857"/>
                  </a:cubicBezTo>
                  <a:cubicBezTo>
                    <a:pt x="502828" y="34742"/>
                    <a:pt x="618640" y="147707"/>
                    <a:pt x="522514" y="65314"/>
                  </a:cubicBezTo>
                  <a:cubicBezTo>
                    <a:pt x="506929" y="51956"/>
                    <a:pt x="498444" y="28262"/>
                    <a:pt x="478971" y="21771"/>
                  </a:cubicBezTo>
                  <a:lnTo>
                    <a:pt x="413657" y="0"/>
                  </a:lnTo>
                  <a:cubicBezTo>
                    <a:pt x="351971" y="3628"/>
                    <a:pt x="290086" y="4737"/>
                    <a:pt x="228600" y="10885"/>
                  </a:cubicBezTo>
                  <a:cubicBezTo>
                    <a:pt x="179263" y="15819"/>
                    <a:pt x="210267" y="21884"/>
                    <a:pt x="174171" y="43542"/>
                  </a:cubicBezTo>
                  <a:cubicBezTo>
                    <a:pt x="105731" y="84606"/>
                    <a:pt x="176055" y="-1884"/>
                    <a:pt x="76200" y="97971"/>
                  </a:cubicBezTo>
                  <a:cubicBezTo>
                    <a:pt x="23406" y="150765"/>
                    <a:pt x="49736" y="130128"/>
                    <a:pt x="0" y="163285"/>
                  </a:cubicBezTo>
                  <a:cubicBezTo>
                    <a:pt x="38704" y="201991"/>
                    <a:pt x="4838" y="182638"/>
                    <a:pt x="43543" y="163285"/>
                  </a:cubicBezTo>
                  <a:cubicBezTo>
                    <a:pt x="64069" y="153022"/>
                    <a:pt x="108857" y="141514"/>
                    <a:pt x="108857" y="141514"/>
                  </a:cubicBezTo>
                  <a:cubicBezTo>
                    <a:pt x="112486" y="127000"/>
                    <a:pt x="110397" y="109654"/>
                    <a:pt x="119743" y="97971"/>
                  </a:cubicBezTo>
                  <a:cubicBezTo>
                    <a:pt x="139045" y="73843"/>
                    <a:pt x="190984" y="96752"/>
                    <a:pt x="206828" y="97971"/>
                  </a:cubicBezTo>
                  <a:cubicBezTo>
                    <a:pt x="282890" y="103822"/>
                    <a:pt x="359228" y="105228"/>
                    <a:pt x="435428" y="108857"/>
                  </a:cubicBezTo>
                  <a:cubicBezTo>
                    <a:pt x="442685" y="116114"/>
                    <a:pt x="448399" y="125348"/>
                    <a:pt x="457200" y="130628"/>
                  </a:cubicBezTo>
                  <a:cubicBezTo>
                    <a:pt x="467039" y="136532"/>
                    <a:pt x="484726" y="131251"/>
                    <a:pt x="489857" y="141514"/>
                  </a:cubicBezTo>
                  <a:cubicBezTo>
                    <a:pt x="494988" y="151777"/>
                    <a:pt x="482123" y="163138"/>
                    <a:pt x="478971" y="174171"/>
                  </a:cubicBezTo>
                  <a:cubicBezTo>
                    <a:pt x="462921" y="230346"/>
                    <a:pt x="480501" y="205300"/>
                    <a:pt x="446314" y="239485"/>
                  </a:cubicBezTo>
                  <a:cubicBezTo>
                    <a:pt x="453571" y="246742"/>
                    <a:pt x="457834" y="260769"/>
                    <a:pt x="468086" y="261257"/>
                  </a:cubicBezTo>
                  <a:cubicBezTo>
                    <a:pt x="678538" y="271279"/>
                    <a:pt x="633185" y="255814"/>
                    <a:pt x="664028" y="23948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1" name="フリーフォーム 530"/>
            <p:cNvSpPr/>
            <p:nvPr/>
          </p:nvSpPr>
          <p:spPr>
            <a:xfrm>
              <a:off x="-1527480" y="4049987"/>
              <a:ext cx="233346" cy="154015"/>
            </a:xfrm>
            <a:custGeom>
              <a:avLst/>
              <a:gdLst>
                <a:gd name="connsiteX0" fmla="*/ 10885 w 210378"/>
                <a:gd name="connsiteY0" fmla="*/ 10886 h 141514"/>
                <a:gd name="connsiteX1" fmla="*/ 65314 w 210378"/>
                <a:gd name="connsiteY1" fmla="*/ 43543 h 141514"/>
                <a:gd name="connsiteX2" fmla="*/ 97971 w 210378"/>
                <a:gd name="connsiteY2" fmla="*/ 54429 h 141514"/>
                <a:gd name="connsiteX3" fmla="*/ 163285 w 210378"/>
                <a:gd name="connsiteY3" fmla="*/ 87086 h 141514"/>
                <a:gd name="connsiteX4" fmla="*/ 185057 w 210378"/>
                <a:gd name="connsiteY4" fmla="*/ 108857 h 141514"/>
                <a:gd name="connsiteX5" fmla="*/ 206828 w 210378"/>
                <a:gd name="connsiteY5" fmla="*/ 141514 h 141514"/>
                <a:gd name="connsiteX6" fmla="*/ 174171 w 210378"/>
                <a:gd name="connsiteY6" fmla="*/ 108857 h 141514"/>
                <a:gd name="connsiteX7" fmla="*/ 163285 w 210378"/>
                <a:gd name="connsiteY7" fmla="*/ 65314 h 141514"/>
                <a:gd name="connsiteX8" fmla="*/ 108857 w 210378"/>
                <a:gd name="connsiteY8" fmla="*/ 21771 h 141514"/>
                <a:gd name="connsiteX9" fmla="*/ 0 w 210378"/>
                <a:gd name="connsiteY9" fmla="*/ 0 h 141514"/>
                <a:gd name="connsiteX10" fmla="*/ 10885 w 210378"/>
                <a:gd name="connsiteY10" fmla="*/ 10886 h 14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378" h="141514">
                  <a:moveTo>
                    <a:pt x="10885" y="10886"/>
                  </a:moveTo>
                  <a:cubicBezTo>
                    <a:pt x="29028" y="21772"/>
                    <a:pt x="46390" y="34081"/>
                    <a:pt x="65314" y="43543"/>
                  </a:cubicBezTo>
                  <a:cubicBezTo>
                    <a:pt x="75577" y="48675"/>
                    <a:pt x="87708" y="49297"/>
                    <a:pt x="97971" y="54429"/>
                  </a:cubicBezTo>
                  <a:cubicBezTo>
                    <a:pt x="182380" y="96633"/>
                    <a:pt x="81201" y="59724"/>
                    <a:pt x="163285" y="87086"/>
                  </a:cubicBezTo>
                  <a:cubicBezTo>
                    <a:pt x="170542" y="94343"/>
                    <a:pt x="178646" y="100843"/>
                    <a:pt x="185057" y="108857"/>
                  </a:cubicBezTo>
                  <a:cubicBezTo>
                    <a:pt x="193230" y="119073"/>
                    <a:pt x="219911" y="141514"/>
                    <a:pt x="206828" y="141514"/>
                  </a:cubicBezTo>
                  <a:cubicBezTo>
                    <a:pt x="191433" y="141514"/>
                    <a:pt x="185057" y="119743"/>
                    <a:pt x="174171" y="108857"/>
                  </a:cubicBezTo>
                  <a:cubicBezTo>
                    <a:pt x="170542" y="94343"/>
                    <a:pt x="172262" y="77283"/>
                    <a:pt x="163285" y="65314"/>
                  </a:cubicBezTo>
                  <a:cubicBezTo>
                    <a:pt x="149345" y="46727"/>
                    <a:pt x="129167" y="33054"/>
                    <a:pt x="108857" y="21771"/>
                  </a:cubicBezTo>
                  <a:cubicBezTo>
                    <a:pt x="94941" y="14040"/>
                    <a:pt x="4773" y="796"/>
                    <a:pt x="0" y="0"/>
                  </a:cubicBezTo>
                  <a:lnTo>
                    <a:pt x="10885" y="1088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14" name="グループ化 313"/>
          <p:cNvGrpSpPr/>
          <p:nvPr/>
        </p:nvGrpSpPr>
        <p:grpSpPr>
          <a:xfrm>
            <a:off x="5824144" y="4509120"/>
            <a:ext cx="1147127" cy="1061444"/>
            <a:chOff x="9756576" y="4341748"/>
            <a:chExt cx="1074504" cy="815444"/>
          </a:xfrm>
        </p:grpSpPr>
        <p:sp>
          <p:nvSpPr>
            <p:cNvPr id="315" name="Freeform 742"/>
            <p:cNvSpPr>
              <a:spLocks/>
            </p:cNvSpPr>
            <p:nvPr/>
          </p:nvSpPr>
          <p:spPr bwMode="auto">
            <a:xfrm>
              <a:off x="9799335" y="4555678"/>
              <a:ext cx="861171" cy="601514"/>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316" name="月 315"/>
            <p:cNvSpPr/>
            <p:nvPr/>
          </p:nvSpPr>
          <p:spPr>
            <a:xfrm rot="20284515" flipH="1">
              <a:off x="10523176" y="4669306"/>
              <a:ext cx="307904" cy="430108"/>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17" name="Freeform 696"/>
            <p:cNvSpPr>
              <a:spLocks/>
            </p:cNvSpPr>
            <p:nvPr/>
          </p:nvSpPr>
          <p:spPr bwMode="auto">
            <a:xfrm>
              <a:off x="10002289" y="4461599"/>
              <a:ext cx="713921" cy="432367"/>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rgbClr val="663300"/>
            </a:solidFill>
            <a:ln w="20701" cap="rnd">
              <a:solidFill>
                <a:srgbClr val="000000"/>
              </a:solidFill>
              <a:prstDash val="solid"/>
              <a:round/>
              <a:headEnd/>
              <a:tailEnd/>
            </a:ln>
          </p:spPr>
          <p:txBody>
            <a:bodyPr/>
            <a:lstStyle/>
            <a:p>
              <a:endParaRPr lang="ja-JP" altLang="en-US" dirty="0"/>
            </a:p>
          </p:txBody>
        </p:sp>
        <p:sp>
          <p:nvSpPr>
            <p:cNvPr id="318" name="Freeform 697"/>
            <p:cNvSpPr>
              <a:spLocks/>
            </p:cNvSpPr>
            <p:nvPr/>
          </p:nvSpPr>
          <p:spPr bwMode="auto">
            <a:xfrm>
              <a:off x="10044041" y="4550611"/>
              <a:ext cx="528167" cy="396338"/>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320" name="Freeform 701"/>
            <p:cNvSpPr>
              <a:spLocks/>
            </p:cNvSpPr>
            <p:nvPr/>
          </p:nvSpPr>
          <p:spPr bwMode="auto">
            <a:xfrm>
              <a:off x="10307615" y="4628261"/>
              <a:ext cx="90571" cy="44037"/>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21" name="Freeform 702"/>
            <p:cNvSpPr>
              <a:spLocks/>
            </p:cNvSpPr>
            <p:nvPr/>
          </p:nvSpPr>
          <p:spPr bwMode="auto">
            <a:xfrm>
              <a:off x="10176738" y="4639416"/>
              <a:ext cx="87518" cy="32181"/>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39" name="Freeform 573"/>
            <p:cNvSpPr>
              <a:spLocks/>
            </p:cNvSpPr>
            <p:nvPr/>
          </p:nvSpPr>
          <p:spPr bwMode="auto">
            <a:xfrm flipH="1">
              <a:off x="10123849" y="4765074"/>
              <a:ext cx="347178" cy="78412"/>
            </a:xfrm>
            <a:custGeom>
              <a:avLst/>
              <a:gdLst>
                <a:gd name="T0" fmla="*/ 0 w 95"/>
                <a:gd name="T1" fmla="*/ 0 h 50"/>
                <a:gd name="T2" fmla="*/ 8963 w 95"/>
                <a:gd name="T3" fmla="*/ 377 h 50"/>
                <a:gd name="T4" fmla="*/ 13504 w 95"/>
                <a:gd name="T5" fmla="*/ 266 h 50"/>
                <a:gd name="T6" fmla="*/ 0 60000 65536"/>
                <a:gd name="T7" fmla="*/ 0 60000 65536"/>
                <a:gd name="T8" fmla="*/ 0 60000 65536"/>
              </a:gdLst>
              <a:ahLst/>
              <a:cxnLst>
                <a:cxn ang="T6">
                  <a:pos x="T0" y="T1"/>
                </a:cxn>
                <a:cxn ang="T7">
                  <a:pos x="T2" y="T3"/>
                </a:cxn>
                <a:cxn ang="T8">
                  <a:pos x="T4" y="T5"/>
                </a:cxn>
              </a:cxnLst>
              <a:rect l="0" t="0" r="r" b="b"/>
              <a:pathLst>
                <a:path w="95" h="50">
                  <a:moveTo>
                    <a:pt x="0" y="0"/>
                  </a:moveTo>
                  <a:cubicBezTo>
                    <a:pt x="0" y="0"/>
                    <a:pt x="22" y="50"/>
                    <a:pt x="63" y="50"/>
                  </a:cubicBezTo>
                  <a:cubicBezTo>
                    <a:pt x="85" y="50"/>
                    <a:pt x="95" y="35"/>
                    <a:pt x="95" y="3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0" name="Freeform 744"/>
            <p:cNvSpPr>
              <a:spLocks/>
            </p:cNvSpPr>
            <p:nvPr/>
          </p:nvSpPr>
          <p:spPr bwMode="auto">
            <a:xfrm>
              <a:off x="10089149" y="4922227"/>
              <a:ext cx="117599" cy="76273"/>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1" name="Freeform 745"/>
            <p:cNvSpPr>
              <a:spLocks/>
            </p:cNvSpPr>
            <p:nvPr/>
          </p:nvSpPr>
          <p:spPr bwMode="auto">
            <a:xfrm>
              <a:off x="10253297" y="4951696"/>
              <a:ext cx="134750" cy="73672"/>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42" name="Freeform 743"/>
            <p:cNvSpPr>
              <a:spLocks/>
            </p:cNvSpPr>
            <p:nvPr/>
          </p:nvSpPr>
          <p:spPr bwMode="auto">
            <a:xfrm>
              <a:off x="10204930" y="4922237"/>
              <a:ext cx="127399" cy="91007"/>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357" name="Freeform 747"/>
            <p:cNvSpPr>
              <a:spLocks/>
            </p:cNvSpPr>
            <p:nvPr/>
          </p:nvSpPr>
          <p:spPr bwMode="auto">
            <a:xfrm>
              <a:off x="9756576" y="4341748"/>
              <a:ext cx="272527" cy="255820"/>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361" name="Freeform 751"/>
            <p:cNvSpPr>
              <a:spLocks/>
            </p:cNvSpPr>
            <p:nvPr/>
          </p:nvSpPr>
          <p:spPr bwMode="auto">
            <a:xfrm>
              <a:off x="9907139" y="4367131"/>
              <a:ext cx="84395" cy="110092"/>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3" name="Freeform 749"/>
            <p:cNvSpPr>
              <a:spLocks/>
            </p:cNvSpPr>
            <p:nvPr/>
          </p:nvSpPr>
          <p:spPr bwMode="auto">
            <a:xfrm>
              <a:off x="9870514" y="4451765"/>
              <a:ext cx="62418" cy="68091"/>
            </a:xfrm>
            <a:custGeom>
              <a:avLst/>
              <a:gdLst>
                <a:gd name="T0" fmla="*/ 0 w 24"/>
                <a:gd name="T1" fmla="*/ 0 h 38"/>
                <a:gd name="T2" fmla="*/ 9268 w 24"/>
                <a:gd name="T3" fmla="*/ 18933 h 38"/>
                <a:gd name="T4" fmla="*/ 16076 w 24"/>
                <a:gd name="T5" fmla="*/ 18933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5" name="Freeform 579"/>
            <p:cNvSpPr>
              <a:spLocks/>
            </p:cNvSpPr>
            <p:nvPr/>
          </p:nvSpPr>
          <p:spPr bwMode="auto">
            <a:xfrm flipH="1">
              <a:off x="10326804" y="4719853"/>
              <a:ext cx="43482" cy="16111"/>
            </a:xfrm>
            <a:custGeom>
              <a:avLst/>
              <a:gdLst>
                <a:gd name="T0" fmla="*/ 0 w 14"/>
                <a:gd name="T1" fmla="*/ 96 h 12"/>
                <a:gd name="T2" fmla="*/ 2411 w 14"/>
                <a:gd name="T3" fmla="*/ 95 h 12"/>
                <a:gd name="T4" fmla="*/ 0 60000 65536"/>
                <a:gd name="T5" fmla="*/ 0 60000 65536"/>
              </a:gdLst>
              <a:ahLst/>
              <a:cxnLst>
                <a:cxn ang="T4">
                  <a:pos x="T0" y="T1"/>
                </a:cxn>
                <a:cxn ang="T5">
                  <a:pos x="T2" y="T3"/>
                </a:cxn>
              </a:cxnLst>
              <a:rect l="0" t="0" r="r" b="b"/>
              <a:pathLst>
                <a:path w="14" h="12">
                  <a:moveTo>
                    <a:pt x="0" y="12"/>
                  </a:moveTo>
                  <a:cubicBezTo>
                    <a:pt x="0" y="12"/>
                    <a:pt x="2" y="0"/>
                    <a:pt x="14" y="11"/>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90" name="Freeform 580"/>
            <p:cNvSpPr>
              <a:spLocks/>
            </p:cNvSpPr>
            <p:nvPr/>
          </p:nvSpPr>
          <p:spPr bwMode="auto">
            <a:xfrm flipH="1">
              <a:off x="10180545" y="4719853"/>
              <a:ext cx="40847" cy="16111"/>
            </a:xfrm>
            <a:custGeom>
              <a:avLst/>
              <a:gdLst>
                <a:gd name="T0" fmla="*/ 0 w 13"/>
                <a:gd name="T1" fmla="*/ 96 h 12"/>
                <a:gd name="T2" fmla="*/ 2389 w 13"/>
                <a:gd name="T3" fmla="*/ 96 h 12"/>
                <a:gd name="T4" fmla="*/ 0 60000 65536"/>
                <a:gd name="T5" fmla="*/ 0 60000 65536"/>
              </a:gdLst>
              <a:ahLst/>
              <a:cxnLst>
                <a:cxn ang="T4">
                  <a:pos x="T0" y="T1"/>
                </a:cxn>
                <a:cxn ang="T5">
                  <a:pos x="T2" y="T3"/>
                </a:cxn>
              </a:cxnLst>
              <a:rect l="0" t="0" r="r" b="b"/>
              <a:pathLst>
                <a:path w="13" h="12">
                  <a:moveTo>
                    <a:pt x="0" y="12"/>
                  </a:moveTo>
                  <a:cubicBezTo>
                    <a:pt x="0" y="12"/>
                    <a:pt x="7" y="0"/>
                    <a:pt x="13" y="12"/>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sp>
        <p:nvSpPr>
          <p:cNvPr id="4113" name="Text Box 880"/>
          <p:cNvSpPr txBox="1">
            <a:spLocks noChangeArrowheads="1"/>
          </p:cNvSpPr>
          <p:nvPr/>
        </p:nvSpPr>
        <p:spPr bwMode="auto">
          <a:xfrm>
            <a:off x="7200498" y="2762195"/>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solidFill>
                  <a:srgbClr val="FF0000"/>
                </a:solidFill>
              </a:rPr>
              <a:t>清水</a:t>
            </a:r>
          </a:p>
        </p:txBody>
      </p:sp>
      <p:grpSp>
        <p:nvGrpSpPr>
          <p:cNvPr id="10" name="グループ化 9"/>
          <p:cNvGrpSpPr/>
          <p:nvPr/>
        </p:nvGrpSpPr>
        <p:grpSpPr>
          <a:xfrm>
            <a:off x="5054801" y="1420312"/>
            <a:ext cx="814071" cy="852367"/>
            <a:chOff x="2002457" y="1496513"/>
            <a:chExt cx="814071" cy="852367"/>
          </a:xfrm>
        </p:grpSpPr>
        <p:sp>
          <p:nvSpPr>
            <p:cNvPr id="393" name="Freeform 526"/>
            <p:cNvSpPr>
              <a:spLocks/>
            </p:cNvSpPr>
            <p:nvPr/>
          </p:nvSpPr>
          <p:spPr bwMode="auto">
            <a:xfrm flipH="1">
              <a:off x="2002457" y="2126482"/>
              <a:ext cx="814071" cy="222398"/>
            </a:xfrm>
            <a:custGeom>
              <a:avLst/>
              <a:gdLst>
                <a:gd name="T0" fmla="*/ 347386 w 175"/>
                <a:gd name="T1" fmla="*/ 0 h 52"/>
                <a:gd name="T2" fmla="*/ 240487 w 175"/>
                <a:gd name="T3" fmla="*/ 1535 h 52"/>
                <a:gd name="T4" fmla="*/ 104052 w 175"/>
                <a:gd name="T5" fmla="*/ 97 h 52"/>
                <a:gd name="T6" fmla="*/ 13699 w 175"/>
                <a:gd name="T7" fmla="*/ 6080 h 52"/>
                <a:gd name="T8" fmla="*/ 465137 w 175"/>
                <a:gd name="T9" fmla="*/ 6080 h 52"/>
                <a:gd name="T10" fmla="*/ 347386 w 175"/>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52">
                  <a:moveTo>
                    <a:pt x="130" y="0"/>
                  </a:moveTo>
                  <a:cubicBezTo>
                    <a:pt x="122" y="7"/>
                    <a:pt x="109" y="13"/>
                    <a:pt x="90" y="13"/>
                  </a:cubicBezTo>
                  <a:cubicBezTo>
                    <a:pt x="69" y="13"/>
                    <a:pt x="52" y="8"/>
                    <a:pt x="39" y="1"/>
                  </a:cubicBezTo>
                  <a:cubicBezTo>
                    <a:pt x="27" y="11"/>
                    <a:pt x="0" y="36"/>
                    <a:pt x="5" y="52"/>
                  </a:cubicBezTo>
                  <a:cubicBezTo>
                    <a:pt x="174" y="52"/>
                    <a:pt x="174" y="52"/>
                    <a:pt x="174" y="52"/>
                  </a:cubicBezTo>
                  <a:cubicBezTo>
                    <a:pt x="174" y="52"/>
                    <a:pt x="175" y="22"/>
                    <a:pt x="130" y="0"/>
                  </a:cubicBezTo>
                  <a:close/>
                </a:path>
              </a:pathLst>
            </a:custGeom>
            <a:solidFill>
              <a:srgbClr val="CCECFF"/>
            </a:solidFill>
            <a:ln w="20701" cap="rnd">
              <a:solidFill>
                <a:schemeClr val="tx1"/>
              </a:solidFill>
              <a:prstDash val="solid"/>
              <a:round/>
              <a:headEnd/>
              <a:tailEnd/>
            </a:ln>
          </p:spPr>
          <p:txBody>
            <a:bodyPr/>
            <a:lstStyle/>
            <a:p>
              <a:endParaRPr lang="ja-JP" altLang="en-US" dirty="0"/>
            </a:p>
          </p:txBody>
        </p:sp>
        <p:sp>
          <p:nvSpPr>
            <p:cNvPr id="394" name="Freeform 697"/>
            <p:cNvSpPr>
              <a:spLocks/>
            </p:cNvSpPr>
            <p:nvPr/>
          </p:nvSpPr>
          <p:spPr bwMode="auto">
            <a:xfrm>
              <a:off x="2088042" y="1533654"/>
              <a:ext cx="630102" cy="653395"/>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a:p>
          </p:txBody>
        </p:sp>
        <p:grpSp>
          <p:nvGrpSpPr>
            <p:cNvPr id="395" name="グループ化 394"/>
            <p:cNvGrpSpPr/>
            <p:nvPr/>
          </p:nvGrpSpPr>
          <p:grpSpPr>
            <a:xfrm>
              <a:off x="2238424" y="2169873"/>
              <a:ext cx="269216" cy="111833"/>
              <a:chOff x="8133729" y="5050325"/>
              <a:chExt cx="237014" cy="96881"/>
            </a:xfrm>
          </p:grpSpPr>
          <p:sp>
            <p:nvSpPr>
              <p:cNvPr id="408" name="Freeform 743"/>
              <p:cNvSpPr>
                <a:spLocks/>
              </p:cNvSpPr>
              <p:nvPr/>
            </p:nvSpPr>
            <p:spPr bwMode="auto">
              <a:xfrm>
                <a:off x="8239154" y="5052767"/>
                <a:ext cx="80031" cy="85483"/>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409" name="Freeform 744"/>
              <p:cNvSpPr>
                <a:spLocks/>
              </p:cNvSpPr>
              <p:nvPr/>
            </p:nvSpPr>
            <p:spPr bwMode="auto">
              <a:xfrm>
                <a:off x="8182978" y="5050325"/>
                <a:ext cx="73875" cy="71643"/>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0" name="Freeform 745"/>
              <p:cNvSpPr>
                <a:spLocks/>
              </p:cNvSpPr>
              <p:nvPr/>
            </p:nvSpPr>
            <p:spPr bwMode="auto">
              <a:xfrm>
                <a:off x="8286095" y="5078005"/>
                <a:ext cx="84648" cy="69201"/>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1" name="Freeform 746"/>
              <p:cNvSpPr>
                <a:spLocks/>
              </p:cNvSpPr>
              <p:nvPr/>
            </p:nvSpPr>
            <p:spPr bwMode="auto">
              <a:xfrm>
                <a:off x="8133729" y="5066607"/>
                <a:ext cx="42324" cy="23609"/>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397" name="Freeform 532"/>
            <p:cNvSpPr>
              <a:spLocks/>
            </p:cNvSpPr>
            <p:nvPr/>
          </p:nvSpPr>
          <p:spPr bwMode="auto">
            <a:xfrm flipH="1">
              <a:off x="2256142" y="1984044"/>
              <a:ext cx="353347" cy="114099"/>
            </a:xfrm>
            <a:custGeom>
              <a:avLst/>
              <a:gdLst>
                <a:gd name="T0" fmla="*/ 0 w 76"/>
                <a:gd name="T1" fmla="*/ 0 h 26"/>
                <a:gd name="T2" fmla="*/ 120357 w 76"/>
                <a:gd name="T3" fmla="*/ 3424 h 26"/>
                <a:gd name="T4" fmla="*/ 202650 w 76"/>
                <a:gd name="T5" fmla="*/ 0 h 26"/>
                <a:gd name="T6" fmla="*/ 0 60000 65536"/>
                <a:gd name="T7" fmla="*/ 0 60000 65536"/>
                <a:gd name="T8" fmla="*/ 0 60000 65536"/>
              </a:gdLst>
              <a:ahLst/>
              <a:cxnLst>
                <a:cxn ang="T6">
                  <a:pos x="T0" y="T1"/>
                </a:cxn>
                <a:cxn ang="T7">
                  <a:pos x="T2" y="T3"/>
                </a:cxn>
                <a:cxn ang="T8">
                  <a:pos x="T4" y="T5"/>
                </a:cxn>
              </a:cxnLst>
              <a:rect l="0" t="0" r="r" b="b"/>
              <a:pathLst>
                <a:path w="76" h="26">
                  <a:moveTo>
                    <a:pt x="0" y="0"/>
                  </a:moveTo>
                  <a:cubicBezTo>
                    <a:pt x="0" y="0"/>
                    <a:pt x="20" y="26"/>
                    <a:pt x="45" y="25"/>
                  </a:cubicBezTo>
                  <a:cubicBezTo>
                    <a:pt x="70" y="24"/>
                    <a:pt x="76" y="0"/>
                    <a:pt x="76" y="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3" name="Freeform 533"/>
            <p:cNvSpPr>
              <a:spLocks/>
            </p:cNvSpPr>
            <p:nvPr/>
          </p:nvSpPr>
          <p:spPr bwMode="auto">
            <a:xfrm flipH="1">
              <a:off x="2496999" y="1800913"/>
              <a:ext cx="68672" cy="48347"/>
            </a:xfrm>
            <a:custGeom>
              <a:avLst/>
              <a:gdLst>
                <a:gd name="T0" fmla="*/ 0 w 15"/>
                <a:gd name="T1" fmla="*/ 1523 h 11"/>
                <a:gd name="T2" fmla="*/ 36527 w 15"/>
                <a:gd name="T3" fmla="*/ 1384 h 11"/>
                <a:gd name="T4" fmla="*/ 0 60000 65536"/>
                <a:gd name="T5" fmla="*/ 0 60000 65536"/>
              </a:gdLst>
              <a:ahLst/>
              <a:cxnLst>
                <a:cxn ang="T4">
                  <a:pos x="T0" y="T1"/>
                </a:cxn>
                <a:cxn ang="T5">
                  <a:pos x="T2" y="T3"/>
                </a:cxn>
              </a:cxnLst>
              <a:rect l="0" t="0" r="r" b="b"/>
              <a:pathLst>
                <a:path w="15" h="11">
                  <a:moveTo>
                    <a:pt x="0" y="11"/>
                  </a:moveTo>
                  <a:cubicBezTo>
                    <a:pt x="0" y="11"/>
                    <a:pt x="7" y="0"/>
                    <a:pt x="15" y="1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6" name="Freeform 533"/>
            <p:cNvSpPr>
              <a:spLocks/>
            </p:cNvSpPr>
            <p:nvPr/>
          </p:nvSpPr>
          <p:spPr bwMode="auto">
            <a:xfrm flipH="1">
              <a:off x="2281738" y="1775581"/>
              <a:ext cx="68672" cy="48347"/>
            </a:xfrm>
            <a:custGeom>
              <a:avLst/>
              <a:gdLst>
                <a:gd name="T0" fmla="*/ 0 w 15"/>
                <a:gd name="T1" fmla="*/ 1523 h 11"/>
                <a:gd name="T2" fmla="*/ 36527 w 15"/>
                <a:gd name="T3" fmla="*/ 1384 h 11"/>
                <a:gd name="T4" fmla="*/ 0 60000 65536"/>
                <a:gd name="T5" fmla="*/ 0 60000 65536"/>
              </a:gdLst>
              <a:ahLst/>
              <a:cxnLst>
                <a:cxn ang="T4">
                  <a:pos x="T0" y="T1"/>
                </a:cxn>
                <a:cxn ang="T5">
                  <a:pos x="T2" y="T3"/>
                </a:cxn>
              </a:cxnLst>
              <a:rect l="0" t="0" r="r" b="b"/>
              <a:pathLst>
                <a:path w="15" h="11">
                  <a:moveTo>
                    <a:pt x="0" y="11"/>
                  </a:moveTo>
                  <a:cubicBezTo>
                    <a:pt x="0" y="11"/>
                    <a:pt x="7" y="0"/>
                    <a:pt x="15" y="10"/>
                  </a:cubicBezTo>
                </a:path>
              </a:pathLst>
            </a:custGeom>
            <a:noFill/>
            <a:ln w="206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07" name="Freeform 858"/>
            <p:cNvSpPr>
              <a:spLocks/>
            </p:cNvSpPr>
            <p:nvPr/>
          </p:nvSpPr>
          <p:spPr bwMode="auto">
            <a:xfrm>
              <a:off x="2093566" y="1496513"/>
              <a:ext cx="639208" cy="430480"/>
            </a:xfrm>
            <a:custGeom>
              <a:avLst/>
              <a:gdLst>
                <a:gd name="T0" fmla="*/ 433 w 356"/>
                <a:gd name="T1" fmla="*/ 235 h 274"/>
                <a:gd name="T2" fmla="*/ 422 w 356"/>
                <a:gd name="T3" fmla="*/ 188 h 274"/>
                <a:gd name="T4" fmla="*/ 422 w 356"/>
                <a:gd name="T5" fmla="*/ 153 h 274"/>
                <a:gd name="T6" fmla="*/ 291 w 356"/>
                <a:gd name="T7" fmla="*/ 4 h 274"/>
                <a:gd name="T8" fmla="*/ 210 w 356"/>
                <a:gd name="T9" fmla="*/ 30 h 274"/>
                <a:gd name="T10" fmla="*/ 147 w 356"/>
                <a:gd name="T11" fmla="*/ 12 h 274"/>
                <a:gd name="T12" fmla="*/ 2 w 356"/>
                <a:gd name="T13" fmla="*/ 183 h 274"/>
                <a:gd name="T14" fmla="*/ 35 w 356"/>
                <a:gd name="T15" fmla="*/ 282 h 274"/>
                <a:gd name="T16" fmla="*/ 67 w 356"/>
                <a:gd name="T17" fmla="*/ 286 h 274"/>
                <a:gd name="T18" fmla="*/ 68 w 356"/>
                <a:gd name="T19" fmla="*/ 277 h 274"/>
                <a:gd name="T20" fmla="*/ 81 w 356"/>
                <a:gd name="T21" fmla="*/ 216 h 274"/>
                <a:gd name="T22" fmla="*/ 114 w 356"/>
                <a:gd name="T23" fmla="*/ 167 h 274"/>
                <a:gd name="T24" fmla="*/ 146 w 356"/>
                <a:gd name="T25" fmla="*/ 182 h 274"/>
                <a:gd name="T26" fmla="*/ 176 w 356"/>
                <a:gd name="T27" fmla="*/ 87 h 274"/>
                <a:gd name="T28" fmla="*/ 214 w 356"/>
                <a:gd name="T29" fmla="*/ 104 h 274"/>
                <a:gd name="T30" fmla="*/ 263 w 356"/>
                <a:gd name="T31" fmla="*/ 69 h 274"/>
                <a:gd name="T32" fmla="*/ 295 w 356"/>
                <a:gd name="T33" fmla="*/ 178 h 274"/>
                <a:gd name="T34" fmla="*/ 322 w 356"/>
                <a:gd name="T35" fmla="*/ 148 h 274"/>
                <a:gd name="T36" fmla="*/ 365 w 356"/>
                <a:gd name="T37" fmla="*/ 238 h 274"/>
                <a:gd name="T38" fmla="*/ 378 w 356"/>
                <a:gd name="T39" fmla="*/ 331 h 274"/>
                <a:gd name="T40" fmla="*/ 433 w 356"/>
                <a:gd name="T41" fmla="*/ 235 h 2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6" h="274">
                  <a:moveTo>
                    <a:pt x="349" y="194"/>
                  </a:moveTo>
                  <a:cubicBezTo>
                    <a:pt x="344" y="186"/>
                    <a:pt x="341" y="155"/>
                    <a:pt x="341" y="155"/>
                  </a:cubicBezTo>
                  <a:cubicBezTo>
                    <a:pt x="344" y="143"/>
                    <a:pt x="346" y="134"/>
                    <a:pt x="341" y="126"/>
                  </a:cubicBezTo>
                  <a:cubicBezTo>
                    <a:pt x="311" y="57"/>
                    <a:pt x="257" y="8"/>
                    <a:pt x="234" y="4"/>
                  </a:cubicBezTo>
                  <a:cubicBezTo>
                    <a:pt x="210" y="0"/>
                    <a:pt x="170" y="24"/>
                    <a:pt x="170" y="24"/>
                  </a:cubicBezTo>
                  <a:cubicBezTo>
                    <a:pt x="154" y="16"/>
                    <a:pt x="119" y="12"/>
                    <a:pt x="119" y="12"/>
                  </a:cubicBezTo>
                  <a:cubicBezTo>
                    <a:pt x="62" y="7"/>
                    <a:pt x="5" y="129"/>
                    <a:pt x="2" y="151"/>
                  </a:cubicBezTo>
                  <a:cubicBezTo>
                    <a:pt x="0" y="173"/>
                    <a:pt x="29" y="232"/>
                    <a:pt x="29" y="232"/>
                  </a:cubicBezTo>
                  <a:cubicBezTo>
                    <a:pt x="55" y="235"/>
                    <a:pt x="55" y="235"/>
                    <a:pt x="55" y="235"/>
                  </a:cubicBezTo>
                  <a:cubicBezTo>
                    <a:pt x="56" y="228"/>
                    <a:pt x="56" y="228"/>
                    <a:pt x="56" y="228"/>
                  </a:cubicBezTo>
                  <a:cubicBezTo>
                    <a:pt x="65" y="178"/>
                    <a:pt x="65" y="178"/>
                    <a:pt x="65" y="178"/>
                  </a:cubicBezTo>
                  <a:cubicBezTo>
                    <a:pt x="65" y="178"/>
                    <a:pt x="90" y="156"/>
                    <a:pt x="92" y="137"/>
                  </a:cubicBezTo>
                  <a:cubicBezTo>
                    <a:pt x="118" y="150"/>
                    <a:pt x="118" y="150"/>
                    <a:pt x="118" y="150"/>
                  </a:cubicBezTo>
                  <a:cubicBezTo>
                    <a:pt x="118" y="150"/>
                    <a:pt x="102" y="74"/>
                    <a:pt x="142" y="72"/>
                  </a:cubicBezTo>
                  <a:cubicBezTo>
                    <a:pt x="142" y="72"/>
                    <a:pt x="166" y="70"/>
                    <a:pt x="172" y="86"/>
                  </a:cubicBezTo>
                  <a:cubicBezTo>
                    <a:pt x="172" y="86"/>
                    <a:pt x="185" y="55"/>
                    <a:pt x="212" y="57"/>
                  </a:cubicBezTo>
                  <a:cubicBezTo>
                    <a:pt x="240" y="59"/>
                    <a:pt x="252" y="113"/>
                    <a:pt x="238" y="147"/>
                  </a:cubicBezTo>
                  <a:cubicBezTo>
                    <a:pt x="238" y="147"/>
                    <a:pt x="257" y="134"/>
                    <a:pt x="260" y="122"/>
                  </a:cubicBezTo>
                  <a:cubicBezTo>
                    <a:pt x="260" y="122"/>
                    <a:pt x="290" y="149"/>
                    <a:pt x="294" y="196"/>
                  </a:cubicBezTo>
                  <a:cubicBezTo>
                    <a:pt x="294" y="196"/>
                    <a:pt x="300" y="234"/>
                    <a:pt x="305" y="272"/>
                  </a:cubicBezTo>
                  <a:cubicBezTo>
                    <a:pt x="356" y="274"/>
                    <a:pt x="353" y="202"/>
                    <a:pt x="349" y="194"/>
                  </a:cubicBezTo>
                  <a:close/>
                </a:path>
              </a:pathLst>
            </a:custGeom>
            <a:solidFill>
              <a:srgbClr val="000000"/>
            </a:solidFill>
            <a:ln w="22225" cap="rnd">
              <a:solidFill>
                <a:srgbClr val="000000"/>
              </a:solidFill>
              <a:prstDash val="solid"/>
              <a:round/>
              <a:headEnd/>
              <a:tailEnd/>
            </a:ln>
          </p:spPr>
          <p:txBody>
            <a:bodyPr/>
            <a:lstStyle/>
            <a:p>
              <a:endParaRPr lang="ja-JP" altLang="en-US" dirty="0"/>
            </a:p>
          </p:txBody>
        </p:sp>
      </p:grpSp>
      <p:grpSp>
        <p:nvGrpSpPr>
          <p:cNvPr id="4" name="グループ化 3"/>
          <p:cNvGrpSpPr/>
          <p:nvPr/>
        </p:nvGrpSpPr>
        <p:grpSpPr>
          <a:xfrm>
            <a:off x="6086579" y="2560201"/>
            <a:ext cx="1050556" cy="1311067"/>
            <a:chOff x="-1277095" y="2099160"/>
            <a:chExt cx="1050556" cy="1311067"/>
          </a:xfrm>
        </p:grpSpPr>
        <p:sp>
          <p:nvSpPr>
            <p:cNvPr id="413" name="Freeform 742"/>
            <p:cNvSpPr>
              <a:spLocks/>
            </p:cNvSpPr>
            <p:nvPr/>
          </p:nvSpPr>
          <p:spPr bwMode="auto">
            <a:xfrm>
              <a:off x="-1152002" y="2535341"/>
              <a:ext cx="862166" cy="874886"/>
            </a:xfrm>
            <a:custGeom>
              <a:avLst/>
              <a:gdLst>
                <a:gd name="T0" fmla="*/ 81121 w 242"/>
                <a:gd name="T1" fmla="*/ 81147 h 246"/>
                <a:gd name="T2" fmla="*/ 34761 w 242"/>
                <a:gd name="T3" fmla="*/ 34844 h 246"/>
                <a:gd name="T4" fmla="*/ 44516 w 242"/>
                <a:gd name="T5" fmla="*/ 10012 h 246"/>
                <a:gd name="T6" fmla="*/ 33756 w 242"/>
                <a:gd name="T7" fmla="*/ 0 h 246"/>
                <a:gd name="T8" fmla="*/ 5418 w 242"/>
                <a:gd name="T9" fmla="*/ 4488 h 246"/>
                <a:gd name="T10" fmla="*/ 2498 w 242"/>
                <a:gd name="T11" fmla="*/ 14636 h 246"/>
                <a:gd name="T12" fmla="*/ 31257 w 242"/>
                <a:gd name="T13" fmla="*/ 84691 h 246"/>
                <a:gd name="T14" fmla="*/ 9537 w 242"/>
                <a:gd name="T15" fmla="*/ 124031 h 246"/>
                <a:gd name="T16" fmla="*/ 143551 w 242"/>
                <a:gd name="T17" fmla="*/ 124031 h 246"/>
                <a:gd name="T18" fmla="*/ 123257 w 242"/>
                <a:gd name="T19" fmla="*/ 73603 h 246"/>
                <a:gd name="T20" fmla="*/ 81121 w 242"/>
                <a:gd name="T21" fmla="*/ 81147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a:p>
          </p:txBody>
        </p:sp>
        <p:sp>
          <p:nvSpPr>
            <p:cNvPr id="414" name="Freeform 743"/>
            <p:cNvSpPr>
              <a:spLocks/>
            </p:cNvSpPr>
            <p:nvPr/>
          </p:nvSpPr>
          <p:spPr bwMode="auto">
            <a:xfrm>
              <a:off x="-798796" y="3074896"/>
              <a:ext cx="127546" cy="132367"/>
            </a:xfrm>
            <a:custGeom>
              <a:avLst/>
              <a:gdLst>
                <a:gd name="T0" fmla="*/ 20907 w 36"/>
                <a:gd name="T1" fmla="*/ 4799 h 37"/>
                <a:gd name="T2" fmla="*/ 5232 w 36"/>
                <a:gd name="T3" fmla="*/ 0 h 37"/>
                <a:gd name="T4" fmla="*/ 0 w 36"/>
                <a:gd name="T5" fmla="*/ 19337 h 37"/>
                <a:gd name="T6" fmla="*/ 20907 w 36"/>
                <a:gd name="T7" fmla="*/ 4799 h 37"/>
                <a:gd name="T8" fmla="*/ 20907 w 36"/>
                <a:gd name="T9" fmla="*/ 479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415" name="Freeform 744"/>
            <p:cNvSpPr>
              <a:spLocks/>
            </p:cNvSpPr>
            <p:nvPr/>
          </p:nvSpPr>
          <p:spPr bwMode="auto">
            <a:xfrm>
              <a:off x="-888324" y="3071115"/>
              <a:ext cx="117736" cy="110936"/>
            </a:xfrm>
            <a:custGeom>
              <a:avLst/>
              <a:gdLst>
                <a:gd name="T0" fmla="*/ 19988 w 33"/>
                <a:gd name="T1" fmla="*/ 0 h 31"/>
                <a:gd name="T2" fmla="*/ 0 w 33"/>
                <a:gd name="T3" fmla="*/ 16237 h 31"/>
                <a:gd name="T4" fmla="*/ 15834 w 33"/>
                <a:gd name="T5" fmla="*/ 1253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 name="Freeform 745"/>
            <p:cNvSpPr>
              <a:spLocks/>
            </p:cNvSpPr>
            <p:nvPr/>
          </p:nvSpPr>
          <p:spPr bwMode="auto">
            <a:xfrm>
              <a:off x="-723985" y="3113976"/>
              <a:ext cx="134905" cy="107156"/>
            </a:xfrm>
            <a:custGeom>
              <a:avLst/>
              <a:gdLst>
                <a:gd name="T0" fmla="*/ 0 w 38"/>
                <a:gd name="T1" fmla="*/ 7282 h 30"/>
                <a:gd name="T2" fmla="*/ 17053 w 38"/>
                <a:gd name="T3" fmla="*/ 15535 h 30"/>
                <a:gd name="T4" fmla="*/ 22339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2" name="Freeform 746"/>
            <p:cNvSpPr>
              <a:spLocks/>
            </p:cNvSpPr>
            <p:nvPr/>
          </p:nvSpPr>
          <p:spPr bwMode="auto">
            <a:xfrm>
              <a:off x="-966813" y="3096328"/>
              <a:ext cx="67452" cy="36557"/>
            </a:xfrm>
            <a:custGeom>
              <a:avLst/>
              <a:gdLst>
                <a:gd name="T0" fmla="*/ 11162 w 19"/>
                <a:gd name="T1" fmla="*/ 0 h 10"/>
                <a:gd name="T2" fmla="*/ 0 w 19"/>
                <a:gd name="T3" fmla="*/ 5954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3" name="Freeform 747"/>
            <p:cNvSpPr>
              <a:spLocks/>
            </p:cNvSpPr>
            <p:nvPr/>
          </p:nvSpPr>
          <p:spPr bwMode="auto">
            <a:xfrm>
              <a:off x="-1277095" y="2099160"/>
              <a:ext cx="380187" cy="506778"/>
            </a:xfrm>
            <a:custGeom>
              <a:avLst/>
              <a:gdLst>
                <a:gd name="T0" fmla="*/ 24878 w 107"/>
                <a:gd name="T1" fmla="*/ 60204 h 143"/>
                <a:gd name="T2" fmla="*/ 25921 w 107"/>
                <a:gd name="T3" fmla="*/ 65135 h 143"/>
                <a:gd name="T4" fmla="*/ 25921 w 107"/>
                <a:gd name="T5" fmla="*/ 65135 h 143"/>
                <a:gd name="T6" fmla="*/ 48977 w 107"/>
                <a:gd name="T7" fmla="*/ 64652 h 143"/>
                <a:gd name="T8" fmla="*/ 44310 w 107"/>
                <a:gd name="T9" fmla="*/ 53716 h 143"/>
                <a:gd name="T10" fmla="*/ 52628 w 107"/>
                <a:gd name="T11" fmla="*/ 40526 h 143"/>
                <a:gd name="T12" fmla="*/ 57976 w 107"/>
                <a:gd name="T13" fmla="*/ 24238 h 143"/>
                <a:gd name="T14" fmla="*/ 57347 w 107"/>
                <a:gd name="T15" fmla="*/ 5999 h 143"/>
                <a:gd name="T16" fmla="*/ 43044 w 107"/>
                <a:gd name="T17" fmla="*/ 7933 h 143"/>
                <a:gd name="T18" fmla="*/ 34314 w 107"/>
                <a:gd name="T19" fmla="*/ 6488 h 143"/>
                <a:gd name="T20" fmla="*/ 3451 w 107"/>
                <a:gd name="T21" fmla="*/ 31595 h 143"/>
                <a:gd name="T22" fmla="*/ 15932 w 107"/>
                <a:gd name="T23" fmla="*/ 54768 h 143"/>
                <a:gd name="T24" fmla="*/ 24878 w 107"/>
                <a:gd name="T25" fmla="*/ 6020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a:p>
          </p:txBody>
        </p:sp>
        <p:sp>
          <p:nvSpPr>
            <p:cNvPr id="424" name="Freeform 750"/>
            <p:cNvSpPr>
              <a:spLocks/>
            </p:cNvSpPr>
            <p:nvPr/>
          </p:nvSpPr>
          <p:spPr bwMode="auto">
            <a:xfrm>
              <a:off x="-1018324" y="2155889"/>
              <a:ext cx="90754" cy="117239"/>
            </a:xfrm>
            <a:custGeom>
              <a:avLst/>
              <a:gdLst>
                <a:gd name="T0" fmla="*/ 0 w 25"/>
                <a:gd name="T1" fmla="*/ 0 h 33"/>
                <a:gd name="T2" fmla="*/ 16804 w 25"/>
                <a:gd name="T3" fmla="*/ 16520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5" name="Freeform 751"/>
            <p:cNvSpPr>
              <a:spLocks/>
            </p:cNvSpPr>
            <p:nvPr/>
          </p:nvSpPr>
          <p:spPr bwMode="auto">
            <a:xfrm>
              <a:off x="-1057568" y="2194969"/>
              <a:ext cx="117736" cy="218092"/>
            </a:xfrm>
            <a:custGeom>
              <a:avLst/>
              <a:gdLst>
                <a:gd name="T0" fmla="*/ 3520 w 33"/>
                <a:gd name="T1" fmla="*/ 0 h 62"/>
                <a:gd name="T2" fmla="*/ 13955 w 33"/>
                <a:gd name="T3" fmla="*/ 25024 h 62"/>
                <a:gd name="T4" fmla="*/ 0 w 33"/>
                <a:gd name="T5" fmla="*/ 25024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7" name="Freeform 222"/>
            <p:cNvSpPr>
              <a:spLocks/>
            </p:cNvSpPr>
            <p:nvPr/>
          </p:nvSpPr>
          <p:spPr bwMode="auto">
            <a:xfrm flipH="1">
              <a:off x="-436871" y="3002316"/>
              <a:ext cx="81250" cy="101333"/>
            </a:xfrm>
            <a:custGeom>
              <a:avLst/>
              <a:gdLst>
                <a:gd name="T0" fmla="*/ 741 w 15"/>
                <a:gd name="T1" fmla="*/ 0 h 22"/>
                <a:gd name="T2" fmla="*/ 9962 w 15"/>
                <a:gd name="T3" fmla="*/ 8843 h 22"/>
                <a:gd name="T4" fmla="*/ 0 60000 65536"/>
                <a:gd name="T5" fmla="*/ 0 60000 65536"/>
              </a:gdLst>
              <a:ahLst/>
              <a:cxnLst>
                <a:cxn ang="T4">
                  <a:pos x="T0" y="T1"/>
                </a:cxn>
                <a:cxn ang="T5">
                  <a:pos x="T2" y="T3"/>
                </a:cxn>
              </a:cxnLst>
              <a:rect l="0" t="0" r="r" b="b"/>
              <a:pathLst>
                <a:path w="15" h="22">
                  <a:moveTo>
                    <a:pt x="1" y="0"/>
                  </a:moveTo>
                  <a:cubicBezTo>
                    <a:pt x="1" y="0"/>
                    <a:pt x="0" y="14"/>
                    <a:pt x="15" y="2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8" name="Oval 226"/>
            <p:cNvSpPr>
              <a:spLocks noChangeArrowheads="1"/>
            </p:cNvSpPr>
            <p:nvPr/>
          </p:nvSpPr>
          <p:spPr bwMode="auto">
            <a:xfrm flipH="1">
              <a:off x="-829827" y="2823249"/>
              <a:ext cx="36932" cy="5968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a:p>
          </p:txBody>
        </p:sp>
        <p:sp>
          <p:nvSpPr>
            <p:cNvPr id="429" name="Freeform 227"/>
            <p:cNvSpPr>
              <a:spLocks/>
            </p:cNvSpPr>
            <p:nvPr/>
          </p:nvSpPr>
          <p:spPr bwMode="auto">
            <a:xfrm flipH="1">
              <a:off x="-560963" y="3002316"/>
              <a:ext cx="32499" cy="45808"/>
            </a:xfrm>
            <a:custGeom>
              <a:avLst/>
              <a:gdLst>
                <a:gd name="T0" fmla="*/ 3993 w 6"/>
                <a:gd name="T1" fmla="*/ 0 h 10"/>
                <a:gd name="T2" fmla="*/ 1276 w 6"/>
                <a:gd name="T3" fmla="*/ 3920 h 10"/>
                <a:gd name="T4" fmla="*/ 0 60000 65536"/>
                <a:gd name="T5" fmla="*/ 0 60000 65536"/>
              </a:gdLst>
              <a:ahLst/>
              <a:cxnLst>
                <a:cxn ang="T4">
                  <a:pos x="T0" y="T1"/>
                </a:cxn>
                <a:cxn ang="T5">
                  <a:pos x="T2" y="T3"/>
                </a:cxn>
              </a:cxnLst>
              <a:rect l="0" t="0" r="r" b="b"/>
              <a:pathLst>
                <a:path w="6" h="10">
                  <a:moveTo>
                    <a:pt x="6" y="0"/>
                  </a:moveTo>
                  <a:cubicBezTo>
                    <a:pt x="6" y="0"/>
                    <a:pt x="0" y="6"/>
                    <a:pt x="2" y="10"/>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 name="Line 228"/>
            <p:cNvSpPr>
              <a:spLocks noChangeShapeType="1"/>
            </p:cNvSpPr>
            <p:nvPr/>
          </p:nvSpPr>
          <p:spPr bwMode="auto">
            <a:xfrm>
              <a:off x="-614145" y="2993987"/>
              <a:ext cx="16250" cy="26374"/>
            </a:xfrm>
            <a:prstGeom prst="line">
              <a:avLst/>
            </a:prstGeom>
            <a:noFill/>
            <a:ln w="238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1" name="Oval 229"/>
            <p:cNvSpPr>
              <a:spLocks noChangeArrowheads="1"/>
            </p:cNvSpPr>
            <p:nvPr/>
          </p:nvSpPr>
          <p:spPr bwMode="auto">
            <a:xfrm flipH="1">
              <a:off x="-803235" y="3016197"/>
              <a:ext cx="81250" cy="109662"/>
            </a:xfrm>
            <a:prstGeom prst="ellipse">
              <a:avLst/>
            </a:prstGeom>
            <a:solidFill>
              <a:srgbClr val="CC0000"/>
            </a:solidFill>
            <a:ln w="23813" cap="rnd">
              <a:solidFill>
                <a:srgbClr val="000000"/>
              </a:solidFill>
              <a:round/>
              <a:headEnd/>
              <a:tailEnd/>
            </a:ln>
          </p:spPr>
          <p:txBody>
            <a:bodyPr/>
            <a:lstStyle/>
            <a:p>
              <a:endParaRPr lang="ja-JP" altLang="en-US" sz="1600"/>
            </a:p>
          </p:txBody>
        </p:sp>
        <p:grpSp>
          <p:nvGrpSpPr>
            <p:cNvPr id="432" name="グループ化 431"/>
            <p:cNvGrpSpPr/>
            <p:nvPr/>
          </p:nvGrpSpPr>
          <p:grpSpPr>
            <a:xfrm>
              <a:off x="-1073679" y="2347980"/>
              <a:ext cx="847140" cy="821223"/>
              <a:chOff x="10225882" y="1682483"/>
              <a:chExt cx="715318" cy="622062"/>
            </a:xfrm>
          </p:grpSpPr>
          <p:sp>
            <p:nvSpPr>
              <p:cNvPr id="434" name="Freeform 696"/>
              <p:cNvSpPr>
                <a:spLocks/>
              </p:cNvSpPr>
              <p:nvPr/>
            </p:nvSpPr>
            <p:spPr bwMode="auto">
              <a:xfrm>
                <a:off x="10225882" y="1682483"/>
                <a:ext cx="715318" cy="582356"/>
              </a:xfrm>
              <a:custGeom>
                <a:avLst/>
                <a:gdLst>
                  <a:gd name="T0" fmla="*/ 20540 w 337"/>
                  <a:gd name="T1" fmla="*/ 66 h 406"/>
                  <a:gd name="T2" fmla="*/ 7592 w 337"/>
                  <a:gd name="T3" fmla="*/ 243 h 406"/>
                  <a:gd name="T4" fmla="*/ 0 w 337"/>
                  <a:gd name="T5" fmla="*/ 1125 h 406"/>
                  <a:gd name="T6" fmla="*/ 11764 w 337"/>
                  <a:gd name="T7" fmla="*/ 1964 h 406"/>
                  <a:gd name="T8" fmla="*/ 12972 w 337"/>
                  <a:gd name="T9" fmla="*/ 1903 h 406"/>
                  <a:gd name="T10" fmla="*/ 13955 w 337"/>
                  <a:gd name="T11" fmla="*/ 1940 h 406"/>
                  <a:gd name="T12" fmla="*/ 14675 w 337"/>
                  <a:gd name="T13" fmla="*/ 1896 h 406"/>
                  <a:gd name="T14" fmla="*/ 15936 w 337"/>
                  <a:gd name="T15" fmla="*/ 1946 h 406"/>
                  <a:gd name="T16" fmla="*/ 27205 w 337"/>
                  <a:gd name="T17" fmla="*/ 1931 h 406"/>
                  <a:gd name="T18" fmla="*/ 29028 w 337"/>
                  <a:gd name="T19" fmla="*/ 1873 h 406"/>
                  <a:gd name="T20" fmla="*/ 29891 w 337"/>
                  <a:gd name="T21" fmla="*/ 1920 h 406"/>
                  <a:gd name="T22" fmla="*/ 32304 w 337"/>
                  <a:gd name="T23" fmla="*/ 1882 h 406"/>
                  <a:gd name="T24" fmla="*/ 41278 w 337"/>
                  <a:gd name="T25" fmla="*/ 1115 h 406"/>
                  <a:gd name="T26" fmla="*/ 34305 w 337"/>
                  <a:gd name="T27" fmla="*/ 243 h 406"/>
                  <a:gd name="T28" fmla="*/ 20540 w 337"/>
                  <a:gd name="T29" fmla="*/ 66 h 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7" h="406">
                    <a:moveTo>
                      <a:pt x="168" y="14"/>
                    </a:moveTo>
                    <a:cubicBezTo>
                      <a:pt x="168" y="14"/>
                      <a:pt x="114" y="0"/>
                      <a:pt x="62" y="50"/>
                    </a:cubicBezTo>
                    <a:cubicBezTo>
                      <a:pt x="10" y="101"/>
                      <a:pt x="0" y="174"/>
                      <a:pt x="0" y="232"/>
                    </a:cubicBezTo>
                    <a:cubicBezTo>
                      <a:pt x="0" y="291"/>
                      <a:pt x="33" y="373"/>
                      <a:pt x="96" y="406"/>
                    </a:cubicBezTo>
                    <a:cubicBezTo>
                      <a:pt x="106" y="393"/>
                      <a:pt x="106" y="393"/>
                      <a:pt x="106" y="393"/>
                    </a:cubicBezTo>
                    <a:cubicBezTo>
                      <a:pt x="114" y="401"/>
                      <a:pt x="114" y="401"/>
                      <a:pt x="114" y="401"/>
                    </a:cubicBezTo>
                    <a:cubicBezTo>
                      <a:pt x="120" y="392"/>
                      <a:pt x="120" y="392"/>
                      <a:pt x="120" y="392"/>
                    </a:cubicBezTo>
                    <a:cubicBezTo>
                      <a:pt x="130" y="402"/>
                      <a:pt x="130" y="402"/>
                      <a:pt x="130" y="402"/>
                    </a:cubicBezTo>
                    <a:cubicBezTo>
                      <a:pt x="222" y="399"/>
                      <a:pt x="222" y="399"/>
                      <a:pt x="222" y="399"/>
                    </a:cubicBezTo>
                    <a:cubicBezTo>
                      <a:pt x="237" y="387"/>
                      <a:pt x="237" y="387"/>
                      <a:pt x="237" y="387"/>
                    </a:cubicBezTo>
                    <a:cubicBezTo>
                      <a:pt x="244" y="397"/>
                      <a:pt x="244" y="397"/>
                      <a:pt x="244" y="397"/>
                    </a:cubicBezTo>
                    <a:cubicBezTo>
                      <a:pt x="264" y="389"/>
                      <a:pt x="264" y="389"/>
                      <a:pt x="264" y="389"/>
                    </a:cubicBezTo>
                    <a:cubicBezTo>
                      <a:pt x="264" y="389"/>
                      <a:pt x="337" y="316"/>
                      <a:pt x="337" y="231"/>
                    </a:cubicBezTo>
                    <a:cubicBezTo>
                      <a:pt x="337" y="145"/>
                      <a:pt x="307" y="79"/>
                      <a:pt x="280" y="50"/>
                    </a:cubicBezTo>
                    <a:cubicBezTo>
                      <a:pt x="253" y="22"/>
                      <a:pt x="212" y="5"/>
                      <a:pt x="168" y="14"/>
                    </a:cubicBezTo>
                    <a:close/>
                  </a:path>
                </a:pathLst>
              </a:custGeom>
              <a:solidFill>
                <a:schemeClr val="accent6">
                  <a:lumMod val="50000"/>
                </a:schemeClr>
              </a:solidFill>
              <a:ln w="20701" cap="rnd">
                <a:solidFill>
                  <a:srgbClr val="000000"/>
                </a:solidFill>
                <a:prstDash val="solid"/>
                <a:round/>
                <a:headEnd/>
                <a:tailEnd/>
              </a:ln>
            </p:spPr>
            <p:txBody>
              <a:bodyPr/>
              <a:lstStyle/>
              <a:p>
                <a:endParaRPr lang="ja-JP" altLang="en-US" dirty="0"/>
              </a:p>
            </p:txBody>
          </p:sp>
          <p:sp>
            <p:nvSpPr>
              <p:cNvPr id="435" name="Freeform 697"/>
              <p:cNvSpPr>
                <a:spLocks/>
              </p:cNvSpPr>
              <p:nvPr/>
            </p:nvSpPr>
            <p:spPr bwMode="auto">
              <a:xfrm>
                <a:off x="10320178" y="1788365"/>
                <a:ext cx="494341" cy="516180"/>
              </a:xfrm>
              <a:custGeom>
                <a:avLst/>
                <a:gdLst>
                  <a:gd name="T0" fmla="*/ 49944 w 207"/>
                  <a:gd name="T1" fmla="*/ 3703 h 285"/>
                  <a:gd name="T2" fmla="*/ 29312 w 207"/>
                  <a:gd name="T3" fmla="*/ 5560 h 285"/>
                  <a:gd name="T4" fmla="*/ 2961 w 207"/>
                  <a:gd name="T5" fmla="*/ 3847 h 285"/>
                  <a:gd name="T6" fmla="*/ 4267 w 207"/>
                  <a:gd name="T7" fmla="*/ 2821 h 285"/>
                  <a:gd name="T8" fmla="*/ 0 w 207"/>
                  <a:gd name="T9" fmla="*/ 1709 h 285"/>
                  <a:gd name="T10" fmla="*/ 5927 w 207"/>
                  <a:gd name="T11" fmla="*/ 1898 h 285"/>
                  <a:gd name="T12" fmla="*/ 5250 w 207"/>
                  <a:gd name="T13" fmla="*/ 1351 h 285"/>
                  <a:gd name="T14" fmla="*/ 10385 w 207"/>
                  <a:gd name="T15" fmla="*/ 1882 h 285"/>
                  <a:gd name="T16" fmla="*/ 12170 w 207"/>
                  <a:gd name="T17" fmla="*/ 1214 h 285"/>
                  <a:gd name="T18" fmla="*/ 16157 w 207"/>
                  <a:gd name="T19" fmla="*/ 1836 h 285"/>
                  <a:gd name="T20" fmla="*/ 25378 w 207"/>
                  <a:gd name="T21" fmla="*/ 21 h 285"/>
                  <a:gd name="T22" fmla="*/ 34580 w 207"/>
                  <a:gd name="T23" fmla="*/ 1563 h 285"/>
                  <a:gd name="T24" fmla="*/ 39717 w 207"/>
                  <a:gd name="T25" fmla="*/ 1007 h 285"/>
                  <a:gd name="T26" fmla="*/ 42528 w 207"/>
                  <a:gd name="T27" fmla="*/ 1563 h 285"/>
                  <a:gd name="T28" fmla="*/ 46482 w 207"/>
                  <a:gd name="T29" fmla="*/ 1470 h 285"/>
                  <a:gd name="T30" fmla="*/ 44180 w 207"/>
                  <a:gd name="T31" fmla="*/ 1985 h 285"/>
                  <a:gd name="T32" fmla="*/ 47141 w 207"/>
                  <a:gd name="T33" fmla="*/ 1898 h 285"/>
                  <a:gd name="T34" fmla="*/ 48638 w 207"/>
                  <a:gd name="T35" fmla="*/ 2923 h 285"/>
                  <a:gd name="T36" fmla="*/ 49944 w 207"/>
                  <a:gd name="T37" fmla="*/ 3703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 h="285">
                    <a:moveTo>
                      <a:pt x="201" y="189"/>
                    </a:moveTo>
                    <a:cubicBezTo>
                      <a:pt x="197" y="227"/>
                      <a:pt x="152" y="283"/>
                      <a:pt x="118" y="284"/>
                    </a:cubicBezTo>
                    <a:cubicBezTo>
                      <a:pt x="103" y="285"/>
                      <a:pt x="21" y="256"/>
                      <a:pt x="12" y="196"/>
                    </a:cubicBezTo>
                    <a:cubicBezTo>
                      <a:pt x="9" y="174"/>
                      <a:pt x="17" y="144"/>
                      <a:pt x="17" y="144"/>
                    </a:cubicBezTo>
                    <a:cubicBezTo>
                      <a:pt x="0" y="87"/>
                      <a:pt x="0" y="87"/>
                      <a:pt x="0" y="87"/>
                    </a:cubicBezTo>
                    <a:cubicBezTo>
                      <a:pt x="24" y="97"/>
                      <a:pt x="24" y="97"/>
                      <a:pt x="24" y="97"/>
                    </a:cubicBezTo>
                    <a:cubicBezTo>
                      <a:pt x="21" y="69"/>
                      <a:pt x="21" y="69"/>
                      <a:pt x="21" y="69"/>
                    </a:cubicBezTo>
                    <a:cubicBezTo>
                      <a:pt x="42" y="96"/>
                      <a:pt x="42" y="96"/>
                      <a:pt x="42" y="96"/>
                    </a:cubicBezTo>
                    <a:cubicBezTo>
                      <a:pt x="49" y="62"/>
                      <a:pt x="49" y="62"/>
                      <a:pt x="49" y="62"/>
                    </a:cubicBezTo>
                    <a:cubicBezTo>
                      <a:pt x="65" y="94"/>
                      <a:pt x="65" y="94"/>
                      <a:pt x="65" y="94"/>
                    </a:cubicBezTo>
                    <a:cubicBezTo>
                      <a:pt x="65" y="94"/>
                      <a:pt x="73" y="0"/>
                      <a:pt x="102" y="1"/>
                    </a:cubicBezTo>
                    <a:cubicBezTo>
                      <a:pt x="146" y="4"/>
                      <a:pt x="139" y="80"/>
                      <a:pt x="139" y="80"/>
                    </a:cubicBezTo>
                    <a:cubicBezTo>
                      <a:pt x="160" y="51"/>
                      <a:pt x="160" y="51"/>
                      <a:pt x="160" y="51"/>
                    </a:cubicBezTo>
                    <a:cubicBezTo>
                      <a:pt x="171" y="80"/>
                      <a:pt x="171" y="80"/>
                      <a:pt x="171" y="80"/>
                    </a:cubicBezTo>
                    <a:cubicBezTo>
                      <a:pt x="187" y="75"/>
                      <a:pt x="187" y="75"/>
                      <a:pt x="187" y="75"/>
                    </a:cubicBezTo>
                    <a:cubicBezTo>
                      <a:pt x="178" y="101"/>
                      <a:pt x="178" y="101"/>
                      <a:pt x="178" y="101"/>
                    </a:cubicBezTo>
                    <a:cubicBezTo>
                      <a:pt x="190" y="97"/>
                      <a:pt x="190" y="97"/>
                      <a:pt x="190" y="97"/>
                    </a:cubicBezTo>
                    <a:cubicBezTo>
                      <a:pt x="190" y="97"/>
                      <a:pt x="184" y="132"/>
                      <a:pt x="196" y="149"/>
                    </a:cubicBezTo>
                    <a:cubicBezTo>
                      <a:pt x="207" y="166"/>
                      <a:pt x="201" y="189"/>
                      <a:pt x="201" y="189"/>
                    </a:cubicBezTo>
                    <a:close/>
                  </a:path>
                </a:pathLst>
              </a:custGeom>
              <a:solidFill>
                <a:srgbClr val="FFDD9F"/>
              </a:solidFill>
              <a:ln w="14351" cap="rnd">
                <a:solidFill>
                  <a:srgbClr val="000000"/>
                </a:solidFill>
                <a:prstDash val="solid"/>
                <a:round/>
                <a:headEnd/>
                <a:tailEnd/>
              </a:ln>
            </p:spPr>
            <p:txBody>
              <a:bodyPr/>
              <a:lstStyle/>
              <a:p>
                <a:endParaRPr lang="ja-JP" altLang="en-US" dirty="0"/>
              </a:p>
            </p:txBody>
          </p:sp>
          <p:sp>
            <p:nvSpPr>
              <p:cNvPr id="436" name="Freeform 698"/>
              <p:cNvSpPr>
                <a:spLocks/>
              </p:cNvSpPr>
              <p:nvPr/>
            </p:nvSpPr>
            <p:spPr bwMode="auto">
              <a:xfrm>
                <a:off x="10389710" y="2001235"/>
                <a:ext cx="341943" cy="165442"/>
              </a:xfrm>
              <a:custGeom>
                <a:avLst/>
                <a:gdLst>
                  <a:gd name="T0" fmla="*/ 0 w 142"/>
                  <a:gd name="T1" fmla="*/ 260 h 91"/>
                  <a:gd name="T2" fmla="*/ 37103 w 142"/>
                  <a:gd name="T3" fmla="*/ 0 h 91"/>
                  <a:gd name="T4" fmla="*/ 21899 w 142"/>
                  <a:gd name="T5" fmla="*/ 1742 h 91"/>
                  <a:gd name="T6" fmla="*/ 0 w 142"/>
                  <a:gd name="T7" fmla="*/ 26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91">
                    <a:moveTo>
                      <a:pt x="0" y="13"/>
                    </a:moveTo>
                    <a:cubicBezTo>
                      <a:pt x="142" y="0"/>
                      <a:pt x="142" y="0"/>
                      <a:pt x="142" y="0"/>
                    </a:cubicBezTo>
                    <a:cubicBezTo>
                      <a:pt x="142" y="0"/>
                      <a:pt x="132" y="83"/>
                      <a:pt x="84" y="87"/>
                    </a:cubicBezTo>
                    <a:cubicBezTo>
                      <a:pt x="36" y="91"/>
                      <a:pt x="0" y="13"/>
                      <a:pt x="0" y="13"/>
                    </a:cubicBezTo>
                    <a:close/>
                  </a:path>
                </a:pathLst>
              </a:custGeom>
              <a:solidFill>
                <a:srgbClr val="CC0000"/>
              </a:solidFill>
              <a:ln w="14351" cap="rnd">
                <a:solidFill>
                  <a:srgbClr val="000000"/>
                </a:solidFill>
                <a:prstDash val="solid"/>
                <a:round/>
                <a:headEnd/>
                <a:tailEnd/>
              </a:ln>
            </p:spPr>
            <p:txBody>
              <a:bodyPr/>
              <a:lstStyle/>
              <a:p>
                <a:endParaRPr lang="ja-JP" altLang="en-US" dirty="0"/>
              </a:p>
            </p:txBody>
          </p:sp>
          <p:sp>
            <p:nvSpPr>
              <p:cNvPr id="440" name="Freeform 699"/>
              <p:cNvSpPr>
                <a:spLocks/>
              </p:cNvSpPr>
              <p:nvPr/>
            </p:nvSpPr>
            <p:spPr bwMode="auto">
              <a:xfrm>
                <a:off x="10418285" y="1915204"/>
                <a:ext cx="67627" cy="41912"/>
              </a:xfrm>
              <a:custGeom>
                <a:avLst/>
                <a:gdLst>
                  <a:gd name="T0" fmla="*/ 0 w 28"/>
                  <a:gd name="T1" fmla="*/ 1592 h 18"/>
                  <a:gd name="T2" fmla="*/ 7432 w 28"/>
                  <a:gd name="T3" fmla="*/ 1507 h 18"/>
                  <a:gd name="T4" fmla="*/ 0 60000 65536"/>
                  <a:gd name="T5" fmla="*/ 0 60000 65536"/>
                </a:gdLst>
                <a:ahLst/>
                <a:cxnLst>
                  <a:cxn ang="T4">
                    <a:pos x="T0" y="T1"/>
                  </a:cxn>
                  <a:cxn ang="T5">
                    <a:pos x="T2" y="T3"/>
                  </a:cxn>
                </a:cxnLst>
                <a:rect l="0" t="0" r="r" b="b"/>
                <a:pathLst>
                  <a:path w="28" h="18">
                    <a:moveTo>
                      <a:pt x="0" y="18"/>
                    </a:moveTo>
                    <a:cubicBezTo>
                      <a:pt x="0" y="18"/>
                      <a:pt x="13" y="0"/>
                      <a:pt x="28" y="17"/>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2" name="Freeform 700"/>
              <p:cNvSpPr>
                <a:spLocks/>
              </p:cNvSpPr>
              <p:nvPr/>
            </p:nvSpPr>
            <p:spPr bwMode="auto">
              <a:xfrm>
                <a:off x="10557348" y="1905278"/>
                <a:ext cx="75247" cy="43015"/>
              </a:xfrm>
              <a:custGeom>
                <a:avLst/>
                <a:gdLst>
                  <a:gd name="T0" fmla="*/ 0 w 31"/>
                  <a:gd name="T1" fmla="*/ 546 h 23"/>
                  <a:gd name="T2" fmla="*/ 8476 w 31"/>
                  <a:gd name="T3" fmla="*/ 439 h 23"/>
                  <a:gd name="T4" fmla="*/ 0 60000 65536"/>
                  <a:gd name="T5" fmla="*/ 0 60000 65536"/>
                </a:gdLst>
                <a:ahLst/>
                <a:cxnLst>
                  <a:cxn ang="T4">
                    <a:pos x="T0" y="T1"/>
                  </a:cxn>
                  <a:cxn ang="T5">
                    <a:pos x="T2" y="T3"/>
                  </a:cxn>
                </a:cxnLst>
                <a:rect l="0" t="0" r="r" b="b"/>
                <a:pathLst>
                  <a:path w="31" h="23">
                    <a:moveTo>
                      <a:pt x="0" y="23"/>
                    </a:moveTo>
                    <a:cubicBezTo>
                      <a:pt x="0" y="23"/>
                      <a:pt x="12" y="0"/>
                      <a:pt x="31" y="18"/>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6" name="Freeform 701"/>
              <p:cNvSpPr>
                <a:spLocks/>
              </p:cNvSpPr>
              <p:nvPr/>
            </p:nvSpPr>
            <p:spPr bwMode="auto">
              <a:xfrm>
                <a:off x="10566873" y="1850131"/>
                <a:ext cx="84771" cy="57354"/>
              </a:xfrm>
              <a:custGeom>
                <a:avLst/>
                <a:gdLst>
                  <a:gd name="T0" fmla="*/ 0 w 36"/>
                  <a:gd name="T1" fmla="*/ 504 h 33"/>
                  <a:gd name="T2" fmla="*/ 8220 w 36"/>
                  <a:gd name="T3" fmla="*/ 79 h 33"/>
                  <a:gd name="T4" fmla="*/ 0 60000 65536"/>
                  <a:gd name="T5" fmla="*/ 0 60000 65536"/>
                </a:gdLst>
                <a:ahLst/>
                <a:cxnLst>
                  <a:cxn ang="T4">
                    <a:pos x="T0" y="T1"/>
                  </a:cxn>
                  <a:cxn ang="T5">
                    <a:pos x="T2" y="T3"/>
                  </a:cxn>
                </a:cxnLst>
                <a:rect l="0" t="0" r="r" b="b"/>
                <a:pathLst>
                  <a:path w="36" h="33">
                    <a:moveTo>
                      <a:pt x="0" y="33"/>
                    </a:moveTo>
                    <a:cubicBezTo>
                      <a:pt x="0" y="33"/>
                      <a:pt x="8" y="0"/>
                      <a:pt x="36" y="5"/>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447" name="Freeform 702"/>
              <p:cNvSpPr>
                <a:spLocks/>
              </p:cNvSpPr>
              <p:nvPr/>
            </p:nvSpPr>
            <p:spPr bwMode="auto">
              <a:xfrm>
                <a:off x="10403045" y="1866675"/>
                <a:ext cx="81914" cy="41912"/>
              </a:xfrm>
              <a:custGeom>
                <a:avLst/>
                <a:gdLst>
                  <a:gd name="T0" fmla="*/ 8919 w 34"/>
                  <a:gd name="T1" fmla="*/ 469 h 23"/>
                  <a:gd name="T2" fmla="*/ 0 w 34"/>
                  <a:gd name="T3" fmla="*/ 0 h 23"/>
                  <a:gd name="T4" fmla="*/ 0 60000 65536"/>
                  <a:gd name="T5" fmla="*/ 0 60000 65536"/>
                </a:gdLst>
                <a:ahLst/>
                <a:cxnLst>
                  <a:cxn ang="T4">
                    <a:pos x="T0" y="T1"/>
                  </a:cxn>
                  <a:cxn ang="T5">
                    <a:pos x="T2" y="T3"/>
                  </a:cxn>
                </a:cxnLst>
                <a:rect l="0" t="0" r="r" b="b"/>
                <a:pathLst>
                  <a:path w="34" h="23">
                    <a:moveTo>
                      <a:pt x="34" y="23"/>
                    </a:moveTo>
                    <a:cubicBezTo>
                      <a:pt x="34" y="23"/>
                      <a:pt x="21" y="1"/>
                      <a:pt x="0" y="0"/>
                    </a:cubicBezTo>
                  </a:path>
                </a:pathLst>
              </a:custGeom>
              <a:noFill/>
              <a:ln w="14351"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sp>
        <p:nvSpPr>
          <p:cNvPr id="573" name="Rectangle 5"/>
          <p:cNvSpPr>
            <a:spLocks noChangeArrowheads="1"/>
          </p:cNvSpPr>
          <p:nvPr/>
        </p:nvSpPr>
        <p:spPr bwMode="auto">
          <a:xfrm>
            <a:off x="3435094" y="132156"/>
            <a:ext cx="3104768"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３</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サークル紹介</a:t>
            </a:r>
          </a:p>
        </p:txBody>
      </p:sp>
      <p:sp>
        <p:nvSpPr>
          <p:cNvPr id="18" name="テキスト ボックス 17"/>
          <p:cNvSpPr txBox="1"/>
          <p:nvPr/>
        </p:nvSpPr>
        <p:spPr>
          <a:xfrm>
            <a:off x="4818563" y="4151180"/>
            <a:ext cx="2421437" cy="369332"/>
          </a:xfrm>
          <a:prstGeom prst="rect">
            <a:avLst/>
          </a:prstGeom>
          <a:noFill/>
        </p:spPr>
        <p:txBody>
          <a:bodyPr wrap="square" rtlCol="0">
            <a:spAutoFit/>
          </a:bodyPr>
          <a:lstStyle/>
          <a:p>
            <a:r>
              <a:rPr lang="ja-JP" altLang="en-US" b="1" dirty="0"/>
              <a:t>男性７名・</a:t>
            </a:r>
            <a:r>
              <a:rPr lang="ja-JP" altLang="en-US" b="1" dirty="0">
                <a:solidFill>
                  <a:srgbClr val="FF0000"/>
                </a:solidFill>
              </a:rPr>
              <a:t>女性６名</a:t>
            </a:r>
          </a:p>
        </p:txBody>
      </p:sp>
      <p:sp>
        <p:nvSpPr>
          <p:cNvPr id="445" name="Text Box 880"/>
          <p:cNvSpPr txBox="1">
            <a:spLocks noChangeArrowheads="1"/>
          </p:cNvSpPr>
          <p:nvPr/>
        </p:nvSpPr>
        <p:spPr bwMode="auto">
          <a:xfrm>
            <a:off x="6041111" y="5538718"/>
            <a:ext cx="7191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solidFill>
                  <a:srgbClr val="FF0000"/>
                </a:solidFill>
              </a:rPr>
              <a:t>中村</a:t>
            </a:r>
          </a:p>
        </p:txBody>
      </p:sp>
      <p:sp>
        <p:nvSpPr>
          <p:cNvPr id="4110" name="Text Box 876"/>
          <p:cNvSpPr txBox="1">
            <a:spLocks noChangeArrowheads="1"/>
          </p:cNvSpPr>
          <p:nvPr/>
        </p:nvSpPr>
        <p:spPr bwMode="auto">
          <a:xfrm>
            <a:off x="5294687" y="5585326"/>
            <a:ext cx="7191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t>谷野</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728" y="3181159"/>
            <a:ext cx="2889022" cy="267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グループ化 15"/>
          <p:cNvGrpSpPr/>
          <p:nvPr/>
        </p:nvGrpSpPr>
        <p:grpSpPr>
          <a:xfrm>
            <a:off x="8992495" y="5589240"/>
            <a:ext cx="155364" cy="296020"/>
            <a:chOff x="9684570" y="4324666"/>
            <a:chExt cx="155364" cy="296020"/>
          </a:xfrm>
        </p:grpSpPr>
        <p:pic>
          <p:nvPicPr>
            <p:cNvPr id="35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4570" y="4332686"/>
              <a:ext cx="67132" cy="288000"/>
            </a:xfrm>
            <a:prstGeom prst="rect">
              <a:avLst/>
            </a:prstGeom>
            <a:noFill/>
            <a:ln>
              <a:noFill/>
            </a:ln>
            <a:effectLst/>
          </p:spPr>
        </p:pic>
        <p:pic>
          <p:nvPicPr>
            <p:cNvPr id="39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2802" y="4324666"/>
              <a:ext cx="67132" cy="288000"/>
            </a:xfrm>
            <a:prstGeom prst="rect">
              <a:avLst/>
            </a:prstGeom>
            <a:noFill/>
            <a:ln>
              <a:noFill/>
            </a:ln>
            <a:effectLst/>
          </p:spPr>
        </p:pic>
      </p:grpSp>
      <p:sp>
        <p:nvSpPr>
          <p:cNvPr id="396" name="テキスト ボックス 395"/>
          <p:cNvSpPr txBox="1"/>
          <p:nvPr/>
        </p:nvSpPr>
        <p:spPr>
          <a:xfrm>
            <a:off x="8616877" y="5086036"/>
            <a:ext cx="549686" cy="338554"/>
          </a:xfrm>
          <a:prstGeom prst="rect">
            <a:avLst/>
          </a:prstGeom>
          <a:noFill/>
        </p:spPr>
        <p:txBody>
          <a:bodyPr wrap="square" rtlCol="0">
            <a:spAutoFit/>
          </a:bodyPr>
          <a:lstStyle/>
          <a:p>
            <a:r>
              <a:rPr lang="en-US" altLang="ja-JP" sz="1600" b="1" dirty="0"/>
              <a:t>1</a:t>
            </a:r>
            <a:endParaRPr lang="ja-JP" altLang="en-US" sz="1600" b="1" dirty="0"/>
          </a:p>
        </p:txBody>
      </p:sp>
      <p:sp>
        <p:nvSpPr>
          <p:cNvPr id="398" name="テキスト ボックス 397"/>
          <p:cNvSpPr txBox="1"/>
          <p:nvPr/>
        </p:nvSpPr>
        <p:spPr>
          <a:xfrm>
            <a:off x="8600473" y="5613767"/>
            <a:ext cx="549686" cy="338554"/>
          </a:xfrm>
          <a:prstGeom prst="rect">
            <a:avLst/>
          </a:prstGeom>
          <a:noFill/>
        </p:spPr>
        <p:txBody>
          <a:bodyPr wrap="square" rtlCol="0">
            <a:spAutoFit/>
          </a:bodyPr>
          <a:lstStyle/>
          <a:p>
            <a:r>
              <a:rPr lang="ja-JP" altLang="en-US" sz="1600" b="1" dirty="0"/>
              <a:t>０</a:t>
            </a:r>
          </a:p>
        </p:txBody>
      </p:sp>
      <p:sp>
        <p:nvSpPr>
          <p:cNvPr id="399" name="テキスト ボックス 398"/>
          <p:cNvSpPr txBox="1"/>
          <p:nvPr/>
        </p:nvSpPr>
        <p:spPr>
          <a:xfrm>
            <a:off x="8611251" y="4594391"/>
            <a:ext cx="549686" cy="338554"/>
          </a:xfrm>
          <a:prstGeom prst="rect">
            <a:avLst/>
          </a:prstGeom>
          <a:noFill/>
        </p:spPr>
        <p:txBody>
          <a:bodyPr wrap="square" rtlCol="0">
            <a:spAutoFit/>
          </a:bodyPr>
          <a:lstStyle/>
          <a:p>
            <a:r>
              <a:rPr lang="ja-JP" altLang="en-US" sz="1600" b="1" dirty="0"/>
              <a:t>２</a:t>
            </a:r>
          </a:p>
        </p:txBody>
      </p:sp>
      <p:sp>
        <p:nvSpPr>
          <p:cNvPr id="400" name="テキスト ボックス 399"/>
          <p:cNvSpPr txBox="1"/>
          <p:nvPr/>
        </p:nvSpPr>
        <p:spPr>
          <a:xfrm>
            <a:off x="8615164" y="4098924"/>
            <a:ext cx="549686" cy="338554"/>
          </a:xfrm>
          <a:prstGeom prst="rect">
            <a:avLst/>
          </a:prstGeom>
          <a:noFill/>
        </p:spPr>
        <p:txBody>
          <a:bodyPr wrap="square" rtlCol="0">
            <a:spAutoFit/>
          </a:bodyPr>
          <a:lstStyle/>
          <a:p>
            <a:r>
              <a:rPr lang="ja-JP" altLang="en-US" sz="1600" b="1" dirty="0"/>
              <a:t>３</a:t>
            </a:r>
          </a:p>
        </p:txBody>
      </p:sp>
      <p:sp>
        <p:nvSpPr>
          <p:cNvPr id="401" name="テキスト ボックス 400"/>
          <p:cNvSpPr txBox="1"/>
          <p:nvPr/>
        </p:nvSpPr>
        <p:spPr>
          <a:xfrm>
            <a:off x="8629146" y="3584833"/>
            <a:ext cx="549686" cy="338554"/>
          </a:xfrm>
          <a:prstGeom prst="rect">
            <a:avLst/>
          </a:prstGeom>
          <a:noFill/>
        </p:spPr>
        <p:txBody>
          <a:bodyPr wrap="square" rtlCol="0">
            <a:spAutoFit/>
          </a:bodyPr>
          <a:lstStyle/>
          <a:p>
            <a:r>
              <a:rPr lang="ja-JP" altLang="en-US" sz="1600" b="1" dirty="0"/>
              <a:t>４</a:t>
            </a:r>
          </a:p>
        </p:txBody>
      </p:sp>
      <p:sp>
        <p:nvSpPr>
          <p:cNvPr id="402" name="テキスト ボックス 401"/>
          <p:cNvSpPr txBox="1"/>
          <p:nvPr/>
        </p:nvSpPr>
        <p:spPr>
          <a:xfrm>
            <a:off x="8604711" y="3088343"/>
            <a:ext cx="549686" cy="338554"/>
          </a:xfrm>
          <a:prstGeom prst="rect">
            <a:avLst/>
          </a:prstGeom>
          <a:noFill/>
        </p:spPr>
        <p:txBody>
          <a:bodyPr wrap="square" rtlCol="0">
            <a:spAutoFit/>
          </a:bodyPr>
          <a:lstStyle/>
          <a:p>
            <a:r>
              <a:rPr lang="ja-JP" altLang="en-US" sz="1600" b="1" dirty="0"/>
              <a:t>５</a:t>
            </a:r>
          </a:p>
        </p:txBody>
      </p:sp>
      <p:sp>
        <p:nvSpPr>
          <p:cNvPr id="404" name="テキスト ボックス 403"/>
          <p:cNvSpPr txBox="1"/>
          <p:nvPr/>
        </p:nvSpPr>
        <p:spPr>
          <a:xfrm>
            <a:off x="9208485" y="5739717"/>
            <a:ext cx="549686" cy="338554"/>
          </a:xfrm>
          <a:prstGeom prst="rect">
            <a:avLst/>
          </a:prstGeom>
          <a:noFill/>
        </p:spPr>
        <p:txBody>
          <a:bodyPr wrap="square" rtlCol="0">
            <a:spAutoFit/>
          </a:bodyPr>
          <a:lstStyle/>
          <a:p>
            <a:r>
              <a:rPr lang="ja-JP" altLang="en-US" sz="1600" b="1" dirty="0"/>
              <a:t>３０</a:t>
            </a:r>
          </a:p>
        </p:txBody>
      </p:sp>
      <p:sp>
        <p:nvSpPr>
          <p:cNvPr id="405" name="テキスト ボックス 404"/>
          <p:cNvSpPr txBox="1"/>
          <p:nvPr/>
        </p:nvSpPr>
        <p:spPr>
          <a:xfrm>
            <a:off x="9810961" y="5751764"/>
            <a:ext cx="549686" cy="338554"/>
          </a:xfrm>
          <a:prstGeom prst="rect">
            <a:avLst/>
          </a:prstGeom>
          <a:noFill/>
        </p:spPr>
        <p:txBody>
          <a:bodyPr wrap="square" rtlCol="0">
            <a:spAutoFit/>
          </a:bodyPr>
          <a:lstStyle/>
          <a:p>
            <a:r>
              <a:rPr lang="ja-JP" altLang="en-US" sz="1600" b="1" dirty="0"/>
              <a:t>４０</a:t>
            </a:r>
          </a:p>
        </p:txBody>
      </p:sp>
      <p:sp>
        <p:nvSpPr>
          <p:cNvPr id="412" name="テキスト ボックス 411"/>
          <p:cNvSpPr txBox="1"/>
          <p:nvPr/>
        </p:nvSpPr>
        <p:spPr>
          <a:xfrm>
            <a:off x="10362017" y="5739717"/>
            <a:ext cx="549686" cy="338554"/>
          </a:xfrm>
          <a:prstGeom prst="rect">
            <a:avLst/>
          </a:prstGeom>
          <a:noFill/>
        </p:spPr>
        <p:txBody>
          <a:bodyPr wrap="square" rtlCol="0">
            <a:spAutoFit/>
          </a:bodyPr>
          <a:lstStyle/>
          <a:p>
            <a:r>
              <a:rPr lang="ja-JP" altLang="en-US" sz="1600" b="1" dirty="0"/>
              <a:t>５０</a:t>
            </a:r>
          </a:p>
        </p:txBody>
      </p:sp>
      <p:sp>
        <p:nvSpPr>
          <p:cNvPr id="417" name="テキスト ボックス 416"/>
          <p:cNvSpPr txBox="1"/>
          <p:nvPr/>
        </p:nvSpPr>
        <p:spPr>
          <a:xfrm>
            <a:off x="10911703" y="5738043"/>
            <a:ext cx="549686" cy="338554"/>
          </a:xfrm>
          <a:prstGeom prst="rect">
            <a:avLst/>
          </a:prstGeom>
          <a:noFill/>
        </p:spPr>
        <p:txBody>
          <a:bodyPr wrap="square" rtlCol="0">
            <a:spAutoFit/>
          </a:bodyPr>
          <a:lstStyle/>
          <a:p>
            <a:r>
              <a:rPr lang="ja-JP" altLang="en-US" sz="1600" b="1" dirty="0"/>
              <a:t>６０</a:t>
            </a:r>
          </a:p>
        </p:txBody>
      </p:sp>
      <p:sp>
        <p:nvSpPr>
          <p:cNvPr id="418" name="テキスト ボックス 417"/>
          <p:cNvSpPr txBox="1"/>
          <p:nvPr/>
        </p:nvSpPr>
        <p:spPr>
          <a:xfrm>
            <a:off x="8492363" y="2863464"/>
            <a:ext cx="595035" cy="338554"/>
          </a:xfrm>
          <a:prstGeom prst="rect">
            <a:avLst/>
          </a:prstGeom>
          <a:noFill/>
        </p:spPr>
        <p:txBody>
          <a:bodyPr wrap="none" rtlCol="0">
            <a:spAutoFit/>
          </a:bodyPr>
          <a:lstStyle/>
          <a:p>
            <a:r>
              <a:rPr lang="ja-JP" altLang="en-US" sz="1600" b="1" dirty="0"/>
              <a:t>（年）</a:t>
            </a:r>
          </a:p>
        </p:txBody>
      </p:sp>
      <p:sp>
        <p:nvSpPr>
          <p:cNvPr id="419" name="テキスト ボックス 418"/>
          <p:cNvSpPr txBox="1"/>
          <p:nvPr/>
        </p:nvSpPr>
        <p:spPr>
          <a:xfrm>
            <a:off x="11234083" y="5757569"/>
            <a:ext cx="761747" cy="323165"/>
          </a:xfrm>
          <a:prstGeom prst="rect">
            <a:avLst/>
          </a:prstGeom>
          <a:noFill/>
        </p:spPr>
        <p:txBody>
          <a:bodyPr wrap="none" rtlCol="0">
            <a:spAutoFit/>
          </a:bodyPr>
          <a:lstStyle/>
          <a:p>
            <a:r>
              <a:rPr lang="ja-JP" altLang="en-US" sz="1500" b="1" dirty="0"/>
              <a:t>（年代）</a:t>
            </a:r>
          </a:p>
        </p:txBody>
      </p:sp>
      <p:sp>
        <p:nvSpPr>
          <p:cNvPr id="533" name="テキスト ボックス 532"/>
          <p:cNvSpPr txBox="1"/>
          <p:nvPr/>
        </p:nvSpPr>
        <p:spPr>
          <a:xfrm>
            <a:off x="9609652" y="2918688"/>
            <a:ext cx="2237917" cy="338554"/>
          </a:xfrm>
          <a:prstGeom prst="rect">
            <a:avLst/>
          </a:prstGeom>
          <a:noFill/>
        </p:spPr>
        <p:txBody>
          <a:bodyPr wrap="square" rtlCol="0">
            <a:spAutoFit/>
          </a:bodyPr>
          <a:lstStyle/>
          <a:p>
            <a:r>
              <a:rPr lang="ja-JP" altLang="en-US" sz="1600" b="1" dirty="0"/>
              <a:t>サークルキャリア</a:t>
            </a:r>
            <a:endParaRPr lang="en-US" altLang="ja-JP" sz="1600" b="1" dirty="0"/>
          </a:p>
        </p:txBody>
      </p:sp>
      <p:grpSp>
        <p:nvGrpSpPr>
          <p:cNvPr id="617" name="グループ化 616"/>
          <p:cNvGrpSpPr/>
          <p:nvPr/>
        </p:nvGrpSpPr>
        <p:grpSpPr>
          <a:xfrm>
            <a:off x="11124595" y="3301696"/>
            <a:ext cx="390520" cy="377844"/>
            <a:chOff x="9856464" y="3469486"/>
            <a:chExt cx="390520" cy="377844"/>
          </a:xfrm>
        </p:grpSpPr>
        <p:sp>
          <p:nvSpPr>
            <p:cNvPr id="618" name="円/楕円 617"/>
            <p:cNvSpPr/>
            <p:nvPr/>
          </p:nvSpPr>
          <p:spPr>
            <a:xfrm>
              <a:off x="9900592" y="3469486"/>
              <a:ext cx="338396" cy="351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9" name="テキスト ボックス 618"/>
            <p:cNvSpPr txBox="1"/>
            <p:nvPr/>
          </p:nvSpPr>
          <p:spPr>
            <a:xfrm>
              <a:off x="9856464" y="3473612"/>
              <a:ext cx="390520" cy="373718"/>
            </a:xfrm>
            <a:prstGeom prst="rect">
              <a:avLst/>
            </a:prstGeom>
            <a:noFill/>
          </p:spPr>
          <p:txBody>
            <a:bodyPr wrap="square" rtlCol="0">
              <a:spAutoFit/>
            </a:bodyPr>
            <a:lstStyle/>
            <a:p>
              <a:r>
                <a:rPr lang="ja-JP" altLang="en-US" b="1" dirty="0"/>
                <a:t>男</a:t>
              </a:r>
            </a:p>
          </p:txBody>
        </p:sp>
      </p:grpSp>
      <p:grpSp>
        <p:nvGrpSpPr>
          <p:cNvPr id="620" name="グループ化 619"/>
          <p:cNvGrpSpPr/>
          <p:nvPr/>
        </p:nvGrpSpPr>
        <p:grpSpPr>
          <a:xfrm>
            <a:off x="10789464" y="3301322"/>
            <a:ext cx="390520" cy="377844"/>
            <a:chOff x="9856464" y="3469486"/>
            <a:chExt cx="390520" cy="377844"/>
          </a:xfrm>
        </p:grpSpPr>
        <p:sp>
          <p:nvSpPr>
            <p:cNvPr id="621" name="円/楕円 620"/>
            <p:cNvSpPr/>
            <p:nvPr/>
          </p:nvSpPr>
          <p:spPr>
            <a:xfrm>
              <a:off x="9900592" y="3469486"/>
              <a:ext cx="338396" cy="351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2" name="テキスト ボックス 621"/>
            <p:cNvSpPr txBox="1"/>
            <p:nvPr/>
          </p:nvSpPr>
          <p:spPr>
            <a:xfrm>
              <a:off x="9856464" y="3473612"/>
              <a:ext cx="390520" cy="373718"/>
            </a:xfrm>
            <a:prstGeom prst="rect">
              <a:avLst/>
            </a:prstGeom>
            <a:noFill/>
          </p:spPr>
          <p:txBody>
            <a:bodyPr wrap="square" rtlCol="0">
              <a:spAutoFit/>
            </a:bodyPr>
            <a:lstStyle/>
            <a:p>
              <a:r>
                <a:rPr lang="ja-JP" altLang="en-US" b="1" dirty="0"/>
                <a:t>男</a:t>
              </a:r>
            </a:p>
          </p:txBody>
        </p:sp>
      </p:grpSp>
      <p:grpSp>
        <p:nvGrpSpPr>
          <p:cNvPr id="626" name="グループ化 625"/>
          <p:cNvGrpSpPr/>
          <p:nvPr/>
        </p:nvGrpSpPr>
        <p:grpSpPr>
          <a:xfrm>
            <a:off x="9769534" y="3941898"/>
            <a:ext cx="390520" cy="377844"/>
            <a:chOff x="9856464" y="3469486"/>
            <a:chExt cx="390520" cy="377844"/>
          </a:xfrm>
        </p:grpSpPr>
        <p:sp>
          <p:nvSpPr>
            <p:cNvPr id="627" name="円/楕円 626"/>
            <p:cNvSpPr/>
            <p:nvPr/>
          </p:nvSpPr>
          <p:spPr>
            <a:xfrm>
              <a:off x="9900592" y="3469486"/>
              <a:ext cx="338396" cy="351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8" name="テキスト ボックス 627"/>
            <p:cNvSpPr txBox="1"/>
            <p:nvPr/>
          </p:nvSpPr>
          <p:spPr>
            <a:xfrm>
              <a:off x="9856464" y="3473612"/>
              <a:ext cx="390520" cy="373718"/>
            </a:xfrm>
            <a:prstGeom prst="rect">
              <a:avLst/>
            </a:prstGeom>
            <a:noFill/>
          </p:spPr>
          <p:txBody>
            <a:bodyPr wrap="square" rtlCol="0">
              <a:spAutoFit/>
            </a:bodyPr>
            <a:lstStyle/>
            <a:p>
              <a:r>
                <a:rPr lang="ja-JP" altLang="en-US" b="1" dirty="0"/>
                <a:t>男</a:t>
              </a:r>
            </a:p>
          </p:txBody>
        </p:sp>
      </p:grpSp>
      <p:grpSp>
        <p:nvGrpSpPr>
          <p:cNvPr id="629" name="グループ化 628"/>
          <p:cNvGrpSpPr/>
          <p:nvPr/>
        </p:nvGrpSpPr>
        <p:grpSpPr>
          <a:xfrm>
            <a:off x="9477186" y="4139801"/>
            <a:ext cx="390520" cy="377844"/>
            <a:chOff x="9870112" y="3469486"/>
            <a:chExt cx="390520" cy="377844"/>
          </a:xfrm>
        </p:grpSpPr>
        <p:sp>
          <p:nvSpPr>
            <p:cNvPr id="630" name="円/楕円 629"/>
            <p:cNvSpPr/>
            <p:nvPr/>
          </p:nvSpPr>
          <p:spPr>
            <a:xfrm>
              <a:off x="9900592" y="3469486"/>
              <a:ext cx="338396" cy="351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1" name="テキスト ボックス 630"/>
            <p:cNvSpPr txBox="1"/>
            <p:nvPr/>
          </p:nvSpPr>
          <p:spPr>
            <a:xfrm>
              <a:off x="9870112" y="3473612"/>
              <a:ext cx="390520" cy="373718"/>
            </a:xfrm>
            <a:prstGeom prst="rect">
              <a:avLst/>
            </a:prstGeom>
            <a:noFill/>
          </p:spPr>
          <p:txBody>
            <a:bodyPr wrap="square" rtlCol="0">
              <a:spAutoFit/>
            </a:bodyPr>
            <a:lstStyle/>
            <a:p>
              <a:r>
                <a:rPr lang="ja-JP" altLang="en-US" b="1" dirty="0"/>
                <a:t>男</a:t>
              </a:r>
            </a:p>
          </p:txBody>
        </p:sp>
      </p:grpSp>
      <p:grpSp>
        <p:nvGrpSpPr>
          <p:cNvPr id="632" name="グループ化 631"/>
          <p:cNvGrpSpPr/>
          <p:nvPr/>
        </p:nvGrpSpPr>
        <p:grpSpPr>
          <a:xfrm>
            <a:off x="10835145" y="5385892"/>
            <a:ext cx="390520" cy="377844"/>
            <a:chOff x="9856464" y="3469486"/>
            <a:chExt cx="390520" cy="377844"/>
          </a:xfrm>
        </p:grpSpPr>
        <p:sp>
          <p:nvSpPr>
            <p:cNvPr id="633" name="円/楕円 632"/>
            <p:cNvSpPr/>
            <p:nvPr/>
          </p:nvSpPr>
          <p:spPr>
            <a:xfrm>
              <a:off x="9900592" y="3469486"/>
              <a:ext cx="338396" cy="351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4" name="テキスト ボックス 633"/>
            <p:cNvSpPr txBox="1"/>
            <p:nvPr/>
          </p:nvSpPr>
          <p:spPr>
            <a:xfrm>
              <a:off x="9856464" y="3473612"/>
              <a:ext cx="390520" cy="373718"/>
            </a:xfrm>
            <a:prstGeom prst="rect">
              <a:avLst/>
            </a:prstGeom>
            <a:noFill/>
          </p:spPr>
          <p:txBody>
            <a:bodyPr wrap="square" rtlCol="0">
              <a:spAutoFit/>
            </a:bodyPr>
            <a:lstStyle/>
            <a:p>
              <a:r>
                <a:rPr lang="ja-JP" altLang="en-US" b="1" dirty="0"/>
                <a:t>男</a:t>
              </a:r>
            </a:p>
          </p:txBody>
        </p:sp>
      </p:grpSp>
      <p:grpSp>
        <p:nvGrpSpPr>
          <p:cNvPr id="635" name="グループ化 634"/>
          <p:cNvGrpSpPr/>
          <p:nvPr/>
        </p:nvGrpSpPr>
        <p:grpSpPr>
          <a:xfrm>
            <a:off x="10835145" y="4673793"/>
            <a:ext cx="390520" cy="377844"/>
            <a:chOff x="9856464" y="3469486"/>
            <a:chExt cx="390520" cy="377844"/>
          </a:xfrm>
        </p:grpSpPr>
        <p:sp>
          <p:nvSpPr>
            <p:cNvPr id="636" name="円/楕円 635"/>
            <p:cNvSpPr/>
            <p:nvPr/>
          </p:nvSpPr>
          <p:spPr>
            <a:xfrm>
              <a:off x="9900592" y="3469486"/>
              <a:ext cx="338396" cy="351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37" name="テキスト ボックス 636"/>
            <p:cNvSpPr txBox="1"/>
            <p:nvPr/>
          </p:nvSpPr>
          <p:spPr>
            <a:xfrm>
              <a:off x="9856464" y="3473612"/>
              <a:ext cx="390520" cy="373718"/>
            </a:xfrm>
            <a:prstGeom prst="rect">
              <a:avLst/>
            </a:prstGeom>
            <a:noFill/>
          </p:spPr>
          <p:txBody>
            <a:bodyPr wrap="square" rtlCol="0">
              <a:spAutoFit/>
            </a:bodyPr>
            <a:lstStyle/>
            <a:p>
              <a:r>
                <a:rPr lang="ja-JP" altLang="en-US" b="1" dirty="0"/>
                <a:t>男</a:t>
              </a:r>
            </a:p>
          </p:txBody>
        </p:sp>
      </p:grpSp>
      <p:grpSp>
        <p:nvGrpSpPr>
          <p:cNvPr id="638" name="グループ化 637"/>
          <p:cNvGrpSpPr/>
          <p:nvPr/>
        </p:nvGrpSpPr>
        <p:grpSpPr>
          <a:xfrm>
            <a:off x="11193632" y="5268236"/>
            <a:ext cx="390520" cy="369332"/>
            <a:chOff x="11257922" y="4110952"/>
            <a:chExt cx="390520" cy="369332"/>
          </a:xfrm>
        </p:grpSpPr>
        <p:sp>
          <p:nvSpPr>
            <p:cNvPr id="639" name="円/楕円 638"/>
            <p:cNvSpPr/>
            <p:nvPr/>
          </p:nvSpPr>
          <p:spPr>
            <a:xfrm>
              <a:off x="11299224" y="4124821"/>
              <a:ext cx="338396" cy="35159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640" name="テキスト ボックス 639"/>
            <p:cNvSpPr txBox="1"/>
            <p:nvPr/>
          </p:nvSpPr>
          <p:spPr>
            <a:xfrm>
              <a:off x="11257922" y="4110952"/>
              <a:ext cx="390520" cy="369332"/>
            </a:xfrm>
            <a:prstGeom prst="rect">
              <a:avLst/>
            </a:prstGeom>
            <a:noFill/>
          </p:spPr>
          <p:txBody>
            <a:bodyPr wrap="square" rtlCol="0">
              <a:spAutoFit/>
            </a:bodyPr>
            <a:lstStyle/>
            <a:p>
              <a:r>
                <a:rPr lang="ja-JP" altLang="en-US" b="1" dirty="0">
                  <a:solidFill>
                    <a:srgbClr val="FF0000"/>
                  </a:solidFill>
                </a:rPr>
                <a:t>女</a:t>
              </a:r>
            </a:p>
          </p:txBody>
        </p:sp>
      </p:grpSp>
      <p:grpSp>
        <p:nvGrpSpPr>
          <p:cNvPr id="641" name="グループ化 640"/>
          <p:cNvGrpSpPr/>
          <p:nvPr/>
        </p:nvGrpSpPr>
        <p:grpSpPr>
          <a:xfrm>
            <a:off x="11149155" y="4873313"/>
            <a:ext cx="390520" cy="369332"/>
            <a:chOff x="11257922" y="4110952"/>
            <a:chExt cx="390520" cy="369332"/>
          </a:xfrm>
        </p:grpSpPr>
        <p:sp>
          <p:nvSpPr>
            <p:cNvPr id="642" name="円/楕円 641"/>
            <p:cNvSpPr/>
            <p:nvPr/>
          </p:nvSpPr>
          <p:spPr>
            <a:xfrm>
              <a:off x="11299224" y="4124821"/>
              <a:ext cx="338396" cy="35159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643" name="テキスト ボックス 642"/>
            <p:cNvSpPr txBox="1"/>
            <p:nvPr/>
          </p:nvSpPr>
          <p:spPr>
            <a:xfrm>
              <a:off x="11257922" y="4110952"/>
              <a:ext cx="390520" cy="369332"/>
            </a:xfrm>
            <a:prstGeom prst="rect">
              <a:avLst/>
            </a:prstGeom>
            <a:noFill/>
          </p:spPr>
          <p:txBody>
            <a:bodyPr wrap="square" rtlCol="0">
              <a:spAutoFit/>
            </a:bodyPr>
            <a:lstStyle/>
            <a:p>
              <a:r>
                <a:rPr lang="ja-JP" altLang="en-US" b="1" dirty="0">
                  <a:solidFill>
                    <a:srgbClr val="FF0000"/>
                  </a:solidFill>
                </a:rPr>
                <a:t>女</a:t>
              </a:r>
            </a:p>
          </p:txBody>
        </p:sp>
      </p:grpSp>
      <p:grpSp>
        <p:nvGrpSpPr>
          <p:cNvPr id="644" name="グループ化 643"/>
          <p:cNvGrpSpPr/>
          <p:nvPr/>
        </p:nvGrpSpPr>
        <p:grpSpPr>
          <a:xfrm>
            <a:off x="10818313" y="5009747"/>
            <a:ext cx="390520" cy="369332"/>
            <a:chOff x="11257922" y="4110952"/>
            <a:chExt cx="390520" cy="369332"/>
          </a:xfrm>
        </p:grpSpPr>
        <p:sp>
          <p:nvSpPr>
            <p:cNvPr id="645" name="円/楕円 644"/>
            <p:cNvSpPr/>
            <p:nvPr/>
          </p:nvSpPr>
          <p:spPr>
            <a:xfrm>
              <a:off x="11299224" y="4124821"/>
              <a:ext cx="338396" cy="35159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646" name="テキスト ボックス 645"/>
            <p:cNvSpPr txBox="1"/>
            <p:nvPr/>
          </p:nvSpPr>
          <p:spPr>
            <a:xfrm>
              <a:off x="11257922" y="4110952"/>
              <a:ext cx="390520" cy="369332"/>
            </a:xfrm>
            <a:prstGeom prst="rect">
              <a:avLst/>
            </a:prstGeom>
            <a:noFill/>
          </p:spPr>
          <p:txBody>
            <a:bodyPr wrap="square" rtlCol="0">
              <a:spAutoFit/>
            </a:bodyPr>
            <a:lstStyle/>
            <a:p>
              <a:r>
                <a:rPr lang="ja-JP" altLang="en-US" b="1" dirty="0">
                  <a:solidFill>
                    <a:srgbClr val="FF0000"/>
                  </a:solidFill>
                </a:rPr>
                <a:t>女</a:t>
              </a:r>
            </a:p>
          </p:txBody>
        </p:sp>
      </p:grpSp>
      <p:grpSp>
        <p:nvGrpSpPr>
          <p:cNvPr id="650" name="グループ化 649"/>
          <p:cNvGrpSpPr/>
          <p:nvPr/>
        </p:nvGrpSpPr>
        <p:grpSpPr>
          <a:xfrm>
            <a:off x="9507666" y="4979317"/>
            <a:ext cx="390520" cy="369332"/>
            <a:chOff x="11257922" y="4110952"/>
            <a:chExt cx="390520" cy="369332"/>
          </a:xfrm>
        </p:grpSpPr>
        <p:sp>
          <p:nvSpPr>
            <p:cNvPr id="651" name="円/楕円 650"/>
            <p:cNvSpPr/>
            <p:nvPr/>
          </p:nvSpPr>
          <p:spPr>
            <a:xfrm>
              <a:off x="11299224" y="4124821"/>
              <a:ext cx="338396" cy="35159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652" name="テキスト ボックス 651"/>
            <p:cNvSpPr txBox="1"/>
            <p:nvPr/>
          </p:nvSpPr>
          <p:spPr>
            <a:xfrm>
              <a:off x="11257922" y="4110952"/>
              <a:ext cx="390520" cy="369332"/>
            </a:xfrm>
            <a:prstGeom prst="rect">
              <a:avLst/>
            </a:prstGeom>
            <a:noFill/>
          </p:spPr>
          <p:txBody>
            <a:bodyPr wrap="square" rtlCol="0">
              <a:spAutoFit/>
            </a:bodyPr>
            <a:lstStyle/>
            <a:p>
              <a:r>
                <a:rPr lang="ja-JP" altLang="en-US" b="1" dirty="0">
                  <a:solidFill>
                    <a:srgbClr val="FF0000"/>
                  </a:solidFill>
                </a:rPr>
                <a:t>女</a:t>
              </a:r>
            </a:p>
          </p:txBody>
        </p:sp>
      </p:grpSp>
      <p:grpSp>
        <p:nvGrpSpPr>
          <p:cNvPr id="653" name="グループ化 652"/>
          <p:cNvGrpSpPr/>
          <p:nvPr/>
        </p:nvGrpSpPr>
        <p:grpSpPr>
          <a:xfrm>
            <a:off x="9249194" y="5222139"/>
            <a:ext cx="390520" cy="369332"/>
            <a:chOff x="11257922" y="4110952"/>
            <a:chExt cx="390520" cy="369332"/>
          </a:xfrm>
        </p:grpSpPr>
        <p:sp>
          <p:nvSpPr>
            <p:cNvPr id="654" name="円/楕円 653"/>
            <p:cNvSpPr/>
            <p:nvPr/>
          </p:nvSpPr>
          <p:spPr>
            <a:xfrm>
              <a:off x="11299224" y="4124821"/>
              <a:ext cx="338396" cy="35159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655" name="テキスト ボックス 654"/>
            <p:cNvSpPr txBox="1"/>
            <p:nvPr/>
          </p:nvSpPr>
          <p:spPr>
            <a:xfrm>
              <a:off x="11257922" y="4110952"/>
              <a:ext cx="390520" cy="369332"/>
            </a:xfrm>
            <a:prstGeom prst="rect">
              <a:avLst/>
            </a:prstGeom>
            <a:noFill/>
          </p:spPr>
          <p:txBody>
            <a:bodyPr wrap="square" rtlCol="0">
              <a:spAutoFit/>
            </a:bodyPr>
            <a:lstStyle/>
            <a:p>
              <a:r>
                <a:rPr lang="ja-JP" altLang="en-US" b="1" dirty="0">
                  <a:solidFill>
                    <a:srgbClr val="FF0000"/>
                  </a:solidFill>
                </a:rPr>
                <a:t>女</a:t>
              </a:r>
            </a:p>
          </p:txBody>
        </p:sp>
      </p:grpSp>
      <p:cxnSp>
        <p:nvCxnSpPr>
          <p:cNvPr id="12" name="直線コネクタ 11"/>
          <p:cNvCxnSpPr/>
          <p:nvPr/>
        </p:nvCxnSpPr>
        <p:spPr>
          <a:xfrm>
            <a:off x="10294239" y="3292251"/>
            <a:ext cx="0" cy="245956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60" name="テキスト ボックス 359"/>
          <p:cNvSpPr txBox="1"/>
          <p:nvPr/>
        </p:nvSpPr>
        <p:spPr>
          <a:xfrm>
            <a:off x="10396774" y="3809295"/>
            <a:ext cx="1311578" cy="400110"/>
          </a:xfrm>
          <a:prstGeom prst="rect">
            <a:avLst/>
          </a:prstGeom>
          <a:noFill/>
        </p:spPr>
        <p:txBody>
          <a:bodyPr wrap="none" rtlCol="0">
            <a:spAutoFit/>
          </a:bodyPr>
          <a:lstStyle/>
          <a:p>
            <a:r>
              <a:rPr lang="ja-JP" altLang="en-US" sz="2000" b="1" dirty="0"/>
              <a:t>平均４５歳</a:t>
            </a:r>
          </a:p>
        </p:txBody>
      </p:sp>
      <p:sp>
        <p:nvSpPr>
          <p:cNvPr id="17" name="線吹き出し 1 (枠付き) 16"/>
          <p:cNvSpPr/>
          <p:nvPr/>
        </p:nvSpPr>
        <p:spPr>
          <a:xfrm>
            <a:off x="10432399" y="3809295"/>
            <a:ext cx="1311578" cy="387194"/>
          </a:xfrm>
          <a:prstGeom prst="borderCallout1">
            <a:avLst>
              <a:gd name="adj1" fmla="val 43286"/>
              <a:gd name="adj2" fmla="val 721"/>
              <a:gd name="adj3" fmla="val 60361"/>
              <a:gd name="adj4" fmla="val -1117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4" name="円/楕円 623"/>
          <p:cNvSpPr/>
          <p:nvPr/>
        </p:nvSpPr>
        <p:spPr>
          <a:xfrm>
            <a:off x="10194793" y="3424758"/>
            <a:ext cx="338396" cy="351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25" name="テキスト ボックス 624"/>
          <p:cNvSpPr txBox="1"/>
          <p:nvPr/>
        </p:nvSpPr>
        <p:spPr>
          <a:xfrm>
            <a:off x="10158271" y="3417623"/>
            <a:ext cx="390520" cy="373718"/>
          </a:xfrm>
          <a:prstGeom prst="rect">
            <a:avLst/>
          </a:prstGeom>
          <a:noFill/>
        </p:spPr>
        <p:txBody>
          <a:bodyPr wrap="square" rtlCol="0">
            <a:spAutoFit/>
          </a:bodyPr>
          <a:lstStyle/>
          <a:p>
            <a:r>
              <a:rPr lang="ja-JP" altLang="en-US" b="1" dirty="0"/>
              <a:t>男</a:t>
            </a:r>
          </a:p>
        </p:txBody>
      </p:sp>
      <p:sp>
        <p:nvSpPr>
          <p:cNvPr id="648" name="円/楕円 647"/>
          <p:cNvSpPr/>
          <p:nvPr/>
        </p:nvSpPr>
        <p:spPr>
          <a:xfrm>
            <a:off x="10170574" y="4551111"/>
            <a:ext cx="338396" cy="35159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649" name="テキスト ボックス 648"/>
          <p:cNvSpPr txBox="1"/>
          <p:nvPr/>
        </p:nvSpPr>
        <p:spPr>
          <a:xfrm>
            <a:off x="10130975" y="4538999"/>
            <a:ext cx="390520" cy="369332"/>
          </a:xfrm>
          <a:prstGeom prst="rect">
            <a:avLst/>
          </a:prstGeom>
          <a:noFill/>
        </p:spPr>
        <p:txBody>
          <a:bodyPr wrap="square" rtlCol="0">
            <a:spAutoFit/>
          </a:bodyPr>
          <a:lstStyle/>
          <a:p>
            <a:r>
              <a:rPr lang="ja-JP" altLang="en-US" b="1" dirty="0">
                <a:solidFill>
                  <a:srgbClr val="FF0000"/>
                </a:solidFill>
              </a:rPr>
              <a:t>女</a:t>
            </a:r>
          </a:p>
        </p:txBody>
      </p:sp>
      <p:sp>
        <p:nvSpPr>
          <p:cNvPr id="354" name="テキスト ボックス 353"/>
          <p:cNvSpPr txBox="1"/>
          <p:nvPr/>
        </p:nvSpPr>
        <p:spPr>
          <a:xfrm>
            <a:off x="11208568" y="42083"/>
            <a:ext cx="936104" cy="369332"/>
          </a:xfrm>
          <a:prstGeom prst="rect">
            <a:avLst/>
          </a:prstGeom>
          <a:noFill/>
        </p:spPr>
        <p:txBody>
          <a:bodyPr wrap="square" rtlCol="0">
            <a:spAutoFit/>
          </a:bodyPr>
          <a:lstStyle/>
          <a:p>
            <a:r>
              <a:rPr lang="ja-JP" altLang="en-US" b="1" dirty="0"/>
              <a:t>３</a:t>
            </a:r>
            <a:r>
              <a:rPr lang="en-US" altLang="ja-JP" b="1" dirty="0"/>
              <a:t>/</a:t>
            </a:r>
            <a:r>
              <a:rPr lang="ja-JP" altLang="en-US" b="1" dirty="0"/>
              <a:t>３０</a:t>
            </a:r>
          </a:p>
        </p:txBody>
      </p:sp>
      <p:sp>
        <p:nvSpPr>
          <p:cNvPr id="11" name="テキスト ボックス 10">
            <a:extLst>
              <a:ext uri="{FF2B5EF4-FFF2-40B4-BE49-F238E27FC236}">
                <a16:creationId xmlns:a16="http://schemas.microsoft.com/office/drawing/2014/main" id="{FF8B30EE-DAFC-CD3C-5EFC-5C5E11BF9C78}"/>
              </a:ext>
            </a:extLst>
          </p:cNvPr>
          <p:cNvSpPr txBox="1"/>
          <p:nvPr/>
        </p:nvSpPr>
        <p:spPr>
          <a:xfrm>
            <a:off x="308618" y="3009076"/>
            <a:ext cx="2807354" cy="1200329"/>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AGV</a:t>
            </a:r>
            <a:r>
              <a:rPr lang="ja-JP" altLang="en-US" dirty="0">
                <a:latin typeface="Meiryo UI" panose="020B0604030504040204" pitchFamily="50" charset="-128"/>
                <a:ea typeface="Meiryo UI" panose="020B0604030504040204" pitchFamily="50" charset="-128"/>
              </a:rPr>
              <a:t>の説明はいらない</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・男性女性の色分け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・年齢のグラフ化</a:t>
            </a:r>
            <a:endParaRPr lang="en-US" altLang="ja-JP"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19EFC5FA-2577-CD5D-4764-C6BABA401E37}"/>
              </a:ext>
            </a:extLst>
          </p:cNvPr>
          <p:cNvPicPr>
            <a:picLocks noChangeAspect="1"/>
          </p:cNvPicPr>
          <p:nvPr/>
        </p:nvPicPr>
        <p:blipFill>
          <a:blip r:embed="rId5"/>
          <a:srcRect l="35032" t="30050" r="27867" b="19238"/>
          <a:stretch/>
        </p:blipFill>
        <p:spPr>
          <a:xfrm>
            <a:off x="293250" y="469764"/>
            <a:ext cx="3102655" cy="2385512"/>
          </a:xfrm>
          <a:prstGeom prst="rect">
            <a:avLst/>
          </a:prstGeom>
          <a:ln>
            <a:solidFill>
              <a:schemeClr val="tx1"/>
            </a:solidFill>
          </a:ln>
        </p:spPr>
      </p:pic>
    </p:spTree>
    <p:extLst>
      <p:ext uri="{BB962C8B-B14F-4D97-AF65-F5344CB8AC3E}">
        <p14:creationId xmlns:p14="http://schemas.microsoft.com/office/powerpoint/2010/main" val="148304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p:cTn id="7" dur="1000" fill="hold"/>
                                        <p:tgtEl>
                                          <p:spTgt spid="4103"/>
                                        </p:tgtEl>
                                        <p:attrNameLst>
                                          <p:attrName>ppt_w</p:attrName>
                                        </p:attrNameLst>
                                      </p:cBhvr>
                                      <p:tavLst>
                                        <p:tav tm="0">
                                          <p:val>
                                            <p:fltVal val="0"/>
                                          </p:val>
                                        </p:tav>
                                        <p:tav tm="100000">
                                          <p:val>
                                            <p:strVal val="#ppt_w"/>
                                          </p:val>
                                        </p:tav>
                                      </p:tavLst>
                                    </p:anim>
                                    <p:anim calcmode="lin" valueType="num">
                                      <p:cBhvr>
                                        <p:cTn id="8" dur="1000" fill="hold"/>
                                        <p:tgtEl>
                                          <p:spTgt spid="4103"/>
                                        </p:tgtEl>
                                        <p:attrNameLst>
                                          <p:attrName>ppt_h</p:attrName>
                                        </p:attrNameLst>
                                      </p:cBhvr>
                                      <p:tavLst>
                                        <p:tav tm="0">
                                          <p:val>
                                            <p:fltVal val="0"/>
                                          </p:val>
                                        </p:tav>
                                        <p:tav tm="100000">
                                          <p:val>
                                            <p:strVal val="#ppt_h"/>
                                          </p:val>
                                        </p:tav>
                                      </p:tavLst>
                                    </p:anim>
                                    <p:anim calcmode="lin" valueType="num">
                                      <p:cBhvr>
                                        <p:cTn id="9" dur="1000" fill="hold"/>
                                        <p:tgtEl>
                                          <p:spTgt spid="4103"/>
                                        </p:tgtEl>
                                        <p:attrNameLst>
                                          <p:attrName>style.rotation</p:attrName>
                                        </p:attrNameLst>
                                      </p:cBhvr>
                                      <p:tavLst>
                                        <p:tav tm="0">
                                          <p:val>
                                            <p:fltVal val="90"/>
                                          </p:val>
                                        </p:tav>
                                        <p:tav tm="100000">
                                          <p:val>
                                            <p:fltVal val="0"/>
                                          </p:val>
                                        </p:tav>
                                      </p:tavLst>
                                    </p:anim>
                                    <p:animEffect transition="in" filter="fade">
                                      <p:cBhvr>
                                        <p:cTn id="10" dur="1000"/>
                                        <p:tgtEl>
                                          <p:spTgt spid="410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randombar(horizontal)">
                                      <p:cBhvr>
                                        <p:cTn id="15" dur="500"/>
                                        <p:tgtEl>
                                          <p:spTgt spid="410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115"/>
                                        </p:tgtEl>
                                        <p:attrNameLst>
                                          <p:attrName>style.visibility</p:attrName>
                                        </p:attrNameLst>
                                      </p:cBhvr>
                                      <p:to>
                                        <p:strVal val="visible"/>
                                      </p:to>
                                    </p:set>
                                    <p:animEffect transition="in" filter="randombar(horizontal)">
                                      <p:cBhvr>
                                        <p:cTn id="18" dur="500"/>
                                        <p:tgtEl>
                                          <p:spTgt spid="4115"/>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randombar(horizontal)">
                                      <p:cBhvr>
                                        <p:cTn id="22" dur="500"/>
                                        <p:tgtEl>
                                          <p:spTgt spid="410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114"/>
                                        </p:tgtEl>
                                        <p:attrNameLst>
                                          <p:attrName>style.visibility</p:attrName>
                                        </p:attrNameLst>
                                      </p:cBhvr>
                                      <p:to>
                                        <p:strVal val="visible"/>
                                      </p:to>
                                    </p:set>
                                    <p:animEffect transition="in" filter="randombar(horizontal)">
                                      <p:cBhvr>
                                        <p:cTn id="25" dur="500"/>
                                        <p:tgtEl>
                                          <p:spTgt spid="4114"/>
                                        </p:tgtEl>
                                      </p:cBhvr>
                                    </p:animEffect>
                                  </p:childTnLst>
                                </p:cTn>
                              </p:par>
                              <p:par>
                                <p:cTn id="26" presetID="14"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125"/>
                                        </p:tgtEl>
                                        <p:attrNameLst>
                                          <p:attrName>style.visibility</p:attrName>
                                        </p:attrNameLst>
                                      </p:cBhvr>
                                      <p:to>
                                        <p:strVal val="visible"/>
                                      </p:to>
                                    </p:set>
                                    <p:animEffect transition="in" filter="randombar(horizontal)">
                                      <p:cBhvr>
                                        <p:cTn id="31" dur="500"/>
                                        <p:tgtEl>
                                          <p:spTgt spid="4125"/>
                                        </p:tgtEl>
                                      </p:cBhvr>
                                    </p:animEffect>
                                  </p:childTnLst>
                                </p:cTn>
                              </p:par>
                              <p:par>
                                <p:cTn id="32" presetID="14" presetClass="entr" presetSubtype="10" fill="hold" nodeType="withEffect">
                                  <p:stCondLst>
                                    <p:cond delay="0"/>
                                  </p:stCondLst>
                                  <p:childTnLst>
                                    <p:set>
                                      <p:cBhvr>
                                        <p:cTn id="33" dur="1" fill="hold">
                                          <p:stCondLst>
                                            <p:cond delay="0"/>
                                          </p:stCondLst>
                                        </p:cTn>
                                        <p:tgtEl>
                                          <p:spTgt spid="4109"/>
                                        </p:tgtEl>
                                        <p:attrNameLst>
                                          <p:attrName>style.visibility</p:attrName>
                                        </p:attrNameLst>
                                      </p:cBhvr>
                                      <p:to>
                                        <p:strVal val="visible"/>
                                      </p:to>
                                    </p:set>
                                    <p:animEffect transition="in" filter="randombar(horizontal)">
                                      <p:cBhvr>
                                        <p:cTn id="34" dur="500"/>
                                        <p:tgtEl>
                                          <p:spTgt spid="410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16"/>
                                        </p:tgtEl>
                                        <p:attrNameLst>
                                          <p:attrName>style.visibility</p:attrName>
                                        </p:attrNameLst>
                                      </p:cBhvr>
                                      <p:to>
                                        <p:strVal val="visible"/>
                                      </p:to>
                                    </p:set>
                                    <p:animEffect transition="in" filter="randombar(horizontal)">
                                      <p:cBhvr>
                                        <p:cTn id="37" dur="500"/>
                                        <p:tgtEl>
                                          <p:spTgt spid="416"/>
                                        </p:tgtEl>
                                      </p:cBhvr>
                                    </p:animEffect>
                                  </p:childTnLst>
                                </p:cTn>
                              </p:par>
                              <p:par>
                                <p:cTn id="38" presetID="14" presetClass="entr" presetSubtype="1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500"/>
                                        <p:tgtEl>
                                          <p:spTgt spid="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126"/>
                                        </p:tgtEl>
                                        <p:attrNameLst>
                                          <p:attrName>style.visibility</p:attrName>
                                        </p:attrNameLst>
                                      </p:cBhvr>
                                      <p:to>
                                        <p:strVal val="visible"/>
                                      </p:to>
                                    </p:set>
                                    <p:animEffect transition="in" filter="randombar(horizontal)">
                                      <p:cBhvr>
                                        <p:cTn id="43" dur="500"/>
                                        <p:tgtEl>
                                          <p:spTgt spid="4126"/>
                                        </p:tgtEl>
                                      </p:cBhvr>
                                    </p:animEffect>
                                  </p:childTnLst>
                                </p:cTn>
                              </p:par>
                              <p:par>
                                <p:cTn id="44" presetID="14" presetClass="entr" presetSubtype="1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randombar(horizontal)">
                                      <p:cBhvr>
                                        <p:cTn id="46" dur="500"/>
                                        <p:tgtEl>
                                          <p:spTgt spid="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124"/>
                                        </p:tgtEl>
                                        <p:attrNameLst>
                                          <p:attrName>style.visibility</p:attrName>
                                        </p:attrNameLst>
                                      </p:cBhvr>
                                      <p:to>
                                        <p:strVal val="visible"/>
                                      </p:to>
                                    </p:set>
                                    <p:animEffect transition="in" filter="randombar(horizontal)">
                                      <p:cBhvr>
                                        <p:cTn id="49" dur="500"/>
                                        <p:tgtEl>
                                          <p:spTgt spid="4124"/>
                                        </p:tgtEl>
                                      </p:cBhvr>
                                    </p:animEffect>
                                  </p:childTnLst>
                                </p:cTn>
                              </p:par>
                              <p:par>
                                <p:cTn id="50" presetID="14" presetClass="entr" presetSubtype="1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110"/>
                                        </p:tgtEl>
                                        <p:attrNameLst>
                                          <p:attrName>style.visibility</p:attrName>
                                        </p:attrNameLst>
                                      </p:cBhvr>
                                      <p:to>
                                        <p:strVal val="visible"/>
                                      </p:to>
                                    </p:set>
                                    <p:animEffect transition="in" filter="randombar(horizontal)">
                                      <p:cBhvr>
                                        <p:cTn id="55" dur="500"/>
                                        <p:tgtEl>
                                          <p:spTgt spid="4110"/>
                                        </p:tgtEl>
                                      </p:cBhvr>
                                    </p:animEffect>
                                  </p:childTnLst>
                                </p:cTn>
                              </p:par>
                            </p:childTnLst>
                          </p:cTn>
                        </p:par>
                        <p:par>
                          <p:cTn id="56" fill="hold">
                            <p:stCondLst>
                              <p:cond delay="1000"/>
                            </p:stCondLst>
                            <p:childTnLst>
                              <p:par>
                                <p:cTn id="57" presetID="14" presetClass="entr" presetSubtype="1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horizontal)">
                                      <p:cBhvr>
                                        <p:cTn id="59" dur="500"/>
                                        <p:tgtEl>
                                          <p:spTgt spid="4"/>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44"/>
                                        </p:tgtEl>
                                        <p:attrNameLst>
                                          <p:attrName>style.visibility</p:attrName>
                                        </p:attrNameLst>
                                      </p:cBhvr>
                                      <p:to>
                                        <p:strVal val="visible"/>
                                      </p:to>
                                    </p:set>
                                    <p:animEffect transition="in" filter="randombar(horizontal)">
                                      <p:cBhvr>
                                        <p:cTn id="62" dur="500"/>
                                        <p:tgtEl>
                                          <p:spTgt spid="444"/>
                                        </p:tgtEl>
                                      </p:cBhvr>
                                    </p:animEffect>
                                  </p:childTnLst>
                                </p:cTn>
                              </p:par>
                              <p:par>
                                <p:cTn id="63" presetID="14" presetClass="entr" presetSubtype="10" fill="hold"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randombar(horizontal)">
                                      <p:cBhvr>
                                        <p:cTn id="65" dur="500"/>
                                        <p:tgtEl>
                                          <p:spTgt spid="8"/>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43"/>
                                        </p:tgtEl>
                                        <p:attrNameLst>
                                          <p:attrName>style.visibility</p:attrName>
                                        </p:attrNameLst>
                                      </p:cBhvr>
                                      <p:to>
                                        <p:strVal val="visible"/>
                                      </p:to>
                                    </p:set>
                                    <p:animEffect transition="in" filter="randombar(horizontal)">
                                      <p:cBhvr>
                                        <p:cTn id="68" dur="500"/>
                                        <p:tgtEl>
                                          <p:spTgt spid="443"/>
                                        </p:tgtEl>
                                      </p:cBhvr>
                                    </p:animEffect>
                                  </p:childTnLst>
                                </p:cTn>
                              </p:par>
                              <p:par>
                                <p:cTn id="69" presetID="14" presetClass="entr" presetSubtype="10"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randombar(horizontal)">
                                      <p:cBhvr>
                                        <p:cTn id="71" dur="500"/>
                                        <p:tgtEl>
                                          <p:spTgt spid="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113"/>
                                        </p:tgtEl>
                                        <p:attrNameLst>
                                          <p:attrName>style.visibility</p:attrName>
                                        </p:attrNameLst>
                                      </p:cBhvr>
                                      <p:to>
                                        <p:strVal val="visible"/>
                                      </p:to>
                                    </p:set>
                                    <p:animEffect transition="in" filter="randombar(horizontal)">
                                      <p:cBhvr>
                                        <p:cTn id="74" dur="500"/>
                                        <p:tgtEl>
                                          <p:spTgt spid="4113"/>
                                        </p:tgtEl>
                                      </p:cBhvr>
                                    </p:animEffect>
                                  </p:childTnLst>
                                </p:cTn>
                              </p:par>
                              <p:par>
                                <p:cTn id="75" presetID="14" presetClass="entr" presetSubtype="1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randombar(horizontal)">
                                      <p:cBhvr>
                                        <p:cTn id="77" dur="500"/>
                                        <p:tgtEl>
                                          <p:spTgt spid="2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4116"/>
                                        </p:tgtEl>
                                        <p:attrNameLst>
                                          <p:attrName>style.visibility</p:attrName>
                                        </p:attrNameLst>
                                      </p:cBhvr>
                                      <p:to>
                                        <p:strVal val="visible"/>
                                      </p:to>
                                    </p:set>
                                    <p:animEffect transition="in" filter="randombar(horizontal)">
                                      <p:cBhvr>
                                        <p:cTn id="80" dur="500"/>
                                        <p:tgtEl>
                                          <p:spTgt spid="4116"/>
                                        </p:tgtEl>
                                      </p:cBhvr>
                                    </p:animEffect>
                                  </p:childTnLst>
                                </p:cTn>
                              </p:par>
                              <p:par>
                                <p:cTn id="81" presetID="14" presetClass="entr" presetSubtype="10" fill="hold" nodeType="withEffect">
                                  <p:stCondLst>
                                    <p:cond delay="0"/>
                                  </p:stCondLst>
                                  <p:childTnLst>
                                    <p:set>
                                      <p:cBhvr>
                                        <p:cTn id="82" dur="1" fill="hold">
                                          <p:stCondLst>
                                            <p:cond delay="0"/>
                                          </p:stCondLst>
                                        </p:cTn>
                                        <p:tgtEl>
                                          <p:spTgt spid="314"/>
                                        </p:tgtEl>
                                        <p:attrNameLst>
                                          <p:attrName>style.visibility</p:attrName>
                                        </p:attrNameLst>
                                      </p:cBhvr>
                                      <p:to>
                                        <p:strVal val="visible"/>
                                      </p:to>
                                    </p:set>
                                    <p:animEffect transition="in" filter="randombar(horizontal)">
                                      <p:cBhvr>
                                        <p:cTn id="83" dur="500"/>
                                        <p:tgtEl>
                                          <p:spTgt spid="314"/>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445"/>
                                        </p:tgtEl>
                                        <p:attrNameLst>
                                          <p:attrName>style.visibility</p:attrName>
                                        </p:attrNameLst>
                                      </p:cBhvr>
                                      <p:to>
                                        <p:strVal val="visible"/>
                                      </p:to>
                                    </p:set>
                                    <p:animEffect transition="in" filter="randombar(horizontal)">
                                      <p:cBhvr>
                                        <p:cTn id="86" dur="500"/>
                                        <p:tgtEl>
                                          <p:spTgt spid="445"/>
                                        </p:tgtEl>
                                      </p:cBhvr>
                                    </p:animEffect>
                                  </p:childTnLst>
                                </p:cTn>
                              </p:par>
                              <p:par>
                                <p:cTn id="87" presetID="14" presetClass="entr" presetSubtype="10" fill="hold"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randombar(horizontal)">
                                      <p:cBhvr>
                                        <p:cTn id="89" dur="500"/>
                                        <p:tgtEl>
                                          <p:spTgt spid="9"/>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4111"/>
                                        </p:tgtEl>
                                        <p:attrNameLst>
                                          <p:attrName>style.visibility</p:attrName>
                                        </p:attrNameLst>
                                      </p:cBhvr>
                                      <p:to>
                                        <p:strVal val="visible"/>
                                      </p:to>
                                    </p:set>
                                    <p:animEffect transition="in" filter="randombar(horizontal)">
                                      <p:cBhvr>
                                        <p:cTn id="92" dur="500"/>
                                        <p:tgtEl>
                                          <p:spTgt spid="4111"/>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randombar(horizontal)">
                                      <p:cBhvr>
                                        <p:cTn id="95" dur="500"/>
                                        <p:tgtEl>
                                          <p:spTgt spid="18"/>
                                        </p:tgtEl>
                                      </p:cBhvr>
                                    </p:animEffect>
                                  </p:childTnLst>
                                </p:cTn>
                              </p:par>
                            </p:childTnLst>
                          </p:cTn>
                        </p:par>
                        <p:par>
                          <p:cTn id="96" fill="hold">
                            <p:stCondLst>
                              <p:cond delay="1500"/>
                            </p:stCondLst>
                            <p:childTnLst>
                              <p:par>
                                <p:cTn id="97" presetID="53" presetClass="entr" presetSubtype="16" fill="hold" grpId="0" nodeType="afterEffect">
                                  <p:stCondLst>
                                    <p:cond delay="0"/>
                                  </p:stCondLst>
                                  <p:childTnLst>
                                    <p:set>
                                      <p:cBhvr>
                                        <p:cTn id="98" dur="1" fill="hold">
                                          <p:stCondLst>
                                            <p:cond delay="0"/>
                                          </p:stCondLst>
                                        </p:cTn>
                                        <p:tgtEl>
                                          <p:spTgt spid="4100"/>
                                        </p:tgtEl>
                                        <p:attrNameLst>
                                          <p:attrName>style.visibility</p:attrName>
                                        </p:attrNameLst>
                                      </p:cBhvr>
                                      <p:to>
                                        <p:strVal val="visible"/>
                                      </p:to>
                                    </p:set>
                                    <p:anim calcmode="lin" valueType="num">
                                      <p:cBhvr>
                                        <p:cTn id="99" dur="500" fill="hold"/>
                                        <p:tgtEl>
                                          <p:spTgt spid="4100"/>
                                        </p:tgtEl>
                                        <p:attrNameLst>
                                          <p:attrName>ppt_w</p:attrName>
                                        </p:attrNameLst>
                                      </p:cBhvr>
                                      <p:tavLst>
                                        <p:tav tm="0">
                                          <p:val>
                                            <p:fltVal val="0"/>
                                          </p:val>
                                        </p:tav>
                                        <p:tav tm="100000">
                                          <p:val>
                                            <p:strVal val="#ppt_w"/>
                                          </p:val>
                                        </p:tav>
                                      </p:tavLst>
                                    </p:anim>
                                    <p:anim calcmode="lin" valueType="num">
                                      <p:cBhvr>
                                        <p:cTn id="100" dur="500" fill="hold"/>
                                        <p:tgtEl>
                                          <p:spTgt spid="4100"/>
                                        </p:tgtEl>
                                        <p:attrNameLst>
                                          <p:attrName>ppt_h</p:attrName>
                                        </p:attrNameLst>
                                      </p:cBhvr>
                                      <p:tavLst>
                                        <p:tav tm="0">
                                          <p:val>
                                            <p:fltVal val="0"/>
                                          </p:val>
                                        </p:tav>
                                        <p:tav tm="100000">
                                          <p:val>
                                            <p:strVal val="#ppt_h"/>
                                          </p:val>
                                        </p:tav>
                                      </p:tavLst>
                                    </p:anim>
                                    <p:animEffect transition="in" filter="fade">
                                      <p:cBhvr>
                                        <p:cTn id="101" dur="500"/>
                                        <p:tgtEl>
                                          <p:spTgt spid="4100"/>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37" fill="hold" grpId="0" nodeType="clickEffect">
                                  <p:stCondLst>
                                    <p:cond delay="0"/>
                                  </p:stCondLst>
                                  <p:childTnLst>
                                    <p:set>
                                      <p:cBhvr>
                                        <p:cTn id="105" dur="1" fill="hold">
                                          <p:stCondLst>
                                            <p:cond delay="0"/>
                                          </p:stCondLst>
                                        </p:cTn>
                                        <p:tgtEl>
                                          <p:spTgt spid="458"/>
                                        </p:tgtEl>
                                        <p:attrNameLst>
                                          <p:attrName>style.visibility</p:attrName>
                                        </p:attrNameLst>
                                      </p:cBhvr>
                                      <p:to>
                                        <p:strVal val="visible"/>
                                      </p:to>
                                    </p:set>
                                    <p:animEffect transition="in" filter="barn(outVertical)">
                                      <p:cBhvr>
                                        <p:cTn id="106" dur="500"/>
                                        <p:tgtEl>
                                          <p:spTgt spid="458"/>
                                        </p:tgtEl>
                                      </p:cBhvr>
                                    </p:animEffect>
                                  </p:childTnLst>
                                </p:cTn>
                              </p:par>
                            </p:childTnLst>
                          </p:cTn>
                        </p:par>
                        <p:par>
                          <p:cTn id="107" fill="hold">
                            <p:stCondLst>
                              <p:cond delay="500"/>
                            </p:stCondLst>
                            <p:childTnLst>
                              <p:par>
                                <p:cTn id="108" presetID="22" presetClass="entr" presetSubtype="4" fill="hold" nodeType="afterEffect">
                                  <p:stCondLst>
                                    <p:cond delay="0"/>
                                  </p:stCondLst>
                                  <p:childTnLst>
                                    <p:set>
                                      <p:cBhvr>
                                        <p:cTn id="109" dur="1" fill="hold">
                                          <p:stCondLst>
                                            <p:cond delay="0"/>
                                          </p:stCondLst>
                                        </p:cTn>
                                        <p:tgtEl>
                                          <p:spTgt spid="33796"/>
                                        </p:tgtEl>
                                        <p:attrNameLst>
                                          <p:attrName>style.visibility</p:attrName>
                                        </p:attrNameLst>
                                      </p:cBhvr>
                                      <p:to>
                                        <p:strVal val="visible"/>
                                      </p:to>
                                    </p:set>
                                    <p:animEffect transition="in" filter="wipe(down)">
                                      <p:cBhvr>
                                        <p:cTn id="110" dur="500"/>
                                        <p:tgtEl>
                                          <p:spTgt spid="33796"/>
                                        </p:tgtEl>
                                      </p:cBhvr>
                                    </p:animEffect>
                                  </p:childTnLst>
                                </p:cTn>
                              </p:par>
                              <p:par>
                                <p:cTn id="111" presetID="22" presetClass="entr" presetSubtype="4" fill="hold" nodeType="with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wipe(down)">
                                      <p:cBhvr>
                                        <p:cTn id="113" dur="500"/>
                                        <p:tgtEl>
                                          <p:spTgt spid="16"/>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96"/>
                                        </p:tgtEl>
                                        <p:attrNameLst>
                                          <p:attrName>style.visibility</p:attrName>
                                        </p:attrNameLst>
                                      </p:cBhvr>
                                      <p:to>
                                        <p:strVal val="visible"/>
                                      </p:to>
                                    </p:set>
                                    <p:animEffect transition="in" filter="wipe(down)">
                                      <p:cBhvr>
                                        <p:cTn id="116" dur="500"/>
                                        <p:tgtEl>
                                          <p:spTgt spid="396"/>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398"/>
                                        </p:tgtEl>
                                        <p:attrNameLst>
                                          <p:attrName>style.visibility</p:attrName>
                                        </p:attrNameLst>
                                      </p:cBhvr>
                                      <p:to>
                                        <p:strVal val="visible"/>
                                      </p:to>
                                    </p:set>
                                    <p:animEffect transition="in" filter="wipe(down)">
                                      <p:cBhvr>
                                        <p:cTn id="119" dur="500"/>
                                        <p:tgtEl>
                                          <p:spTgt spid="398"/>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399"/>
                                        </p:tgtEl>
                                        <p:attrNameLst>
                                          <p:attrName>style.visibility</p:attrName>
                                        </p:attrNameLst>
                                      </p:cBhvr>
                                      <p:to>
                                        <p:strVal val="visible"/>
                                      </p:to>
                                    </p:set>
                                    <p:animEffect transition="in" filter="wipe(down)">
                                      <p:cBhvr>
                                        <p:cTn id="122" dur="500"/>
                                        <p:tgtEl>
                                          <p:spTgt spid="399"/>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400"/>
                                        </p:tgtEl>
                                        <p:attrNameLst>
                                          <p:attrName>style.visibility</p:attrName>
                                        </p:attrNameLst>
                                      </p:cBhvr>
                                      <p:to>
                                        <p:strVal val="visible"/>
                                      </p:to>
                                    </p:set>
                                    <p:animEffect transition="in" filter="wipe(down)">
                                      <p:cBhvr>
                                        <p:cTn id="125" dur="500"/>
                                        <p:tgtEl>
                                          <p:spTgt spid="400"/>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401"/>
                                        </p:tgtEl>
                                        <p:attrNameLst>
                                          <p:attrName>style.visibility</p:attrName>
                                        </p:attrNameLst>
                                      </p:cBhvr>
                                      <p:to>
                                        <p:strVal val="visible"/>
                                      </p:to>
                                    </p:set>
                                    <p:animEffect transition="in" filter="wipe(down)">
                                      <p:cBhvr>
                                        <p:cTn id="128" dur="500"/>
                                        <p:tgtEl>
                                          <p:spTgt spid="401"/>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402"/>
                                        </p:tgtEl>
                                        <p:attrNameLst>
                                          <p:attrName>style.visibility</p:attrName>
                                        </p:attrNameLst>
                                      </p:cBhvr>
                                      <p:to>
                                        <p:strVal val="visible"/>
                                      </p:to>
                                    </p:set>
                                    <p:animEffect transition="in" filter="wipe(down)">
                                      <p:cBhvr>
                                        <p:cTn id="131" dur="500"/>
                                        <p:tgtEl>
                                          <p:spTgt spid="402"/>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04"/>
                                        </p:tgtEl>
                                        <p:attrNameLst>
                                          <p:attrName>style.visibility</p:attrName>
                                        </p:attrNameLst>
                                      </p:cBhvr>
                                      <p:to>
                                        <p:strVal val="visible"/>
                                      </p:to>
                                    </p:set>
                                    <p:animEffect transition="in" filter="wipe(down)">
                                      <p:cBhvr>
                                        <p:cTn id="134" dur="500"/>
                                        <p:tgtEl>
                                          <p:spTgt spid="404"/>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405"/>
                                        </p:tgtEl>
                                        <p:attrNameLst>
                                          <p:attrName>style.visibility</p:attrName>
                                        </p:attrNameLst>
                                      </p:cBhvr>
                                      <p:to>
                                        <p:strVal val="visible"/>
                                      </p:to>
                                    </p:set>
                                    <p:animEffect transition="in" filter="wipe(down)">
                                      <p:cBhvr>
                                        <p:cTn id="137" dur="500"/>
                                        <p:tgtEl>
                                          <p:spTgt spid="405"/>
                                        </p:tgtEl>
                                      </p:cBhvr>
                                    </p:animEffect>
                                  </p:childTnLst>
                                </p:cTn>
                              </p:par>
                              <p:par>
                                <p:cTn id="138" presetID="22" presetClass="entr" presetSubtype="4" fill="hold" grpId="0" nodeType="withEffect">
                                  <p:stCondLst>
                                    <p:cond delay="0"/>
                                  </p:stCondLst>
                                  <p:childTnLst>
                                    <p:set>
                                      <p:cBhvr>
                                        <p:cTn id="139" dur="1" fill="hold">
                                          <p:stCondLst>
                                            <p:cond delay="0"/>
                                          </p:stCondLst>
                                        </p:cTn>
                                        <p:tgtEl>
                                          <p:spTgt spid="412"/>
                                        </p:tgtEl>
                                        <p:attrNameLst>
                                          <p:attrName>style.visibility</p:attrName>
                                        </p:attrNameLst>
                                      </p:cBhvr>
                                      <p:to>
                                        <p:strVal val="visible"/>
                                      </p:to>
                                    </p:set>
                                    <p:animEffect transition="in" filter="wipe(down)">
                                      <p:cBhvr>
                                        <p:cTn id="140" dur="500"/>
                                        <p:tgtEl>
                                          <p:spTgt spid="412"/>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417"/>
                                        </p:tgtEl>
                                        <p:attrNameLst>
                                          <p:attrName>style.visibility</p:attrName>
                                        </p:attrNameLst>
                                      </p:cBhvr>
                                      <p:to>
                                        <p:strVal val="visible"/>
                                      </p:to>
                                    </p:set>
                                    <p:animEffect transition="in" filter="wipe(down)">
                                      <p:cBhvr>
                                        <p:cTn id="143" dur="500"/>
                                        <p:tgtEl>
                                          <p:spTgt spid="41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419"/>
                                        </p:tgtEl>
                                        <p:attrNameLst>
                                          <p:attrName>style.visibility</p:attrName>
                                        </p:attrNameLst>
                                      </p:cBhvr>
                                      <p:to>
                                        <p:strVal val="visible"/>
                                      </p:to>
                                    </p:set>
                                    <p:animEffect transition="in" filter="wipe(down)">
                                      <p:cBhvr>
                                        <p:cTn id="146" dur="500"/>
                                        <p:tgtEl>
                                          <p:spTgt spid="419"/>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533"/>
                                        </p:tgtEl>
                                        <p:attrNameLst>
                                          <p:attrName>style.visibility</p:attrName>
                                        </p:attrNameLst>
                                      </p:cBhvr>
                                      <p:to>
                                        <p:strVal val="visible"/>
                                      </p:to>
                                    </p:set>
                                    <p:animEffect transition="in" filter="wipe(down)">
                                      <p:cBhvr>
                                        <p:cTn id="149" dur="500"/>
                                        <p:tgtEl>
                                          <p:spTgt spid="533"/>
                                        </p:tgtEl>
                                      </p:cBhvr>
                                    </p:animEffect>
                                  </p:childTnLst>
                                </p:cTn>
                              </p:par>
                              <p:par>
                                <p:cTn id="150" presetID="22" presetClass="entr" presetSubtype="4" fill="hold" nodeType="withEffect">
                                  <p:stCondLst>
                                    <p:cond delay="0"/>
                                  </p:stCondLst>
                                  <p:childTnLst>
                                    <p:set>
                                      <p:cBhvr>
                                        <p:cTn id="151" dur="1" fill="hold">
                                          <p:stCondLst>
                                            <p:cond delay="0"/>
                                          </p:stCondLst>
                                        </p:cTn>
                                        <p:tgtEl>
                                          <p:spTgt spid="617"/>
                                        </p:tgtEl>
                                        <p:attrNameLst>
                                          <p:attrName>style.visibility</p:attrName>
                                        </p:attrNameLst>
                                      </p:cBhvr>
                                      <p:to>
                                        <p:strVal val="visible"/>
                                      </p:to>
                                    </p:set>
                                    <p:animEffect transition="in" filter="wipe(down)">
                                      <p:cBhvr>
                                        <p:cTn id="152" dur="500"/>
                                        <p:tgtEl>
                                          <p:spTgt spid="617"/>
                                        </p:tgtEl>
                                      </p:cBhvr>
                                    </p:animEffect>
                                  </p:childTnLst>
                                </p:cTn>
                              </p:par>
                              <p:par>
                                <p:cTn id="153" presetID="22" presetClass="entr" presetSubtype="4" fill="hold" nodeType="withEffect">
                                  <p:stCondLst>
                                    <p:cond delay="0"/>
                                  </p:stCondLst>
                                  <p:childTnLst>
                                    <p:set>
                                      <p:cBhvr>
                                        <p:cTn id="154" dur="1" fill="hold">
                                          <p:stCondLst>
                                            <p:cond delay="0"/>
                                          </p:stCondLst>
                                        </p:cTn>
                                        <p:tgtEl>
                                          <p:spTgt spid="620"/>
                                        </p:tgtEl>
                                        <p:attrNameLst>
                                          <p:attrName>style.visibility</p:attrName>
                                        </p:attrNameLst>
                                      </p:cBhvr>
                                      <p:to>
                                        <p:strVal val="visible"/>
                                      </p:to>
                                    </p:set>
                                    <p:animEffect transition="in" filter="wipe(down)">
                                      <p:cBhvr>
                                        <p:cTn id="155" dur="500"/>
                                        <p:tgtEl>
                                          <p:spTgt spid="620"/>
                                        </p:tgtEl>
                                      </p:cBhvr>
                                    </p:animEffect>
                                  </p:childTnLst>
                                </p:cTn>
                              </p:par>
                              <p:par>
                                <p:cTn id="156" presetID="22" presetClass="entr" presetSubtype="4" fill="hold" nodeType="withEffect">
                                  <p:stCondLst>
                                    <p:cond delay="0"/>
                                  </p:stCondLst>
                                  <p:childTnLst>
                                    <p:set>
                                      <p:cBhvr>
                                        <p:cTn id="157" dur="1" fill="hold">
                                          <p:stCondLst>
                                            <p:cond delay="0"/>
                                          </p:stCondLst>
                                        </p:cTn>
                                        <p:tgtEl>
                                          <p:spTgt spid="626"/>
                                        </p:tgtEl>
                                        <p:attrNameLst>
                                          <p:attrName>style.visibility</p:attrName>
                                        </p:attrNameLst>
                                      </p:cBhvr>
                                      <p:to>
                                        <p:strVal val="visible"/>
                                      </p:to>
                                    </p:set>
                                    <p:animEffect transition="in" filter="wipe(down)">
                                      <p:cBhvr>
                                        <p:cTn id="158" dur="500"/>
                                        <p:tgtEl>
                                          <p:spTgt spid="626"/>
                                        </p:tgtEl>
                                      </p:cBhvr>
                                    </p:animEffect>
                                  </p:childTnLst>
                                </p:cTn>
                              </p:par>
                              <p:par>
                                <p:cTn id="159" presetID="22" presetClass="entr" presetSubtype="4" fill="hold" nodeType="withEffect">
                                  <p:stCondLst>
                                    <p:cond delay="0"/>
                                  </p:stCondLst>
                                  <p:childTnLst>
                                    <p:set>
                                      <p:cBhvr>
                                        <p:cTn id="160" dur="1" fill="hold">
                                          <p:stCondLst>
                                            <p:cond delay="0"/>
                                          </p:stCondLst>
                                        </p:cTn>
                                        <p:tgtEl>
                                          <p:spTgt spid="629"/>
                                        </p:tgtEl>
                                        <p:attrNameLst>
                                          <p:attrName>style.visibility</p:attrName>
                                        </p:attrNameLst>
                                      </p:cBhvr>
                                      <p:to>
                                        <p:strVal val="visible"/>
                                      </p:to>
                                    </p:set>
                                    <p:animEffect transition="in" filter="wipe(down)">
                                      <p:cBhvr>
                                        <p:cTn id="161" dur="500"/>
                                        <p:tgtEl>
                                          <p:spTgt spid="629"/>
                                        </p:tgtEl>
                                      </p:cBhvr>
                                    </p:animEffect>
                                  </p:childTnLst>
                                </p:cTn>
                              </p:par>
                              <p:par>
                                <p:cTn id="162" presetID="22" presetClass="entr" presetSubtype="4" fill="hold" nodeType="withEffect">
                                  <p:stCondLst>
                                    <p:cond delay="0"/>
                                  </p:stCondLst>
                                  <p:childTnLst>
                                    <p:set>
                                      <p:cBhvr>
                                        <p:cTn id="163" dur="1" fill="hold">
                                          <p:stCondLst>
                                            <p:cond delay="0"/>
                                          </p:stCondLst>
                                        </p:cTn>
                                        <p:tgtEl>
                                          <p:spTgt spid="632"/>
                                        </p:tgtEl>
                                        <p:attrNameLst>
                                          <p:attrName>style.visibility</p:attrName>
                                        </p:attrNameLst>
                                      </p:cBhvr>
                                      <p:to>
                                        <p:strVal val="visible"/>
                                      </p:to>
                                    </p:set>
                                    <p:animEffect transition="in" filter="wipe(down)">
                                      <p:cBhvr>
                                        <p:cTn id="164" dur="500"/>
                                        <p:tgtEl>
                                          <p:spTgt spid="632"/>
                                        </p:tgtEl>
                                      </p:cBhvr>
                                    </p:animEffect>
                                  </p:childTnLst>
                                </p:cTn>
                              </p:par>
                              <p:par>
                                <p:cTn id="165" presetID="22" presetClass="entr" presetSubtype="4" fill="hold" nodeType="withEffect">
                                  <p:stCondLst>
                                    <p:cond delay="0"/>
                                  </p:stCondLst>
                                  <p:childTnLst>
                                    <p:set>
                                      <p:cBhvr>
                                        <p:cTn id="166" dur="1" fill="hold">
                                          <p:stCondLst>
                                            <p:cond delay="0"/>
                                          </p:stCondLst>
                                        </p:cTn>
                                        <p:tgtEl>
                                          <p:spTgt spid="635"/>
                                        </p:tgtEl>
                                        <p:attrNameLst>
                                          <p:attrName>style.visibility</p:attrName>
                                        </p:attrNameLst>
                                      </p:cBhvr>
                                      <p:to>
                                        <p:strVal val="visible"/>
                                      </p:to>
                                    </p:set>
                                    <p:animEffect transition="in" filter="wipe(down)">
                                      <p:cBhvr>
                                        <p:cTn id="167" dur="500"/>
                                        <p:tgtEl>
                                          <p:spTgt spid="635"/>
                                        </p:tgtEl>
                                      </p:cBhvr>
                                    </p:animEffect>
                                  </p:childTnLst>
                                </p:cTn>
                              </p:par>
                              <p:par>
                                <p:cTn id="168" presetID="22" presetClass="entr" presetSubtype="4" fill="hold" nodeType="withEffect">
                                  <p:stCondLst>
                                    <p:cond delay="0"/>
                                  </p:stCondLst>
                                  <p:childTnLst>
                                    <p:set>
                                      <p:cBhvr>
                                        <p:cTn id="169" dur="1" fill="hold">
                                          <p:stCondLst>
                                            <p:cond delay="0"/>
                                          </p:stCondLst>
                                        </p:cTn>
                                        <p:tgtEl>
                                          <p:spTgt spid="638"/>
                                        </p:tgtEl>
                                        <p:attrNameLst>
                                          <p:attrName>style.visibility</p:attrName>
                                        </p:attrNameLst>
                                      </p:cBhvr>
                                      <p:to>
                                        <p:strVal val="visible"/>
                                      </p:to>
                                    </p:set>
                                    <p:animEffect transition="in" filter="wipe(down)">
                                      <p:cBhvr>
                                        <p:cTn id="170" dur="500"/>
                                        <p:tgtEl>
                                          <p:spTgt spid="638"/>
                                        </p:tgtEl>
                                      </p:cBhvr>
                                    </p:animEffect>
                                  </p:childTnLst>
                                </p:cTn>
                              </p:par>
                              <p:par>
                                <p:cTn id="171" presetID="22" presetClass="entr" presetSubtype="4" fill="hold" nodeType="withEffect">
                                  <p:stCondLst>
                                    <p:cond delay="0"/>
                                  </p:stCondLst>
                                  <p:childTnLst>
                                    <p:set>
                                      <p:cBhvr>
                                        <p:cTn id="172" dur="1" fill="hold">
                                          <p:stCondLst>
                                            <p:cond delay="0"/>
                                          </p:stCondLst>
                                        </p:cTn>
                                        <p:tgtEl>
                                          <p:spTgt spid="641"/>
                                        </p:tgtEl>
                                        <p:attrNameLst>
                                          <p:attrName>style.visibility</p:attrName>
                                        </p:attrNameLst>
                                      </p:cBhvr>
                                      <p:to>
                                        <p:strVal val="visible"/>
                                      </p:to>
                                    </p:set>
                                    <p:animEffect transition="in" filter="wipe(down)">
                                      <p:cBhvr>
                                        <p:cTn id="173" dur="500"/>
                                        <p:tgtEl>
                                          <p:spTgt spid="641"/>
                                        </p:tgtEl>
                                      </p:cBhvr>
                                    </p:animEffect>
                                  </p:childTnLst>
                                </p:cTn>
                              </p:par>
                              <p:par>
                                <p:cTn id="174" presetID="22" presetClass="entr" presetSubtype="4" fill="hold" nodeType="withEffect">
                                  <p:stCondLst>
                                    <p:cond delay="0"/>
                                  </p:stCondLst>
                                  <p:childTnLst>
                                    <p:set>
                                      <p:cBhvr>
                                        <p:cTn id="175" dur="1" fill="hold">
                                          <p:stCondLst>
                                            <p:cond delay="0"/>
                                          </p:stCondLst>
                                        </p:cTn>
                                        <p:tgtEl>
                                          <p:spTgt spid="644"/>
                                        </p:tgtEl>
                                        <p:attrNameLst>
                                          <p:attrName>style.visibility</p:attrName>
                                        </p:attrNameLst>
                                      </p:cBhvr>
                                      <p:to>
                                        <p:strVal val="visible"/>
                                      </p:to>
                                    </p:set>
                                    <p:animEffect transition="in" filter="wipe(down)">
                                      <p:cBhvr>
                                        <p:cTn id="176" dur="500"/>
                                        <p:tgtEl>
                                          <p:spTgt spid="644"/>
                                        </p:tgtEl>
                                      </p:cBhvr>
                                    </p:animEffect>
                                  </p:childTnLst>
                                </p:cTn>
                              </p:par>
                              <p:par>
                                <p:cTn id="177" presetID="22" presetClass="entr" presetSubtype="4" fill="hold" nodeType="withEffect">
                                  <p:stCondLst>
                                    <p:cond delay="0"/>
                                  </p:stCondLst>
                                  <p:childTnLst>
                                    <p:set>
                                      <p:cBhvr>
                                        <p:cTn id="178" dur="1" fill="hold">
                                          <p:stCondLst>
                                            <p:cond delay="0"/>
                                          </p:stCondLst>
                                        </p:cTn>
                                        <p:tgtEl>
                                          <p:spTgt spid="650"/>
                                        </p:tgtEl>
                                        <p:attrNameLst>
                                          <p:attrName>style.visibility</p:attrName>
                                        </p:attrNameLst>
                                      </p:cBhvr>
                                      <p:to>
                                        <p:strVal val="visible"/>
                                      </p:to>
                                    </p:set>
                                    <p:animEffect transition="in" filter="wipe(down)">
                                      <p:cBhvr>
                                        <p:cTn id="179" dur="500"/>
                                        <p:tgtEl>
                                          <p:spTgt spid="650"/>
                                        </p:tgtEl>
                                      </p:cBhvr>
                                    </p:animEffect>
                                  </p:childTnLst>
                                </p:cTn>
                              </p:par>
                              <p:par>
                                <p:cTn id="180" presetID="22" presetClass="entr" presetSubtype="4" fill="hold" nodeType="withEffect">
                                  <p:stCondLst>
                                    <p:cond delay="0"/>
                                  </p:stCondLst>
                                  <p:childTnLst>
                                    <p:set>
                                      <p:cBhvr>
                                        <p:cTn id="181" dur="1" fill="hold">
                                          <p:stCondLst>
                                            <p:cond delay="0"/>
                                          </p:stCondLst>
                                        </p:cTn>
                                        <p:tgtEl>
                                          <p:spTgt spid="653"/>
                                        </p:tgtEl>
                                        <p:attrNameLst>
                                          <p:attrName>style.visibility</p:attrName>
                                        </p:attrNameLst>
                                      </p:cBhvr>
                                      <p:to>
                                        <p:strVal val="visible"/>
                                      </p:to>
                                    </p:set>
                                    <p:animEffect transition="in" filter="wipe(down)">
                                      <p:cBhvr>
                                        <p:cTn id="182" dur="500"/>
                                        <p:tgtEl>
                                          <p:spTgt spid="653"/>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418"/>
                                        </p:tgtEl>
                                        <p:attrNameLst>
                                          <p:attrName>style.visibility</p:attrName>
                                        </p:attrNameLst>
                                      </p:cBhvr>
                                      <p:to>
                                        <p:strVal val="visible"/>
                                      </p:to>
                                    </p:set>
                                    <p:animEffect transition="in" filter="wipe(down)">
                                      <p:cBhvr>
                                        <p:cTn id="185" dur="500"/>
                                        <p:tgtEl>
                                          <p:spTgt spid="418"/>
                                        </p:tgtEl>
                                      </p:cBhvr>
                                    </p:animEffect>
                                  </p:childTnLst>
                                </p:cTn>
                              </p:par>
                              <p:par>
                                <p:cTn id="186" presetID="22" presetClass="entr" presetSubtype="4" fill="hold" nodeType="withEffect">
                                  <p:stCondLst>
                                    <p:cond delay="0"/>
                                  </p:stCondLst>
                                  <p:childTnLst>
                                    <p:set>
                                      <p:cBhvr>
                                        <p:cTn id="187" dur="1" fill="hold">
                                          <p:stCondLst>
                                            <p:cond delay="0"/>
                                          </p:stCondLst>
                                        </p:cTn>
                                        <p:tgtEl>
                                          <p:spTgt spid="12"/>
                                        </p:tgtEl>
                                        <p:attrNameLst>
                                          <p:attrName>style.visibility</p:attrName>
                                        </p:attrNameLst>
                                      </p:cBhvr>
                                      <p:to>
                                        <p:strVal val="visible"/>
                                      </p:to>
                                    </p:set>
                                    <p:animEffect transition="in" filter="wipe(down)">
                                      <p:cBhvr>
                                        <p:cTn id="188" dur="500"/>
                                        <p:tgtEl>
                                          <p:spTgt spid="12"/>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17"/>
                                        </p:tgtEl>
                                        <p:attrNameLst>
                                          <p:attrName>style.visibility</p:attrName>
                                        </p:attrNameLst>
                                      </p:cBhvr>
                                      <p:to>
                                        <p:strVal val="visible"/>
                                      </p:to>
                                    </p:set>
                                    <p:animEffect transition="in" filter="wipe(down)">
                                      <p:cBhvr>
                                        <p:cTn id="191" dur="500"/>
                                        <p:tgtEl>
                                          <p:spTgt spid="17"/>
                                        </p:tgtEl>
                                      </p:cBhvr>
                                    </p:animEffect>
                                  </p:childTnLst>
                                </p:cTn>
                              </p:par>
                              <p:par>
                                <p:cTn id="192" presetID="22" presetClass="entr" presetSubtype="4" fill="hold" grpId="0" nodeType="withEffect">
                                  <p:stCondLst>
                                    <p:cond delay="0"/>
                                  </p:stCondLst>
                                  <p:childTnLst>
                                    <p:set>
                                      <p:cBhvr>
                                        <p:cTn id="193" dur="1" fill="hold">
                                          <p:stCondLst>
                                            <p:cond delay="0"/>
                                          </p:stCondLst>
                                        </p:cTn>
                                        <p:tgtEl>
                                          <p:spTgt spid="360"/>
                                        </p:tgtEl>
                                        <p:attrNameLst>
                                          <p:attrName>style.visibility</p:attrName>
                                        </p:attrNameLst>
                                      </p:cBhvr>
                                      <p:to>
                                        <p:strVal val="visible"/>
                                      </p:to>
                                    </p:set>
                                    <p:animEffect transition="in" filter="wipe(down)">
                                      <p:cBhvr>
                                        <p:cTn id="194" dur="500"/>
                                        <p:tgtEl>
                                          <p:spTgt spid="360"/>
                                        </p:tgtEl>
                                      </p:cBhvr>
                                    </p:animEffect>
                                  </p:childTnLst>
                                </p:cTn>
                              </p:par>
                              <p:par>
                                <p:cTn id="195" presetID="22" presetClass="entr" presetSubtype="4" fill="hold" grpId="0" nodeType="withEffect">
                                  <p:stCondLst>
                                    <p:cond delay="0"/>
                                  </p:stCondLst>
                                  <p:childTnLst>
                                    <p:set>
                                      <p:cBhvr>
                                        <p:cTn id="196" dur="1" fill="hold">
                                          <p:stCondLst>
                                            <p:cond delay="0"/>
                                          </p:stCondLst>
                                        </p:cTn>
                                        <p:tgtEl>
                                          <p:spTgt spid="625"/>
                                        </p:tgtEl>
                                        <p:attrNameLst>
                                          <p:attrName>style.visibility</p:attrName>
                                        </p:attrNameLst>
                                      </p:cBhvr>
                                      <p:to>
                                        <p:strVal val="visible"/>
                                      </p:to>
                                    </p:set>
                                    <p:animEffect transition="in" filter="wipe(down)">
                                      <p:cBhvr>
                                        <p:cTn id="197" dur="500"/>
                                        <p:tgtEl>
                                          <p:spTgt spid="625"/>
                                        </p:tgtEl>
                                      </p:cBhvr>
                                    </p:animEffect>
                                  </p:childTnLst>
                                </p:cTn>
                              </p:par>
                              <p:par>
                                <p:cTn id="198" presetID="22" presetClass="entr" presetSubtype="4" fill="hold" grpId="0" nodeType="withEffect">
                                  <p:stCondLst>
                                    <p:cond delay="0"/>
                                  </p:stCondLst>
                                  <p:childTnLst>
                                    <p:set>
                                      <p:cBhvr>
                                        <p:cTn id="199" dur="1" fill="hold">
                                          <p:stCondLst>
                                            <p:cond delay="0"/>
                                          </p:stCondLst>
                                        </p:cTn>
                                        <p:tgtEl>
                                          <p:spTgt spid="649"/>
                                        </p:tgtEl>
                                        <p:attrNameLst>
                                          <p:attrName>style.visibility</p:attrName>
                                        </p:attrNameLst>
                                      </p:cBhvr>
                                      <p:to>
                                        <p:strVal val="visible"/>
                                      </p:to>
                                    </p:set>
                                    <p:animEffect transition="in" filter="wipe(down)">
                                      <p:cBhvr>
                                        <p:cTn id="200" dur="500"/>
                                        <p:tgtEl>
                                          <p:spTgt spid="649"/>
                                        </p:tgtEl>
                                      </p:cBhvr>
                                    </p:animEffect>
                                  </p:childTnLst>
                                </p:cTn>
                              </p:par>
                              <p:par>
                                <p:cTn id="201" presetID="22" presetClass="entr" presetSubtype="4" fill="hold" grpId="0" nodeType="withEffect">
                                  <p:stCondLst>
                                    <p:cond delay="0"/>
                                  </p:stCondLst>
                                  <p:childTnLst>
                                    <p:set>
                                      <p:cBhvr>
                                        <p:cTn id="202" dur="1" fill="hold">
                                          <p:stCondLst>
                                            <p:cond delay="0"/>
                                          </p:stCondLst>
                                        </p:cTn>
                                        <p:tgtEl>
                                          <p:spTgt spid="624"/>
                                        </p:tgtEl>
                                        <p:attrNameLst>
                                          <p:attrName>style.visibility</p:attrName>
                                        </p:attrNameLst>
                                      </p:cBhvr>
                                      <p:to>
                                        <p:strVal val="visible"/>
                                      </p:to>
                                    </p:set>
                                    <p:animEffect transition="in" filter="wipe(down)">
                                      <p:cBhvr>
                                        <p:cTn id="203" dur="500"/>
                                        <p:tgtEl>
                                          <p:spTgt spid="624"/>
                                        </p:tgtEl>
                                      </p:cBhvr>
                                    </p:animEffect>
                                  </p:childTnLst>
                                </p:cTn>
                              </p:par>
                              <p:par>
                                <p:cTn id="204" presetID="22" presetClass="entr" presetSubtype="4" fill="hold" grpId="0" nodeType="withEffect">
                                  <p:stCondLst>
                                    <p:cond delay="0"/>
                                  </p:stCondLst>
                                  <p:childTnLst>
                                    <p:set>
                                      <p:cBhvr>
                                        <p:cTn id="205" dur="1" fill="hold">
                                          <p:stCondLst>
                                            <p:cond delay="0"/>
                                          </p:stCondLst>
                                        </p:cTn>
                                        <p:tgtEl>
                                          <p:spTgt spid="648"/>
                                        </p:tgtEl>
                                        <p:attrNameLst>
                                          <p:attrName>style.visibility</p:attrName>
                                        </p:attrNameLst>
                                      </p:cBhvr>
                                      <p:to>
                                        <p:strVal val="visible"/>
                                      </p:to>
                                    </p:set>
                                    <p:animEffect transition="in" filter="wipe(down)">
                                      <p:cBhvr>
                                        <p:cTn id="206" dur="500"/>
                                        <p:tgtEl>
                                          <p:spTgt spid="648"/>
                                        </p:tgtEl>
                                      </p:cBhvr>
                                    </p:animEffect>
                                  </p:childTnLst>
                                </p:cTn>
                              </p:par>
                            </p:childTnLst>
                          </p:cTn>
                        </p:par>
                      </p:childTnLst>
                    </p:cTn>
                  </p:par>
                  <p:par>
                    <p:cTn id="207" fill="hold">
                      <p:stCondLst>
                        <p:cond delay="indefinite"/>
                      </p:stCondLst>
                      <p:childTnLst>
                        <p:par>
                          <p:cTn id="208" fill="hold">
                            <p:stCondLst>
                              <p:cond delay="0"/>
                            </p:stCondLst>
                            <p:childTnLst>
                              <p:par>
                                <p:cTn id="209" presetID="16" presetClass="entr" presetSubtype="42" fill="hold" grpId="0" nodeType="clickEffect">
                                  <p:stCondLst>
                                    <p:cond delay="0"/>
                                  </p:stCondLst>
                                  <p:childTnLst>
                                    <p:set>
                                      <p:cBhvr>
                                        <p:cTn id="210" dur="1" fill="hold">
                                          <p:stCondLst>
                                            <p:cond delay="0"/>
                                          </p:stCondLst>
                                        </p:cTn>
                                        <p:tgtEl>
                                          <p:spTgt spid="358"/>
                                        </p:tgtEl>
                                        <p:attrNameLst>
                                          <p:attrName>style.visibility</p:attrName>
                                        </p:attrNameLst>
                                      </p:cBhvr>
                                      <p:to>
                                        <p:strVal val="visible"/>
                                      </p:to>
                                    </p:set>
                                    <p:animEffect transition="in" filter="barn(outHorizontal)">
                                      <p:cBhvr>
                                        <p:cTn id="211"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3" grpId="0"/>
      <p:bldP spid="4111" grpId="0"/>
      <p:bldP spid="4114" grpId="0"/>
      <p:bldP spid="4115" grpId="0"/>
      <p:bldP spid="4116" grpId="0"/>
      <p:bldP spid="4124" grpId="0"/>
      <p:bldP spid="4125" grpId="0"/>
      <p:bldP spid="4126" grpId="0"/>
      <p:bldP spid="358" grpId="0" animBg="1"/>
      <p:bldP spid="416" grpId="0"/>
      <p:bldP spid="458" grpId="0" animBg="1"/>
      <p:bldP spid="443" grpId="0"/>
      <p:bldP spid="444" grpId="0"/>
      <p:bldP spid="4113" grpId="0"/>
      <p:bldP spid="18" grpId="0"/>
      <p:bldP spid="445" grpId="0"/>
      <p:bldP spid="4110" grpId="0"/>
      <p:bldP spid="396" grpId="0"/>
      <p:bldP spid="398" grpId="0"/>
      <p:bldP spid="399" grpId="0"/>
      <p:bldP spid="400" grpId="0"/>
      <p:bldP spid="401" grpId="0"/>
      <p:bldP spid="402" grpId="0"/>
      <p:bldP spid="404" grpId="0"/>
      <p:bldP spid="405" grpId="0"/>
      <p:bldP spid="412" grpId="0"/>
      <p:bldP spid="417" grpId="0"/>
      <p:bldP spid="418" grpId="0"/>
      <p:bldP spid="419" grpId="0"/>
      <p:bldP spid="533" grpId="0"/>
      <p:bldP spid="360" grpId="0"/>
      <p:bldP spid="17" grpId="0" animBg="1"/>
      <p:bldP spid="624" grpId="0" animBg="1"/>
      <p:bldP spid="625" grpId="0"/>
      <p:bldP spid="648" grpId="0" animBg="1"/>
      <p:bldP spid="6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68"/>
          <p:cNvSpPr txBox="1"/>
          <p:nvPr/>
        </p:nvSpPr>
        <p:spPr>
          <a:xfrm>
            <a:off x="6302877" y="4478204"/>
            <a:ext cx="1221809" cy="307777"/>
          </a:xfrm>
          <a:prstGeom prst="rect">
            <a:avLst/>
          </a:prstGeom>
          <a:noFill/>
        </p:spPr>
        <p:txBody>
          <a:bodyPr wrap="none" rtlCol="0">
            <a:spAutoFit/>
          </a:bodyPr>
          <a:lstStyle/>
          <a:p>
            <a:r>
              <a:rPr lang="ja-JP" altLang="en-US" sz="1400" b="1" dirty="0"/>
              <a:t>サークル運営</a:t>
            </a:r>
          </a:p>
        </p:txBody>
      </p:sp>
      <p:sp>
        <p:nvSpPr>
          <p:cNvPr id="64" name="正方形/長方形 63"/>
          <p:cNvSpPr/>
          <p:nvPr/>
        </p:nvSpPr>
        <p:spPr>
          <a:xfrm>
            <a:off x="6425562" y="4509852"/>
            <a:ext cx="1371335" cy="29278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654" y="1162845"/>
            <a:ext cx="212407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テキスト ボックス 67"/>
          <p:cNvSpPr txBox="1"/>
          <p:nvPr/>
        </p:nvSpPr>
        <p:spPr>
          <a:xfrm>
            <a:off x="3998621" y="3074238"/>
            <a:ext cx="1221809" cy="307777"/>
          </a:xfrm>
          <a:prstGeom prst="rect">
            <a:avLst/>
          </a:prstGeom>
          <a:noFill/>
        </p:spPr>
        <p:txBody>
          <a:bodyPr wrap="none" rtlCol="0">
            <a:spAutoFit/>
          </a:bodyPr>
          <a:lstStyle/>
          <a:p>
            <a:r>
              <a:rPr lang="ja-JP" altLang="en-US" sz="1400" b="1" dirty="0"/>
              <a:t>サークル会合</a:t>
            </a:r>
          </a:p>
        </p:txBody>
      </p:sp>
      <p:sp>
        <p:nvSpPr>
          <p:cNvPr id="2" name="正方形/長方形 1"/>
          <p:cNvSpPr/>
          <p:nvPr/>
        </p:nvSpPr>
        <p:spPr>
          <a:xfrm>
            <a:off x="3782596" y="3118199"/>
            <a:ext cx="1377300" cy="31950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053" y="3928864"/>
            <a:ext cx="20955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AutoShape 2"/>
          <p:cNvSpPr>
            <a:spLocks noChangeArrowheads="1"/>
          </p:cNvSpPr>
          <p:nvPr/>
        </p:nvSpPr>
        <p:spPr bwMode="auto">
          <a:xfrm>
            <a:off x="3431704" y="348169"/>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358" name="AutoShape 928"/>
          <p:cNvSpPr>
            <a:spLocks noChangeArrowheads="1"/>
          </p:cNvSpPr>
          <p:nvPr/>
        </p:nvSpPr>
        <p:spPr bwMode="auto">
          <a:xfrm>
            <a:off x="3596804" y="6089055"/>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弱点を克服しＣゾーンからの脱却を目指す</a:t>
            </a:r>
          </a:p>
        </p:txBody>
      </p:sp>
      <p:sp>
        <p:nvSpPr>
          <p:cNvPr id="311" name="テキスト ボックス 310"/>
          <p:cNvSpPr txBox="1"/>
          <p:nvPr/>
        </p:nvSpPr>
        <p:spPr>
          <a:xfrm>
            <a:off x="6365602" y="1758600"/>
            <a:ext cx="543739" cy="307777"/>
          </a:xfrm>
          <a:prstGeom prst="rect">
            <a:avLst/>
          </a:prstGeom>
          <a:noFill/>
        </p:spPr>
        <p:txBody>
          <a:bodyPr wrap="none" rtlCol="0">
            <a:spAutoFit/>
          </a:bodyPr>
          <a:lstStyle/>
          <a:p>
            <a:r>
              <a:rPr lang="ja-JP" altLang="en-US" sz="1400" b="1" dirty="0"/>
              <a:t>連携</a:t>
            </a:r>
          </a:p>
        </p:txBody>
      </p:sp>
      <p:sp>
        <p:nvSpPr>
          <p:cNvPr id="312" name="テキスト ボックス 311"/>
          <p:cNvSpPr txBox="1"/>
          <p:nvPr/>
        </p:nvSpPr>
        <p:spPr>
          <a:xfrm>
            <a:off x="3731981" y="1755520"/>
            <a:ext cx="723275" cy="307777"/>
          </a:xfrm>
          <a:prstGeom prst="rect">
            <a:avLst/>
          </a:prstGeom>
          <a:noFill/>
        </p:spPr>
        <p:txBody>
          <a:bodyPr wrap="none" rtlCol="0">
            <a:spAutoFit/>
          </a:bodyPr>
          <a:lstStyle/>
          <a:p>
            <a:r>
              <a:rPr lang="ja-JP" altLang="en-US" sz="1400" b="1" dirty="0"/>
              <a:t>向上心</a:t>
            </a:r>
          </a:p>
        </p:txBody>
      </p:sp>
      <p:sp>
        <p:nvSpPr>
          <p:cNvPr id="313" name="テキスト ボックス 312"/>
          <p:cNvSpPr txBox="1"/>
          <p:nvPr/>
        </p:nvSpPr>
        <p:spPr>
          <a:xfrm>
            <a:off x="5894138" y="3049216"/>
            <a:ext cx="441146" cy="307777"/>
          </a:xfrm>
          <a:prstGeom prst="rect">
            <a:avLst/>
          </a:prstGeom>
          <a:noFill/>
        </p:spPr>
        <p:txBody>
          <a:bodyPr wrap="none" rtlCol="0">
            <a:spAutoFit/>
          </a:bodyPr>
          <a:lstStyle/>
          <a:p>
            <a:r>
              <a:rPr lang="ja-JP" altLang="en-US" sz="1400" b="1" dirty="0"/>
              <a:t>５Ｓ</a:t>
            </a:r>
          </a:p>
        </p:txBody>
      </p:sp>
      <p:sp>
        <p:nvSpPr>
          <p:cNvPr id="322" name="テキスト ボックス 321"/>
          <p:cNvSpPr txBox="1"/>
          <p:nvPr/>
        </p:nvSpPr>
        <p:spPr>
          <a:xfrm>
            <a:off x="4870392" y="936180"/>
            <a:ext cx="1181734" cy="307777"/>
          </a:xfrm>
          <a:prstGeom prst="rect">
            <a:avLst/>
          </a:prstGeom>
          <a:noFill/>
        </p:spPr>
        <p:txBody>
          <a:bodyPr wrap="none" rtlCol="0">
            <a:spAutoFit/>
          </a:bodyPr>
          <a:lstStyle/>
          <a:p>
            <a:r>
              <a:rPr lang="ja-JP" altLang="en-US" sz="1400" b="1" dirty="0"/>
              <a:t>チームワーク</a:t>
            </a:r>
          </a:p>
        </p:txBody>
      </p:sp>
      <p:sp>
        <p:nvSpPr>
          <p:cNvPr id="4" name="テキスト ボックス 3"/>
          <p:cNvSpPr txBox="1"/>
          <p:nvPr/>
        </p:nvSpPr>
        <p:spPr>
          <a:xfrm>
            <a:off x="5012507" y="1186542"/>
            <a:ext cx="461665" cy="640560"/>
          </a:xfrm>
          <a:prstGeom prst="rect">
            <a:avLst/>
          </a:prstGeom>
          <a:noFill/>
        </p:spPr>
        <p:txBody>
          <a:bodyPr vert="eaVert" wrap="none" rtlCol="0">
            <a:spAutoFit/>
          </a:bodyPr>
          <a:lstStyle/>
          <a:p>
            <a:r>
              <a:rPr lang="ja-JP" altLang="en-US" b="1" dirty="0"/>
              <a:t>５４３</a:t>
            </a:r>
          </a:p>
        </p:txBody>
      </p:sp>
      <p:sp>
        <p:nvSpPr>
          <p:cNvPr id="4333" name="Text Box 411"/>
          <p:cNvSpPr txBox="1">
            <a:spLocks noChangeArrowheads="1"/>
          </p:cNvSpPr>
          <p:nvPr/>
        </p:nvSpPr>
        <p:spPr bwMode="auto">
          <a:xfrm>
            <a:off x="5880915" y="2188746"/>
            <a:ext cx="11112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dirty="0">
                <a:solidFill>
                  <a:srgbClr val="0070C0"/>
                </a:solidFill>
                <a:latin typeface="HGP創英角ﾎﾟｯﾌﾟ体" pitchFamily="50" charset="-128"/>
              </a:rPr>
              <a:t>平均</a:t>
            </a:r>
            <a:r>
              <a:rPr lang="en-US" altLang="ja-JP" dirty="0">
                <a:solidFill>
                  <a:srgbClr val="0070C0"/>
                </a:solidFill>
                <a:latin typeface="HGP創英角ﾎﾟｯﾌﾟ体" pitchFamily="50" charset="-128"/>
              </a:rPr>
              <a:t>2.</a:t>
            </a:r>
            <a:r>
              <a:rPr lang="ja-JP" altLang="en-US" dirty="0">
                <a:solidFill>
                  <a:srgbClr val="0070C0"/>
                </a:solidFill>
                <a:latin typeface="HGP創英角ﾎﾟｯﾌﾟ体" pitchFamily="50" charset="-128"/>
              </a:rPr>
              <a:t>６</a:t>
            </a:r>
            <a:endParaRPr lang="en-US" altLang="ja-JP" dirty="0">
              <a:solidFill>
                <a:srgbClr val="0070C0"/>
              </a:solidFill>
              <a:latin typeface="HGP創英角ﾎﾟｯﾌﾟ体" pitchFamily="50" charset="-128"/>
            </a:endParaRPr>
          </a:p>
        </p:txBody>
      </p:sp>
      <p:sp>
        <p:nvSpPr>
          <p:cNvPr id="573" name="Rectangle 5"/>
          <p:cNvSpPr>
            <a:spLocks noChangeArrowheads="1"/>
          </p:cNvSpPr>
          <p:nvPr/>
        </p:nvSpPr>
        <p:spPr bwMode="auto">
          <a:xfrm>
            <a:off x="3503499" y="132156"/>
            <a:ext cx="3327867"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４</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サークルレベル</a:t>
            </a:r>
          </a:p>
        </p:txBody>
      </p:sp>
      <p:sp>
        <p:nvSpPr>
          <p:cNvPr id="587" name="Rectangle 43"/>
          <p:cNvSpPr>
            <a:spLocks noChangeArrowheads="1"/>
          </p:cNvSpPr>
          <p:nvPr/>
        </p:nvSpPr>
        <p:spPr bwMode="auto">
          <a:xfrm>
            <a:off x="8500517" y="1268761"/>
            <a:ext cx="3240360" cy="328098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0"/>
              </a:spcBef>
            </a:pPr>
            <a:endParaRPr lang="ja-JP" altLang="en-US"/>
          </a:p>
        </p:txBody>
      </p:sp>
      <p:sp>
        <p:nvSpPr>
          <p:cNvPr id="596" name="Line 52"/>
          <p:cNvSpPr>
            <a:spLocks noChangeShapeType="1"/>
          </p:cNvSpPr>
          <p:nvPr/>
        </p:nvSpPr>
        <p:spPr bwMode="auto">
          <a:xfrm>
            <a:off x="9305804" y="4335865"/>
            <a:ext cx="0" cy="21388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7" name="Line 53"/>
          <p:cNvSpPr>
            <a:spLocks noChangeShapeType="1"/>
          </p:cNvSpPr>
          <p:nvPr/>
        </p:nvSpPr>
        <p:spPr bwMode="auto">
          <a:xfrm>
            <a:off x="10932388" y="4335865"/>
            <a:ext cx="0" cy="21388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8" name="Line 54"/>
          <p:cNvSpPr>
            <a:spLocks noChangeShapeType="1"/>
          </p:cNvSpPr>
          <p:nvPr/>
        </p:nvSpPr>
        <p:spPr bwMode="auto">
          <a:xfrm rot="5400000">
            <a:off x="8583767" y="3650751"/>
            <a:ext cx="0" cy="15529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9" name="Line 55"/>
          <p:cNvSpPr>
            <a:spLocks noChangeShapeType="1"/>
          </p:cNvSpPr>
          <p:nvPr/>
        </p:nvSpPr>
        <p:spPr bwMode="auto">
          <a:xfrm rot="5400000">
            <a:off x="8583767" y="2010257"/>
            <a:ext cx="0" cy="15529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01" name="テキスト ボックス 600"/>
          <p:cNvSpPr txBox="1"/>
          <p:nvPr/>
        </p:nvSpPr>
        <p:spPr>
          <a:xfrm>
            <a:off x="4817192" y="3716436"/>
            <a:ext cx="992579" cy="307777"/>
          </a:xfrm>
          <a:prstGeom prst="rect">
            <a:avLst/>
          </a:prstGeom>
          <a:noFill/>
        </p:spPr>
        <p:txBody>
          <a:bodyPr wrap="none" rtlCol="0">
            <a:spAutoFit/>
          </a:bodyPr>
          <a:lstStyle/>
          <a:p>
            <a:r>
              <a:rPr lang="ja-JP" altLang="en-US" sz="1400" b="1" dirty="0"/>
              <a:t>知識・技能</a:t>
            </a:r>
          </a:p>
        </p:txBody>
      </p:sp>
      <p:sp>
        <p:nvSpPr>
          <p:cNvPr id="602" name="テキスト ボックス 601"/>
          <p:cNvSpPr txBox="1"/>
          <p:nvPr/>
        </p:nvSpPr>
        <p:spPr>
          <a:xfrm>
            <a:off x="6412069" y="4503758"/>
            <a:ext cx="1377300" cy="338554"/>
          </a:xfrm>
          <a:prstGeom prst="rect">
            <a:avLst/>
          </a:prstGeom>
          <a:noFill/>
        </p:spPr>
        <p:txBody>
          <a:bodyPr wrap="none" rtlCol="0">
            <a:spAutoFit/>
          </a:bodyPr>
          <a:lstStyle/>
          <a:p>
            <a:r>
              <a:rPr lang="ja-JP" altLang="en-US" sz="1600" b="1" dirty="0">
                <a:solidFill>
                  <a:srgbClr val="FF0000"/>
                </a:solidFill>
              </a:rPr>
              <a:t>サークル運営</a:t>
            </a:r>
          </a:p>
        </p:txBody>
      </p:sp>
      <p:sp>
        <p:nvSpPr>
          <p:cNvPr id="603" name="テキスト ボックス 602"/>
          <p:cNvSpPr txBox="1"/>
          <p:nvPr/>
        </p:nvSpPr>
        <p:spPr>
          <a:xfrm>
            <a:off x="5622838" y="5785016"/>
            <a:ext cx="902811" cy="307777"/>
          </a:xfrm>
          <a:prstGeom prst="rect">
            <a:avLst/>
          </a:prstGeom>
          <a:noFill/>
        </p:spPr>
        <p:txBody>
          <a:bodyPr wrap="none" rtlCol="0">
            <a:spAutoFit/>
          </a:bodyPr>
          <a:lstStyle/>
          <a:p>
            <a:r>
              <a:rPr lang="ja-JP" altLang="en-US" sz="1400" b="1" dirty="0"/>
              <a:t>解析能力</a:t>
            </a:r>
          </a:p>
        </p:txBody>
      </p:sp>
      <p:sp>
        <p:nvSpPr>
          <p:cNvPr id="604" name="テキスト ボックス 603"/>
          <p:cNvSpPr txBox="1"/>
          <p:nvPr/>
        </p:nvSpPr>
        <p:spPr>
          <a:xfrm>
            <a:off x="3662334" y="4495156"/>
            <a:ext cx="821059" cy="307777"/>
          </a:xfrm>
          <a:prstGeom prst="rect">
            <a:avLst/>
          </a:prstGeom>
          <a:noFill/>
        </p:spPr>
        <p:txBody>
          <a:bodyPr wrap="none" rtlCol="0">
            <a:spAutoFit/>
          </a:bodyPr>
          <a:lstStyle/>
          <a:p>
            <a:r>
              <a:rPr lang="ja-JP" altLang="en-US" sz="1400" b="1" dirty="0"/>
              <a:t>ＱＣ手法</a:t>
            </a:r>
          </a:p>
        </p:txBody>
      </p:sp>
      <p:sp>
        <p:nvSpPr>
          <p:cNvPr id="605" name="テキスト ボックス 604"/>
          <p:cNvSpPr txBox="1"/>
          <p:nvPr/>
        </p:nvSpPr>
        <p:spPr>
          <a:xfrm>
            <a:off x="4255814" y="5785683"/>
            <a:ext cx="902811" cy="307777"/>
          </a:xfrm>
          <a:prstGeom prst="rect">
            <a:avLst/>
          </a:prstGeom>
          <a:noFill/>
        </p:spPr>
        <p:txBody>
          <a:bodyPr wrap="none" rtlCol="0">
            <a:spAutoFit/>
          </a:bodyPr>
          <a:lstStyle/>
          <a:p>
            <a:r>
              <a:rPr lang="ja-JP" altLang="en-US" sz="1400" b="1" dirty="0"/>
              <a:t>改善能力</a:t>
            </a:r>
          </a:p>
        </p:txBody>
      </p:sp>
      <p:sp>
        <p:nvSpPr>
          <p:cNvPr id="606" name="テキスト ボックス 605"/>
          <p:cNvSpPr txBox="1"/>
          <p:nvPr/>
        </p:nvSpPr>
        <p:spPr>
          <a:xfrm>
            <a:off x="5035560" y="3966438"/>
            <a:ext cx="461665" cy="640560"/>
          </a:xfrm>
          <a:prstGeom prst="rect">
            <a:avLst/>
          </a:prstGeom>
          <a:noFill/>
        </p:spPr>
        <p:txBody>
          <a:bodyPr vert="eaVert" wrap="none" rtlCol="0">
            <a:spAutoFit/>
          </a:bodyPr>
          <a:lstStyle/>
          <a:p>
            <a:r>
              <a:rPr lang="ja-JP" altLang="en-US" b="1" dirty="0"/>
              <a:t>５４３</a:t>
            </a:r>
          </a:p>
        </p:txBody>
      </p:sp>
      <p:sp>
        <p:nvSpPr>
          <p:cNvPr id="607" name="Text Box 411"/>
          <p:cNvSpPr txBox="1">
            <a:spLocks noChangeArrowheads="1"/>
          </p:cNvSpPr>
          <p:nvPr/>
        </p:nvSpPr>
        <p:spPr bwMode="auto">
          <a:xfrm>
            <a:off x="5837127" y="5005609"/>
            <a:ext cx="10775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dirty="0">
                <a:solidFill>
                  <a:srgbClr val="FF6600"/>
                </a:solidFill>
                <a:latin typeface="HGP創英角ﾎﾟｯﾌﾟ体" pitchFamily="50" charset="-128"/>
              </a:rPr>
              <a:t>平均</a:t>
            </a:r>
            <a:r>
              <a:rPr lang="en-US" altLang="ja-JP" dirty="0">
                <a:solidFill>
                  <a:srgbClr val="FF6600"/>
                </a:solidFill>
                <a:latin typeface="HGP創英角ﾎﾟｯﾌﾟ体" pitchFamily="50" charset="-128"/>
              </a:rPr>
              <a:t>2.1</a:t>
            </a:r>
          </a:p>
        </p:txBody>
      </p:sp>
      <p:sp>
        <p:nvSpPr>
          <p:cNvPr id="608" name="テキスト ボックス 607"/>
          <p:cNvSpPr txBox="1"/>
          <p:nvPr/>
        </p:nvSpPr>
        <p:spPr>
          <a:xfrm>
            <a:off x="5035560" y="4501255"/>
            <a:ext cx="461665" cy="503024"/>
          </a:xfrm>
          <a:prstGeom prst="rect">
            <a:avLst/>
          </a:prstGeom>
          <a:noFill/>
        </p:spPr>
        <p:txBody>
          <a:bodyPr vert="eaVert" wrap="square" rtlCol="0">
            <a:spAutoFit/>
          </a:bodyPr>
          <a:lstStyle/>
          <a:p>
            <a:r>
              <a:rPr lang="ja-JP" altLang="en-US" b="1" dirty="0"/>
              <a:t>２１</a:t>
            </a:r>
          </a:p>
        </p:txBody>
      </p:sp>
      <p:sp>
        <p:nvSpPr>
          <p:cNvPr id="609" name="テキスト ボックス 608"/>
          <p:cNvSpPr txBox="1"/>
          <p:nvPr/>
        </p:nvSpPr>
        <p:spPr>
          <a:xfrm>
            <a:off x="4052780" y="692696"/>
            <a:ext cx="2735044" cy="369332"/>
          </a:xfrm>
          <a:prstGeom prst="rect">
            <a:avLst/>
          </a:prstGeom>
          <a:noFill/>
        </p:spPr>
        <p:txBody>
          <a:bodyPr wrap="none" rtlCol="0">
            <a:spAutoFit/>
          </a:bodyPr>
          <a:lstStyle/>
          <a:p>
            <a:r>
              <a:rPr lang="ja-JP" altLang="en-US" b="1" dirty="0"/>
              <a:t>明るく働きがいのある職場</a:t>
            </a:r>
          </a:p>
        </p:txBody>
      </p:sp>
      <p:sp>
        <p:nvSpPr>
          <p:cNvPr id="610" name="テキスト ボックス 609"/>
          <p:cNvSpPr txBox="1"/>
          <p:nvPr/>
        </p:nvSpPr>
        <p:spPr>
          <a:xfrm>
            <a:off x="4540078" y="3427251"/>
            <a:ext cx="1745991" cy="369332"/>
          </a:xfrm>
          <a:prstGeom prst="rect">
            <a:avLst/>
          </a:prstGeom>
          <a:noFill/>
        </p:spPr>
        <p:txBody>
          <a:bodyPr wrap="none" rtlCol="0">
            <a:spAutoFit/>
          </a:bodyPr>
          <a:lstStyle/>
          <a:p>
            <a:r>
              <a:rPr lang="ja-JP" altLang="en-US" b="1" dirty="0"/>
              <a:t>サークルの能力</a:t>
            </a:r>
          </a:p>
        </p:txBody>
      </p:sp>
      <p:sp>
        <p:nvSpPr>
          <p:cNvPr id="611" name="テキスト ボックス 610"/>
          <p:cNvSpPr txBox="1"/>
          <p:nvPr/>
        </p:nvSpPr>
        <p:spPr>
          <a:xfrm>
            <a:off x="9393348" y="930206"/>
            <a:ext cx="1374094" cy="338554"/>
          </a:xfrm>
          <a:prstGeom prst="rect">
            <a:avLst/>
          </a:prstGeom>
          <a:noFill/>
        </p:spPr>
        <p:txBody>
          <a:bodyPr wrap="none" rtlCol="0">
            <a:spAutoFit/>
          </a:bodyPr>
          <a:lstStyle/>
          <a:p>
            <a:r>
              <a:rPr lang="ja-JP" altLang="en-US" sz="1600" b="1" dirty="0"/>
              <a:t>レベル把握表</a:t>
            </a:r>
          </a:p>
        </p:txBody>
      </p:sp>
      <p:sp>
        <p:nvSpPr>
          <p:cNvPr id="612" name="テキスト ボックス 611"/>
          <p:cNvSpPr txBox="1"/>
          <p:nvPr/>
        </p:nvSpPr>
        <p:spPr>
          <a:xfrm>
            <a:off x="3782596" y="3115181"/>
            <a:ext cx="1377300" cy="338554"/>
          </a:xfrm>
          <a:prstGeom prst="rect">
            <a:avLst/>
          </a:prstGeom>
          <a:noFill/>
        </p:spPr>
        <p:txBody>
          <a:bodyPr wrap="none" rtlCol="0">
            <a:spAutoFit/>
          </a:bodyPr>
          <a:lstStyle/>
          <a:p>
            <a:r>
              <a:rPr lang="ja-JP" altLang="en-US" sz="1600" b="1" dirty="0">
                <a:solidFill>
                  <a:srgbClr val="FF0000"/>
                </a:solidFill>
              </a:rPr>
              <a:t>サークル会合</a:t>
            </a:r>
          </a:p>
        </p:txBody>
      </p:sp>
      <p:sp>
        <p:nvSpPr>
          <p:cNvPr id="616" name="テキスト ボックス 615"/>
          <p:cNvSpPr txBox="1"/>
          <p:nvPr/>
        </p:nvSpPr>
        <p:spPr>
          <a:xfrm>
            <a:off x="8193791" y="1132311"/>
            <a:ext cx="308098" cy="307777"/>
          </a:xfrm>
          <a:prstGeom prst="rect">
            <a:avLst/>
          </a:prstGeom>
          <a:noFill/>
        </p:spPr>
        <p:txBody>
          <a:bodyPr wrap="none" rtlCol="0">
            <a:spAutoFit/>
          </a:bodyPr>
          <a:lstStyle/>
          <a:p>
            <a:r>
              <a:rPr lang="ja-JP" altLang="en-US" sz="1400" dirty="0"/>
              <a:t>５</a:t>
            </a:r>
          </a:p>
        </p:txBody>
      </p:sp>
      <p:sp>
        <p:nvSpPr>
          <p:cNvPr id="617" name="テキスト ボックス 616"/>
          <p:cNvSpPr txBox="1"/>
          <p:nvPr/>
        </p:nvSpPr>
        <p:spPr>
          <a:xfrm>
            <a:off x="8207439" y="1946537"/>
            <a:ext cx="308098" cy="307777"/>
          </a:xfrm>
          <a:prstGeom prst="rect">
            <a:avLst/>
          </a:prstGeom>
          <a:noFill/>
        </p:spPr>
        <p:txBody>
          <a:bodyPr wrap="none" rtlCol="0">
            <a:spAutoFit/>
          </a:bodyPr>
          <a:lstStyle/>
          <a:p>
            <a:r>
              <a:rPr lang="ja-JP" altLang="en-US" sz="1400" dirty="0"/>
              <a:t>４</a:t>
            </a:r>
          </a:p>
        </p:txBody>
      </p:sp>
      <p:sp>
        <p:nvSpPr>
          <p:cNvPr id="618" name="テキスト ボックス 617"/>
          <p:cNvSpPr txBox="1"/>
          <p:nvPr/>
        </p:nvSpPr>
        <p:spPr>
          <a:xfrm>
            <a:off x="8203204" y="2755078"/>
            <a:ext cx="308098" cy="307777"/>
          </a:xfrm>
          <a:prstGeom prst="rect">
            <a:avLst/>
          </a:prstGeom>
          <a:noFill/>
        </p:spPr>
        <p:txBody>
          <a:bodyPr wrap="none" rtlCol="0">
            <a:spAutoFit/>
          </a:bodyPr>
          <a:lstStyle/>
          <a:p>
            <a:r>
              <a:rPr lang="ja-JP" altLang="en-US" sz="1400" dirty="0"/>
              <a:t>３</a:t>
            </a:r>
          </a:p>
        </p:txBody>
      </p:sp>
      <p:sp>
        <p:nvSpPr>
          <p:cNvPr id="619" name="テキスト ボックス 618"/>
          <p:cNvSpPr txBox="1"/>
          <p:nvPr/>
        </p:nvSpPr>
        <p:spPr>
          <a:xfrm>
            <a:off x="8180143" y="3575612"/>
            <a:ext cx="308098" cy="307777"/>
          </a:xfrm>
          <a:prstGeom prst="rect">
            <a:avLst/>
          </a:prstGeom>
          <a:noFill/>
        </p:spPr>
        <p:txBody>
          <a:bodyPr wrap="none" rtlCol="0">
            <a:spAutoFit/>
          </a:bodyPr>
          <a:lstStyle/>
          <a:p>
            <a:r>
              <a:rPr lang="ja-JP" altLang="en-US" sz="1400" dirty="0"/>
              <a:t>２</a:t>
            </a:r>
          </a:p>
        </p:txBody>
      </p:sp>
      <p:sp>
        <p:nvSpPr>
          <p:cNvPr id="620" name="テキスト ボックス 619"/>
          <p:cNvSpPr txBox="1"/>
          <p:nvPr/>
        </p:nvSpPr>
        <p:spPr>
          <a:xfrm>
            <a:off x="8178494" y="4385400"/>
            <a:ext cx="308098" cy="307777"/>
          </a:xfrm>
          <a:prstGeom prst="rect">
            <a:avLst/>
          </a:prstGeom>
          <a:noFill/>
        </p:spPr>
        <p:txBody>
          <a:bodyPr wrap="none" rtlCol="0">
            <a:spAutoFit/>
          </a:bodyPr>
          <a:lstStyle/>
          <a:p>
            <a:r>
              <a:rPr lang="ja-JP" altLang="en-US" sz="1400" dirty="0"/>
              <a:t>１</a:t>
            </a:r>
          </a:p>
        </p:txBody>
      </p:sp>
      <p:sp>
        <p:nvSpPr>
          <p:cNvPr id="621" name="テキスト ボックス 620"/>
          <p:cNvSpPr txBox="1"/>
          <p:nvPr/>
        </p:nvSpPr>
        <p:spPr>
          <a:xfrm>
            <a:off x="8473185" y="4510560"/>
            <a:ext cx="308098" cy="307777"/>
          </a:xfrm>
          <a:prstGeom prst="rect">
            <a:avLst/>
          </a:prstGeom>
          <a:noFill/>
        </p:spPr>
        <p:txBody>
          <a:bodyPr wrap="none" rtlCol="0">
            <a:spAutoFit/>
          </a:bodyPr>
          <a:lstStyle/>
          <a:p>
            <a:r>
              <a:rPr lang="ja-JP" altLang="en-US" sz="1400" dirty="0"/>
              <a:t>１</a:t>
            </a:r>
          </a:p>
        </p:txBody>
      </p:sp>
      <p:sp>
        <p:nvSpPr>
          <p:cNvPr id="622" name="テキスト ボックス 621"/>
          <p:cNvSpPr txBox="1"/>
          <p:nvPr/>
        </p:nvSpPr>
        <p:spPr>
          <a:xfrm>
            <a:off x="9151755" y="4524208"/>
            <a:ext cx="308098" cy="307777"/>
          </a:xfrm>
          <a:prstGeom prst="rect">
            <a:avLst/>
          </a:prstGeom>
          <a:noFill/>
        </p:spPr>
        <p:txBody>
          <a:bodyPr wrap="none" rtlCol="0">
            <a:spAutoFit/>
          </a:bodyPr>
          <a:lstStyle/>
          <a:p>
            <a:r>
              <a:rPr lang="ja-JP" altLang="en-US" sz="1400" dirty="0"/>
              <a:t>２</a:t>
            </a:r>
          </a:p>
        </p:txBody>
      </p:sp>
      <p:sp>
        <p:nvSpPr>
          <p:cNvPr id="623" name="テキスト ボックス 622"/>
          <p:cNvSpPr txBox="1"/>
          <p:nvPr/>
        </p:nvSpPr>
        <p:spPr>
          <a:xfrm>
            <a:off x="9954185" y="4519148"/>
            <a:ext cx="308098" cy="307777"/>
          </a:xfrm>
          <a:prstGeom prst="rect">
            <a:avLst/>
          </a:prstGeom>
          <a:noFill/>
        </p:spPr>
        <p:txBody>
          <a:bodyPr wrap="none" rtlCol="0">
            <a:spAutoFit/>
          </a:bodyPr>
          <a:lstStyle/>
          <a:p>
            <a:r>
              <a:rPr lang="ja-JP" altLang="en-US" sz="1400" dirty="0"/>
              <a:t>３</a:t>
            </a:r>
          </a:p>
        </p:txBody>
      </p:sp>
      <p:sp>
        <p:nvSpPr>
          <p:cNvPr id="624" name="テキスト ボックス 623"/>
          <p:cNvSpPr txBox="1"/>
          <p:nvPr/>
        </p:nvSpPr>
        <p:spPr>
          <a:xfrm>
            <a:off x="10801005" y="4530305"/>
            <a:ext cx="308098" cy="307777"/>
          </a:xfrm>
          <a:prstGeom prst="rect">
            <a:avLst/>
          </a:prstGeom>
          <a:noFill/>
        </p:spPr>
        <p:txBody>
          <a:bodyPr wrap="none" rtlCol="0">
            <a:spAutoFit/>
          </a:bodyPr>
          <a:lstStyle/>
          <a:p>
            <a:r>
              <a:rPr lang="ja-JP" altLang="en-US" sz="1400" dirty="0"/>
              <a:t>４</a:t>
            </a:r>
          </a:p>
        </p:txBody>
      </p:sp>
      <p:sp>
        <p:nvSpPr>
          <p:cNvPr id="625" name="テキスト ボックス 624"/>
          <p:cNvSpPr txBox="1"/>
          <p:nvPr/>
        </p:nvSpPr>
        <p:spPr>
          <a:xfrm>
            <a:off x="11576795" y="4494864"/>
            <a:ext cx="308098" cy="307777"/>
          </a:xfrm>
          <a:prstGeom prst="rect">
            <a:avLst/>
          </a:prstGeom>
          <a:noFill/>
        </p:spPr>
        <p:txBody>
          <a:bodyPr wrap="none" rtlCol="0">
            <a:spAutoFit/>
          </a:bodyPr>
          <a:lstStyle/>
          <a:p>
            <a:r>
              <a:rPr lang="ja-JP" altLang="en-US" sz="1400" dirty="0"/>
              <a:t>５</a:t>
            </a:r>
          </a:p>
        </p:txBody>
      </p:sp>
      <p:sp>
        <p:nvSpPr>
          <p:cNvPr id="591" name="Rectangle 47"/>
          <p:cNvSpPr>
            <a:spLocks noChangeArrowheads="1"/>
          </p:cNvSpPr>
          <p:nvPr/>
        </p:nvSpPr>
        <p:spPr bwMode="auto">
          <a:xfrm>
            <a:off x="9303402" y="1272550"/>
            <a:ext cx="2427442" cy="2448000"/>
          </a:xfrm>
          <a:prstGeom prst="rect">
            <a:avLst/>
          </a:prstGeom>
          <a:noFill/>
          <a:ln w="19050">
            <a:solidFill>
              <a:schemeClr val="tx1"/>
            </a:solidFill>
            <a:miter lim="800000"/>
            <a:headEnd/>
            <a:tailEnd/>
          </a:ln>
          <a:effectLst/>
        </p:spPr>
        <p:txBody>
          <a:bodyPr wrap="none" lIns="90000" tIns="46800" rIns="90000" bIns="46800" anchor="ctr"/>
          <a:lstStyle/>
          <a:p>
            <a:pPr algn="l">
              <a:spcBef>
                <a:spcPct val="0"/>
              </a:spcBef>
            </a:pPr>
            <a:endParaRPr lang="ja-JP" altLang="en-US"/>
          </a:p>
        </p:txBody>
      </p:sp>
      <p:sp>
        <p:nvSpPr>
          <p:cNvPr id="629" name="テキスト ボックス 628"/>
          <p:cNvSpPr txBox="1"/>
          <p:nvPr/>
        </p:nvSpPr>
        <p:spPr>
          <a:xfrm>
            <a:off x="9264128" y="1963718"/>
            <a:ext cx="898003" cy="338554"/>
          </a:xfrm>
          <a:prstGeom prst="rect">
            <a:avLst/>
          </a:prstGeom>
          <a:noFill/>
        </p:spPr>
        <p:txBody>
          <a:bodyPr wrap="none" rtlCol="0">
            <a:spAutoFit/>
          </a:bodyPr>
          <a:lstStyle/>
          <a:p>
            <a:r>
              <a:rPr lang="ja-JP" altLang="en-US" sz="1600" b="1" dirty="0"/>
              <a:t>Ｃゾーン</a:t>
            </a:r>
          </a:p>
        </p:txBody>
      </p:sp>
      <p:sp>
        <p:nvSpPr>
          <p:cNvPr id="594" name="Rectangle 50"/>
          <p:cNvSpPr>
            <a:spLocks noChangeArrowheads="1"/>
          </p:cNvSpPr>
          <p:nvPr/>
        </p:nvSpPr>
        <p:spPr bwMode="auto">
          <a:xfrm>
            <a:off x="10106289" y="1268760"/>
            <a:ext cx="1634589" cy="1640494"/>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0"/>
              </a:spcBef>
            </a:pPr>
            <a:endParaRPr lang="ja-JP" altLang="en-US"/>
          </a:p>
        </p:txBody>
      </p:sp>
      <p:sp>
        <p:nvSpPr>
          <p:cNvPr id="595" name="Rectangle 51"/>
          <p:cNvSpPr>
            <a:spLocks noChangeArrowheads="1"/>
          </p:cNvSpPr>
          <p:nvPr/>
        </p:nvSpPr>
        <p:spPr bwMode="auto">
          <a:xfrm>
            <a:off x="10922783" y="1268761"/>
            <a:ext cx="818095" cy="82024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a:spcBef>
                <a:spcPct val="0"/>
              </a:spcBef>
            </a:pPr>
            <a:endParaRPr lang="ja-JP" altLang="en-US"/>
          </a:p>
        </p:txBody>
      </p:sp>
      <p:sp>
        <p:nvSpPr>
          <p:cNvPr id="628" name="テキスト ボックス 627"/>
          <p:cNvSpPr txBox="1"/>
          <p:nvPr/>
        </p:nvSpPr>
        <p:spPr>
          <a:xfrm>
            <a:off x="10872200" y="1473898"/>
            <a:ext cx="891591" cy="338554"/>
          </a:xfrm>
          <a:prstGeom prst="rect">
            <a:avLst/>
          </a:prstGeom>
          <a:noFill/>
        </p:spPr>
        <p:txBody>
          <a:bodyPr wrap="none" rtlCol="0">
            <a:spAutoFit/>
          </a:bodyPr>
          <a:lstStyle/>
          <a:p>
            <a:r>
              <a:rPr lang="ja-JP" altLang="en-US" sz="1600" b="1" dirty="0"/>
              <a:t>Ａゾーン</a:t>
            </a:r>
          </a:p>
        </p:txBody>
      </p:sp>
      <p:sp>
        <p:nvSpPr>
          <p:cNvPr id="630" name="テキスト ボックス 629"/>
          <p:cNvSpPr txBox="1"/>
          <p:nvPr/>
        </p:nvSpPr>
        <p:spPr>
          <a:xfrm>
            <a:off x="10041150" y="1741278"/>
            <a:ext cx="904415" cy="338554"/>
          </a:xfrm>
          <a:prstGeom prst="rect">
            <a:avLst/>
          </a:prstGeom>
          <a:noFill/>
        </p:spPr>
        <p:txBody>
          <a:bodyPr wrap="none" rtlCol="0">
            <a:spAutoFit/>
          </a:bodyPr>
          <a:lstStyle/>
          <a:p>
            <a:r>
              <a:rPr lang="ja-JP" altLang="en-US" sz="1600" b="1" dirty="0"/>
              <a:t>Ｂゾーン</a:t>
            </a:r>
          </a:p>
        </p:txBody>
      </p:sp>
      <p:sp>
        <p:nvSpPr>
          <p:cNvPr id="632" name="テキスト ボックス 631"/>
          <p:cNvSpPr txBox="1"/>
          <p:nvPr/>
        </p:nvSpPr>
        <p:spPr>
          <a:xfrm>
            <a:off x="5001574" y="1748366"/>
            <a:ext cx="461665" cy="503024"/>
          </a:xfrm>
          <a:prstGeom prst="rect">
            <a:avLst/>
          </a:prstGeom>
          <a:noFill/>
        </p:spPr>
        <p:txBody>
          <a:bodyPr vert="eaVert" wrap="square" rtlCol="0">
            <a:spAutoFit/>
          </a:bodyPr>
          <a:lstStyle/>
          <a:p>
            <a:r>
              <a:rPr lang="ja-JP" altLang="en-US" b="1" dirty="0"/>
              <a:t>２１</a:t>
            </a:r>
          </a:p>
        </p:txBody>
      </p:sp>
      <p:sp>
        <p:nvSpPr>
          <p:cNvPr id="634" name="テキスト ボックス 633"/>
          <p:cNvSpPr txBox="1"/>
          <p:nvPr/>
        </p:nvSpPr>
        <p:spPr>
          <a:xfrm>
            <a:off x="8445689" y="2183656"/>
            <a:ext cx="901209" cy="338554"/>
          </a:xfrm>
          <a:prstGeom prst="rect">
            <a:avLst/>
          </a:prstGeom>
          <a:noFill/>
        </p:spPr>
        <p:txBody>
          <a:bodyPr wrap="none" rtlCol="0">
            <a:spAutoFit/>
          </a:bodyPr>
          <a:lstStyle/>
          <a:p>
            <a:r>
              <a:rPr lang="ja-JP" altLang="en-US" sz="1600" b="1" dirty="0"/>
              <a:t>Ｄゾーン</a:t>
            </a:r>
          </a:p>
        </p:txBody>
      </p:sp>
      <p:sp>
        <p:nvSpPr>
          <p:cNvPr id="635" name="AutoShape 64"/>
          <p:cNvSpPr>
            <a:spLocks noChangeArrowheads="1"/>
          </p:cNvSpPr>
          <p:nvPr/>
        </p:nvSpPr>
        <p:spPr bwMode="auto">
          <a:xfrm>
            <a:off x="10130439" y="2016397"/>
            <a:ext cx="858669" cy="848905"/>
          </a:xfrm>
          <a:prstGeom prst="star5">
            <a:avLst/>
          </a:prstGeom>
          <a:solidFill>
            <a:srgbClr val="FFC000"/>
          </a:solidFill>
          <a:ln w="9525">
            <a:solidFill>
              <a:schemeClr val="tx1"/>
            </a:solidFill>
            <a:miter lim="800000"/>
            <a:headEnd/>
            <a:tailEnd/>
          </a:ln>
          <a:effectLst/>
        </p:spPr>
        <p:txBody>
          <a:bodyPr wrap="none" lIns="90000" tIns="46800" rIns="90000" bIns="46800" anchor="ctr"/>
          <a:lstStyle/>
          <a:p>
            <a:pPr algn="l">
              <a:spcBef>
                <a:spcPct val="0"/>
              </a:spcBef>
              <a:defRPr/>
            </a:pPr>
            <a:endParaRPr lang="ja-JP" altLang="en-US">
              <a:ea typeface="ＭＳ Ｐゴシック" pitchFamily="50" charset="-128"/>
            </a:endParaRPr>
          </a:p>
        </p:txBody>
      </p:sp>
      <p:sp>
        <p:nvSpPr>
          <p:cNvPr id="636" name="テキスト ボックス 635"/>
          <p:cNvSpPr txBox="1"/>
          <p:nvPr/>
        </p:nvSpPr>
        <p:spPr>
          <a:xfrm>
            <a:off x="10296742" y="2335233"/>
            <a:ext cx="543739" cy="307777"/>
          </a:xfrm>
          <a:prstGeom prst="rect">
            <a:avLst/>
          </a:prstGeom>
          <a:noFill/>
        </p:spPr>
        <p:txBody>
          <a:bodyPr wrap="none" rtlCol="0">
            <a:spAutoFit/>
          </a:bodyPr>
          <a:lstStyle/>
          <a:p>
            <a:r>
              <a:rPr lang="ja-JP" altLang="en-US" sz="1400" b="1" dirty="0"/>
              <a:t>目標</a:t>
            </a:r>
          </a:p>
        </p:txBody>
      </p:sp>
      <p:sp>
        <p:nvSpPr>
          <p:cNvPr id="637" name="正方形/長方形 636"/>
          <p:cNvSpPr/>
          <p:nvPr/>
        </p:nvSpPr>
        <p:spPr>
          <a:xfrm>
            <a:off x="7703660" y="5351444"/>
            <a:ext cx="4150665" cy="707886"/>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rPr>
              <a:t>得意のチームワークを活かし</a:t>
            </a:r>
            <a:endParaRPr lang="en-US" altLang="ja-JP" sz="2000" b="1" dirty="0">
              <a:ln w="12700">
                <a:solidFill>
                  <a:schemeClr val="tx2">
                    <a:satMod val="155000"/>
                  </a:schemeClr>
                </a:solidFill>
                <a:prstDash val="solid"/>
              </a:ln>
            </a:endParaRPr>
          </a:p>
          <a:p>
            <a:pPr algn="ctr"/>
            <a:r>
              <a:rPr lang="ja-JP" altLang="en-US" sz="2000" b="1" i="1" dirty="0">
                <a:ln w="12700">
                  <a:solidFill>
                    <a:schemeClr val="tx2">
                      <a:satMod val="155000"/>
                    </a:schemeClr>
                  </a:solidFill>
                  <a:prstDash val="solid"/>
                </a:ln>
              </a:rPr>
              <a:t>サークル運営の強化を図る</a:t>
            </a:r>
          </a:p>
        </p:txBody>
      </p:sp>
      <p:cxnSp>
        <p:nvCxnSpPr>
          <p:cNvPr id="6" name="直線コネクタ 5"/>
          <p:cNvCxnSpPr/>
          <p:nvPr/>
        </p:nvCxnSpPr>
        <p:spPr>
          <a:xfrm>
            <a:off x="10131802" y="3744571"/>
            <a:ext cx="0" cy="792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8467460" y="2918017"/>
            <a:ext cx="828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6" name="AutoShape 64"/>
          <p:cNvSpPr>
            <a:spLocks noChangeArrowheads="1"/>
          </p:cNvSpPr>
          <p:nvPr/>
        </p:nvSpPr>
        <p:spPr bwMode="auto">
          <a:xfrm>
            <a:off x="9271619" y="2996952"/>
            <a:ext cx="381487" cy="394582"/>
          </a:xfrm>
          <a:prstGeom prst="star5">
            <a:avLst/>
          </a:prstGeom>
          <a:solidFill>
            <a:srgbClr val="FF0000"/>
          </a:solidFill>
          <a:ln w="9525">
            <a:solidFill>
              <a:schemeClr val="tx1"/>
            </a:solidFill>
            <a:miter lim="800000"/>
            <a:headEnd/>
            <a:tailEnd/>
          </a:ln>
          <a:effectLst/>
        </p:spPr>
        <p:txBody>
          <a:bodyPr wrap="none" lIns="90000" tIns="46800" rIns="90000" bIns="46800" anchor="ctr"/>
          <a:lstStyle/>
          <a:p>
            <a:pPr algn="l">
              <a:spcBef>
                <a:spcPct val="0"/>
              </a:spcBef>
              <a:defRPr/>
            </a:pPr>
            <a:endParaRPr lang="ja-JP" altLang="en-US">
              <a:ea typeface="ＭＳ Ｐゴシック" pitchFamily="50" charset="-128"/>
            </a:endParaRPr>
          </a:p>
        </p:txBody>
      </p:sp>
      <p:sp>
        <p:nvSpPr>
          <p:cNvPr id="8" name="右矢印 7"/>
          <p:cNvSpPr/>
          <p:nvPr/>
        </p:nvSpPr>
        <p:spPr>
          <a:xfrm rot="19547421">
            <a:off x="9600196" y="2617842"/>
            <a:ext cx="651957" cy="570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 name="テキスト ボックス 81"/>
          <p:cNvSpPr txBox="1"/>
          <p:nvPr/>
        </p:nvSpPr>
        <p:spPr>
          <a:xfrm>
            <a:off x="3690866" y="2820835"/>
            <a:ext cx="598241" cy="338554"/>
          </a:xfrm>
          <a:prstGeom prst="rect">
            <a:avLst/>
          </a:prstGeom>
          <a:noFill/>
        </p:spPr>
        <p:txBody>
          <a:bodyPr wrap="none" rtlCol="0">
            <a:spAutoFit/>
          </a:bodyPr>
          <a:lstStyle/>
          <a:p>
            <a:r>
              <a:rPr lang="ja-JP" altLang="en-US" sz="1600" b="1" dirty="0">
                <a:solidFill>
                  <a:srgbClr val="FF0000"/>
                </a:solidFill>
              </a:rPr>
              <a:t>弱点</a:t>
            </a:r>
          </a:p>
        </p:txBody>
      </p:sp>
      <p:sp>
        <p:nvSpPr>
          <p:cNvPr id="83" name="テキスト ボックス 82"/>
          <p:cNvSpPr txBox="1"/>
          <p:nvPr/>
        </p:nvSpPr>
        <p:spPr>
          <a:xfrm>
            <a:off x="6336987" y="4200733"/>
            <a:ext cx="598241" cy="338554"/>
          </a:xfrm>
          <a:prstGeom prst="rect">
            <a:avLst/>
          </a:prstGeom>
          <a:noFill/>
        </p:spPr>
        <p:txBody>
          <a:bodyPr wrap="none" rtlCol="0">
            <a:spAutoFit/>
          </a:bodyPr>
          <a:lstStyle/>
          <a:p>
            <a:r>
              <a:rPr lang="ja-JP" altLang="en-US" sz="1600" b="1" dirty="0">
                <a:solidFill>
                  <a:srgbClr val="FF0000"/>
                </a:solidFill>
              </a:rPr>
              <a:t>弱点</a:t>
            </a:r>
          </a:p>
        </p:txBody>
      </p:sp>
      <p:cxnSp>
        <p:nvCxnSpPr>
          <p:cNvPr id="84" name="直線コネクタ 83"/>
          <p:cNvCxnSpPr/>
          <p:nvPr/>
        </p:nvCxnSpPr>
        <p:spPr>
          <a:xfrm flipH="1">
            <a:off x="9292605" y="2437865"/>
            <a:ext cx="828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10588749" y="2930171"/>
            <a:ext cx="0" cy="7920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4" name="上矢印 73"/>
          <p:cNvSpPr/>
          <p:nvPr/>
        </p:nvSpPr>
        <p:spPr>
          <a:xfrm>
            <a:off x="7737004" y="1204442"/>
            <a:ext cx="612000" cy="342000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テキスト ボックス 74"/>
          <p:cNvSpPr txBox="1"/>
          <p:nvPr/>
        </p:nvSpPr>
        <p:spPr>
          <a:xfrm>
            <a:off x="7820499" y="1642532"/>
            <a:ext cx="430887" cy="2445541"/>
          </a:xfrm>
          <a:prstGeom prst="rect">
            <a:avLst/>
          </a:prstGeom>
          <a:noFill/>
        </p:spPr>
        <p:txBody>
          <a:bodyPr vert="eaVert" wrap="none" rtlCol="0">
            <a:spAutoFit/>
          </a:bodyPr>
          <a:lstStyle/>
          <a:p>
            <a:r>
              <a:rPr lang="ja-JP" altLang="en-US" sz="1600" b="1" dirty="0"/>
              <a:t>明るく働きがいのある職場</a:t>
            </a:r>
          </a:p>
        </p:txBody>
      </p:sp>
      <p:sp>
        <p:nvSpPr>
          <p:cNvPr id="76" name="右矢印 75"/>
          <p:cNvSpPr/>
          <p:nvPr/>
        </p:nvSpPr>
        <p:spPr>
          <a:xfrm>
            <a:off x="8455375" y="4695504"/>
            <a:ext cx="3420000" cy="612000"/>
          </a:xfrm>
          <a:prstGeom prst="rightArrow">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77" name="テキスト ボックス 76"/>
          <p:cNvSpPr txBox="1"/>
          <p:nvPr/>
        </p:nvSpPr>
        <p:spPr>
          <a:xfrm>
            <a:off x="9344005" y="4834655"/>
            <a:ext cx="1572866" cy="338554"/>
          </a:xfrm>
          <a:prstGeom prst="rect">
            <a:avLst/>
          </a:prstGeom>
          <a:noFill/>
        </p:spPr>
        <p:txBody>
          <a:bodyPr wrap="none" rtlCol="0">
            <a:spAutoFit/>
          </a:bodyPr>
          <a:lstStyle/>
          <a:p>
            <a:r>
              <a:rPr lang="ja-JP" altLang="en-US" sz="1600" b="1" dirty="0"/>
              <a:t>サークルの能力</a:t>
            </a:r>
          </a:p>
        </p:txBody>
      </p:sp>
      <p:sp>
        <p:nvSpPr>
          <p:cNvPr id="78" name="正方形/長方形 77"/>
          <p:cNvSpPr/>
          <p:nvPr/>
        </p:nvSpPr>
        <p:spPr>
          <a:xfrm>
            <a:off x="7888517" y="4622049"/>
            <a:ext cx="612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 name="テキスト ボックス 78"/>
          <p:cNvSpPr txBox="1"/>
          <p:nvPr/>
        </p:nvSpPr>
        <p:spPr>
          <a:xfrm>
            <a:off x="7861221" y="4752425"/>
            <a:ext cx="686406" cy="307777"/>
          </a:xfrm>
          <a:prstGeom prst="rect">
            <a:avLst/>
          </a:prstGeom>
          <a:noFill/>
        </p:spPr>
        <p:txBody>
          <a:bodyPr wrap="none" rtlCol="0">
            <a:spAutoFit/>
          </a:bodyPr>
          <a:lstStyle/>
          <a:p>
            <a:r>
              <a:rPr lang="ja-JP" altLang="en-US" sz="1400" b="1" dirty="0"/>
              <a:t>レベル</a:t>
            </a:r>
          </a:p>
        </p:txBody>
      </p:sp>
      <p:sp>
        <p:nvSpPr>
          <p:cNvPr id="71" name="テキスト ボックス 70"/>
          <p:cNvSpPr txBox="1"/>
          <p:nvPr/>
        </p:nvSpPr>
        <p:spPr>
          <a:xfrm>
            <a:off x="11280576" y="42083"/>
            <a:ext cx="936104" cy="369332"/>
          </a:xfrm>
          <a:prstGeom prst="rect">
            <a:avLst/>
          </a:prstGeom>
          <a:noFill/>
        </p:spPr>
        <p:txBody>
          <a:bodyPr wrap="square" rtlCol="0">
            <a:spAutoFit/>
          </a:bodyPr>
          <a:lstStyle/>
          <a:p>
            <a:r>
              <a:rPr lang="ja-JP" altLang="en-US" b="1" dirty="0"/>
              <a:t>４</a:t>
            </a:r>
            <a:r>
              <a:rPr lang="en-US" altLang="ja-JP" b="1" dirty="0"/>
              <a:t>/</a:t>
            </a:r>
            <a:r>
              <a:rPr lang="ja-JP" altLang="en-US" b="1" dirty="0"/>
              <a:t>３０</a:t>
            </a:r>
          </a:p>
        </p:txBody>
      </p:sp>
      <p:sp>
        <p:nvSpPr>
          <p:cNvPr id="3" name="テキスト ボックス 2">
            <a:extLst>
              <a:ext uri="{FF2B5EF4-FFF2-40B4-BE49-F238E27FC236}">
                <a16:creationId xmlns:a16="http://schemas.microsoft.com/office/drawing/2014/main" id="{319AA69A-B78B-A900-BD7A-0EDE6BCDA6A4}"/>
              </a:ext>
            </a:extLst>
          </p:cNvPr>
          <p:cNvSpPr txBox="1"/>
          <p:nvPr/>
        </p:nvSpPr>
        <p:spPr>
          <a:xfrm>
            <a:off x="308618" y="3009076"/>
            <a:ext cx="2807354" cy="646331"/>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・サークルレベルが必要</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336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333"/>
                                        </p:tgtEl>
                                        <p:attrNameLst>
                                          <p:attrName>style.visibility</p:attrName>
                                        </p:attrNameLst>
                                      </p:cBhvr>
                                      <p:to>
                                        <p:strVal val="visible"/>
                                      </p:to>
                                    </p:set>
                                    <p:animEffect transition="in" filter="circle(out)">
                                      <p:cBhvr>
                                        <p:cTn id="7" dur="1000"/>
                                        <p:tgtEl>
                                          <p:spTgt spid="43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07"/>
                                        </p:tgtEl>
                                        <p:attrNameLst>
                                          <p:attrName>style.visibility</p:attrName>
                                        </p:attrNameLst>
                                      </p:cBhvr>
                                      <p:to>
                                        <p:strVal val="visible"/>
                                      </p:to>
                                    </p:set>
                                    <p:animEffect transition="in" filter="circle(out)">
                                      <p:cBhvr>
                                        <p:cTn id="12" dur="1000"/>
                                        <p:tgtEl>
                                          <p:spTgt spid="60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12"/>
                                        </p:tgtEl>
                                        <p:attrNameLst>
                                          <p:attrName>style.visibility</p:attrName>
                                        </p:attrNameLst>
                                      </p:cBhvr>
                                      <p:to>
                                        <p:strVal val="visible"/>
                                      </p:to>
                                    </p:set>
                                    <p:anim calcmode="lin" valueType="num">
                                      <p:cBhvr>
                                        <p:cTn id="22" dur="500" fill="hold"/>
                                        <p:tgtEl>
                                          <p:spTgt spid="612"/>
                                        </p:tgtEl>
                                        <p:attrNameLst>
                                          <p:attrName>ppt_w</p:attrName>
                                        </p:attrNameLst>
                                      </p:cBhvr>
                                      <p:tavLst>
                                        <p:tav tm="0">
                                          <p:val>
                                            <p:fltVal val="0"/>
                                          </p:val>
                                        </p:tav>
                                        <p:tav tm="100000">
                                          <p:val>
                                            <p:strVal val="#ppt_w"/>
                                          </p:val>
                                        </p:tav>
                                      </p:tavLst>
                                    </p:anim>
                                    <p:anim calcmode="lin" valueType="num">
                                      <p:cBhvr>
                                        <p:cTn id="23" dur="500" fill="hold"/>
                                        <p:tgtEl>
                                          <p:spTgt spid="612"/>
                                        </p:tgtEl>
                                        <p:attrNameLst>
                                          <p:attrName>ppt_h</p:attrName>
                                        </p:attrNameLst>
                                      </p:cBhvr>
                                      <p:tavLst>
                                        <p:tav tm="0">
                                          <p:val>
                                            <p:fltVal val="0"/>
                                          </p:val>
                                        </p:tav>
                                        <p:tav tm="100000">
                                          <p:val>
                                            <p:strVal val="#ppt_h"/>
                                          </p:val>
                                        </p:tav>
                                      </p:tavLst>
                                    </p:anim>
                                    <p:animEffect transition="in" filter="fade">
                                      <p:cBhvr>
                                        <p:cTn id="24" dur="500"/>
                                        <p:tgtEl>
                                          <p:spTgt spid="6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p:cTn id="27" dur="500" fill="hold"/>
                                        <p:tgtEl>
                                          <p:spTgt spid="82"/>
                                        </p:tgtEl>
                                        <p:attrNameLst>
                                          <p:attrName>ppt_w</p:attrName>
                                        </p:attrNameLst>
                                      </p:cBhvr>
                                      <p:tavLst>
                                        <p:tav tm="0">
                                          <p:val>
                                            <p:fltVal val="0"/>
                                          </p:val>
                                        </p:tav>
                                        <p:tav tm="100000">
                                          <p:val>
                                            <p:strVal val="#ppt_w"/>
                                          </p:val>
                                        </p:tav>
                                      </p:tavLst>
                                    </p:anim>
                                    <p:anim calcmode="lin" valueType="num">
                                      <p:cBhvr>
                                        <p:cTn id="28" dur="500" fill="hold"/>
                                        <p:tgtEl>
                                          <p:spTgt spid="82"/>
                                        </p:tgtEl>
                                        <p:attrNameLst>
                                          <p:attrName>ppt_h</p:attrName>
                                        </p:attrNameLst>
                                      </p:cBhvr>
                                      <p:tavLst>
                                        <p:tav tm="0">
                                          <p:val>
                                            <p:fltVal val="0"/>
                                          </p:val>
                                        </p:tav>
                                        <p:tav tm="100000">
                                          <p:val>
                                            <p:strVal val="#ppt_h"/>
                                          </p:val>
                                        </p:tav>
                                      </p:tavLst>
                                    </p:anim>
                                    <p:animEffect transition="in" filter="fade">
                                      <p:cBhvr>
                                        <p:cTn id="29" dur="500"/>
                                        <p:tgtEl>
                                          <p:spTgt spid="8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02"/>
                                        </p:tgtEl>
                                        <p:attrNameLst>
                                          <p:attrName>style.visibility</p:attrName>
                                        </p:attrNameLst>
                                      </p:cBhvr>
                                      <p:to>
                                        <p:strVal val="visible"/>
                                      </p:to>
                                    </p:set>
                                    <p:anim calcmode="lin" valueType="num">
                                      <p:cBhvr>
                                        <p:cTn id="37" dur="500" fill="hold"/>
                                        <p:tgtEl>
                                          <p:spTgt spid="602"/>
                                        </p:tgtEl>
                                        <p:attrNameLst>
                                          <p:attrName>ppt_w</p:attrName>
                                        </p:attrNameLst>
                                      </p:cBhvr>
                                      <p:tavLst>
                                        <p:tav tm="0">
                                          <p:val>
                                            <p:fltVal val="0"/>
                                          </p:val>
                                        </p:tav>
                                        <p:tav tm="100000">
                                          <p:val>
                                            <p:strVal val="#ppt_w"/>
                                          </p:val>
                                        </p:tav>
                                      </p:tavLst>
                                    </p:anim>
                                    <p:anim calcmode="lin" valueType="num">
                                      <p:cBhvr>
                                        <p:cTn id="38" dur="500" fill="hold"/>
                                        <p:tgtEl>
                                          <p:spTgt spid="602"/>
                                        </p:tgtEl>
                                        <p:attrNameLst>
                                          <p:attrName>ppt_h</p:attrName>
                                        </p:attrNameLst>
                                      </p:cBhvr>
                                      <p:tavLst>
                                        <p:tav tm="0">
                                          <p:val>
                                            <p:fltVal val="0"/>
                                          </p:val>
                                        </p:tav>
                                        <p:tav tm="100000">
                                          <p:val>
                                            <p:strVal val="#ppt_h"/>
                                          </p:val>
                                        </p:tav>
                                      </p:tavLst>
                                    </p:anim>
                                    <p:animEffect transition="in" filter="fade">
                                      <p:cBhvr>
                                        <p:cTn id="39" dur="500"/>
                                        <p:tgtEl>
                                          <p:spTgt spid="6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ppt_w</p:attrName>
                                        </p:attrNameLst>
                                      </p:cBhvr>
                                      <p:tavLst>
                                        <p:tav tm="0">
                                          <p:val>
                                            <p:fltVal val="0"/>
                                          </p:val>
                                        </p:tav>
                                        <p:tav tm="100000">
                                          <p:val>
                                            <p:strVal val="#ppt_w"/>
                                          </p:val>
                                        </p:tav>
                                      </p:tavLst>
                                    </p:anim>
                                    <p:anim calcmode="lin" valueType="num">
                                      <p:cBhvr>
                                        <p:cTn id="43" dur="500" fill="hold"/>
                                        <p:tgtEl>
                                          <p:spTgt spid="83"/>
                                        </p:tgtEl>
                                        <p:attrNameLst>
                                          <p:attrName>ppt_h</p:attrName>
                                        </p:attrNameLst>
                                      </p:cBhvr>
                                      <p:tavLst>
                                        <p:tav tm="0">
                                          <p:val>
                                            <p:fltVal val="0"/>
                                          </p:val>
                                        </p:tav>
                                        <p:tav tm="100000">
                                          <p:val>
                                            <p:strVal val="#ppt_h"/>
                                          </p:val>
                                        </p:tav>
                                      </p:tavLst>
                                    </p:anim>
                                    <p:animEffect transition="in" filter="fade">
                                      <p:cBhvr>
                                        <p:cTn id="44" dur="500"/>
                                        <p:tgtEl>
                                          <p:spTgt spid="8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par>
                          <p:cTn id="50" fill="hold">
                            <p:stCondLst>
                              <p:cond delay="500"/>
                            </p:stCondLst>
                            <p:childTnLst>
                              <p:par>
                                <p:cTn id="51" presetID="6" presetClass="entr" presetSubtype="32" fill="hold" grpId="0" nodeType="afterEffect">
                                  <p:stCondLst>
                                    <p:cond delay="0"/>
                                  </p:stCondLst>
                                  <p:childTnLst>
                                    <p:set>
                                      <p:cBhvr>
                                        <p:cTn id="52" dur="1" fill="hold">
                                          <p:stCondLst>
                                            <p:cond delay="0"/>
                                          </p:stCondLst>
                                        </p:cTn>
                                        <p:tgtEl>
                                          <p:spTgt spid="635"/>
                                        </p:tgtEl>
                                        <p:attrNameLst>
                                          <p:attrName>style.visibility</p:attrName>
                                        </p:attrNameLst>
                                      </p:cBhvr>
                                      <p:to>
                                        <p:strVal val="visible"/>
                                      </p:to>
                                    </p:set>
                                    <p:animEffect transition="in" filter="circle(out)">
                                      <p:cBhvr>
                                        <p:cTn id="53" dur="1000"/>
                                        <p:tgtEl>
                                          <p:spTgt spid="635"/>
                                        </p:tgtEl>
                                      </p:cBhvr>
                                    </p:animEffect>
                                  </p:childTnLst>
                                </p:cTn>
                              </p:par>
                              <p:par>
                                <p:cTn id="54" presetID="6" presetClass="entr" presetSubtype="32" fill="hold" grpId="0" nodeType="withEffect">
                                  <p:stCondLst>
                                    <p:cond delay="0"/>
                                  </p:stCondLst>
                                  <p:childTnLst>
                                    <p:set>
                                      <p:cBhvr>
                                        <p:cTn id="55" dur="1" fill="hold">
                                          <p:stCondLst>
                                            <p:cond delay="0"/>
                                          </p:stCondLst>
                                        </p:cTn>
                                        <p:tgtEl>
                                          <p:spTgt spid="636"/>
                                        </p:tgtEl>
                                        <p:attrNameLst>
                                          <p:attrName>style.visibility</p:attrName>
                                        </p:attrNameLst>
                                      </p:cBhvr>
                                      <p:to>
                                        <p:strVal val="visible"/>
                                      </p:to>
                                    </p:set>
                                    <p:animEffect transition="in" filter="circle(out)">
                                      <p:cBhvr>
                                        <p:cTn id="56" dur="1000"/>
                                        <p:tgtEl>
                                          <p:spTgt spid="63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637"/>
                                        </p:tgtEl>
                                        <p:attrNameLst>
                                          <p:attrName>style.visibility</p:attrName>
                                        </p:attrNameLst>
                                      </p:cBhvr>
                                      <p:to>
                                        <p:strVal val="visible"/>
                                      </p:to>
                                    </p:set>
                                    <p:animEffect transition="in" filter="randombar(horizontal)">
                                      <p:cBhvr>
                                        <p:cTn id="61" dur="500"/>
                                        <p:tgtEl>
                                          <p:spTgt spid="637"/>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42" fill="hold" grpId="0" nodeType="clickEffect">
                                  <p:stCondLst>
                                    <p:cond delay="0"/>
                                  </p:stCondLst>
                                  <p:childTnLst>
                                    <p:set>
                                      <p:cBhvr>
                                        <p:cTn id="65" dur="1" fill="hold">
                                          <p:stCondLst>
                                            <p:cond delay="0"/>
                                          </p:stCondLst>
                                        </p:cTn>
                                        <p:tgtEl>
                                          <p:spTgt spid="358"/>
                                        </p:tgtEl>
                                        <p:attrNameLst>
                                          <p:attrName>style.visibility</p:attrName>
                                        </p:attrNameLst>
                                      </p:cBhvr>
                                      <p:to>
                                        <p:strVal val="visible"/>
                                      </p:to>
                                    </p:set>
                                    <p:animEffect transition="in" filter="barn(outHorizontal)">
                                      <p:cBhvr>
                                        <p:cTn id="66"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2" grpId="0" animBg="1"/>
      <p:bldP spid="358" grpId="0" animBg="1"/>
      <p:bldP spid="4333" grpId="0"/>
      <p:bldP spid="602" grpId="0"/>
      <p:bldP spid="607" grpId="0"/>
      <p:bldP spid="612" grpId="0"/>
      <p:bldP spid="635" grpId="0" animBg="1"/>
      <p:bldP spid="636" grpId="0"/>
      <p:bldP spid="637" grpId="0"/>
      <p:bldP spid="8" grpId="0" animBg="1"/>
      <p:bldP spid="82" grpId="0"/>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AutoShape 2"/>
          <p:cNvSpPr>
            <a:spLocks noChangeArrowheads="1"/>
          </p:cNvSpPr>
          <p:nvPr/>
        </p:nvSpPr>
        <p:spPr bwMode="auto">
          <a:xfrm>
            <a:off x="3517204"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6" name="正方形/長方形 5"/>
          <p:cNvSpPr/>
          <p:nvPr/>
        </p:nvSpPr>
        <p:spPr>
          <a:xfrm>
            <a:off x="5021674" y="2042264"/>
            <a:ext cx="3915478" cy="738664"/>
          </a:xfrm>
          <a:prstGeom prst="rect">
            <a:avLst/>
          </a:prstGeom>
        </p:spPr>
        <p:txBody>
          <a:bodyPr wrap="square">
            <a:spAutoFit/>
          </a:bodyPr>
          <a:lstStyle/>
          <a:p>
            <a:r>
              <a:rPr lang="ja-JP" altLang="en-US" b="1" dirty="0"/>
              <a:t>・</a:t>
            </a:r>
            <a:r>
              <a:rPr lang="ja-JP" altLang="ja-JP" b="1" dirty="0"/>
              <a:t>ムダの徹底排除に向けた</a:t>
            </a:r>
            <a:endParaRPr lang="en-US" altLang="ja-JP" b="1" dirty="0"/>
          </a:p>
          <a:p>
            <a:r>
              <a:rPr lang="ja-JP" altLang="en-US" dirty="0"/>
              <a:t>　　　　　　　　　　 </a:t>
            </a:r>
            <a:r>
              <a:rPr lang="ja-JP" altLang="ja-JP" sz="2400" b="1" u="sng" dirty="0"/>
              <a:t>改善活動</a:t>
            </a:r>
          </a:p>
        </p:txBody>
      </p:sp>
      <p:sp>
        <p:nvSpPr>
          <p:cNvPr id="214" name="テキスト ボックス 213"/>
          <p:cNvSpPr txBox="1"/>
          <p:nvPr/>
        </p:nvSpPr>
        <p:spPr>
          <a:xfrm>
            <a:off x="5683786" y="971436"/>
            <a:ext cx="1653017" cy="369332"/>
          </a:xfrm>
          <a:prstGeom prst="rect">
            <a:avLst/>
          </a:prstGeom>
          <a:noFill/>
        </p:spPr>
        <p:txBody>
          <a:bodyPr wrap="none" rtlCol="0">
            <a:spAutoFit/>
          </a:bodyPr>
          <a:lstStyle/>
          <a:p>
            <a:r>
              <a:rPr lang="ja-JP" altLang="en-US" b="1" dirty="0"/>
              <a:t>１８年度課方針</a:t>
            </a:r>
          </a:p>
        </p:txBody>
      </p:sp>
      <p:pic>
        <p:nvPicPr>
          <p:cNvPr id="215" name="Picture 76"/>
          <p:cNvPicPr>
            <a:picLocks noChangeArrowheads="1"/>
          </p:cNvPicPr>
          <p:nvPr/>
        </p:nvPicPr>
        <p:blipFill>
          <a:blip r:embed="rId3">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3644671" y="1574310"/>
            <a:ext cx="1633455" cy="142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角丸四角形吹き出し 21"/>
          <p:cNvSpPr/>
          <p:nvPr/>
        </p:nvSpPr>
        <p:spPr>
          <a:xfrm>
            <a:off x="5010943" y="904216"/>
            <a:ext cx="3197300" cy="1979256"/>
          </a:xfrm>
          <a:prstGeom prst="wedgeRoundRectCallout">
            <a:avLst>
              <a:gd name="adj1" fmla="val -58848"/>
              <a:gd name="adj2" fmla="val 19613"/>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64" name="テキスト ボックス 263"/>
          <p:cNvSpPr txBox="1"/>
          <p:nvPr/>
        </p:nvSpPr>
        <p:spPr>
          <a:xfrm>
            <a:off x="7956296" y="5754742"/>
            <a:ext cx="772781" cy="338554"/>
          </a:xfrm>
          <a:prstGeom prst="rect">
            <a:avLst/>
          </a:prstGeom>
          <a:noFill/>
        </p:spPr>
        <p:txBody>
          <a:bodyPr wrap="square" rtlCol="0">
            <a:spAutoFit/>
          </a:bodyPr>
          <a:lstStyle/>
          <a:p>
            <a:r>
              <a:rPr lang="ja-JP" altLang="en-US" sz="1600" dirty="0"/>
              <a:t>（月）</a:t>
            </a:r>
          </a:p>
        </p:txBody>
      </p:sp>
      <p:sp>
        <p:nvSpPr>
          <p:cNvPr id="455" name="AutoShape 928"/>
          <p:cNvSpPr>
            <a:spLocks noChangeArrowheads="1"/>
          </p:cNvSpPr>
          <p:nvPr/>
        </p:nvSpPr>
        <p:spPr bwMode="auto">
          <a:xfrm>
            <a:off x="3682498" y="6098476"/>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製品移管により主力メンバーが移籍</a:t>
            </a:r>
          </a:p>
        </p:txBody>
      </p:sp>
      <p:sp>
        <p:nvSpPr>
          <p:cNvPr id="350" name="Rectangle 5"/>
          <p:cNvSpPr>
            <a:spLocks noChangeArrowheads="1"/>
          </p:cNvSpPr>
          <p:nvPr/>
        </p:nvSpPr>
        <p:spPr bwMode="auto">
          <a:xfrm>
            <a:off x="3592604" y="132156"/>
            <a:ext cx="6613470"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５</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テーマ選定の背景１　</a:t>
            </a:r>
            <a:r>
              <a:rPr lang="ja-JP" altLang="en-US" sz="2400" dirty="0">
                <a:latin typeface="HG創英角ﾎﾟｯﾌﾟ体" pitchFamily="49" charset="-128"/>
                <a:ea typeface="HG創英角ﾎﾟｯﾌﾟ体" pitchFamily="49" charset="-128"/>
              </a:rPr>
              <a:t>職場環境の変化</a:t>
            </a:r>
            <a:endParaRPr lang="ja-JP" altLang="en-US" sz="2800" dirty="0">
              <a:latin typeface="HG創英角ﾎﾟｯﾌﾟ体" pitchFamily="49" charset="-128"/>
              <a:ea typeface="HG創英角ﾎﾟｯﾌﾟ体" pitchFamily="49" charset="-128"/>
            </a:endParaRPr>
          </a:p>
        </p:txBody>
      </p:sp>
      <p:sp>
        <p:nvSpPr>
          <p:cNvPr id="2" name="テキスト ボックス 1"/>
          <p:cNvSpPr txBox="1"/>
          <p:nvPr/>
        </p:nvSpPr>
        <p:spPr>
          <a:xfrm>
            <a:off x="5069796" y="1322184"/>
            <a:ext cx="2961067" cy="738664"/>
          </a:xfrm>
          <a:prstGeom prst="rect">
            <a:avLst/>
          </a:prstGeom>
          <a:noFill/>
        </p:spPr>
        <p:txBody>
          <a:bodyPr wrap="none" rtlCol="0">
            <a:spAutoFit/>
          </a:bodyPr>
          <a:lstStyle/>
          <a:p>
            <a:r>
              <a:rPr lang="ja-JP" altLang="en-US" b="1" dirty="0"/>
              <a:t>・他部署でも活躍できる</a:t>
            </a:r>
            <a:endParaRPr lang="en-US" altLang="ja-JP" b="1" dirty="0"/>
          </a:p>
          <a:p>
            <a:r>
              <a:rPr lang="ja-JP" altLang="en-US" dirty="0"/>
              <a:t>　　　　　　　　　　</a:t>
            </a:r>
            <a:r>
              <a:rPr lang="ja-JP" altLang="en-US" sz="2400" b="1" u="sng" dirty="0"/>
              <a:t>人材育成</a:t>
            </a:r>
            <a:endParaRPr lang="en-US" altLang="ja-JP" sz="2400" b="1" u="sng" dirty="0"/>
          </a:p>
        </p:txBody>
      </p:sp>
      <p:sp>
        <p:nvSpPr>
          <p:cNvPr id="272" name="テキスト ボックス 271"/>
          <p:cNvSpPr txBox="1"/>
          <p:nvPr/>
        </p:nvSpPr>
        <p:spPr>
          <a:xfrm>
            <a:off x="9655176" y="2419904"/>
            <a:ext cx="2350058" cy="400110"/>
          </a:xfrm>
          <a:prstGeom prst="rect">
            <a:avLst/>
          </a:prstGeom>
          <a:noFill/>
        </p:spPr>
        <p:txBody>
          <a:bodyPr wrap="square" rtlCol="0">
            <a:spAutoFit/>
          </a:bodyPr>
          <a:lstStyle/>
          <a:p>
            <a:pPr algn="r"/>
            <a:r>
              <a:rPr lang="ja-JP" altLang="en-US" sz="2000" dirty="0">
                <a:solidFill>
                  <a:srgbClr val="3399FF"/>
                </a:solidFill>
                <a:latin typeface="HGP創英角ﾎﾟｯﾌﾟ体" panose="040B0A00000000000000" pitchFamily="50" charset="-128"/>
                <a:ea typeface="HGP創英角ﾎﾟｯﾌﾟ体" panose="040B0A00000000000000" pitchFamily="50" charset="-128"/>
              </a:rPr>
              <a:t>主力メンバー移籍</a:t>
            </a:r>
          </a:p>
        </p:txBody>
      </p:sp>
      <p:sp>
        <p:nvSpPr>
          <p:cNvPr id="274" name="右矢印 273"/>
          <p:cNvSpPr/>
          <p:nvPr/>
        </p:nvSpPr>
        <p:spPr>
          <a:xfrm rot="6598605">
            <a:off x="9916539" y="2925090"/>
            <a:ext cx="692295" cy="588256"/>
          </a:xfrm>
          <a:prstGeom prst="rightArrow">
            <a:avLst>
              <a:gd name="adj1" fmla="val 50000"/>
              <a:gd name="adj2" fmla="val 559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82" name="テキスト ボックス 281"/>
          <p:cNvSpPr txBox="1"/>
          <p:nvPr/>
        </p:nvSpPr>
        <p:spPr>
          <a:xfrm>
            <a:off x="8480548" y="652626"/>
            <a:ext cx="3416880" cy="400110"/>
          </a:xfrm>
          <a:prstGeom prst="rect">
            <a:avLst/>
          </a:prstGeom>
          <a:noFill/>
        </p:spPr>
        <p:txBody>
          <a:bodyPr wrap="square" rtlCol="0">
            <a:spAutoFit/>
          </a:bodyPr>
          <a:lstStyle/>
          <a:p>
            <a:pPr algn="r"/>
            <a:r>
              <a:rPr lang="ja-JP" altLang="en-US" sz="2000" dirty="0">
                <a:solidFill>
                  <a:srgbClr val="3399FF"/>
                </a:solidFill>
                <a:latin typeface="HGP創英角ﾎﾟｯﾌﾟ体" panose="040B0A00000000000000" pitchFamily="50" charset="-128"/>
                <a:ea typeface="HGP創英角ﾎﾟｯﾌﾟ体" panose="040B0A00000000000000" pitchFamily="50" charset="-128"/>
              </a:rPr>
              <a:t>他工場でも頑張るぞ！！</a:t>
            </a:r>
          </a:p>
        </p:txBody>
      </p:sp>
      <p:sp>
        <p:nvSpPr>
          <p:cNvPr id="5" name="正方形/長方形 4"/>
          <p:cNvSpPr/>
          <p:nvPr/>
        </p:nvSpPr>
        <p:spPr>
          <a:xfrm>
            <a:off x="9136285" y="3498684"/>
            <a:ext cx="2098651" cy="584775"/>
          </a:xfrm>
          <a:prstGeom prst="rect">
            <a:avLst/>
          </a:prstGeom>
          <a:noFill/>
          <a:ln>
            <a:noFill/>
          </a:ln>
        </p:spPr>
        <p:txBody>
          <a:bodyPr wrap="none" lIns="91440" tIns="45720" rIns="91440" bIns="45720">
            <a:spAutoFit/>
          </a:bodyPr>
          <a:lstStyle/>
          <a:p>
            <a:pPr algn="ctr"/>
            <a:r>
              <a:rPr lang="ja-JP" altLang="en-US" sz="3200" b="1" dirty="0">
                <a:ln w="12700">
                  <a:solidFill>
                    <a:schemeClr val="tx2">
                      <a:satMod val="155000"/>
                    </a:schemeClr>
                  </a:solidFill>
                  <a:prstDash val="solid"/>
                </a:ln>
                <a:solidFill>
                  <a:srgbClr val="FF0000"/>
                </a:solidFill>
              </a:rPr>
              <a:t>戦力低下</a:t>
            </a:r>
            <a:r>
              <a:rPr lang="en-US" altLang="ja-JP" sz="3200" b="1" i="1" dirty="0">
                <a:ln w="12700">
                  <a:solidFill>
                    <a:schemeClr val="tx2">
                      <a:satMod val="155000"/>
                    </a:schemeClr>
                  </a:solidFill>
                  <a:prstDash val="solid"/>
                </a:ln>
                <a:solidFill>
                  <a:srgbClr val="FF0000"/>
                </a:solidFill>
              </a:rPr>
              <a:t>!!</a:t>
            </a:r>
            <a:endParaRPr lang="ja-JP" altLang="en-US" sz="3200" b="1" i="1" dirty="0">
              <a:ln w="12700">
                <a:solidFill>
                  <a:schemeClr val="tx2">
                    <a:satMod val="155000"/>
                  </a:schemeClr>
                </a:solidFill>
                <a:prstDash val="solid"/>
              </a:ln>
              <a:solidFill>
                <a:srgbClr val="FF0000"/>
              </a:solidFill>
            </a:endParaRPr>
          </a:p>
        </p:txBody>
      </p:sp>
      <p:grpSp>
        <p:nvGrpSpPr>
          <p:cNvPr id="10" name="グループ化 9"/>
          <p:cNvGrpSpPr/>
          <p:nvPr/>
        </p:nvGrpSpPr>
        <p:grpSpPr>
          <a:xfrm>
            <a:off x="9526191" y="1054424"/>
            <a:ext cx="1313318" cy="1334694"/>
            <a:chOff x="9666322" y="1884524"/>
            <a:chExt cx="1313318" cy="1334694"/>
          </a:xfrm>
        </p:grpSpPr>
        <p:sp>
          <p:nvSpPr>
            <p:cNvPr id="88" name="Freeform 830"/>
            <p:cNvSpPr>
              <a:spLocks/>
            </p:cNvSpPr>
            <p:nvPr/>
          </p:nvSpPr>
          <p:spPr bwMode="auto">
            <a:xfrm flipH="1">
              <a:off x="9687927" y="2176604"/>
              <a:ext cx="977065" cy="809690"/>
            </a:xfrm>
            <a:custGeom>
              <a:avLst/>
              <a:gdLst>
                <a:gd name="T0" fmla="*/ 1088 w 236"/>
                <a:gd name="T1" fmla="*/ 6198 h 224"/>
                <a:gd name="T2" fmla="*/ 6016 w 236"/>
                <a:gd name="T3" fmla="*/ 11341 h 224"/>
                <a:gd name="T4" fmla="*/ 13312 w 236"/>
                <a:gd name="T5" fmla="*/ 6259 h 224"/>
                <a:gd name="T6" fmla="*/ 15040 w 236"/>
                <a:gd name="T7" fmla="*/ 4405 h 224"/>
                <a:gd name="T8" fmla="*/ 12160 w 236"/>
                <a:gd name="T9" fmla="*/ 3567 h 224"/>
                <a:gd name="T10" fmla="*/ 11008 w 236"/>
                <a:gd name="T11" fmla="*/ 1165 h 224"/>
                <a:gd name="T12" fmla="*/ 10560 w 236"/>
                <a:gd name="T13" fmla="*/ 1801 h 224"/>
                <a:gd name="T14" fmla="*/ 9152 w 236"/>
                <a:gd name="T15" fmla="*/ 119 h 224"/>
                <a:gd name="T16" fmla="*/ 7424 w 236"/>
                <a:gd name="T17" fmla="*/ 892 h 224"/>
                <a:gd name="T18" fmla="*/ 6976 w 236"/>
                <a:gd name="T19" fmla="*/ 0 h 224"/>
                <a:gd name="T20" fmla="*/ 5696 w 236"/>
                <a:gd name="T21" fmla="*/ 1056 h 224"/>
                <a:gd name="T22" fmla="*/ 5312 w 236"/>
                <a:gd name="T23" fmla="*/ 233 h 224"/>
                <a:gd name="T24" fmla="*/ 3264 w 236"/>
                <a:gd name="T25" fmla="*/ 1408 h 224"/>
                <a:gd name="T26" fmla="*/ 2880 w 236"/>
                <a:gd name="T27" fmla="*/ 1165 h 224"/>
                <a:gd name="T28" fmla="*/ 1088 w 236"/>
                <a:gd name="T29" fmla="*/ 6198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6" h="224">
                  <a:moveTo>
                    <a:pt x="17" y="111"/>
                  </a:moveTo>
                  <a:cubicBezTo>
                    <a:pt x="17" y="111"/>
                    <a:pt x="0" y="178"/>
                    <a:pt x="94" y="203"/>
                  </a:cubicBezTo>
                  <a:cubicBezTo>
                    <a:pt x="94" y="203"/>
                    <a:pt x="183" y="224"/>
                    <a:pt x="208" y="112"/>
                  </a:cubicBezTo>
                  <a:cubicBezTo>
                    <a:pt x="208" y="112"/>
                    <a:pt x="236" y="104"/>
                    <a:pt x="235" y="79"/>
                  </a:cubicBezTo>
                  <a:cubicBezTo>
                    <a:pt x="234" y="53"/>
                    <a:pt x="204" y="33"/>
                    <a:pt x="190" y="64"/>
                  </a:cubicBezTo>
                  <a:cubicBezTo>
                    <a:pt x="190" y="64"/>
                    <a:pt x="189" y="28"/>
                    <a:pt x="172" y="21"/>
                  </a:cubicBezTo>
                  <a:cubicBezTo>
                    <a:pt x="165" y="32"/>
                    <a:pt x="165" y="32"/>
                    <a:pt x="165" y="32"/>
                  </a:cubicBezTo>
                  <a:cubicBezTo>
                    <a:pt x="165" y="32"/>
                    <a:pt x="157" y="9"/>
                    <a:pt x="143" y="2"/>
                  </a:cubicBezTo>
                  <a:cubicBezTo>
                    <a:pt x="116" y="16"/>
                    <a:pt x="116" y="16"/>
                    <a:pt x="116" y="16"/>
                  </a:cubicBezTo>
                  <a:cubicBezTo>
                    <a:pt x="109" y="0"/>
                    <a:pt x="109" y="0"/>
                    <a:pt x="109" y="0"/>
                  </a:cubicBezTo>
                  <a:cubicBezTo>
                    <a:pt x="89" y="19"/>
                    <a:pt x="89" y="19"/>
                    <a:pt x="89" y="19"/>
                  </a:cubicBezTo>
                  <a:cubicBezTo>
                    <a:pt x="83" y="4"/>
                    <a:pt x="83" y="4"/>
                    <a:pt x="83" y="4"/>
                  </a:cubicBezTo>
                  <a:cubicBezTo>
                    <a:pt x="51" y="25"/>
                    <a:pt x="51" y="25"/>
                    <a:pt x="51" y="25"/>
                  </a:cubicBezTo>
                  <a:cubicBezTo>
                    <a:pt x="45" y="21"/>
                    <a:pt x="45" y="21"/>
                    <a:pt x="45" y="21"/>
                  </a:cubicBezTo>
                  <a:lnTo>
                    <a:pt x="17" y="111"/>
                  </a:ln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89" name="Freeform 831"/>
            <p:cNvSpPr>
              <a:spLocks/>
            </p:cNvSpPr>
            <p:nvPr/>
          </p:nvSpPr>
          <p:spPr bwMode="auto">
            <a:xfrm flipH="1">
              <a:off x="9700347" y="1964014"/>
              <a:ext cx="861142" cy="447363"/>
            </a:xfrm>
            <a:custGeom>
              <a:avLst/>
              <a:gdLst>
                <a:gd name="T0" fmla="*/ 576 w 208"/>
                <a:gd name="T1" fmla="*/ 6341 h 124"/>
                <a:gd name="T2" fmla="*/ 1280 w 208"/>
                <a:gd name="T3" fmla="*/ 4407 h 124"/>
                <a:gd name="T4" fmla="*/ 1664 w 208"/>
                <a:gd name="T5" fmla="*/ 4647 h 124"/>
                <a:gd name="T6" fmla="*/ 3712 w 208"/>
                <a:gd name="T7" fmla="*/ 3478 h 124"/>
                <a:gd name="T8" fmla="*/ 4096 w 208"/>
                <a:gd name="T9" fmla="*/ 4311 h 124"/>
                <a:gd name="T10" fmla="*/ 5376 w 208"/>
                <a:gd name="T11" fmla="*/ 3249 h 124"/>
                <a:gd name="T12" fmla="*/ 5824 w 208"/>
                <a:gd name="T13" fmla="*/ 4134 h 124"/>
                <a:gd name="T14" fmla="*/ 7552 w 208"/>
                <a:gd name="T15" fmla="*/ 3367 h 124"/>
                <a:gd name="T16" fmla="*/ 8960 w 208"/>
                <a:gd name="T17" fmla="*/ 5031 h 124"/>
                <a:gd name="T18" fmla="*/ 9408 w 208"/>
                <a:gd name="T19" fmla="*/ 4407 h 124"/>
                <a:gd name="T20" fmla="*/ 10560 w 208"/>
                <a:gd name="T21" fmla="*/ 6788 h 124"/>
                <a:gd name="T22" fmla="*/ 13184 w 208"/>
                <a:gd name="T23" fmla="*/ 6844 h 124"/>
                <a:gd name="T24" fmla="*/ 13312 w 208"/>
                <a:gd name="T25" fmla="*/ 6788 h 124"/>
                <a:gd name="T26" fmla="*/ 11648 w 208"/>
                <a:gd name="T27" fmla="*/ 4194 h 124"/>
                <a:gd name="T28" fmla="*/ 12416 w 208"/>
                <a:gd name="T29" fmla="*/ 3249 h 124"/>
                <a:gd name="T30" fmla="*/ 11008 w 208"/>
                <a:gd name="T31" fmla="*/ 3478 h 124"/>
                <a:gd name="T32" fmla="*/ 10432 w 208"/>
                <a:gd name="T33" fmla="*/ 2438 h 124"/>
                <a:gd name="T34" fmla="*/ 10240 w 208"/>
                <a:gd name="T35" fmla="*/ 3203 h 124"/>
                <a:gd name="T36" fmla="*/ 320 w 208"/>
                <a:gd name="T37" fmla="*/ 3931 h 124"/>
                <a:gd name="T38" fmla="*/ 768 w 208"/>
                <a:gd name="T39" fmla="*/ 4647 h 124"/>
                <a:gd name="T40" fmla="*/ 0 w 208"/>
                <a:gd name="T41" fmla="*/ 5240 h 124"/>
                <a:gd name="T42" fmla="*/ 576 w 208"/>
                <a:gd name="T43" fmla="*/ 6341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8" h="124">
                  <a:moveTo>
                    <a:pt x="9" y="115"/>
                  </a:moveTo>
                  <a:cubicBezTo>
                    <a:pt x="20" y="80"/>
                    <a:pt x="20" y="80"/>
                    <a:pt x="20" y="80"/>
                  </a:cubicBezTo>
                  <a:cubicBezTo>
                    <a:pt x="26" y="84"/>
                    <a:pt x="26" y="84"/>
                    <a:pt x="26" y="84"/>
                  </a:cubicBezTo>
                  <a:cubicBezTo>
                    <a:pt x="58" y="63"/>
                    <a:pt x="58" y="63"/>
                    <a:pt x="58" y="63"/>
                  </a:cubicBezTo>
                  <a:cubicBezTo>
                    <a:pt x="64" y="78"/>
                    <a:pt x="64" y="78"/>
                    <a:pt x="64" y="78"/>
                  </a:cubicBezTo>
                  <a:cubicBezTo>
                    <a:pt x="84" y="59"/>
                    <a:pt x="84" y="59"/>
                    <a:pt x="84" y="59"/>
                  </a:cubicBezTo>
                  <a:cubicBezTo>
                    <a:pt x="91" y="75"/>
                    <a:pt x="91" y="75"/>
                    <a:pt x="91" y="75"/>
                  </a:cubicBezTo>
                  <a:cubicBezTo>
                    <a:pt x="118" y="61"/>
                    <a:pt x="118" y="61"/>
                    <a:pt x="118" y="61"/>
                  </a:cubicBezTo>
                  <a:cubicBezTo>
                    <a:pt x="132" y="68"/>
                    <a:pt x="140" y="91"/>
                    <a:pt x="140" y="91"/>
                  </a:cubicBezTo>
                  <a:cubicBezTo>
                    <a:pt x="147" y="80"/>
                    <a:pt x="147" y="80"/>
                    <a:pt x="147" y="80"/>
                  </a:cubicBezTo>
                  <a:cubicBezTo>
                    <a:pt x="164" y="87"/>
                    <a:pt x="165" y="123"/>
                    <a:pt x="165" y="123"/>
                  </a:cubicBezTo>
                  <a:cubicBezTo>
                    <a:pt x="176" y="98"/>
                    <a:pt x="198" y="106"/>
                    <a:pt x="206" y="124"/>
                  </a:cubicBezTo>
                  <a:cubicBezTo>
                    <a:pt x="208" y="123"/>
                    <a:pt x="208" y="123"/>
                    <a:pt x="208" y="123"/>
                  </a:cubicBezTo>
                  <a:cubicBezTo>
                    <a:pt x="208" y="123"/>
                    <a:pt x="205" y="93"/>
                    <a:pt x="182" y="76"/>
                  </a:cubicBezTo>
                  <a:cubicBezTo>
                    <a:pt x="194" y="59"/>
                    <a:pt x="194" y="59"/>
                    <a:pt x="194" y="59"/>
                  </a:cubicBezTo>
                  <a:cubicBezTo>
                    <a:pt x="172" y="63"/>
                    <a:pt x="172" y="63"/>
                    <a:pt x="172" y="63"/>
                  </a:cubicBezTo>
                  <a:cubicBezTo>
                    <a:pt x="172" y="63"/>
                    <a:pt x="171" y="52"/>
                    <a:pt x="163" y="44"/>
                  </a:cubicBezTo>
                  <a:cubicBezTo>
                    <a:pt x="160" y="58"/>
                    <a:pt x="160" y="58"/>
                    <a:pt x="160" y="58"/>
                  </a:cubicBezTo>
                  <a:cubicBezTo>
                    <a:pt x="160" y="58"/>
                    <a:pt x="93" y="0"/>
                    <a:pt x="5" y="71"/>
                  </a:cubicBezTo>
                  <a:cubicBezTo>
                    <a:pt x="12" y="84"/>
                    <a:pt x="12" y="84"/>
                    <a:pt x="12" y="84"/>
                  </a:cubicBezTo>
                  <a:cubicBezTo>
                    <a:pt x="0" y="95"/>
                    <a:pt x="0" y="95"/>
                    <a:pt x="0" y="95"/>
                  </a:cubicBezTo>
                  <a:lnTo>
                    <a:pt x="9" y="115"/>
                  </a:lnTo>
                  <a:close/>
                </a:path>
              </a:pathLst>
            </a:custGeom>
            <a:solidFill>
              <a:schemeClr val="tx1"/>
            </a:solidFill>
            <a:ln w="20701" cap="rnd">
              <a:solidFill>
                <a:srgbClr val="000000"/>
              </a:solidFill>
              <a:prstDash val="solid"/>
              <a:round/>
              <a:headEnd/>
              <a:tailEnd/>
            </a:ln>
          </p:spPr>
          <p:txBody>
            <a:bodyPr/>
            <a:lstStyle/>
            <a:p>
              <a:endParaRPr lang="ja-JP" altLang="en-US" dirty="0"/>
            </a:p>
          </p:txBody>
        </p:sp>
        <p:sp>
          <p:nvSpPr>
            <p:cNvPr id="90" name="Freeform 832"/>
            <p:cNvSpPr>
              <a:spLocks/>
            </p:cNvSpPr>
            <p:nvPr/>
          </p:nvSpPr>
          <p:spPr bwMode="auto">
            <a:xfrm flipH="1">
              <a:off x="10043976" y="2474230"/>
              <a:ext cx="451272" cy="329052"/>
            </a:xfrm>
            <a:custGeom>
              <a:avLst/>
              <a:gdLst>
                <a:gd name="T0" fmla="*/ 6848 w 109"/>
                <a:gd name="T1" fmla="*/ 0 h 91"/>
                <a:gd name="T2" fmla="*/ 0 w 109"/>
                <a:gd name="T3" fmla="*/ 1802 h 91"/>
                <a:gd name="T4" fmla="*/ 4480 w 109"/>
                <a:gd name="T5" fmla="*/ 4871 h 91"/>
                <a:gd name="T6" fmla="*/ 6848 w 109"/>
                <a:gd name="T7" fmla="*/ 0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1">
                  <a:moveTo>
                    <a:pt x="107" y="0"/>
                  </a:moveTo>
                  <a:cubicBezTo>
                    <a:pt x="0" y="32"/>
                    <a:pt x="0" y="32"/>
                    <a:pt x="0" y="32"/>
                  </a:cubicBezTo>
                  <a:cubicBezTo>
                    <a:pt x="0" y="32"/>
                    <a:pt x="15" y="91"/>
                    <a:pt x="70" y="87"/>
                  </a:cubicBezTo>
                  <a:cubicBezTo>
                    <a:pt x="109" y="74"/>
                    <a:pt x="107" y="0"/>
                    <a:pt x="107"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sp>
          <p:nvSpPr>
            <p:cNvPr id="91" name="Freeform 833"/>
            <p:cNvSpPr>
              <a:spLocks/>
            </p:cNvSpPr>
            <p:nvPr/>
          </p:nvSpPr>
          <p:spPr bwMode="auto">
            <a:xfrm flipH="1">
              <a:off x="9723118" y="2415074"/>
              <a:ext cx="76592" cy="90582"/>
            </a:xfrm>
            <a:custGeom>
              <a:avLst/>
              <a:gdLst>
                <a:gd name="T0" fmla="*/ 0 w 18"/>
                <a:gd name="T1" fmla="*/ 0 h 25"/>
                <a:gd name="T2" fmla="*/ 68 w 18"/>
                <a:gd name="T3" fmla="*/ 1413 h 25"/>
                <a:gd name="T4" fmla="*/ 0 60000 65536"/>
                <a:gd name="T5" fmla="*/ 0 60000 65536"/>
              </a:gdLst>
              <a:ahLst/>
              <a:cxnLst>
                <a:cxn ang="T4">
                  <a:pos x="T0" y="T1"/>
                </a:cxn>
                <a:cxn ang="T5">
                  <a:pos x="T2" y="T3"/>
                </a:cxn>
              </a:cxnLst>
              <a:rect l="0" t="0" r="r" b="b"/>
              <a:pathLst>
                <a:path w="18" h="25">
                  <a:moveTo>
                    <a:pt x="0" y="0"/>
                  </a:moveTo>
                  <a:cubicBezTo>
                    <a:pt x="0" y="0"/>
                    <a:pt x="18" y="11"/>
                    <a:pt x="1" y="2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2" name="Freeform 834"/>
            <p:cNvSpPr>
              <a:spLocks/>
            </p:cNvSpPr>
            <p:nvPr/>
          </p:nvSpPr>
          <p:spPr bwMode="auto">
            <a:xfrm flipH="1">
              <a:off x="10346204" y="2304158"/>
              <a:ext cx="74522" cy="64701"/>
            </a:xfrm>
            <a:custGeom>
              <a:avLst/>
              <a:gdLst>
                <a:gd name="T0" fmla="*/ 0 w 18"/>
                <a:gd name="T1" fmla="*/ 972 h 18"/>
                <a:gd name="T2" fmla="*/ 1152 w 18"/>
                <a:gd name="T3" fmla="*/ 972 h 18"/>
                <a:gd name="T4" fmla="*/ 0 60000 65536"/>
                <a:gd name="T5" fmla="*/ 0 60000 65536"/>
              </a:gdLst>
              <a:ahLst/>
              <a:cxnLst>
                <a:cxn ang="T4">
                  <a:pos x="T0" y="T1"/>
                </a:cxn>
                <a:cxn ang="T5">
                  <a:pos x="T2" y="T3"/>
                </a:cxn>
              </a:cxnLst>
              <a:rect l="0" t="0" r="r" b="b"/>
              <a:pathLst>
                <a:path w="18" h="18">
                  <a:moveTo>
                    <a:pt x="0" y="18"/>
                  </a:moveTo>
                  <a:cubicBezTo>
                    <a:pt x="0" y="18"/>
                    <a:pt x="9" y="0"/>
                    <a:pt x="18" y="1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3" name="Freeform 835"/>
            <p:cNvSpPr>
              <a:spLocks/>
            </p:cNvSpPr>
            <p:nvPr/>
          </p:nvSpPr>
          <p:spPr bwMode="auto">
            <a:xfrm flipH="1">
              <a:off x="10230281" y="2304158"/>
              <a:ext cx="66242" cy="61004"/>
            </a:xfrm>
            <a:custGeom>
              <a:avLst/>
              <a:gdLst>
                <a:gd name="T0" fmla="*/ 0 w 16"/>
                <a:gd name="T1" fmla="*/ 908 h 17"/>
                <a:gd name="T2" fmla="*/ 1024 w 16"/>
                <a:gd name="T3" fmla="*/ 637 h 17"/>
                <a:gd name="T4" fmla="*/ 0 60000 65536"/>
                <a:gd name="T5" fmla="*/ 0 60000 65536"/>
              </a:gdLst>
              <a:ahLst/>
              <a:cxnLst>
                <a:cxn ang="T4">
                  <a:pos x="T0" y="T1"/>
                </a:cxn>
                <a:cxn ang="T5">
                  <a:pos x="T2" y="T3"/>
                </a:cxn>
              </a:cxnLst>
              <a:rect l="0" t="0" r="r" b="b"/>
              <a:pathLst>
                <a:path w="16" h="17">
                  <a:moveTo>
                    <a:pt x="0" y="17"/>
                  </a:moveTo>
                  <a:cubicBezTo>
                    <a:pt x="0" y="17"/>
                    <a:pt x="5" y="0"/>
                    <a:pt x="16" y="12"/>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4" name="Freeform 836"/>
            <p:cNvSpPr>
              <a:spLocks/>
            </p:cNvSpPr>
            <p:nvPr/>
          </p:nvSpPr>
          <p:spPr bwMode="auto">
            <a:xfrm flipH="1">
              <a:off x="10193020" y="2248700"/>
              <a:ext cx="99363" cy="36972"/>
            </a:xfrm>
            <a:custGeom>
              <a:avLst/>
              <a:gdLst>
                <a:gd name="T0" fmla="*/ 0 w 24"/>
                <a:gd name="T1" fmla="*/ 640 h 10"/>
                <a:gd name="T2" fmla="*/ 1536 w 24"/>
                <a:gd name="T3" fmla="*/ 320 h 10"/>
                <a:gd name="T4" fmla="*/ 0 60000 65536"/>
                <a:gd name="T5" fmla="*/ 0 60000 65536"/>
              </a:gdLst>
              <a:ahLst/>
              <a:cxnLst>
                <a:cxn ang="T4">
                  <a:pos x="T0" y="T1"/>
                </a:cxn>
                <a:cxn ang="T5">
                  <a:pos x="T2" y="T3"/>
                </a:cxn>
              </a:cxnLst>
              <a:rect l="0" t="0" r="r" b="b"/>
              <a:pathLst>
                <a:path w="24" h="10">
                  <a:moveTo>
                    <a:pt x="0" y="10"/>
                  </a:moveTo>
                  <a:cubicBezTo>
                    <a:pt x="0" y="10"/>
                    <a:pt x="8" y="0"/>
                    <a:pt x="24" y="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5" name="Freeform 837"/>
            <p:cNvSpPr>
              <a:spLocks/>
            </p:cNvSpPr>
            <p:nvPr/>
          </p:nvSpPr>
          <p:spPr bwMode="auto">
            <a:xfrm flipH="1">
              <a:off x="10346204" y="2263488"/>
              <a:ext cx="82802" cy="31426"/>
            </a:xfrm>
            <a:custGeom>
              <a:avLst/>
              <a:gdLst>
                <a:gd name="T0" fmla="*/ 0 w 20"/>
                <a:gd name="T1" fmla="*/ 189 h 9"/>
                <a:gd name="T2" fmla="*/ 1280 w 20"/>
                <a:gd name="T3" fmla="*/ 402 h 9"/>
                <a:gd name="T4" fmla="*/ 0 60000 65536"/>
                <a:gd name="T5" fmla="*/ 0 60000 65536"/>
              </a:gdLst>
              <a:ahLst/>
              <a:cxnLst>
                <a:cxn ang="T4">
                  <a:pos x="T0" y="T1"/>
                </a:cxn>
                <a:cxn ang="T5">
                  <a:pos x="T2" y="T3"/>
                </a:cxn>
              </a:cxnLst>
              <a:rect l="0" t="0" r="r" b="b"/>
              <a:pathLst>
                <a:path w="20" h="9">
                  <a:moveTo>
                    <a:pt x="0" y="4"/>
                  </a:moveTo>
                  <a:cubicBezTo>
                    <a:pt x="0" y="4"/>
                    <a:pt x="16" y="0"/>
                    <a:pt x="20" y="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6" name="Freeform 838"/>
            <p:cNvSpPr>
              <a:spLocks/>
            </p:cNvSpPr>
            <p:nvPr/>
          </p:nvSpPr>
          <p:spPr bwMode="auto">
            <a:xfrm flipH="1">
              <a:off x="10420726" y="2204333"/>
              <a:ext cx="33121" cy="62853"/>
            </a:xfrm>
            <a:custGeom>
              <a:avLst/>
              <a:gdLst>
                <a:gd name="T0" fmla="*/ 0 w 8"/>
                <a:gd name="T1" fmla="*/ 1088 h 17"/>
                <a:gd name="T2" fmla="*/ 512 w 8"/>
                <a:gd name="T3" fmla="*/ 0 h 17"/>
                <a:gd name="T4" fmla="*/ 0 60000 65536"/>
                <a:gd name="T5" fmla="*/ 0 60000 65536"/>
              </a:gdLst>
              <a:ahLst/>
              <a:cxnLst>
                <a:cxn ang="T4">
                  <a:pos x="T0" y="T1"/>
                </a:cxn>
                <a:cxn ang="T5">
                  <a:pos x="T2" y="T3"/>
                </a:cxn>
              </a:cxnLst>
              <a:rect l="0" t="0" r="r" b="b"/>
              <a:pathLst>
                <a:path w="8" h="17">
                  <a:moveTo>
                    <a:pt x="0" y="17"/>
                  </a:moveTo>
                  <a:cubicBezTo>
                    <a:pt x="0" y="17"/>
                    <a:pt x="2" y="3"/>
                    <a:pt x="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97" name="Freeform 839"/>
            <p:cNvSpPr>
              <a:spLocks/>
            </p:cNvSpPr>
            <p:nvPr/>
          </p:nvSpPr>
          <p:spPr bwMode="auto">
            <a:xfrm flipH="1">
              <a:off x="9832831" y="2328190"/>
              <a:ext cx="1001906" cy="891028"/>
            </a:xfrm>
            <a:custGeom>
              <a:avLst/>
              <a:gdLst>
                <a:gd name="T0" fmla="*/ 8640 w 242"/>
                <a:gd name="T1" fmla="*/ 9095 h 246"/>
                <a:gd name="T2" fmla="*/ 3712 w 242"/>
                <a:gd name="T3" fmla="*/ 3905 h 246"/>
                <a:gd name="T4" fmla="*/ 4736 w 242"/>
                <a:gd name="T5" fmla="*/ 1121 h 246"/>
                <a:gd name="T6" fmla="*/ 3584 w 242"/>
                <a:gd name="T7" fmla="*/ 0 h 246"/>
                <a:gd name="T8" fmla="*/ 576 w 242"/>
                <a:gd name="T9" fmla="*/ 519 h 246"/>
                <a:gd name="T10" fmla="*/ 256 w 242"/>
                <a:gd name="T11" fmla="*/ 1648 h 246"/>
                <a:gd name="T12" fmla="*/ 3328 w 242"/>
                <a:gd name="T13" fmla="*/ 9509 h 246"/>
                <a:gd name="T14" fmla="*/ 1024 w 242"/>
                <a:gd name="T15" fmla="*/ 13917 h 246"/>
                <a:gd name="T16" fmla="*/ 15296 w 242"/>
                <a:gd name="T17" fmla="*/ 13917 h 246"/>
                <a:gd name="T18" fmla="*/ 13120 w 242"/>
                <a:gd name="T19" fmla="*/ 8251 h 246"/>
                <a:gd name="T20" fmla="*/ 8640 w 242"/>
                <a:gd name="T21" fmla="*/ 9095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2" h="246">
                  <a:moveTo>
                    <a:pt x="135" y="161"/>
                  </a:moveTo>
                  <a:cubicBezTo>
                    <a:pt x="41" y="136"/>
                    <a:pt x="58" y="69"/>
                    <a:pt x="58" y="69"/>
                  </a:cubicBezTo>
                  <a:cubicBezTo>
                    <a:pt x="74" y="20"/>
                    <a:pt x="74" y="20"/>
                    <a:pt x="74" y="20"/>
                  </a:cubicBezTo>
                  <a:cubicBezTo>
                    <a:pt x="56" y="0"/>
                    <a:pt x="56" y="0"/>
                    <a:pt x="56" y="0"/>
                  </a:cubicBezTo>
                  <a:cubicBezTo>
                    <a:pt x="56" y="0"/>
                    <a:pt x="37" y="27"/>
                    <a:pt x="9" y="9"/>
                  </a:cubicBezTo>
                  <a:cubicBezTo>
                    <a:pt x="9" y="9"/>
                    <a:pt x="0" y="20"/>
                    <a:pt x="4" y="29"/>
                  </a:cubicBezTo>
                  <a:cubicBezTo>
                    <a:pt x="4" y="29"/>
                    <a:pt x="19" y="98"/>
                    <a:pt x="52" y="168"/>
                  </a:cubicBezTo>
                  <a:cubicBezTo>
                    <a:pt x="52" y="168"/>
                    <a:pt x="15" y="213"/>
                    <a:pt x="16" y="246"/>
                  </a:cubicBezTo>
                  <a:cubicBezTo>
                    <a:pt x="239" y="246"/>
                    <a:pt x="239" y="246"/>
                    <a:pt x="239" y="246"/>
                  </a:cubicBezTo>
                  <a:cubicBezTo>
                    <a:pt x="239" y="246"/>
                    <a:pt x="242" y="183"/>
                    <a:pt x="205" y="146"/>
                  </a:cubicBezTo>
                  <a:cubicBezTo>
                    <a:pt x="172" y="170"/>
                    <a:pt x="135" y="161"/>
                    <a:pt x="135" y="161"/>
                  </a:cubicBez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98" name="Freeform 840"/>
            <p:cNvSpPr>
              <a:spLocks/>
            </p:cNvSpPr>
            <p:nvPr/>
          </p:nvSpPr>
          <p:spPr bwMode="auto">
            <a:xfrm flipH="1">
              <a:off x="10275822" y="2877226"/>
              <a:ext cx="149044" cy="134948"/>
            </a:xfrm>
            <a:custGeom>
              <a:avLst/>
              <a:gdLst>
                <a:gd name="T0" fmla="*/ 2304 w 36"/>
                <a:gd name="T1" fmla="*/ 545 h 37"/>
                <a:gd name="T2" fmla="*/ 576 w 36"/>
                <a:gd name="T3" fmla="*/ 0 h 37"/>
                <a:gd name="T4" fmla="*/ 0 w 36"/>
                <a:gd name="T5" fmla="*/ 2180 h 37"/>
                <a:gd name="T6" fmla="*/ 2304 w 36"/>
                <a:gd name="T7" fmla="*/ 545 h 37"/>
                <a:gd name="T8" fmla="*/ 2304 w 36"/>
                <a:gd name="T9" fmla="*/ 54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7">
                  <a:moveTo>
                    <a:pt x="36" y="9"/>
                  </a:moveTo>
                  <a:cubicBezTo>
                    <a:pt x="26" y="6"/>
                    <a:pt x="17" y="3"/>
                    <a:pt x="9" y="0"/>
                  </a:cubicBezTo>
                  <a:cubicBezTo>
                    <a:pt x="0" y="37"/>
                    <a:pt x="0" y="37"/>
                    <a:pt x="0" y="37"/>
                  </a:cubicBezTo>
                  <a:cubicBezTo>
                    <a:pt x="36" y="9"/>
                    <a:pt x="36" y="9"/>
                    <a:pt x="36" y="9"/>
                  </a:cubicBezTo>
                  <a:cubicBezTo>
                    <a:pt x="36" y="9"/>
                    <a:pt x="36" y="9"/>
                    <a:pt x="36" y="9"/>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99" name="Freeform 841"/>
            <p:cNvSpPr>
              <a:spLocks/>
            </p:cNvSpPr>
            <p:nvPr/>
          </p:nvSpPr>
          <p:spPr bwMode="auto">
            <a:xfrm flipH="1">
              <a:off x="10391745" y="2873529"/>
              <a:ext cx="136623" cy="112765"/>
            </a:xfrm>
            <a:custGeom>
              <a:avLst/>
              <a:gdLst>
                <a:gd name="T0" fmla="*/ 2112 w 33"/>
                <a:gd name="T1" fmla="*/ 0 h 31"/>
                <a:gd name="T2" fmla="*/ 0 w 33"/>
                <a:gd name="T3" fmla="*/ 1797 h 31"/>
                <a:gd name="T4" fmla="*/ 1664 w 33"/>
                <a:gd name="T5" fmla="*/ 1379 h 31"/>
                <a:gd name="T6" fmla="*/ 0 60000 65536"/>
                <a:gd name="T7" fmla="*/ 0 60000 65536"/>
                <a:gd name="T8" fmla="*/ 0 60000 65536"/>
              </a:gdLst>
              <a:ahLst/>
              <a:cxnLst>
                <a:cxn ang="T6">
                  <a:pos x="T0" y="T1"/>
                </a:cxn>
                <a:cxn ang="T7">
                  <a:pos x="T2" y="T3"/>
                </a:cxn>
                <a:cxn ang="T8">
                  <a:pos x="T4" y="T5"/>
                </a:cxn>
              </a:cxnLst>
              <a:rect l="0" t="0" r="r" b="b"/>
              <a:pathLst>
                <a:path w="33" h="31">
                  <a:moveTo>
                    <a:pt x="33" y="0"/>
                  </a:moveTo>
                  <a:cubicBezTo>
                    <a:pt x="0" y="31"/>
                    <a:pt x="0" y="31"/>
                    <a:pt x="0" y="31"/>
                  </a:cubicBezTo>
                  <a:cubicBezTo>
                    <a:pt x="0" y="31"/>
                    <a:pt x="12" y="20"/>
                    <a:pt x="26" y="2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0" name="Freeform 842"/>
            <p:cNvSpPr>
              <a:spLocks/>
            </p:cNvSpPr>
            <p:nvPr/>
          </p:nvSpPr>
          <p:spPr bwMode="auto">
            <a:xfrm flipH="1">
              <a:off x="10180600" y="2917895"/>
              <a:ext cx="157324" cy="109068"/>
            </a:xfrm>
            <a:custGeom>
              <a:avLst/>
              <a:gdLst>
                <a:gd name="T0" fmla="*/ 0 w 38"/>
                <a:gd name="T1" fmla="*/ 820 h 30"/>
                <a:gd name="T2" fmla="*/ 1856 w 38"/>
                <a:gd name="T3" fmla="*/ 1733 h 30"/>
                <a:gd name="T4" fmla="*/ 2432 w 38"/>
                <a:gd name="T5" fmla="*/ 0 h 30"/>
                <a:gd name="T6" fmla="*/ 0 60000 65536"/>
                <a:gd name="T7" fmla="*/ 0 60000 65536"/>
                <a:gd name="T8" fmla="*/ 0 60000 65536"/>
              </a:gdLst>
              <a:ahLst/>
              <a:cxnLst>
                <a:cxn ang="T6">
                  <a:pos x="T0" y="T1"/>
                </a:cxn>
                <a:cxn ang="T7">
                  <a:pos x="T2" y="T3"/>
                </a:cxn>
                <a:cxn ang="T8">
                  <a:pos x="T4" y="T5"/>
                </a:cxn>
              </a:cxnLst>
              <a:rect l="0" t="0" r="r" b="b"/>
              <a:pathLst>
                <a:path w="38" h="30">
                  <a:moveTo>
                    <a:pt x="0" y="14"/>
                  </a:moveTo>
                  <a:cubicBezTo>
                    <a:pt x="0" y="14"/>
                    <a:pt x="24" y="9"/>
                    <a:pt x="29" y="30"/>
                  </a:cubicBezTo>
                  <a:cubicBezTo>
                    <a:pt x="38" y="0"/>
                    <a:pt x="38" y="0"/>
                    <a:pt x="38"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1" name="Freeform 843"/>
            <p:cNvSpPr>
              <a:spLocks/>
            </p:cNvSpPr>
            <p:nvPr/>
          </p:nvSpPr>
          <p:spPr bwMode="auto">
            <a:xfrm flipH="1">
              <a:off x="10540789" y="2899409"/>
              <a:ext cx="78662" cy="36972"/>
            </a:xfrm>
            <a:custGeom>
              <a:avLst/>
              <a:gdLst>
                <a:gd name="T0" fmla="*/ 1216 w 19"/>
                <a:gd name="T1" fmla="*/ 0 h 10"/>
                <a:gd name="T2" fmla="*/ 0 w 19"/>
                <a:gd name="T3" fmla="*/ 640 h 10"/>
                <a:gd name="T4" fmla="*/ 0 60000 65536"/>
                <a:gd name="T5" fmla="*/ 0 60000 65536"/>
              </a:gdLst>
              <a:ahLst/>
              <a:cxnLst>
                <a:cxn ang="T4">
                  <a:pos x="T0" y="T1"/>
                </a:cxn>
                <a:cxn ang="T5">
                  <a:pos x="T2" y="T3"/>
                </a:cxn>
              </a:cxnLst>
              <a:rect l="0" t="0" r="r" b="b"/>
              <a:pathLst>
                <a:path w="19" h="10">
                  <a:moveTo>
                    <a:pt x="19" y="0"/>
                  </a:moveTo>
                  <a:cubicBezTo>
                    <a:pt x="19" y="0"/>
                    <a:pt x="6" y="3"/>
                    <a:pt x="0" y="1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2" name="Freeform 844"/>
            <p:cNvSpPr>
              <a:spLocks/>
            </p:cNvSpPr>
            <p:nvPr/>
          </p:nvSpPr>
          <p:spPr bwMode="auto">
            <a:xfrm flipH="1">
              <a:off x="10538719" y="1884524"/>
              <a:ext cx="440921" cy="515761"/>
            </a:xfrm>
            <a:custGeom>
              <a:avLst/>
              <a:gdLst>
                <a:gd name="T0" fmla="*/ 2620 w 107"/>
                <a:gd name="T1" fmla="*/ 6723 h 143"/>
                <a:gd name="T2" fmla="*/ 2747 w 107"/>
                <a:gd name="T3" fmla="*/ 7285 h 143"/>
                <a:gd name="T4" fmla="*/ 2747 w 107"/>
                <a:gd name="T5" fmla="*/ 7285 h 143"/>
                <a:gd name="T6" fmla="*/ 5152 w 107"/>
                <a:gd name="T7" fmla="*/ 7233 h 143"/>
                <a:gd name="T8" fmla="*/ 4660 w 107"/>
                <a:gd name="T9" fmla="*/ 6029 h 143"/>
                <a:gd name="T10" fmla="*/ 5528 w 107"/>
                <a:gd name="T11" fmla="*/ 4523 h 143"/>
                <a:gd name="T12" fmla="*/ 6091 w 107"/>
                <a:gd name="T13" fmla="*/ 2710 h 143"/>
                <a:gd name="T14" fmla="*/ 6028 w 107"/>
                <a:gd name="T15" fmla="*/ 656 h 143"/>
                <a:gd name="T16" fmla="*/ 4537 w 107"/>
                <a:gd name="T17" fmla="*/ 868 h 143"/>
                <a:gd name="T18" fmla="*/ 3599 w 107"/>
                <a:gd name="T19" fmla="*/ 712 h 143"/>
                <a:gd name="T20" fmla="*/ 380 w 107"/>
                <a:gd name="T21" fmla="*/ 3537 h 143"/>
                <a:gd name="T22" fmla="*/ 1680 w 107"/>
                <a:gd name="T23" fmla="*/ 6128 h 143"/>
                <a:gd name="T24" fmla="*/ 2620 w 107"/>
                <a:gd name="T25" fmla="*/ 6723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43">
                  <a:moveTo>
                    <a:pt x="42" y="122"/>
                  </a:moveTo>
                  <a:cubicBezTo>
                    <a:pt x="44" y="132"/>
                    <a:pt x="44" y="132"/>
                    <a:pt x="44" y="132"/>
                  </a:cubicBezTo>
                  <a:cubicBezTo>
                    <a:pt x="44" y="132"/>
                    <a:pt x="44" y="132"/>
                    <a:pt x="44" y="132"/>
                  </a:cubicBezTo>
                  <a:cubicBezTo>
                    <a:pt x="61" y="143"/>
                    <a:pt x="75" y="137"/>
                    <a:pt x="83" y="131"/>
                  </a:cubicBezTo>
                  <a:cubicBezTo>
                    <a:pt x="75" y="109"/>
                    <a:pt x="75" y="109"/>
                    <a:pt x="75" y="109"/>
                  </a:cubicBezTo>
                  <a:cubicBezTo>
                    <a:pt x="91" y="104"/>
                    <a:pt x="89" y="82"/>
                    <a:pt x="89" y="82"/>
                  </a:cubicBezTo>
                  <a:cubicBezTo>
                    <a:pt x="106" y="73"/>
                    <a:pt x="98" y="49"/>
                    <a:pt x="98" y="49"/>
                  </a:cubicBezTo>
                  <a:cubicBezTo>
                    <a:pt x="98" y="49"/>
                    <a:pt x="107" y="24"/>
                    <a:pt x="97" y="12"/>
                  </a:cubicBezTo>
                  <a:cubicBezTo>
                    <a:pt x="87" y="0"/>
                    <a:pt x="73" y="16"/>
                    <a:pt x="73" y="16"/>
                  </a:cubicBezTo>
                  <a:cubicBezTo>
                    <a:pt x="69" y="9"/>
                    <a:pt x="58" y="13"/>
                    <a:pt x="58" y="13"/>
                  </a:cubicBezTo>
                  <a:cubicBezTo>
                    <a:pt x="58" y="13"/>
                    <a:pt x="13" y="39"/>
                    <a:pt x="6" y="64"/>
                  </a:cubicBezTo>
                  <a:cubicBezTo>
                    <a:pt x="0" y="88"/>
                    <a:pt x="27" y="111"/>
                    <a:pt x="27" y="111"/>
                  </a:cubicBezTo>
                  <a:cubicBezTo>
                    <a:pt x="40" y="114"/>
                    <a:pt x="42" y="122"/>
                    <a:pt x="42" y="12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103" name="Line 845"/>
            <p:cNvSpPr>
              <a:spLocks noChangeShapeType="1"/>
            </p:cNvSpPr>
            <p:nvPr/>
          </p:nvSpPr>
          <p:spPr bwMode="auto">
            <a:xfrm flipH="1">
              <a:off x="10863717" y="2331887"/>
              <a:ext cx="0" cy="1849"/>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04" name="Freeform 846"/>
            <p:cNvSpPr>
              <a:spLocks/>
            </p:cNvSpPr>
            <p:nvPr/>
          </p:nvSpPr>
          <p:spPr bwMode="auto">
            <a:xfrm flipH="1">
              <a:off x="10669132" y="2141480"/>
              <a:ext cx="101433" cy="136797"/>
            </a:xfrm>
            <a:custGeom>
              <a:avLst/>
              <a:gdLst>
                <a:gd name="T0" fmla="*/ 0 w 24"/>
                <a:gd name="T1" fmla="*/ 0 h 38"/>
                <a:gd name="T2" fmla="*/ 1021 w 24"/>
                <a:gd name="T3" fmla="*/ 2066 h 38"/>
                <a:gd name="T4" fmla="*/ 1733 w 24"/>
                <a:gd name="T5" fmla="*/ 2066 h 38"/>
                <a:gd name="T6" fmla="*/ 0 60000 65536"/>
                <a:gd name="T7" fmla="*/ 0 60000 65536"/>
                <a:gd name="T8" fmla="*/ 0 60000 65536"/>
              </a:gdLst>
              <a:ahLst/>
              <a:cxnLst>
                <a:cxn ang="T6">
                  <a:pos x="T0" y="T1"/>
                </a:cxn>
                <a:cxn ang="T7">
                  <a:pos x="T2" y="T3"/>
                </a:cxn>
                <a:cxn ang="T8">
                  <a:pos x="T4" y="T5"/>
                </a:cxn>
              </a:cxnLst>
              <a:rect l="0" t="0" r="r" b="b"/>
              <a:pathLst>
                <a:path w="24" h="38">
                  <a:moveTo>
                    <a:pt x="0" y="0"/>
                  </a:moveTo>
                  <a:cubicBezTo>
                    <a:pt x="0" y="0"/>
                    <a:pt x="24" y="12"/>
                    <a:pt x="14" y="38"/>
                  </a:cubicBezTo>
                  <a:cubicBezTo>
                    <a:pt x="24" y="38"/>
                    <a:pt x="24" y="38"/>
                    <a:pt x="24" y="3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5" name="Freeform 847"/>
            <p:cNvSpPr>
              <a:spLocks/>
            </p:cNvSpPr>
            <p:nvPr/>
          </p:nvSpPr>
          <p:spPr bwMode="auto">
            <a:xfrm flipH="1">
              <a:off x="10573910" y="1941831"/>
              <a:ext cx="105573" cy="120159"/>
            </a:xfrm>
            <a:custGeom>
              <a:avLst/>
              <a:gdLst>
                <a:gd name="T0" fmla="*/ 0 w 25"/>
                <a:gd name="T1" fmla="*/ 0 h 33"/>
                <a:gd name="T2" fmla="*/ 1797 w 25"/>
                <a:gd name="T3" fmla="*/ 1924 h 33"/>
                <a:gd name="T4" fmla="*/ 0 60000 65536"/>
                <a:gd name="T5" fmla="*/ 0 60000 65536"/>
              </a:gdLst>
              <a:ahLst/>
              <a:cxnLst>
                <a:cxn ang="T4">
                  <a:pos x="T0" y="T1"/>
                </a:cxn>
                <a:cxn ang="T5">
                  <a:pos x="T2" y="T3"/>
                </a:cxn>
              </a:cxnLst>
              <a:rect l="0" t="0" r="r" b="b"/>
              <a:pathLst>
                <a:path w="25" h="33">
                  <a:moveTo>
                    <a:pt x="0" y="0"/>
                  </a:moveTo>
                  <a:cubicBezTo>
                    <a:pt x="0" y="0"/>
                    <a:pt x="16" y="14"/>
                    <a:pt x="25" y="3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6" name="Freeform 848"/>
            <p:cNvSpPr>
              <a:spLocks/>
            </p:cNvSpPr>
            <p:nvPr/>
          </p:nvSpPr>
          <p:spPr bwMode="auto">
            <a:xfrm flipH="1">
              <a:off x="10588400" y="1982500"/>
              <a:ext cx="136623" cy="221833"/>
            </a:xfrm>
            <a:custGeom>
              <a:avLst/>
              <a:gdLst>
                <a:gd name="T0" fmla="*/ 384 w 33"/>
                <a:gd name="T1" fmla="*/ 0 h 62"/>
                <a:gd name="T2" fmla="*/ 1472 w 33"/>
                <a:gd name="T3" fmla="*/ 2791 h 62"/>
                <a:gd name="T4" fmla="*/ 0 w 33"/>
                <a:gd name="T5" fmla="*/ 2791 h 62"/>
                <a:gd name="T6" fmla="*/ 0 60000 65536"/>
                <a:gd name="T7" fmla="*/ 0 60000 65536"/>
                <a:gd name="T8" fmla="*/ 0 60000 65536"/>
              </a:gdLst>
              <a:ahLst/>
              <a:cxnLst>
                <a:cxn ang="T6">
                  <a:pos x="T0" y="T1"/>
                </a:cxn>
                <a:cxn ang="T7">
                  <a:pos x="T2" y="T3"/>
                </a:cxn>
                <a:cxn ang="T8">
                  <a:pos x="T4" y="T5"/>
                </a:cxn>
              </a:cxnLst>
              <a:rect l="0" t="0" r="r" b="b"/>
              <a:pathLst>
                <a:path w="33" h="62">
                  <a:moveTo>
                    <a:pt x="6" y="0"/>
                  </a:moveTo>
                  <a:cubicBezTo>
                    <a:pt x="6" y="0"/>
                    <a:pt x="33" y="44"/>
                    <a:pt x="23" y="53"/>
                  </a:cubicBezTo>
                  <a:cubicBezTo>
                    <a:pt x="14" y="62"/>
                    <a:pt x="0" y="53"/>
                    <a:pt x="0" y="53"/>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107" name="Line 849"/>
            <p:cNvSpPr>
              <a:spLocks noChangeShapeType="1"/>
            </p:cNvSpPr>
            <p:nvPr/>
          </p:nvSpPr>
          <p:spPr bwMode="auto">
            <a:xfrm>
              <a:off x="10725023" y="2128540"/>
              <a:ext cx="26911" cy="22183"/>
            </a:xfrm>
            <a:prstGeom prst="line">
              <a:avLst/>
            </a:prstGeom>
            <a:noFill/>
            <a:ln w="206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nvGrpSpPr>
            <p:cNvPr id="84" name="グループ化 1352"/>
            <p:cNvGrpSpPr>
              <a:grpSpLocks/>
            </p:cNvGrpSpPr>
            <p:nvPr/>
          </p:nvGrpSpPr>
          <p:grpSpPr bwMode="auto">
            <a:xfrm flipH="1">
              <a:off x="9666322" y="1893356"/>
              <a:ext cx="925123" cy="541324"/>
              <a:chOff x="12752175" y="3571989"/>
              <a:chExt cx="1095646" cy="462540"/>
            </a:xfrm>
          </p:grpSpPr>
          <p:sp>
            <p:nvSpPr>
              <p:cNvPr id="86" name="Freeform 1558"/>
              <p:cNvSpPr>
                <a:spLocks/>
              </p:cNvSpPr>
              <p:nvPr/>
            </p:nvSpPr>
            <p:spPr bwMode="auto">
              <a:xfrm rot="374385" flipH="1">
                <a:off x="13080403" y="3571989"/>
                <a:ext cx="767418" cy="462540"/>
              </a:xfrm>
              <a:custGeom>
                <a:avLst/>
                <a:gdLst>
                  <a:gd name="T0" fmla="*/ 2147483647 w 823"/>
                  <a:gd name="T1" fmla="*/ 2147483647 h 548"/>
                  <a:gd name="T2" fmla="*/ 2147483647 w 823"/>
                  <a:gd name="T3" fmla="*/ 2147483647 h 548"/>
                  <a:gd name="T4" fmla="*/ 2147483647 w 823"/>
                  <a:gd name="T5" fmla="*/ 2147483647 h 548"/>
                  <a:gd name="T6" fmla="*/ 2147483647 w 823"/>
                  <a:gd name="T7" fmla="*/ 2147483647 h 548"/>
                  <a:gd name="T8" fmla="*/ 2147483647 w 823"/>
                  <a:gd name="T9" fmla="*/ 2147483647 h 548"/>
                  <a:gd name="T10" fmla="*/ 2147483647 w 823"/>
                  <a:gd name="T11" fmla="*/ 2147483647 h 548"/>
                  <a:gd name="T12" fmla="*/ 2147483647 w 823"/>
                  <a:gd name="T13" fmla="*/ 2147483647 h 548"/>
                  <a:gd name="T14" fmla="*/ 2147483647 w 823"/>
                  <a:gd name="T15" fmla="*/ 2147483647 h 548"/>
                  <a:gd name="T16" fmla="*/ 2147483647 w 823"/>
                  <a:gd name="T17" fmla="*/ 2147483647 h 548"/>
                  <a:gd name="T18" fmla="*/ 2147483647 w 823"/>
                  <a:gd name="T19" fmla="*/ 2147483647 h 548"/>
                  <a:gd name="T20" fmla="*/ 2147483647 w 823"/>
                  <a:gd name="T21" fmla="*/ 2147483647 h 548"/>
                  <a:gd name="T22" fmla="*/ 2147483647 w 823"/>
                  <a:gd name="T23" fmla="*/ 2147483647 h 548"/>
                  <a:gd name="T24" fmla="*/ 2147483647 w 823"/>
                  <a:gd name="T25" fmla="*/ 2147483647 h 5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3" h="548">
                    <a:moveTo>
                      <a:pt x="36" y="534"/>
                    </a:moveTo>
                    <a:lnTo>
                      <a:pt x="36" y="548"/>
                    </a:lnTo>
                    <a:lnTo>
                      <a:pt x="8" y="528"/>
                    </a:lnTo>
                    <a:cubicBezTo>
                      <a:pt x="3" y="514"/>
                      <a:pt x="1" y="496"/>
                      <a:pt x="4" y="466"/>
                    </a:cubicBezTo>
                    <a:cubicBezTo>
                      <a:pt x="7" y="436"/>
                      <a:pt x="0" y="402"/>
                      <a:pt x="24" y="350"/>
                    </a:cubicBezTo>
                    <a:cubicBezTo>
                      <a:pt x="48" y="298"/>
                      <a:pt x="68" y="209"/>
                      <a:pt x="146" y="156"/>
                    </a:cubicBezTo>
                    <a:cubicBezTo>
                      <a:pt x="224" y="103"/>
                      <a:pt x="406" y="55"/>
                      <a:pt x="492" y="32"/>
                    </a:cubicBezTo>
                    <a:cubicBezTo>
                      <a:pt x="578" y="9"/>
                      <a:pt x="610" y="0"/>
                      <a:pt x="664" y="16"/>
                    </a:cubicBezTo>
                    <a:cubicBezTo>
                      <a:pt x="718" y="32"/>
                      <a:pt x="823" y="99"/>
                      <a:pt x="814" y="130"/>
                    </a:cubicBezTo>
                    <a:cubicBezTo>
                      <a:pt x="805" y="161"/>
                      <a:pt x="693" y="167"/>
                      <a:pt x="610" y="202"/>
                    </a:cubicBezTo>
                    <a:cubicBezTo>
                      <a:pt x="527" y="237"/>
                      <a:pt x="388" y="309"/>
                      <a:pt x="318" y="338"/>
                    </a:cubicBezTo>
                    <a:cubicBezTo>
                      <a:pt x="248" y="367"/>
                      <a:pt x="240" y="344"/>
                      <a:pt x="192" y="378"/>
                    </a:cubicBezTo>
                    <a:cubicBezTo>
                      <a:pt x="144" y="412"/>
                      <a:pt x="88" y="478"/>
                      <a:pt x="36" y="534"/>
                    </a:cubicBezTo>
                    <a:close/>
                  </a:path>
                </a:pathLst>
              </a:custGeom>
              <a:solidFill>
                <a:srgbClr val="CCEC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Freeform 1561"/>
              <p:cNvSpPr>
                <a:spLocks/>
              </p:cNvSpPr>
              <p:nvPr/>
            </p:nvSpPr>
            <p:spPr bwMode="auto">
              <a:xfrm rot="374385" flipH="1">
                <a:off x="12752175" y="3632221"/>
                <a:ext cx="555153" cy="250279"/>
              </a:xfrm>
              <a:custGeom>
                <a:avLst/>
                <a:gdLst>
                  <a:gd name="T0" fmla="*/ 2147483647 w 594"/>
                  <a:gd name="T1" fmla="*/ 2147483647 h 293"/>
                  <a:gd name="T2" fmla="*/ 2147483647 w 594"/>
                  <a:gd name="T3" fmla="*/ 2147483647 h 293"/>
                  <a:gd name="T4" fmla="*/ 2147483647 w 594"/>
                  <a:gd name="T5" fmla="*/ 2147483647 h 293"/>
                  <a:gd name="T6" fmla="*/ 2147483647 w 594"/>
                  <a:gd name="T7" fmla="*/ 2147483647 h 293"/>
                  <a:gd name="T8" fmla="*/ 2147483647 w 594"/>
                  <a:gd name="T9" fmla="*/ 2147483647 h 293"/>
                  <a:gd name="T10" fmla="*/ 2147483647 w 594"/>
                  <a:gd name="T11" fmla="*/ 2147483647 h 293"/>
                  <a:gd name="T12" fmla="*/ 2147483647 w 594"/>
                  <a:gd name="T13" fmla="*/ 2147483647 h 293"/>
                  <a:gd name="T14" fmla="*/ 2147483647 w 594"/>
                  <a:gd name="T15" fmla="*/ 2147483647 h 293"/>
                  <a:gd name="T16" fmla="*/ 2147483647 w 594"/>
                  <a:gd name="T17" fmla="*/ 2147483647 h 293"/>
                  <a:gd name="T18" fmla="*/ 2147483647 w 594"/>
                  <a:gd name="T19" fmla="*/ 2147483647 h 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4" h="293">
                    <a:moveTo>
                      <a:pt x="18" y="131"/>
                    </a:moveTo>
                    <a:cubicBezTo>
                      <a:pt x="0" y="147"/>
                      <a:pt x="77" y="119"/>
                      <a:pt x="120" y="119"/>
                    </a:cubicBezTo>
                    <a:cubicBezTo>
                      <a:pt x="163" y="119"/>
                      <a:pt x="225" y="113"/>
                      <a:pt x="278" y="133"/>
                    </a:cubicBezTo>
                    <a:cubicBezTo>
                      <a:pt x="331" y="153"/>
                      <a:pt x="403" y="214"/>
                      <a:pt x="436" y="241"/>
                    </a:cubicBezTo>
                    <a:cubicBezTo>
                      <a:pt x="469" y="268"/>
                      <a:pt x="448" y="293"/>
                      <a:pt x="474" y="293"/>
                    </a:cubicBezTo>
                    <a:cubicBezTo>
                      <a:pt x="500" y="293"/>
                      <a:pt x="578" y="263"/>
                      <a:pt x="594" y="239"/>
                    </a:cubicBezTo>
                    <a:lnTo>
                      <a:pt x="570" y="149"/>
                    </a:lnTo>
                    <a:cubicBezTo>
                      <a:pt x="539" y="113"/>
                      <a:pt x="463" y="42"/>
                      <a:pt x="406" y="21"/>
                    </a:cubicBezTo>
                    <a:cubicBezTo>
                      <a:pt x="349" y="0"/>
                      <a:pt x="293" y="3"/>
                      <a:pt x="228" y="21"/>
                    </a:cubicBezTo>
                    <a:lnTo>
                      <a:pt x="18" y="131"/>
                    </a:lnTo>
                    <a:close/>
                  </a:path>
                </a:pathLst>
              </a:custGeom>
              <a:solidFill>
                <a:srgbClr val="333333"/>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5" name="Freeform 1562"/>
            <p:cNvSpPr>
              <a:spLocks/>
            </p:cNvSpPr>
            <p:nvPr/>
          </p:nvSpPr>
          <p:spPr bwMode="auto">
            <a:xfrm rot="21225615">
              <a:off x="9789691" y="1984456"/>
              <a:ext cx="803080" cy="300324"/>
            </a:xfrm>
            <a:custGeom>
              <a:avLst/>
              <a:gdLst>
                <a:gd name="T0" fmla="*/ 2147483647 w 1023"/>
                <a:gd name="T1" fmla="*/ 2147483647 h 305"/>
                <a:gd name="T2" fmla="*/ 2147483647 w 1023"/>
                <a:gd name="T3" fmla="*/ 2147483647 h 305"/>
                <a:gd name="T4" fmla="*/ 2147483647 w 1023"/>
                <a:gd name="T5" fmla="*/ 2147483647 h 305"/>
                <a:gd name="T6" fmla="*/ 2147483647 w 1023"/>
                <a:gd name="T7" fmla="*/ 2147483647 h 305"/>
                <a:gd name="T8" fmla="*/ 2147483647 w 1023"/>
                <a:gd name="T9" fmla="*/ 2147483647 h 305"/>
                <a:gd name="T10" fmla="*/ 2147483647 w 1023"/>
                <a:gd name="T11" fmla="*/ 2147483647 h 305"/>
                <a:gd name="T12" fmla="*/ 2147483647 w 1023"/>
                <a:gd name="T13" fmla="*/ 2147483647 h 305"/>
                <a:gd name="T14" fmla="*/ 2147483647 w 1023"/>
                <a:gd name="T15" fmla="*/ 2147483647 h 305"/>
                <a:gd name="T16" fmla="*/ 2147483647 w 1023"/>
                <a:gd name="T17" fmla="*/ 2147483647 h 305"/>
                <a:gd name="T18" fmla="*/ 2147483647 w 1023"/>
                <a:gd name="T19" fmla="*/ 2147483647 h 305"/>
                <a:gd name="T20" fmla="*/ 2147483647 w 1023"/>
                <a:gd name="T21" fmla="*/ 2147483647 h 305"/>
                <a:gd name="T22" fmla="*/ 0 w 1023"/>
                <a:gd name="T23" fmla="*/ 2147483647 h 305"/>
                <a:gd name="T24" fmla="*/ 2147483647 w 1023"/>
                <a:gd name="T25" fmla="*/ 2147483647 h 3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3" h="305">
                  <a:moveTo>
                    <a:pt x="30" y="273"/>
                  </a:moveTo>
                  <a:lnTo>
                    <a:pt x="96" y="249"/>
                  </a:lnTo>
                  <a:cubicBezTo>
                    <a:pt x="175" y="215"/>
                    <a:pt x="393" y="109"/>
                    <a:pt x="504" y="71"/>
                  </a:cubicBezTo>
                  <a:cubicBezTo>
                    <a:pt x="615" y="33"/>
                    <a:pt x="680" y="0"/>
                    <a:pt x="760" y="19"/>
                  </a:cubicBezTo>
                  <a:cubicBezTo>
                    <a:pt x="840" y="38"/>
                    <a:pt x="949" y="147"/>
                    <a:pt x="986" y="187"/>
                  </a:cubicBezTo>
                  <a:cubicBezTo>
                    <a:pt x="1023" y="227"/>
                    <a:pt x="985" y="254"/>
                    <a:pt x="982" y="257"/>
                  </a:cubicBezTo>
                  <a:cubicBezTo>
                    <a:pt x="977" y="259"/>
                    <a:pt x="984" y="233"/>
                    <a:pt x="958" y="201"/>
                  </a:cubicBezTo>
                  <a:cubicBezTo>
                    <a:pt x="932" y="169"/>
                    <a:pt x="876" y="92"/>
                    <a:pt x="826" y="67"/>
                  </a:cubicBezTo>
                  <a:cubicBezTo>
                    <a:pt x="776" y="42"/>
                    <a:pt x="722" y="39"/>
                    <a:pt x="660" y="49"/>
                  </a:cubicBezTo>
                  <a:cubicBezTo>
                    <a:pt x="598" y="59"/>
                    <a:pt x="527" y="93"/>
                    <a:pt x="454" y="127"/>
                  </a:cubicBezTo>
                  <a:cubicBezTo>
                    <a:pt x="381" y="161"/>
                    <a:pt x="296" y="225"/>
                    <a:pt x="220" y="255"/>
                  </a:cubicBezTo>
                  <a:cubicBezTo>
                    <a:pt x="144" y="285"/>
                    <a:pt x="30" y="302"/>
                    <a:pt x="0" y="305"/>
                  </a:cubicBezTo>
                  <a:lnTo>
                    <a:pt x="30" y="273"/>
                  </a:ln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 name="グループ化 8"/>
          <p:cNvGrpSpPr/>
          <p:nvPr/>
        </p:nvGrpSpPr>
        <p:grpSpPr>
          <a:xfrm>
            <a:off x="8407258" y="1047962"/>
            <a:ext cx="1320009" cy="1380134"/>
            <a:chOff x="9740616" y="2284084"/>
            <a:chExt cx="1320009" cy="1380134"/>
          </a:xfrm>
        </p:grpSpPr>
        <p:grpSp>
          <p:nvGrpSpPr>
            <p:cNvPr id="7" name="グループ化 6"/>
            <p:cNvGrpSpPr/>
            <p:nvPr/>
          </p:nvGrpSpPr>
          <p:grpSpPr>
            <a:xfrm>
              <a:off x="9763637" y="3095286"/>
              <a:ext cx="1296988" cy="568932"/>
              <a:chOff x="9707365" y="3123422"/>
              <a:chExt cx="1296988" cy="568932"/>
            </a:xfrm>
          </p:grpSpPr>
          <p:sp>
            <p:nvSpPr>
              <p:cNvPr id="65" name="Freeform 896"/>
              <p:cNvSpPr>
                <a:spLocks/>
              </p:cNvSpPr>
              <p:nvPr/>
            </p:nvSpPr>
            <p:spPr bwMode="auto">
              <a:xfrm>
                <a:off x="9707365" y="3163454"/>
                <a:ext cx="1122919" cy="528900"/>
              </a:xfrm>
              <a:custGeom>
                <a:avLst/>
                <a:gdLst>
                  <a:gd name="T0" fmla="*/ 2989 w 470"/>
                  <a:gd name="T1" fmla="*/ 380 h 325"/>
                  <a:gd name="T2" fmla="*/ 2880 w 470"/>
                  <a:gd name="T3" fmla="*/ 380 h 325"/>
                  <a:gd name="T4" fmla="*/ 2650 w 470"/>
                  <a:gd name="T5" fmla="*/ 153 h 325"/>
                  <a:gd name="T6" fmla="*/ 2113 w 470"/>
                  <a:gd name="T7" fmla="*/ 306 h 325"/>
                  <a:gd name="T8" fmla="*/ 1361 w 470"/>
                  <a:gd name="T9" fmla="*/ 153 h 325"/>
                  <a:gd name="T10" fmla="*/ 259 w 470"/>
                  <a:gd name="T11" fmla="*/ 380 h 325"/>
                  <a:gd name="T12" fmla="*/ 535 w 470"/>
                  <a:gd name="T13" fmla="*/ 1745 h 325"/>
                  <a:gd name="T14" fmla="*/ 482 w 470"/>
                  <a:gd name="T15" fmla="*/ 1896 h 325"/>
                  <a:gd name="T16" fmla="*/ 2660 w 470"/>
                  <a:gd name="T17" fmla="*/ 1896 h 325"/>
                  <a:gd name="T18" fmla="*/ 2710 w 470"/>
                  <a:gd name="T19" fmla="*/ 1166 h 325"/>
                  <a:gd name="T20" fmla="*/ 3122 w 470"/>
                  <a:gd name="T21" fmla="*/ 1095 h 325"/>
                  <a:gd name="T22" fmla="*/ 3538 w 470"/>
                  <a:gd name="T23" fmla="*/ 600 h 325"/>
                  <a:gd name="T24" fmla="*/ 2989 w 470"/>
                  <a:gd name="T25" fmla="*/ 380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0" h="325">
                    <a:moveTo>
                      <a:pt x="397" y="65"/>
                    </a:moveTo>
                    <a:cubicBezTo>
                      <a:pt x="382" y="65"/>
                      <a:pt x="382" y="65"/>
                      <a:pt x="382" y="65"/>
                    </a:cubicBezTo>
                    <a:cubicBezTo>
                      <a:pt x="382" y="65"/>
                      <a:pt x="374" y="37"/>
                      <a:pt x="352" y="26"/>
                    </a:cubicBezTo>
                    <a:cubicBezTo>
                      <a:pt x="338" y="42"/>
                      <a:pt x="315" y="55"/>
                      <a:pt x="281" y="53"/>
                    </a:cubicBezTo>
                    <a:cubicBezTo>
                      <a:pt x="181" y="26"/>
                      <a:pt x="181" y="26"/>
                      <a:pt x="181" y="26"/>
                    </a:cubicBezTo>
                    <a:cubicBezTo>
                      <a:pt x="181" y="26"/>
                      <a:pt x="68" y="0"/>
                      <a:pt x="34" y="65"/>
                    </a:cubicBezTo>
                    <a:cubicBezTo>
                      <a:pt x="0" y="129"/>
                      <a:pt x="22" y="266"/>
                      <a:pt x="71" y="300"/>
                    </a:cubicBezTo>
                    <a:cubicBezTo>
                      <a:pt x="64" y="325"/>
                      <a:pt x="64" y="325"/>
                      <a:pt x="64" y="325"/>
                    </a:cubicBezTo>
                    <a:cubicBezTo>
                      <a:pt x="353" y="325"/>
                      <a:pt x="353" y="325"/>
                      <a:pt x="353" y="325"/>
                    </a:cubicBezTo>
                    <a:cubicBezTo>
                      <a:pt x="353" y="325"/>
                      <a:pt x="380" y="235"/>
                      <a:pt x="360" y="200"/>
                    </a:cubicBezTo>
                    <a:cubicBezTo>
                      <a:pt x="360" y="200"/>
                      <a:pt x="393" y="232"/>
                      <a:pt x="415" y="188"/>
                    </a:cubicBezTo>
                    <a:cubicBezTo>
                      <a:pt x="470" y="103"/>
                      <a:pt x="470" y="103"/>
                      <a:pt x="470" y="103"/>
                    </a:cubicBezTo>
                    <a:lnTo>
                      <a:pt x="397" y="65"/>
                    </a:lnTo>
                    <a:close/>
                  </a:path>
                </a:pathLst>
              </a:custGeom>
              <a:solidFill>
                <a:srgbClr val="CCECFF"/>
              </a:solidFill>
              <a:ln w="20701" cap="rnd">
                <a:solidFill>
                  <a:srgbClr val="000000"/>
                </a:solidFill>
                <a:prstDash val="solid"/>
                <a:round/>
                <a:headEnd/>
                <a:tailEnd/>
              </a:ln>
            </p:spPr>
            <p:txBody>
              <a:bodyPr/>
              <a:lstStyle/>
              <a:p>
                <a:endParaRPr lang="ja-JP" altLang="en-US" dirty="0"/>
              </a:p>
            </p:txBody>
          </p:sp>
          <p:sp>
            <p:nvSpPr>
              <p:cNvPr id="66" name="Freeform 897"/>
              <p:cNvSpPr>
                <a:spLocks/>
              </p:cNvSpPr>
              <p:nvPr/>
            </p:nvSpPr>
            <p:spPr bwMode="auto">
              <a:xfrm>
                <a:off x="10314901" y="3238664"/>
                <a:ext cx="100687" cy="98259"/>
              </a:xfrm>
              <a:custGeom>
                <a:avLst/>
                <a:gdLst>
                  <a:gd name="T0" fmla="*/ 205 w 42"/>
                  <a:gd name="T1" fmla="*/ 37 h 61"/>
                  <a:gd name="T2" fmla="*/ 0 w 42"/>
                  <a:gd name="T3" fmla="*/ 0 h 61"/>
                  <a:gd name="T4" fmla="*/ 280 w 42"/>
                  <a:gd name="T5" fmla="*/ 335 h 61"/>
                  <a:gd name="T6" fmla="*/ 323 w 42"/>
                  <a:gd name="T7" fmla="*/ 37 h 61"/>
                  <a:gd name="T8" fmla="*/ 205 w 42"/>
                  <a:gd name="T9" fmla="*/ 37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61">
                    <a:moveTo>
                      <a:pt x="27" y="7"/>
                    </a:moveTo>
                    <a:cubicBezTo>
                      <a:pt x="0" y="0"/>
                      <a:pt x="0" y="0"/>
                      <a:pt x="0" y="0"/>
                    </a:cubicBezTo>
                    <a:cubicBezTo>
                      <a:pt x="36" y="61"/>
                      <a:pt x="36" y="61"/>
                      <a:pt x="36" y="61"/>
                    </a:cubicBezTo>
                    <a:cubicBezTo>
                      <a:pt x="42" y="7"/>
                      <a:pt x="42" y="7"/>
                      <a:pt x="42" y="7"/>
                    </a:cubicBezTo>
                    <a:cubicBezTo>
                      <a:pt x="37" y="7"/>
                      <a:pt x="32" y="7"/>
                      <a:pt x="27" y="7"/>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67" name="Freeform 898"/>
              <p:cNvSpPr>
                <a:spLocks/>
              </p:cNvSpPr>
              <p:nvPr/>
            </p:nvSpPr>
            <p:spPr bwMode="auto">
              <a:xfrm>
                <a:off x="10188616" y="3232599"/>
                <a:ext cx="203081" cy="104324"/>
              </a:xfrm>
              <a:custGeom>
                <a:avLst/>
                <a:gdLst>
                  <a:gd name="T0" fmla="*/ 259 w 85"/>
                  <a:gd name="T1" fmla="*/ 0 h 65"/>
                  <a:gd name="T2" fmla="*/ 136 w 85"/>
                  <a:gd name="T3" fmla="*/ 303 h 65"/>
                  <a:gd name="T4" fmla="*/ 643 w 85"/>
                  <a:gd name="T5" fmla="*/ 315 h 65"/>
                  <a:gd name="T6" fmla="*/ 0 60000 65536"/>
                  <a:gd name="T7" fmla="*/ 0 60000 65536"/>
                  <a:gd name="T8" fmla="*/ 0 60000 65536"/>
                </a:gdLst>
                <a:ahLst/>
                <a:cxnLst>
                  <a:cxn ang="T6">
                    <a:pos x="T0" y="T1"/>
                  </a:cxn>
                  <a:cxn ang="T7">
                    <a:pos x="T2" y="T3"/>
                  </a:cxn>
                  <a:cxn ang="T8">
                    <a:pos x="T4" y="T5"/>
                  </a:cxn>
                </a:cxnLst>
                <a:rect l="0" t="0" r="r" b="b"/>
                <a:pathLst>
                  <a:path w="85" h="65">
                    <a:moveTo>
                      <a:pt x="34" y="0"/>
                    </a:moveTo>
                    <a:cubicBezTo>
                      <a:pt x="34" y="0"/>
                      <a:pt x="0" y="49"/>
                      <a:pt x="18" y="57"/>
                    </a:cubicBezTo>
                    <a:cubicBezTo>
                      <a:pt x="37" y="65"/>
                      <a:pt x="41" y="42"/>
                      <a:pt x="85" y="5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8" name="Freeform 899"/>
              <p:cNvSpPr>
                <a:spLocks/>
              </p:cNvSpPr>
              <p:nvPr/>
            </p:nvSpPr>
            <p:spPr bwMode="auto">
              <a:xfrm>
                <a:off x="10408762" y="3244730"/>
                <a:ext cx="68263" cy="76424"/>
              </a:xfrm>
              <a:custGeom>
                <a:avLst/>
                <a:gdLst>
                  <a:gd name="T0" fmla="*/ 3 w 59"/>
                  <a:gd name="T1" fmla="*/ 0 h 98"/>
                  <a:gd name="T2" fmla="*/ 5 w 59"/>
                  <a:gd name="T3" fmla="*/ 5 h 98"/>
                  <a:gd name="T4" fmla="*/ 0 w 59"/>
                  <a:gd name="T5" fmla="*/ 7 h 98"/>
                  <a:gd name="T6" fmla="*/ 0 60000 65536"/>
                  <a:gd name="T7" fmla="*/ 0 60000 65536"/>
                  <a:gd name="T8" fmla="*/ 0 60000 65536"/>
                </a:gdLst>
                <a:ahLst/>
                <a:cxnLst>
                  <a:cxn ang="T6">
                    <a:pos x="T0" y="T1"/>
                  </a:cxn>
                  <a:cxn ang="T7">
                    <a:pos x="T2" y="T3"/>
                  </a:cxn>
                  <a:cxn ang="T8">
                    <a:pos x="T4" y="T5"/>
                  </a:cxn>
                </a:cxnLst>
                <a:rect l="0" t="0" r="r" b="b"/>
                <a:pathLst>
                  <a:path w="59" h="98">
                    <a:moveTo>
                      <a:pt x="34" y="0"/>
                    </a:moveTo>
                    <a:lnTo>
                      <a:pt x="59" y="67"/>
                    </a:lnTo>
                    <a:lnTo>
                      <a:pt x="0" y="98"/>
                    </a:ln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9" name="Freeform 900"/>
              <p:cNvSpPr>
                <a:spLocks/>
              </p:cNvSpPr>
              <p:nvPr/>
            </p:nvSpPr>
            <p:spPr bwMode="auto">
              <a:xfrm>
                <a:off x="10567473" y="3268991"/>
                <a:ext cx="52903" cy="31540"/>
              </a:xfrm>
              <a:custGeom>
                <a:avLst/>
                <a:gdLst>
                  <a:gd name="T0" fmla="*/ 0 w 22"/>
                  <a:gd name="T1" fmla="*/ 126 h 19"/>
                  <a:gd name="T2" fmla="*/ 173 w 22"/>
                  <a:gd name="T3" fmla="*/ 0 h 19"/>
                  <a:gd name="T4" fmla="*/ 0 60000 65536"/>
                  <a:gd name="T5" fmla="*/ 0 60000 65536"/>
                </a:gdLst>
                <a:ahLst/>
                <a:cxnLst>
                  <a:cxn ang="T4">
                    <a:pos x="T0" y="T1"/>
                  </a:cxn>
                  <a:cxn ang="T5">
                    <a:pos x="T2" y="T3"/>
                  </a:cxn>
                </a:cxnLst>
                <a:rect l="0" t="0" r="r" b="b"/>
                <a:pathLst>
                  <a:path w="22" h="19">
                    <a:moveTo>
                      <a:pt x="0" y="19"/>
                    </a:moveTo>
                    <a:cubicBezTo>
                      <a:pt x="0" y="19"/>
                      <a:pt x="8" y="0"/>
                      <a:pt x="22"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0" name="Freeform 901"/>
              <p:cNvSpPr>
                <a:spLocks/>
              </p:cNvSpPr>
              <p:nvPr/>
            </p:nvSpPr>
            <p:spPr bwMode="auto">
              <a:xfrm>
                <a:off x="10533342" y="3409708"/>
                <a:ext cx="34131" cy="78850"/>
              </a:xfrm>
              <a:custGeom>
                <a:avLst/>
                <a:gdLst>
                  <a:gd name="T0" fmla="*/ 0 w 14"/>
                  <a:gd name="T1" fmla="*/ 0 h 49"/>
                  <a:gd name="T2" fmla="*/ 120 w 14"/>
                  <a:gd name="T3" fmla="*/ 265 h 49"/>
                  <a:gd name="T4" fmla="*/ 0 60000 65536"/>
                  <a:gd name="T5" fmla="*/ 0 60000 65536"/>
                </a:gdLst>
                <a:ahLst/>
                <a:cxnLst>
                  <a:cxn ang="T4">
                    <a:pos x="T0" y="T1"/>
                  </a:cxn>
                  <a:cxn ang="T5">
                    <a:pos x="T2" y="T3"/>
                  </a:cxn>
                </a:cxnLst>
                <a:rect l="0" t="0" r="r" b="b"/>
                <a:pathLst>
                  <a:path w="14" h="49">
                    <a:moveTo>
                      <a:pt x="0" y="0"/>
                    </a:moveTo>
                    <a:cubicBezTo>
                      <a:pt x="0" y="0"/>
                      <a:pt x="9" y="19"/>
                      <a:pt x="14" y="49"/>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1" name="Freeform 902"/>
              <p:cNvSpPr>
                <a:spLocks/>
              </p:cNvSpPr>
              <p:nvPr/>
            </p:nvSpPr>
            <p:spPr bwMode="auto">
              <a:xfrm>
                <a:off x="9927512" y="3305384"/>
                <a:ext cx="112633" cy="116455"/>
              </a:xfrm>
              <a:custGeom>
                <a:avLst/>
                <a:gdLst>
                  <a:gd name="T0" fmla="*/ 0 w 47"/>
                  <a:gd name="T1" fmla="*/ 0 h 72"/>
                  <a:gd name="T2" fmla="*/ 316 w 47"/>
                  <a:gd name="T3" fmla="*/ 405 h 72"/>
                  <a:gd name="T4" fmla="*/ 0 60000 65536"/>
                  <a:gd name="T5" fmla="*/ 0 60000 65536"/>
                </a:gdLst>
                <a:ahLst/>
                <a:cxnLst>
                  <a:cxn ang="T4">
                    <a:pos x="T0" y="T1"/>
                  </a:cxn>
                  <a:cxn ang="T5">
                    <a:pos x="T2" y="T3"/>
                  </a:cxn>
                </a:cxnLst>
                <a:rect l="0" t="0" r="r" b="b"/>
                <a:pathLst>
                  <a:path w="47" h="72">
                    <a:moveTo>
                      <a:pt x="0" y="0"/>
                    </a:moveTo>
                    <a:cubicBezTo>
                      <a:pt x="0" y="0"/>
                      <a:pt x="47" y="31"/>
                      <a:pt x="41" y="72"/>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2" name="Freeform 903"/>
              <p:cNvSpPr>
                <a:spLocks/>
              </p:cNvSpPr>
              <p:nvPr/>
            </p:nvSpPr>
            <p:spPr bwMode="auto">
              <a:xfrm>
                <a:off x="9958230" y="3401216"/>
                <a:ext cx="119459" cy="44884"/>
              </a:xfrm>
              <a:custGeom>
                <a:avLst/>
                <a:gdLst>
                  <a:gd name="T0" fmla="*/ 0 w 50"/>
                  <a:gd name="T1" fmla="*/ 98 h 28"/>
                  <a:gd name="T2" fmla="*/ 377 w 50"/>
                  <a:gd name="T3" fmla="*/ 151 h 28"/>
                  <a:gd name="T4" fmla="*/ 0 60000 65536"/>
                  <a:gd name="T5" fmla="*/ 0 60000 65536"/>
                </a:gdLst>
                <a:ahLst/>
                <a:cxnLst>
                  <a:cxn ang="T4">
                    <a:pos x="T0" y="T1"/>
                  </a:cxn>
                  <a:cxn ang="T5">
                    <a:pos x="T2" y="T3"/>
                  </a:cxn>
                </a:cxnLst>
                <a:rect l="0" t="0" r="r" b="b"/>
                <a:pathLst>
                  <a:path w="50" h="28">
                    <a:moveTo>
                      <a:pt x="0" y="18"/>
                    </a:moveTo>
                    <a:cubicBezTo>
                      <a:pt x="0" y="18"/>
                      <a:pt x="14" y="0"/>
                      <a:pt x="50" y="28"/>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3" name="Freeform 904"/>
              <p:cNvSpPr>
                <a:spLocks/>
              </p:cNvSpPr>
              <p:nvPr/>
            </p:nvSpPr>
            <p:spPr bwMode="auto">
              <a:xfrm>
                <a:off x="9878021" y="3566194"/>
                <a:ext cx="319127" cy="121307"/>
              </a:xfrm>
              <a:custGeom>
                <a:avLst/>
                <a:gdLst>
                  <a:gd name="T0" fmla="*/ 0 w 134"/>
                  <a:gd name="T1" fmla="*/ 300 h 75"/>
                  <a:gd name="T2" fmla="*/ 335 w 134"/>
                  <a:gd name="T3" fmla="*/ 417 h 75"/>
                  <a:gd name="T4" fmla="*/ 989 w 134"/>
                  <a:gd name="T5" fmla="*/ 0 h 75"/>
                  <a:gd name="T6" fmla="*/ 0 60000 65536"/>
                  <a:gd name="T7" fmla="*/ 0 60000 65536"/>
                  <a:gd name="T8" fmla="*/ 0 60000 65536"/>
                </a:gdLst>
                <a:ahLst/>
                <a:cxnLst>
                  <a:cxn ang="T6">
                    <a:pos x="T0" y="T1"/>
                  </a:cxn>
                  <a:cxn ang="T7">
                    <a:pos x="T2" y="T3"/>
                  </a:cxn>
                  <a:cxn ang="T8">
                    <a:pos x="T4" y="T5"/>
                  </a:cxn>
                </a:cxnLst>
                <a:rect l="0" t="0" r="r" b="b"/>
                <a:pathLst>
                  <a:path w="134" h="75">
                    <a:moveTo>
                      <a:pt x="0" y="53"/>
                    </a:moveTo>
                    <a:cubicBezTo>
                      <a:pt x="0" y="53"/>
                      <a:pt x="10" y="73"/>
                      <a:pt x="45" y="74"/>
                    </a:cubicBezTo>
                    <a:cubicBezTo>
                      <a:pt x="79" y="75"/>
                      <a:pt x="121" y="52"/>
                      <a:pt x="134"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4" name="Freeform 905"/>
              <p:cNvSpPr>
                <a:spLocks/>
              </p:cNvSpPr>
              <p:nvPr/>
            </p:nvSpPr>
            <p:spPr bwMode="auto">
              <a:xfrm>
                <a:off x="9999187" y="3305384"/>
                <a:ext cx="426641" cy="271728"/>
              </a:xfrm>
              <a:custGeom>
                <a:avLst/>
                <a:gdLst>
                  <a:gd name="T0" fmla="*/ 250 w 179"/>
                  <a:gd name="T1" fmla="*/ 942 h 167"/>
                  <a:gd name="T2" fmla="*/ 163 w 179"/>
                  <a:gd name="T3" fmla="*/ 511 h 167"/>
                  <a:gd name="T4" fmla="*/ 304 w 179"/>
                  <a:gd name="T5" fmla="*/ 373 h 167"/>
                  <a:gd name="T6" fmla="*/ 764 w 179"/>
                  <a:gd name="T7" fmla="*/ 220 h 167"/>
                  <a:gd name="T8" fmla="*/ 1307 w 179"/>
                  <a:gd name="T9" fmla="*/ 550 h 167"/>
                  <a:gd name="T10" fmla="*/ 250 w 179"/>
                  <a:gd name="T11" fmla="*/ 942 h 1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9" h="167">
                    <a:moveTo>
                      <a:pt x="34" y="162"/>
                    </a:moveTo>
                    <a:cubicBezTo>
                      <a:pt x="34" y="162"/>
                      <a:pt x="0" y="116"/>
                      <a:pt x="22" y="88"/>
                    </a:cubicBezTo>
                    <a:cubicBezTo>
                      <a:pt x="22" y="88"/>
                      <a:pt x="33" y="92"/>
                      <a:pt x="41" y="64"/>
                    </a:cubicBezTo>
                    <a:cubicBezTo>
                      <a:pt x="41" y="64"/>
                      <a:pt x="54" y="0"/>
                      <a:pt x="103" y="38"/>
                    </a:cubicBezTo>
                    <a:cubicBezTo>
                      <a:pt x="103" y="38"/>
                      <a:pt x="179" y="46"/>
                      <a:pt x="176" y="95"/>
                    </a:cubicBezTo>
                    <a:cubicBezTo>
                      <a:pt x="174" y="143"/>
                      <a:pt x="101" y="167"/>
                      <a:pt x="34" y="16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75" name="Freeform 906"/>
              <p:cNvSpPr>
                <a:spLocks/>
              </p:cNvSpPr>
              <p:nvPr/>
            </p:nvSpPr>
            <p:spPr bwMode="auto">
              <a:xfrm>
                <a:off x="10060624" y="3367250"/>
                <a:ext cx="175776" cy="82489"/>
              </a:xfrm>
              <a:custGeom>
                <a:avLst/>
                <a:gdLst>
                  <a:gd name="T0" fmla="*/ 576 w 73"/>
                  <a:gd name="T1" fmla="*/ 0 h 51"/>
                  <a:gd name="T2" fmla="*/ 460 w 73"/>
                  <a:gd name="T3" fmla="*/ 287 h 51"/>
                  <a:gd name="T4" fmla="*/ 0 60000 65536"/>
                  <a:gd name="T5" fmla="*/ 0 60000 65536"/>
                </a:gdLst>
                <a:ahLst/>
                <a:cxnLst>
                  <a:cxn ang="T4">
                    <a:pos x="T0" y="T1"/>
                  </a:cxn>
                  <a:cxn ang="T5">
                    <a:pos x="T2" y="T3"/>
                  </a:cxn>
                </a:cxnLst>
                <a:rect l="0" t="0" r="r" b="b"/>
                <a:pathLst>
                  <a:path w="73" h="51">
                    <a:moveTo>
                      <a:pt x="73" y="0"/>
                    </a:moveTo>
                    <a:cubicBezTo>
                      <a:pt x="73" y="0"/>
                      <a:pt x="0" y="43"/>
                      <a:pt x="58" y="51"/>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6" name="Freeform 907"/>
              <p:cNvSpPr>
                <a:spLocks/>
              </p:cNvSpPr>
              <p:nvPr/>
            </p:nvSpPr>
            <p:spPr bwMode="auto">
              <a:xfrm>
                <a:off x="10268824" y="3467935"/>
                <a:ext cx="95568" cy="14557"/>
              </a:xfrm>
              <a:custGeom>
                <a:avLst/>
                <a:gdLst>
                  <a:gd name="T0" fmla="*/ 0 w 40"/>
                  <a:gd name="T1" fmla="*/ 0 h 9"/>
                  <a:gd name="T2" fmla="*/ 300 w 40"/>
                  <a:gd name="T3" fmla="*/ 28 h 9"/>
                  <a:gd name="T4" fmla="*/ 0 60000 65536"/>
                  <a:gd name="T5" fmla="*/ 0 60000 65536"/>
                </a:gdLst>
                <a:ahLst/>
                <a:cxnLst>
                  <a:cxn ang="T4">
                    <a:pos x="T0" y="T1"/>
                  </a:cxn>
                  <a:cxn ang="T5">
                    <a:pos x="T2" y="T3"/>
                  </a:cxn>
                </a:cxnLst>
                <a:rect l="0" t="0" r="r" b="b"/>
                <a:pathLst>
                  <a:path w="40" h="9">
                    <a:moveTo>
                      <a:pt x="0" y="0"/>
                    </a:moveTo>
                    <a:cubicBezTo>
                      <a:pt x="0" y="0"/>
                      <a:pt x="28" y="9"/>
                      <a:pt x="40" y="5"/>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7" name="Freeform 908"/>
              <p:cNvSpPr>
                <a:spLocks/>
              </p:cNvSpPr>
              <p:nvPr/>
            </p:nvSpPr>
            <p:spPr bwMode="auto">
              <a:xfrm>
                <a:off x="10606724" y="3123422"/>
                <a:ext cx="397629" cy="245041"/>
              </a:xfrm>
              <a:custGeom>
                <a:avLst/>
                <a:gdLst>
                  <a:gd name="T0" fmla="*/ 191 w 167"/>
                  <a:gd name="T1" fmla="*/ 530 h 151"/>
                  <a:gd name="T2" fmla="*/ 442 w 167"/>
                  <a:gd name="T3" fmla="*/ 809 h 151"/>
                  <a:gd name="T4" fmla="*/ 617 w 167"/>
                  <a:gd name="T5" fmla="*/ 852 h 151"/>
                  <a:gd name="T6" fmla="*/ 1113 w 167"/>
                  <a:gd name="T7" fmla="*/ 333 h 151"/>
                  <a:gd name="T8" fmla="*/ 640 w 167"/>
                  <a:gd name="T9" fmla="*/ 48 h 151"/>
                  <a:gd name="T10" fmla="*/ 260 w 167"/>
                  <a:gd name="T11" fmla="*/ 218 h 151"/>
                  <a:gd name="T12" fmla="*/ 191 w 167"/>
                  <a:gd name="T13" fmla="*/ 530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51">
                    <a:moveTo>
                      <a:pt x="26" y="92"/>
                    </a:moveTo>
                    <a:cubicBezTo>
                      <a:pt x="26" y="92"/>
                      <a:pt x="0" y="145"/>
                      <a:pt x="60" y="141"/>
                    </a:cubicBezTo>
                    <a:cubicBezTo>
                      <a:pt x="60" y="141"/>
                      <a:pt x="72" y="151"/>
                      <a:pt x="84" y="149"/>
                    </a:cubicBezTo>
                    <a:cubicBezTo>
                      <a:pt x="96" y="146"/>
                      <a:pt x="167" y="92"/>
                      <a:pt x="151" y="58"/>
                    </a:cubicBezTo>
                    <a:cubicBezTo>
                      <a:pt x="135" y="24"/>
                      <a:pt x="111" y="0"/>
                      <a:pt x="87" y="8"/>
                    </a:cubicBezTo>
                    <a:cubicBezTo>
                      <a:pt x="62" y="16"/>
                      <a:pt x="35" y="38"/>
                      <a:pt x="35" y="38"/>
                    </a:cubicBezTo>
                    <a:cubicBezTo>
                      <a:pt x="35" y="38"/>
                      <a:pt x="12" y="72"/>
                      <a:pt x="26" y="92"/>
                    </a:cubicBezTo>
                    <a:close/>
                  </a:path>
                </a:pathLst>
              </a:custGeom>
              <a:solidFill>
                <a:srgbClr val="FFDD9F"/>
              </a:solidFill>
              <a:ln w="20638" cap="rnd">
                <a:solidFill>
                  <a:srgbClr val="000000"/>
                </a:solidFill>
                <a:prstDash val="solid"/>
                <a:round/>
                <a:headEnd/>
                <a:tailEnd/>
              </a:ln>
            </p:spPr>
            <p:txBody>
              <a:bodyPr/>
              <a:lstStyle/>
              <a:p>
                <a:endParaRPr lang="ja-JP" altLang="en-US" dirty="0"/>
              </a:p>
            </p:txBody>
          </p:sp>
          <p:sp>
            <p:nvSpPr>
              <p:cNvPr id="78" name="Freeform 909"/>
              <p:cNvSpPr>
                <a:spLocks/>
              </p:cNvSpPr>
              <p:nvPr/>
            </p:nvSpPr>
            <p:spPr bwMode="auto">
              <a:xfrm>
                <a:off x="10668160" y="3249582"/>
                <a:ext cx="90448" cy="50949"/>
              </a:xfrm>
              <a:custGeom>
                <a:avLst/>
                <a:gdLst>
                  <a:gd name="T0" fmla="*/ 280 w 38"/>
                  <a:gd name="T1" fmla="*/ 0 h 31"/>
                  <a:gd name="T2" fmla="*/ 0 w 38"/>
                  <a:gd name="T3" fmla="*/ 87 h 31"/>
                  <a:gd name="T4" fmla="*/ 0 60000 65536"/>
                  <a:gd name="T5" fmla="*/ 0 60000 65536"/>
                </a:gdLst>
                <a:ahLst/>
                <a:cxnLst>
                  <a:cxn ang="T4">
                    <a:pos x="T0" y="T1"/>
                  </a:cxn>
                  <a:cxn ang="T5">
                    <a:pos x="T2" y="T3"/>
                  </a:cxn>
                </a:cxnLst>
                <a:rect l="0" t="0" r="r" b="b"/>
                <a:pathLst>
                  <a:path w="38" h="31">
                    <a:moveTo>
                      <a:pt x="38" y="0"/>
                    </a:moveTo>
                    <a:cubicBezTo>
                      <a:pt x="38" y="0"/>
                      <a:pt x="18" y="31"/>
                      <a:pt x="0" y="14"/>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79" name="Freeform 910"/>
              <p:cNvSpPr>
                <a:spLocks/>
              </p:cNvSpPr>
              <p:nvPr/>
            </p:nvSpPr>
            <p:spPr bwMode="auto">
              <a:xfrm>
                <a:off x="10804685" y="3188928"/>
                <a:ext cx="69969" cy="30327"/>
              </a:xfrm>
              <a:custGeom>
                <a:avLst/>
                <a:gdLst>
                  <a:gd name="T0" fmla="*/ 0 w 30"/>
                  <a:gd name="T1" fmla="*/ 131 h 18"/>
                  <a:gd name="T2" fmla="*/ 197 w 30"/>
                  <a:gd name="T3" fmla="*/ 0 h 18"/>
                  <a:gd name="T4" fmla="*/ 0 60000 65536"/>
                  <a:gd name="T5" fmla="*/ 0 60000 65536"/>
                </a:gdLst>
                <a:ahLst/>
                <a:cxnLst>
                  <a:cxn ang="T4">
                    <a:pos x="T0" y="T1"/>
                  </a:cxn>
                  <a:cxn ang="T5">
                    <a:pos x="T2" y="T3"/>
                  </a:cxn>
                </a:cxnLst>
                <a:rect l="0" t="0" r="r" b="b"/>
                <a:pathLst>
                  <a:path w="30" h="18">
                    <a:moveTo>
                      <a:pt x="0" y="18"/>
                    </a:moveTo>
                    <a:cubicBezTo>
                      <a:pt x="0" y="18"/>
                      <a:pt x="23" y="16"/>
                      <a:pt x="30" y="0"/>
                    </a:cubicBezTo>
                  </a:path>
                </a:pathLst>
              </a:cu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grpSp>
        <p:grpSp>
          <p:nvGrpSpPr>
            <p:cNvPr id="111" name="グループ化 110"/>
            <p:cNvGrpSpPr/>
            <p:nvPr/>
          </p:nvGrpSpPr>
          <p:grpSpPr>
            <a:xfrm>
              <a:off x="9740616" y="2374838"/>
              <a:ext cx="967405" cy="857099"/>
              <a:chOff x="678301" y="4260177"/>
              <a:chExt cx="825865" cy="733810"/>
            </a:xfrm>
          </p:grpSpPr>
          <p:grpSp>
            <p:nvGrpSpPr>
              <p:cNvPr id="117" name="グループ化 116"/>
              <p:cNvGrpSpPr/>
              <p:nvPr/>
            </p:nvGrpSpPr>
            <p:grpSpPr>
              <a:xfrm rot="1095026">
                <a:off x="678301" y="4260177"/>
                <a:ext cx="825865" cy="733810"/>
                <a:chOff x="741283" y="3623138"/>
                <a:chExt cx="825865" cy="733810"/>
              </a:xfrm>
            </p:grpSpPr>
            <p:sp>
              <p:nvSpPr>
                <p:cNvPr id="119" name="Freeform 201"/>
                <p:cNvSpPr>
                  <a:spLocks/>
                </p:cNvSpPr>
                <p:nvPr/>
              </p:nvSpPr>
              <p:spPr bwMode="auto">
                <a:xfrm flipH="1">
                  <a:off x="850947" y="3745056"/>
                  <a:ext cx="716201" cy="611892"/>
                </a:xfrm>
                <a:custGeom>
                  <a:avLst/>
                  <a:gdLst>
                    <a:gd name="T0" fmla="*/ 13641 w 145"/>
                    <a:gd name="T1" fmla="*/ 9051 h 161"/>
                    <a:gd name="T2" fmla="*/ 0 w 145"/>
                    <a:gd name="T3" fmla="*/ 34712 h 161"/>
                    <a:gd name="T4" fmla="*/ 15585 w 145"/>
                    <a:gd name="T5" fmla="*/ 58305 h 161"/>
                    <a:gd name="T6" fmla="*/ 67161 w 145"/>
                    <a:gd name="T7" fmla="*/ 52823 h 161"/>
                    <a:gd name="T8" fmla="*/ 87354 w 145"/>
                    <a:gd name="T9" fmla="*/ 43261 h 161"/>
                    <a:gd name="T10" fmla="*/ 71769 w 145"/>
                    <a:gd name="T11" fmla="*/ 35399 h 161"/>
                    <a:gd name="T12" fmla="*/ 66618 w 145"/>
                    <a:gd name="T13" fmla="*/ 34210 h 161"/>
                    <a:gd name="T14" fmla="*/ 76866 w 145"/>
                    <a:gd name="T15" fmla="*/ 12633 h 161"/>
                    <a:gd name="T16" fmla="*/ 40740 w 145"/>
                    <a:gd name="T17" fmla="*/ 9880 h 161"/>
                    <a:gd name="T18" fmla="*/ 27818 w 145"/>
                    <a:gd name="T19" fmla="*/ 360 h 161"/>
                    <a:gd name="T20" fmla="*/ 13641 w 145"/>
                    <a:gd name="T21" fmla="*/ 9051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 h="161">
                      <a:moveTo>
                        <a:pt x="21" y="23"/>
                      </a:moveTo>
                      <a:cubicBezTo>
                        <a:pt x="21" y="23"/>
                        <a:pt x="0" y="80"/>
                        <a:pt x="0" y="88"/>
                      </a:cubicBezTo>
                      <a:cubicBezTo>
                        <a:pt x="0" y="95"/>
                        <a:pt x="11" y="142"/>
                        <a:pt x="24" y="148"/>
                      </a:cubicBezTo>
                      <a:cubicBezTo>
                        <a:pt x="37" y="154"/>
                        <a:pt x="80" y="161"/>
                        <a:pt x="104" y="134"/>
                      </a:cubicBezTo>
                      <a:cubicBezTo>
                        <a:pt x="104" y="134"/>
                        <a:pt x="125" y="133"/>
                        <a:pt x="135" y="110"/>
                      </a:cubicBezTo>
                      <a:cubicBezTo>
                        <a:pt x="145" y="86"/>
                        <a:pt x="125" y="68"/>
                        <a:pt x="111" y="90"/>
                      </a:cubicBezTo>
                      <a:cubicBezTo>
                        <a:pt x="103" y="87"/>
                        <a:pt x="103" y="87"/>
                        <a:pt x="103" y="87"/>
                      </a:cubicBezTo>
                      <a:cubicBezTo>
                        <a:pt x="103" y="87"/>
                        <a:pt x="128" y="36"/>
                        <a:pt x="119" y="32"/>
                      </a:cubicBezTo>
                      <a:cubicBezTo>
                        <a:pt x="109" y="27"/>
                        <a:pt x="75" y="31"/>
                        <a:pt x="63" y="25"/>
                      </a:cubicBezTo>
                      <a:cubicBezTo>
                        <a:pt x="51" y="19"/>
                        <a:pt x="49" y="2"/>
                        <a:pt x="43" y="1"/>
                      </a:cubicBezTo>
                      <a:cubicBezTo>
                        <a:pt x="36" y="0"/>
                        <a:pt x="21" y="23"/>
                        <a:pt x="21" y="23"/>
                      </a:cubicBezTo>
                      <a:close/>
                    </a:path>
                  </a:pathLst>
                </a:custGeom>
                <a:solidFill>
                  <a:srgbClr val="FFDD9F"/>
                </a:solidFill>
                <a:ln w="23813" cap="rnd">
                  <a:solidFill>
                    <a:srgbClr val="000000"/>
                  </a:solidFill>
                  <a:prstDash val="solid"/>
                  <a:round/>
                  <a:headEnd/>
                  <a:tailEnd/>
                </a:ln>
              </p:spPr>
              <p:txBody>
                <a:bodyPr/>
                <a:lstStyle/>
                <a:p>
                  <a:endParaRPr lang="ja-JP" altLang="en-US"/>
                </a:p>
              </p:txBody>
            </p:sp>
            <p:sp>
              <p:nvSpPr>
                <p:cNvPr id="120" name="Freeform 202"/>
                <p:cNvSpPr>
                  <a:spLocks/>
                </p:cNvSpPr>
                <p:nvPr/>
              </p:nvSpPr>
              <p:spPr bwMode="auto">
                <a:xfrm flipH="1">
                  <a:off x="741283" y="3623138"/>
                  <a:ext cx="721616" cy="463519"/>
                </a:xfrm>
                <a:custGeom>
                  <a:avLst/>
                  <a:gdLst>
                    <a:gd name="T0" fmla="*/ 734 w 146"/>
                    <a:gd name="T1" fmla="*/ 20830 h 122"/>
                    <a:gd name="T2" fmla="*/ 14208 w 146"/>
                    <a:gd name="T3" fmla="*/ 12975 h 122"/>
                    <a:gd name="T4" fmla="*/ 27201 w 146"/>
                    <a:gd name="T5" fmla="*/ 22380 h 122"/>
                    <a:gd name="T6" fmla="*/ 63584 w 146"/>
                    <a:gd name="T7" fmla="*/ 25118 h 122"/>
                    <a:gd name="T8" fmla="*/ 53136 w 146"/>
                    <a:gd name="T9" fmla="*/ 46788 h 122"/>
                    <a:gd name="T10" fmla="*/ 58429 w 146"/>
                    <a:gd name="T11" fmla="*/ 47980 h 122"/>
                    <a:gd name="T12" fmla="*/ 72634 w 146"/>
                    <a:gd name="T13" fmla="*/ 45959 h 122"/>
                    <a:gd name="T14" fmla="*/ 77073 w 146"/>
                    <a:gd name="T15" fmla="*/ 22380 h 122"/>
                    <a:gd name="T16" fmla="*/ 44035 w 146"/>
                    <a:gd name="T17" fmla="*/ 9044 h 122"/>
                    <a:gd name="T18" fmla="*/ 12263 w 146"/>
                    <a:gd name="T19" fmla="*/ 829 h 122"/>
                    <a:gd name="T20" fmla="*/ 10317 w 146"/>
                    <a:gd name="T21" fmla="*/ 3928 h 122"/>
                    <a:gd name="T22" fmla="*/ 0 w 146"/>
                    <a:gd name="T23" fmla="*/ 1189 h 122"/>
                    <a:gd name="T24" fmla="*/ 734 w 146"/>
                    <a:gd name="T25" fmla="*/ 20830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122">
                      <a:moveTo>
                        <a:pt x="1" y="53"/>
                      </a:moveTo>
                      <a:cubicBezTo>
                        <a:pt x="5" y="47"/>
                        <a:pt x="16" y="32"/>
                        <a:pt x="22" y="33"/>
                      </a:cubicBezTo>
                      <a:cubicBezTo>
                        <a:pt x="28" y="34"/>
                        <a:pt x="30" y="51"/>
                        <a:pt x="42" y="57"/>
                      </a:cubicBezTo>
                      <a:cubicBezTo>
                        <a:pt x="54" y="63"/>
                        <a:pt x="88" y="59"/>
                        <a:pt x="98" y="64"/>
                      </a:cubicBezTo>
                      <a:cubicBezTo>
                        <a:pt x="107" y="68"/>
                        <a:pt x="82" y="119"/>
                        <a:pt x="82" y="119"/>
                      </a:cubicBezTo>
                      <a:cubicBezTo>
                        <a:pt x="90" y="122"/>
                        <a:pt x="90" y="122"/>
                        <a:pt x="90" y="122"/>
                      </a:cubicBezTo>
                      <a:cubicBezTo>
                        <a:pt x="98" y="110"/>
                        <a:pt x="107" y="110"/>
                        <a:pt x="112" y="117"/>
                      </a:cubicBezTo>
                      <a:cubicBezTo>
                        <a:pt x="146" y="72"/>
                        <a:pt x="119" y="57"/>
                        <a:pt x="119" y="57"/>
                      </a:cubicBezTo>
                      <a:cubicBezTo>
                        <a:pt x="125" y="40"/>
                        <a:pt x="87" y="29"/>
                        <a:pt x="68" y="23"/>
                      </a:cubicBezTo>
                      <a:cubicBezTo>
                        <a:pt x="48" y="17"/>
                        <a:pt x="24" y="0"/>
                        <a:pt x="19" y="2"/>
                      </a:cubicBezTo>
                      <a:cubicBezTo>
                        <a:pt x="14" y="3"/>
                        <a:pt x="20" y="9"/>
                        <a:pt x="16" y="10"/>
                      </a:cubicBezTo>
                      <a:cubicBezTo>
                        <a:pt x="12" y="12"/>
                        <a:pt x="0" y="3"/>
                        <a:pt x="0" y="3"/>
                      </a:cubicBezTo>
                      <a:cubicBezTo>
                        <a:pt x="6" y="10"/>
                        <a:pt x="4" y="34"/>
                        <a:pt x="1" y="53"/>
                      </a:cubicBezTo>
                      <a:close/>
                    </a:path>
                  </a:pathLst>
                </a:custGeom>
                <a:solidFill>
                  <a:srgbClr val="000000"/>
                </a:solidFill>
                <a:ln w="23813" cap="rnd">
                  <a:solidFill>
                    <a:srgbClr val="000000"/>
                  </a:solidFill>
                  <a:prstDash val="solid"/>
                  <a:round/>
                  <a:headEnd/>
                  <a:tailEnd/>
                </a:ln>
              </p:spPr>
              <p:txBody>
                <a:bodyPr/>
                <a:lstStyle/>
                <a:p>
                  <a:endParaRPr lang="ja-JP" altLang="en-US"/>
                </a:p>
              </p:txBody>
            </p:sp>
            <p:sp>
              <p:nvSpPr>
                <p:cNvPr id="121" name="Freeform 203"/>
                <p:cNvSpPr>
                  <a:spLocks/>
                </p:cNvSpPr>
                <p:nvPr/>
              </p:nvSpPr>
              <p:spPr bwMode="auto">
                <a:xfrm flipH="1">
                  <a:off x="949780" y="4109661"/>
                  <a:ext cx="39263" cy="64410"/>
                </a:xfrm>
                <a:custGeom>
                  <a:avLst/>
                  <a:gdLst>
                    <a:gd name="T0" fmla="*/ 2577 w 8"/>
                    <a:gd name="T1" fmla="*/ 0 h 17"/>
                    <a:gd name="T2" fmla="*/ 0 w 8"/>
                    <a:gd name="T3" fmla="*/ 6575 h 17"/>
                    <a:gd name="T4" fmla="*/ 0 60000 65536"/>
                    <a:gd name="T5" fmla="*/ 0 60000 65536"/>
                  </a:gdLst>
                  <a:ahLst/>
                  <a:cxnLst>
                    <a:cxn ang="T4">
                      <a:pos x="T0" y="T1"/>
                    </a:cxn>
                    <a:cxn ang="T5">
                      <a:pos x="T2" y="T3"/>
                    </a:cxn>
                  </a:cxnLst>
                  <a:rect l="0" t="0" r="r" b="b"/>
                  <a:pathLst>
                    <a:path w="8" h="17">
                      <a:moveTo>
                        <a:pt x="4" y="0"/>
                      </a:moveTo>
                      <a:cubicBezTo>
                        <a:pt x="4" y="0"/>
                        <a:pt x="8" y="10"/>
                        <a:pt x="0" y="17"/>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2" name="Freeform 204"/>
                <p:cNvSpPr>
                  <a:spLocks/>
                </p:cNvSpPr>
                <p:nvPr/>
              </p:nvSpPr>
              <p:spPr bwMode="auto">
                <a:xfrm flipH="1">
                  <a:off x="1037782" y="4208576"/>
                  <a:ext cx="14892" cy="46007"/>
                </a:xfrm>
                <a:custGeom>
                  <a:avLst/>
                  <a:gdLst>
                    <a:gd name="T0" fmla="*/ 1276 w 3"/>
                    <a:gd name="T1" fmla="*/ 0 h 12"/>
                    <a:gd name="T2" fmla="*/ 0 w 3"/>
                    <a:gd name="T3" fmla="*/ 4923 h 12"/>
                    <a:gd name="T4" fmla="*/ 0 60000 65536"/>
                    <a:gd name="T5" fmla="*/ 0 60000 65536"/>
                  </a:gdLst>
                  <a:ahLst/>
                  <a:cxnLst>
                    <a:cxn ang="T4">
                      <a:pos x="T0" y="T1"/>
                    </a:cxn>
                    <a:cxn ang="T5">
                      <a:pos x="T2" y="T3"/>
                    </a:cxn>
                  </a:cxnLst>
                  <a:rect l="0" t="0" r="r" b="b"/>
                  <a:pathLst>
                    <a:path w="3" h="12">
                      <a:moveTo>
                        <a:pt x="2" y="0"/>
                      </a:moveTo>
                      <a:cubicBezTo>
                        <a:pt x="2" y="0"/>
                        <a:pt x="3" y="8"/>
                        <a:pt x="0" y="12"/>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 name="Freeform 205"/>
                <p:cNvSpPr>
                  <a:spLocks/>
                </p:cNvSpPr>
                <p:nvPr/>
              </p:nvSpPr>
              <p:spPr bwMode="auto">
                <a:xfrm flipH="1">
                  <a:off x="1063505" y="3843971"/>
                  <a:ext cx="216620" cy="82812"/>
                </a:xfrm>
                <a:custGeom>
                  <a:avLst/>
                  <a:gdLst>
                    <a:gd name="T0" fmla="*/ 0 w 44"/>
                    <a:gd name="T1" fmla="*/ 8270 h 22"/>
                    <a:gd name="T2" fmla="*/ 27982 w 44"/>
                    <a:gd name="T3" fmla="*/ 7112 h 22"/>
                    <a:gd name="T4" fmla="*/ 0 60000 65536"/>
                    <a:gd name="T5" fmla="*/ 0 60000 65536"/>
                  </a:gdLst>
                  <a:ahLst/>
                  <a:cxnLst>
                    <a:cxn ang="T4">
                      <a:pos x="T0" y="T1"/>
                    </a:cxn>
                    <a:cxn ang="T5">
                      <a:pos x="T2" y="T3"/>
                    </a:cxn>
                  </a:cxnLst>
                  <a:rect l="0" t="0" r="r" b="b"/>
                  <a:pathLst>
                    <a:path w="44" h="22">
                      <a:moveTo>
                        <a:pt x="0" y="22"/>
                      </a:moveTo>
                      <a:cubicBezTo>
                        <a:pt x="0" y="22"/>
                        <a:pt x="35" y="0"/>
                        <a:pt x="44" y="19"/>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4" name="Freeform 206"/>
                <p:cNvSpPr>
                  <a:spLocks/>
                </p:cNvSpPr>
                <p:nvPr/>
              </p:nvSpPr>
              <p:spPr bwMode="auto">
                <a:xfrm flipH="1">
                  <a:off x="1330219" y="3824418"/>
                  <a:ext cx="74463" cy="95464"/>
                </a:xfrm>
                <a:custGeom>
                  <a:avLst/>
                  <a:gdLst>
                    <a:gd name="T0" fmla="*/ 0 w 15"/>
                    <a:gd name="T1" fmla="*/ 0 h 25"/>
                    <a:gd name="T2" fmla="*/ 7931 w 15"/>
                    <a:gd name="T3" fmla="*/ 10096 h 25"/>
                    <a:gd name="T4" fmla="*/ 0 60000 65536"/>
                    <a:gd name="T5" fmla="*/ 0 60000 65536"/>
                  </a:gdLst>
                  <a:ahLst/>
                  <a:cxnLst>
                    <a:cxn ang="T4">
                      <a:pos x="T0" y="T1"/>
                    </a:cxn>
                    <a:cxn ang="T5">
                      <a:pos x="T2" y="T3"/>
                    </a:cxn>
                  </a:cxnLst>
                  <a:rect l="0" t="0" r="r" b="b"/>
                  <a:pathLst>
                    <a:path w="15" h="25">
                      <a:moveTo>
                        <a:pt x="0" y="0"/>
                      </a:moveTo>
                      <a:cubicBezTo>
                        <a:pt x="0" y="0"/>
                        <a:pt x="15" y="1"/>
                        <a:pt x="12" y="25"/>
                      </a:cubicBezTo>
                    </a:path>
                  </a:pathLst>
                </a:custGeom>
                <a:noFill/>
                <a:ln w="238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5" name="Oval 207"/>
                <p:cNvSpPr>
                  <a:spLocks noChangeArrowheads="1"/>
                </p:cNvSpPr>
                <p:nvPr/>
              </p:nvSpPr>
              <p:spPr bwMode="auto">
                <a:xfrm flipH="1">
                  <a:off x="1419576" y="3957838"/>
                  <a:ext cx="43324"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a:p>
              </p:txBody>
            </p:sp>
            <p:sp>
              <p:nvSpPr>
                <p:cNvPr id="126" name="Oval 208"/>
                <p:cNvSpPr>
                  <a:spLocks noChangeArrowheads="1"/>
                </p:cNvSpPr>
                <p:nvPr/>
              </p:nvSpPr>
              <p:spPr bwMode="auto">
                <a:xfrm flipH="1">
                  <a:off x="1220555" y="3992344"/>
                  <a:ext cx="44678" cy="4945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00"/>
                </a:p>
              </p:txBody>
            </p:sp>
          </p:grpSp>
          <p:sp>
            <p:nvSpPr>
              <p:cNvPr id="118" name="Freeform 890"/>
              <p:cNvSpPr>
                <a:spLocks/>
              </p:cNvSpPr>
              <p:nvPr/>
            </p:nvSpPr>
            <p:spPr bwMode="auto">
              <a:xfrm>
                <a:off x="1160093" y="4824448"/>
                <a:ext cx="216259" cy="112703"/>
              </a:xfrm>
              <a:custGeom>
                <a:avLst/>
                <a:gdLst>
                  <a:gd name="T0" fmla="*/ 21 w 166"/>
                  <a:gd name="T1" fmla="*/ 0 h 156"/>
                  <a:gd name="T2" fmla="*/ 1269 w 166"/>
                  <a:gd name="T3" fmla="*/ 268 h 156"/>
                  <a:gd name="T4" fmla="*/ 595 w 166"/>
                  <a:gd name="T5" fmla="*/ 841 h 156"/>
                  <a:gd name="T6" fmla="*/ 21 w 166"/>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 h="156">
                    <a:moveTo>
                      <a:pt x="3" y="0"/>
                    </a:moveTo>
                    <a:cubicBezTo>
                      <a:pt x="3" y="0"/>
                      <a:pt x="136" y="27"/>
                      <a:pt x="166" y="45"/>
                    </a:cubicBezTo>
                    <a:cubicBezTo>
                      <a:pt x="166" y="45"/>
                      <a:pt x="155" y="156"/>
                      <a:pt x="78" y="141"/>
                    </a:cubicBezTo>
                    <a:cubicBezTo>
                      <a:pt x="0" y="127"/>
                      <a:pt x="3" y="0"/>
                      <a:pt x="3" y="0"/>
                    </a:cubicBezTo>
                    <a:close/>
                  </a:path>
                </a:pathLst>
              </a:custGeom>
              <a:solidFill>
                <a:srgbClr val="CC0000"/>
              </a:solidFill>
              <a:ln w="20638" cap="rnd">
                <a:solidFill>
                  <a:srgbClr val="000000"/>
                </a:solidFill>
                <a:prstDash val="solid"/>
                <a:round/>
                <a:headEnd/>
                <a:tailEnd/>
              </a:ln>
            </p:spPr>
            <p:txBody>
              <a:bodyPr/>
              <a:lstStyle/>
              <a:p>
                <a:endParaRPr lang="ja-JP" altLang="en-US" dirty="0"/>
              </a:p>
            </p:txBody>
          </p:sp>
        </p:grpSp>
        <p:sp>
          <p:nvSpPr>
            <p:cNvPr id="113" name="Freeform 370"/>
            <p:cNvSpPr>
              <a:spLocks/>
            </p:cNvSpPr>
            <p:nvPr/>
          </p:nvSpPr>
          <p:spPr bwMode="auto">
            <a:xfrm rot="20656580" flipH="1">
              <a:off x="9830677" y="2540023"/>
              <a:ext cx="80917" cy="364614"/>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Freeform 371"/>
            <p:cNvSpPr>
              <a:spLocks/>
            </p:cNvSpPr>
            <p:nvPr/>
          </p:nvSpPr>
          <p:spPr bwMode="auto">
            <a:xfrm rot="20656580" flipH="1">
              <a:off x="9833187" y="2284084"/>
              <a:ext cx="836149" cy="441882"/>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Freeform 372"/>
            <p:cNvSpPr>
              <a:spLocks/>
            </p:cNvSpPr>
            <p:nvPr/>
          </p:nvSpPr>
          <p:spPr bwMode="auto">
            <a:xfrm rot="20656580" flipH="1">
              <a:off x="9872628" y="2562259"/>
              <a:ext cx="863123" cy="161783"/>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9" name="グループ化 108"/>
          <p:cNvGrpSpPr/>
          <p:nvPr/>
        </p:nvGrpSpPr>
        <p:grpSpPr>
          <a:xfrm>
            <a:off x="4147860" y="5390151"/>
            <a:ext cx="155364" cy="296020"/>
            <a:chOff x="9684570" y="4324666"/>
            <a:chExt cx="155364" cy="296020"/>
          </a:xfrm>
        </p:grpSpPr>
        <p:pic>
          <p:nvPicPr>
            <p:cNvPr id="12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4570" y="4332686"/>
              <a:ext cx="67132" cy="288000"/>
            </a:xfrm>
            <a:prstGeom prst="rect">
              <a:avLst/>
            </a:prstGeom>
            <a:noFill/>
            <a:ln>
              <a:noFill/>
            </a:ln>
            <a:effectLst/>
          </p:spPr>
        </p:pic>
        <p:pic>
          <p:nvPicPr>
            <p:cNvPr id="12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2802" y="4324666"/>
              <a:ext cx="67132" cy="288000"/>
            </a:xfrm>
            <a:prstGeom prst="rect">
              <a:avLst/>
            </a:prstGeom>
            <a:noFill/>
            <a:ln>
              <a:noFill/>
            </a:ln>
            <a:effectLst/>
          </p:spPr>
        </p:pic>
      </p:grpSp>
      <p:graphicFrame>
        <p:nvGraphicFramePr>
          <p:cNvPr id="108" name="グラフ 107"/>
          <p:cNvGraphicFramePr/>
          <p:nvPr>
            <p:extLst>
              <p:ext uri="{D42A27DB-BD31-4B8C-83A1-F6EECF244321}">
                <p14:modId xmlns:p14="http://schemas.microsoft.com/office/powerpoint/2010/main" val="4068232690"/>
              </p:ext>
            </p:extLst>
          </p:nvPr>
        </p:nvGraphicFramePr>
        <p:xfrm>
          <a:off x="3558164" y="3127367"/>
          <a:ext cx="4617015" cy="2781150"/>
        </p:xfrm>
        <a:graphic>
          <a:graphicData uri="http://schemas.openxmlformats.org/drawingml/2006/chart">
            <c:chart xmlns:c="http://schemas.openxmlformats.org/drawingml/2006/chart" xmlns:r="http://schemas.openxmlformats.org/officeDocument/2006/relationships" r:id="rId5"/>
          </a:graphicData>
        </a:graphic>
      </p:graphicFrame>
      <p:sp>
        <p:nvSpPr>
          <p:cNvPr id="8" name="右矢印 7"/>
          <p:cNvSpPr>
            <a:spLocks noChangeAspect="1"/>
          </p:cNvSpPr>
          <p:nvPr/>
        </p:nvSpPr>
        <p:spPr>
          <a:xfrm rot="1336114">
            <a:off x="4395921" y="4045413"/>
            <a:ext cx="2259189" cy="5661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P創英角ｺﾞｼｯｸUB" panose="020B0900000000000000" pitchFamily="50" charset="-128"/>
                <a:ea typeface="HGP創英角ｺﾞｼｯｸUB" panose="020B0900000000000000" pitchFamily="50" charset="-128"/>
              </a:rPr>
              <a:t>大きく減産</a:t>
            </a:r>
          </a:p>
        </p:txBody>
      </p:sp>
      <p:sp>
        <p:nvSpPr>
          <p:cNvPr id="242" name="テキスト ボックス 241"/>
          <p:cNvSpPr txBox="1"/>
          <p:nvPr/>
        </p:nvSpPr>
        <p:spPr>
          <a:xfrm>
            <a:off x="3472493" y="3189750"/>
            <a:ext cx="595035" cy="338554"/>
          </a:xfrm>
          <a:prstGeom prst="rect">
            <a:avLst/>
          </a:prstGeom>
          <a:noFill/>
        </p:spPr>
        <p:txBody>
          <a:bodyPr wrap="none" rtlCol="0">
            <a:spAutoFit/>
          </a:bodyPr>
          <a:lstStyle/>
          <a:p>
            <a:r>
              <a:rPr lang="ja-JP" altLang="en-US" sz="1600" dirty="0"/>
              <a:t>（万）</a:t>
            </a:r>
          </a:p>
        </p:txBody>
      </p:sp>
      <p:sp>
        <p:nvSpPr>
          <p:cNvPr id="280" name="角丸四角形吹き出し 279"/>
          <p:cNvSpPr/>
          <p:nvPr/>
        </p:nvSpPr>
        <p:spPr>
          <a:xfrm>
            <a:off x="7019471" y="4459528"/>
            <a:ext cx="1124185" cy="460037"/>
          </a:xfrm>
          <a:prstGeom prst="wedgeRoundRectCallout">
            <a:avLst>
              <a:gd name="adj1" fmla="val -7739"/>
              <a:gd name="adj2" fmla="val 1688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製品移管</a:t>
            </a:r>
          </a:p>
        </p:txBody>
      </p:sp>
      <p:sp>
        <p:nvSpPr>
          <p:cNvPr id="131" name="テキスト ボックス 130"/>
          <p:cNvSpPr txBox="1"/>
          <p:nvPr/>
        </p:nvSpPr>
        <p:spPr>
          <a:xfrm>
            <a:off x="3644670" y="5597078"/>
            <a:ext cx="1145350" cy="338554"/>
          </a:xfrm>
          <a:prstGeom prst="rect">
            <a:avLst/>
          </a:prstGeom>
          <a:noFill/>
        </p:spPr>
        <p:txBody>
          <a:bodyPr wrap="square" rtlCol="0">
            <a:spAutoFit/>
          </a:bodyPr>
          <a:lstStyle/>
          <a:p>
            <a:r>
              <a:rPr lang="ja-JP" altLang="en-US" sz="1600" dirty="0">
                <a:latin typeface="ＭＳ Ｐゴシック" pitchFamily="50" charset="-128"/>
                <a:ea typeface="ＭＳ Ｐゴシック" pitchFamily="50" charset="-128"/>
              </a:rPr>
              <a:t>　１７．３</a:t>
            </a:r>
          </a:p>
        </p:txBody>
      </p:sp>
      <p:sp>
        <p:nvSpPr>
          <p:cNvPr id="132" name="テキスト ボックス 131"/>
          <p:cNvSpPr txBox="1"/>
          <p:nvPr/>
        </p:nvSpPr>
        <p:spPr>
          <a:xfrm>
            <a:off x="4731460" y="5597162"/>
            <a:ext cx="323312" cy="338554"/>
          </a:xfrm>
          <a:prstGeom prst="rect">
            <a:avLst/>
          </a:prstGeom>
          <a:noFill/>
        </p:spPr>
        <p:txBody>
          <a:bodyPr wrap="square" rtlCol="0">
            <a:spAutoFit/>
          </a:bodyPr>
          <a:lstStyle/>
          <a:p>
            <a:r>
              <a:rPr lang="ja-JP" altLang="en-US" sz="1600" dirty="0">
                <a:latin typeface="+mn-ea"/>
              </a:rPr>
              <a:t>４</a:t>
            </a:r>
          </a:p>
        </p:txBody>
      </p:sp>
      <p:sp>
        <p:nvSpPr>
          <p:cNvPr id="133" name="テキスト ボックス 132"/>
          <p:cNvSpPr txBox="1"/>
          <p:nvPr/>
        </p:nvSpPr>
        <p:spPr>
          <a:xfrm>
            <a:off x="5111260" y="5589574"/>
            <a:ext cx="323312" cy="338554"/>
          </a:xfrm>
          <a:prstGeom prst="rect">
            <a:avLst/>
          </a:prstGeom>
          <a:noFill/>
        </p:spPr>
        <p:txBody>
          <a:bodyPr wrap="square" rtlCol="0">
            <a:spAutoFit/>
          </a:bodyPr>
          <a:lstStyle/>
          <a:p>
            <a:r>
              <a:rPr lang="ja-JP" altLang="en-US" sz="1600" dirty="0">
                <a:latin typeface="+mn-ea"/>
              </a:rPr>
              <a:t>５</a:t>
            </a:r>
          </a:p>
        </p:txBody>
      </p:sp>
      <p:sp>
        <p:nvSpPr>
          <p:cNvPr id="134" name="テキスト ボックス 133"/>
          <p:cNvSpPr txBox="1"/>
          <p:nvPr/>
        </p:nvSpPr>
        <p:spPr>
          <a:xfrm>
            <a:off x="5488716" y="5591017"/>
            <a:ext cx="323312" cy="338554"/>
          </a:xfrm>
          <a:prstGeom prst="rect">
            <a:avLst/>
          </a:prstGeom>
          <a:noFill/>
        </p:spPr>
        <p:txBody>
          <a:bodyPr wrap="square" rtlCol="0">
            <a:spAutoFit/>
          </a:bodyPr>
          <a:lstStyle/>
          <a:p>
            <a:r>
              <a:rPr lang="ja-JP" altLang="en-US" sz="1600" dirty="0">
                <a:latin typeface="+mn-ea"/>
              </a:rPr>
              <a:t>６</a:t>
            </a:r>
          </a:p>
        </p:txBody>
      </p:sp>
      <p:sp>
        <p:nvSpPr>
          <p:cNvPr id="135" name="テキスト ボックス 134"/>
          <p:cNvSpPr txBox="1"/>
          <p:nvPr/>
        </p:nvSpPr>
        <p:spPr>
          <a:xfrm>
            <a:off x="5848756" y="5590645"/>
            <a:ext cx="323312" cy="338554"/>
          </a:xfrm>
          <a:prstGeom prst="rect">
            <a:avLst/>
          </a:prstGeom>
          <a:noFill/>
        </p:spPr>
        <p:txBody>
          <a:bodyPr wrap="square" rtlCol="0">
            <a:spAutoFit/>
          </a:bodyPr>
          <a:lstStyle/>
          <a:p>
            <a:r>
              <a:rPr lang="ja-JP" altLang="en-US" sz="1600" dirty="0">
                <a:latin typeface="+mn-ea"/>
              </a:rPr>
              <a:t>７</a:t>
            </a:r>
          </a:p>
        </p:txBody>
      </p:sp>
      <p:sp>
        <p:nvSpPr>
          <p:cNvPr id="136" name="テキスト ボックス 135"/>
          <p:cNvSpPr txBox="1"/>
          <p:nvPr/>
        </p:nvSpPr>
        <p:spPr>
          <a:xfrm>
            <a:off x="6222444" y="5586167"/>
            <a:ext cx="323312" cy="338554"/>
          </a:xfrm>
          <a:prstGeom prst="rect">
            <a:avLst/>
          </a:prstGeom>
          <a:noFill/>
        </p:spPr>
        <p:txBody>
          <a:bodyPr wrap="square" rtlCol="0">
            <a:spAutoFit/>
          </a:bodyPr>
          <a:lstStyle/>
          <a:p>
            <a:r>
              <a:rPr lang="ja-JP" altLang="en-US" sz="1600" dirty="0">
                <a:latin typeface="+mn-ea"/>
              </a:rPr>
              <a:t>８</a:t>
            </a:r>
          </a:p>
        </p:txBody>
      </p:sp>
      <p:sp>
        <p:nvSpPr>
          <p:cNvPr id="137" name="テキスト ボックス 136"/>
          <p:cNvSpPr txBox="1"/>
          <p:nvPr/>
        </p:nvSpPr>
        <p:spPr>
          <a:xfrm>
            <a:off x="6599971" y="5586167"/>
            <a:ext cx="323312" cy="338554"/>
          </a:xfrm>
          <a:prstGeom prst="rect">
            <a:avLst/>
          </a:prstGeom>
          <a:noFill/>
        </p:spPr>
        <p:txBody>
          <a:bodyPr wrap="square" rtlCol="0">
            <a:spAutoFit/>
          </a:bodyPr>
          <a:lstStyle/>
          <a:p>
            <a:r>
              <a:rPr lang="ja-JP" altLang="en-US" sz="1600" dirty="0">
                <a:latin typeface="+mn-ea"/>
              </a:rPr>
              <a:t>９</a:t>
            </a:r>
          </a:p>
        </p:txBody>
      </p:sp>
      <p:sp>
        <p:nvSpPr>
          <p:cNvPr id="138" name="テキスト ボックス 137"/>
          <p:cNvSpPr txBox="1"/>
          <p:nvPr/>
        </p:nvSpPr>
        <p:spPr>
          <a:xfrm>
            <a:off x="4026333" y="5768019"/>
            <a:ext cx="999815" cy="338554"/>
          </a:xfrm>
          <a:prstGeom prst="rect">
            <a:avLst/>
          </a:prstGeom>
          <a:noFill/>
        </p:spPr>
        <p:txBody>
          <a:bodyPr wrap="square" rtlCol="0">
            <a:spAutoFit/>
          </a:bodyPr>
          <a:lstStyle/>
          <a:p>
            <a:r>
              <a:rPr lang="ja-JP" altLang="en-US" sz="1600" dirty="0">
                <a:latin typeface="+mn-ea"/>
              </a:rPr>
              <a:t>　１８．３</a:t>
            </a:r>
          </a:p>
        </p:txBody>
      </p:sp>
      <p:sp>
        <p:nvSpPr>
          <p:cNvPr id="139" name="テキスト ボックス 138"/>
          <p:cNvSpPr txBox="1"/>
          <p:nvPr/>
        </p:nvSpPr>
        <p:spPr>
          <a:xfrm>
            <a:off x="6898004" y="5593568"/>
            <a:ext cx="467437" cy="338554"/>
          </a:xfrm>
          <a:prstGeom prst="rect">
            <a:avLst/>
          </a:prstGeom>
          <a:noFill/>
        </p:spPr>
        <p:txBody>
          <a:bodyPr wrap="square" rtlCol="0">
            <a:spAutoFit/>
          </a:bodyPr>
          <a:lstStyle/>
          <a:p>
            <a:r>
              <a:rPr lang="ja-JP" altLang="en-US" sz="1600" dirty="0">
                <a:latin typeface="+mn-ea"/>
              </a:rPr>
              <a:t>１０</a:t>
            </a:r>
          </a:p>
        </p:txBody>
      </p:sp>
      <p:sp>
        <p:nvSpPr>
          <p:cNvPr id="140" name="テキスト ボックス 139"/>
          <p:cNvSpPr txBox="1"/>
          <p:nvPr/>
        </p:nvSpPr>
        <p:spPr>
          <a:xfrm>
            <a:off x="7283165" y="5588335"/>
            <a:ext cx="504056" cy="338554"/>
          </a:xfrm>
          <a:prstGeom prst="rect">
            <a:avLst/>
          </a:prstGeom>
          <a:noFill/>
        </p:spPr>
        <p:txBody>
          <a:bodyPr wrap="square" rtlCol="0">
            <a:spAutoFit/>
          </a:bodyPr>
          <a:lstStyle/>
          <a:p>
            <a:r>
              <a:rPr lang="ja-JP" altLang="en-US" sz="1600" dirty="0">
                <a:latin typeface="+mn-ea"/>
              </a:rPr>
              <a:t>１１</a:t>
            </a:r>
          </a:p>
        </p:txBody>
      </p:sp>
      <p:sp>
        <p:nvSpPr>
          <p:cNvPr id="141" name="テキスト ボックス 140"/>
          <p:cNvSpPr txBox="1"/>
          <p:nvPr/>
        </p:nvSpPr>
        <p:spPr>
          <a:xfrm>
            <a:off x="7648956" y="5593568"/>
            <a:ext cx="504056" cy="338554"/>
          </a:xfrm>
          <a:prstGeom prst="rect">
            <a:avLst/>
          </a:prstGeom>
          <a:noFill/>
        </p:spPr>
        <p:txBody>
          <a:bodyPr wrap="square" rtlCol="0">
            <a:spAutoFit/>
          </a:bodyPr>
          <a:lstStyle/>
          <a:p>
            <a:r>
              <a:rPr lang="ja-JP" altLang="en-US" sz="1600" dirty="0">
                <a:latin typeface="+mn-ea"/>
              </a:rPr>
              <a:t>１２</a:t>
            </a:r>
          </a:p>
        </p:txBody>
      </p:sp>
      <p:sp>
        <p:nvSpPr>
          <p:cNvPr id="142" name="テキスト ボックス 141"/>
          <p:cNvSpPr txBox="1"/>
          <p:nvPr/>
        </p:nvSpPr>
        <p:spPr>
          <a:xfrm>
            <a:off x="3608353" y="5372894"/>
            <a:ext cx="323312" cy="338554"/>
          </a:xfrm>
          <a:prstGeom prst="rect">
            <a:avLst/>
          </a:prstGeom>
          <a:noFill/>
        </p:spPr>
        <p:txBody>
          <a:bodyPr wrap="square" rtlCol="0">
            <a:spAutoFit/>
          </a:bodyPr>
          <a:lstStyle/>
          <a:p>
            <a:r>
              <a:rPr lang="ja-JP" altLang="en-US" sz="1600" dirty="0">
                <a:latin typeface="+mn-ea"/>
              </a:rPr>
              <a:t>０</a:t>
            </a:r>
          </a:p>
        </p:txBody>
      </p:sp>
      <p:sp>
        <p:nvSpPr>
          <p:cNvPr id="143" name="テキスト ボックス 142"/>
          <p:cNvSpPr txBox="1"/>
          <p:nvPr/>
        </p:nvSpPr>
        <p:spPr>
          <a:xfrm>
            <a:off x="3608353" y="4890646"/>
            <a:ext cx="323312" cy="338554"/>
          </a:xfrm>
          <a:prstGeom prst="rect">
            <a:avLst/>
          </a:prstGeom>
          <a:noFill/>
        </p:spPr>
        <p:txBody>
          <a:bodyPr wrap="square" rtlCol="0">
            <a:spAutoFit/>
          </a:bodyPr>
          <a:lstStyle/>
          <a:p>
            <a:r>
              <a:rPr lang="ja-JP" altLang="en-US" sz="1600" dirty="0">
                <a:latin typeface="+mn-ea"/>
              </a:rPr>
              <a:t>５</a:t>
            </a:r>
          </a:p>
        </p:txBody>
      </p:sp>
      <p:sp>
        <p:nvSpPr>
          <p:cNvPr id="144" name="テキスト ボックス 143"/>
          <p:cNvSpPr txBox="1"/>
          <p:nvPr/>
        </p:nvSpPr>
        <p:spPr>
          <a:xfrm>
            <a:off x="3472492" y="4400238"/>
            <a:ext cx="581136" cy="338554"/>
          </a:xfrm>
          <a:prstGeom prst="rect">
            <a:avLst/>
          </a:prstGeom>
          <a:noFill/>
        </p:spPr>
        <p:txBody>
          <a:bodyPr wrap="square" rtlCol="0">
            <a:spAutoFit/>
          </a:bodyPr>
          <a:lstStyle/>
          <a:p>
            <a:r>
              <a:rPr lang="ja-JP" altLang="en-US" sz="1600" dirty="0">
                <a:latin typeface="+mn-ea"/>
              </a:rPr>
              <a:t>１０</a:t>
            </a:r>
          </a:p>
        </p:txBody>
      </p:sp>
      <p:sp>
        <p:nvSpPr>
          <p:cNvPr id="145" name="テキスト ボックス 144"/>
          <p:cNvSpPr txBox="1"/>
          <p:nvPr/>
        </p:nvSpPr>
        <p:spPr>
          <a:xfrm>
            <a:off x="3472492" y="3905760"/>
            <a:ext cx="581136" cy="338554"/>
          </a:xfrm>
          <a:prstGeom prst="rect">
            <a:avLst/>
          </a:prstGeom>
          <a:noFill/>
        </p:spPr>
        <p:txBody>
          <a:bodyPr wrap="square" rtlCol="0">
            <a:spAutoFit/>
          </a:bodyPr>
          <a:lstStyle/>
          <a:p>
            <a:r>
              <a:rPr lang="ja-JP" altLang="en-US" sz="1600" dirty="0">
                <a:latin typeface="+mn-ea"/>
              </a:rPr>
              <a:t>１５</a:t>
            </a:r>
          </a:p>
        </p:txBody>
      </p:sp>
      <p:sp>
        <p:nvSpPr>
          <p:cNvPr id="146" name="テキスト ボックス 145"/>
          <p:cNvSpPr txBox="1"/>
          <p:nvPr/>
        </p:nvSpPr>
        <p:spPr>
          <a:xfrm>
            <a:off x="3472492" y="3411584"/>
            <a:ext cx="581136" cy="338554"/>
          </a:xfrm>
          <a:prstGeom prst="rect">
            <a:avLst/>
          </a:prstGeom>
          <a:noFill/>
        </p:spPr>
        <p:txBody>
          <a:bodyPr wrap="square" rtlCol="0">
            <a:spAutoFit/>
          </a:bodyPr>
          <a:lstStyle/>
          <a:p>
            <a:r>
              <a:rPr lang="ja-JP" altLang="en-US" sz="1600" dirty="0">
                <a:latin typeface="+mn-ea"/>
              </a:rPr>
              <a:t>２０</a:t>
            </a:r>
          </a:p>
        </p:txBody>
      </p:sp>
      <p:sp>
        <p:nvSpPr>
          <p:cNvPr id="129" name="テキスト ボックス 128"/>
          <p:cNvSpPr txBox="1"/>
          <p:nvPr/>
        </p:nvSpPr>
        <p:spPr>
          <a:xfrm>
            <a:off x="11366076" y="42083"/>
            <a:ext cx="922611" cy="369332"/>
          </a:xfrm>
          <a:prstGeom prst="rect">
            <a:avLst/>
          </a:prstGeom>
          <a:noFill/>
        </p:spPr>
        <p:txBody>
          <a:bodyPr wrap="square" rtlCol="0">
            <a:spAutoFit/>
          </a:bodyPr>
          <a:lstStyle/>
          <a:p>
            <a:r>
              <a:rPr lang="ja-JP" altLang="en-US" b="1" dirty="0"/>
              <a:t>５</a:t>
            </a:r>
            <a:r>
              <a:rPr lang="en-US" altLang="ja-JP" b="1" dirty="0"/>
              <a:t>/</a:t>
            </a:r>
            <a:r>
              <a:rPr lang="ja-JP" altLang="en-US" b="1" dirty="0"/>
              <a:t>３０</a:t>
            </a:r>
          </a:p>
        </p:txBody>
      </p:sp>
      <p:grpSp>
        <p:nvGrpSpPr>
          <p:cNvPr id="3" name="グループ化 2"/>
          <p:cNvGrpSpPr/>
          <p:nvPr/>
        </p:nvGrpSpPr>
        <p:grpSpPr>
          <a:xfrm>
            <a:off x="8208244" y="4027878"/>
            <a:ext cx="3774898" cy="1633371"/>
            <a:chOff x="4942560" y="4027877"/>
            <a:chExt cx="3774898" cy="1633371"/>
          </a:xfrm>
        </p:grpSpPr>
        <p:pic>
          <p:nvPicPr>
            <p:cNvPr id="348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2560" y="4027877"/>
              <a:ext cx="3774898" cy="163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Text Box 880"/>
            <p:cNvSpPr txBox="1">
              <a:spLocks noChangeArrowheads="1"/>
            </p:cNvSpPr>
            <p:nvPr/>
          </p:nvSpPr>
          <p:spPr bwMode="auto">
            <a:xfrm>
              <a:off x="5220072" y="5157192"/>
              <a:ext cx="5978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000">
                  <a:solidFill>
                    <a:schemeClr val="tx1"/>
                  </a:solidFill>
                  <a:latin typeface="Arial" charset="0"/>
                  <a:ea typeface="HGP創英角ﾎﾟｯﾌﾟ体" pitchFamily="50" charset="-128"/>
                </a:defRPr>
              </a:lvl1pPr>
              <a:lvl2pPr marL="742950" indent="-285750" eaLnBrk="0" hangingPunct="0">
                <a:defRPr kumimoji="1" sz="2000">
                  <a:solidFill>
                    <a:schemeClr val="tx1"/>
                  </a:solidFill>
                  <a:latin typeface="Arial" charset="0"/>
                  <a:ea typeface="HGP創英角ﾎﾟｯﾌﾟ体" pitchFamily="50" charset="-128"/>
                </a:defRPr>
              </a:lvl2pPr>
              <a:lvl3pPr marL="1143000" indent="-228600" eaLnBrk="0" hangingPunct="0">
                <a:defRPr kumimoji="1" sz="2000">
                  <a:solidFill>
                    <a:schemeClr val="tx1"/>
                  </a:solidFill>
                  <a:latin typeface="Arial" charset="0"/>
                  <a:ea typeface="HGP創英角ﾎﾟｯﾌﾟ体" pitchFamily="50" charset="-128"/>
                </a:defRPr>
              </a:lvl3pPr>
              <a:lvl4pPr marL="1600200" indent="-228600" eaLnBrk="0" hangingPunct="0">
                <a:defRPr kumimoji="1" sz="2000">
                  <a:solidFill>
                    <a:schemeClr val="tx1"/>
                  </a:solidFill>
                  <a:latin typeface="Arial" charset="0"/>
                  <a:ea typeface="HGP創英角ﾎﾟｯﾌﾟ体" pitchFamily="50" charset="-128"/>
                </a:defRPr>
              </a:lvl4pPr>
              <a:lvl5pPr marL="2057400" indent="-228600" eaLnBrk="0" hangingPunct="0">
                <a:defRPr kumimoji="1" sz="2000">
                  <a:solidFill>
                    <a:schemeClr val="tx1"/>
                  </a:solidFill>
                  <a:latin typeface="Arial" charset="0"/>
                  <a:ea typeface="HGP創英角ﾎﾟｯﾌﾟ体" pitchFamily="50" charset="-128"/>
                </a:defRPr>
              </a:lvl5pPr>
              <a:lvl6pPr marL="25146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6pPr>
              <a:lvl7pPr marL="29718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7pPr>
              <a:lvl8pPr marL="34290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8pPr>
              <a:lvl9pPr marL="3886200" indent="-228600" algn="ctr" eaLnBrk="0" fontAlgn="base" hangingPunct="0">
                <a:spcBef>
                  <a:spcPct val="50000"/>
                </a:spcBef>
                <a:spcAft>
                  <a:spcPct val="0"/>
                </a:spcAft>
                <a:defRPr kumimoji="1" sz="2000">
                  <a:solidFill>
                    <a:schemeClr val="tx1"/>
                  </a:solidFill>
                  <a:latin typeface="Arial" charset="0"/>
                  <a:ea typeface="HGP創英角ﾎﾟｯﾌﾟ体" pitchFamily="50" charset="-128"/>
                </a:defRPr>
              </a:lvl9pPr>
            </a:lstStyle>
            <a:p>
              <a:pPr eaLnBrk="1" hangingPunct="1"/>
              <a:r>
                <a:rPr lang="ja-JP" altLang="en-US" sz="1600" dirty="0">
                  <a:solidFill>
                    <a:srgbClr val="FF0000"/>
                  </a:solidFill>
                </a:rPr>
                <a:t>白井</a:t>
              </a:r>
            </a:p>
          </p:txBody>
        </p:sp>
      </p:grpSp>
      <p:grpSp>
        <p:nvGrpSpPr>
          <p:cNvPr id="116" name="グループ化 115"/>
          <p:cNvGrpSpPr/>
          <p:nvPr/>
        </p:nvGrpSpPr>
        <p:grpSpPr>
          <a:xfrm flipH="1">
            <a:off x="10800917" y="1161565"/>
            <a:ext cx="1241692" cy="1294182"/>
            <a:chOff x="2249923" y="450391"/>
            <a:chExt cx="1174745" cy="1179212"/>
          </a:xfrm>
        </p:grpSpPr>
        <p:sp>
          <p:nvSpPr>
            <p:cNvPr id="130" name="Freeform 1381"/>
            <p:cNvSpPr>
              <a:spLocks/>
            </p:cNvSpPr>
            <p:nvPr/>
          </p:nvSpPr>
          <p:spPr bwMode="auto">
            <a:xfrm>
              <a:off x="2249923" y="1179577"/>
              <a:ext cx="1070129" cy="450026"/>
            </a:xfrm>
            <a:custGeom>
              <a:avLst/>
              <a:gdLst>
                <a:gd name="T0" fmla="*/ 2147483647 w 182"/>
                <a:gd name="T1" fmla="*/ 2147483647 h 108"/>
                <a:gd name="T2" fmla="*/ 2147483647 w 182"/>
                <a:gd name="T3" fmla="*/ 2147483647 h 108"/>
                <a:gd name="T4" fmla="*/ 2147483647 w 182"/>
                <a:gd name="T5" fmla="*/ 2147483647 h 108"/>
                <a:gd name="T6" fmla="*/ 2147483647 w 182"/>
                <a:gd name="T7" fmla="*/ 2147483647 h 108"/>
                <a:gd name="T8" fmla="*/ 2147483647 w 182"/>
                <a:gd name="T9" fmla="*/ 2147483647 h 108"/>
                <a:gd name="T10" fmla="*/ 2147483647 w 182"/>
                <a:gd name="T11" fmla="*/ 2147483647 h 108"/>
                <a:gd name="T12" fmla="*/ 2147483647 w 182"/>
                <a:gd name="T13" fmla="*/ 2147483647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 h="108">
                  <a:moveTo>
                    <a:pt x="87" y="18"/>
                  </a:moveTo>
                  <a:cubicBezTo>
                    <a:pt x="87" y="18"/>
                    <a:pt x="27" y="0"/>
                    <a:pt x="9" y="70"/>
                  </a:cubicBezTo>
                  <a:cubicBezTo>
                    <a:pt x="9" y="70"/>
                    <a:pt x="0" y="108"/>
                    <a:pt x="27" y="108"/>
                  </a:cubicBezTo>
                  <a:cubicBezTo>
                    <a:pt x="54" y="108"/>
                    <a:pt x="64" y="94"/>
                    <a:pt x="64" y="94"/>
                  </a:cubicBezTo>
                  <a:cubicBezTo>
                    <a:pt x="173" y="94"/>
                    <a:pt x="173" y="94"/>
                    <a:pt x="173" y="94"/>
                  </a:cubicBezTo>
                  <a:cubicBezTo>
                    <a:pt x="173" y="94"/>
                    <a:pt x="182" y="29"/>
                    <a:pt x="136" y="21"/>
                  </a:cubicBezTo>
                  <a:lnTo>
                    <a:pt x="87" y="18"/>
                  </a:lnTo>
                  <a:close/>
                </a:path>
              </a:pathLst>
            </a:custGeom>
            <a:solidFill>
              <a:srgbClr val="CCECFF"/>
            </a:solidFill>
            <a:ln w="17463" cap="rnd">
              <a:solidFill>
                <a:srgbClr val="000000"/>
              </a:solidFill>
              <a:prstDash val="solid"/>
              <a:round/>
              <a:headEnd/>
              <a:tailEnd/>
            </a:ln>
          </p:spPr>
          <p:txBody>
            <a:bodyPr/>
            <a:lstStyle/>
            <a:p>
              <a:endParaRPr lang="ja-JP" altLang="en-US"/>
            </a:p>
          </p:txBody>
        </p:sp>
        <p:sp>
          <p:nvSpPr>
            <p:cNvPr id="147" name="Freeform 1382"/>
            <p:cNvSpPr>
              <a:spLocks/>
            </p:cNvSpPr>
            <p:nvPr/>
          </p:nvSpPr>
          <p:spPr bwMode="auto">
            <a:xfrm>
              <a:off x="2461333" y="746399"/>
              <a:ext cx="963335" cy="594420"/>
            </a:xfrm>
            <a:custGeom>
              <a:avLst/>
              <a:gdLst>
                <a:gd name="T0" fmla="*/ 2147483647 w 164"/>
                <a:gd name="T1" fmla="*/ 2147483647 h 143"/>
                <a:gd name="T2" fmla="*/ 2147483647 w 164"/>
                <a:gd name="T3" fmla="*/ 2147483647 h 143"/>
                <a:gd name="T4" fmla="*/ 2147483647 w 164"/>
                <a:gd name="T5" fmla="*/ 2147483647 h 143"/>
                <a:gd name="T6" fmla="*/ 2147483647 w 164"/>
                <a:gd name="T7" fmla="*/ 2147483647 h 143"/>
                <a:gd name="T8" fmla="*/ 2147483647 w 164"/>
                <a:gd name="T9" fmla="*/ 2147483647 h 143"/>
                <a:gd name="T10" fmla="*/ 2147483647 w 164"/>
                <a:gd name="T11" fmla="*/ 0 h 143"/>
                <a:gd name="T12" fmla="*/ 2147483647 w 164"/>
                <a:gd name="T13" fmla="*/ 2147483647 h 143"/>
                <a:gd name="T14" fmla="*/ 2147483647 w 164"/>
                <a:gd name="T15" fmla="*/ 2147483647 h 143"/>
                <a:gd name="T16" fmla="*/ 2147483647 w 164"/>
                <a:gd name="T17" fmla="*/ 2147483647 h 143"/>
                <a:gd name="T18" fmla="*/ 2147483647 w 164"/>
                <a:gd name="T19" fmla="*/ 2147483647 h 143"/>
                <a:gd name="T20" fmla="*/ 2147483647 w 164"/>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4" h="143">
                  <a:moveTo>
                    <a:pt x="145" y="43"/>
                  </a:moveTo>
                  <a:cubicBezTo>
                    <a:pt x="140" y="55"/>
                    <a:pt x="140" y="55"/>
                    <a:pt x="140" y="55"/>
                  </a:cubicBezTo>
                  <a:cubicBezTo>
                    <a:pt x="121" y="55"/>
                    <a:pt x="121" y="55"/>
                    <a:pt x="121" y="55"/>
                  </a:cubicBezTo>
                  <a:cubicBezTo>
                    <a:pt x="123" y="17"/>
                    <a:pt x="123" y="17"/>
                    <a:pt x="123" y="17"/>
                  </a:cubicBezTo>
                  <a:cubicBezTo>
                    <a:pt x="112" y="16"/>
                    <a:pt x="99" y="14"/>
                    <a:pt x="83" y="12"/>
                  </a:cubicBezTo>
                  <a:cubicBezTo>
                    <a:pt x="56" y="7"/>
                    <a:pt x="36" y="3"/>
                    <a:pt x="22" y="0"/>
                  </a:cubicBezTo>
                  <a:cubicBezTo>
                    <a:pt x="23" y="6"/>
                    <a:pt x="24" y="20"/>
                    <a:pt x="21" y="35"/>
                  </a:cubicBezTo>
                  <a:cubicBezTo>
                    <a:pt x="16" y="57"/>
                    <a:pt x="0" y="106"/>
                    <a:pt x="58" y="124"/>
                  </a:cubicBezTo>
                  <a:cubicBezTo>
                    <a:pt x="117" y="143"/>
                    <a:pt x="133" y="89"/>
                    <a:pt x="133" y="89"/>
                  </a:cubicBezTo>
                  <a:cubicBezTo>
                    <a:pt x="133" y="89"/>
                    <a:pt x="147" y="100"/>
                    <a:pt x="156" y="63"/>
                  </a:cubicBezTo>
                  <a:cubicBezTo>
                    <a:pt x="156" y="63"/>
                    <a:pt x="164" y="28"/>
                    <a:pt x="145" y="43"/>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48" name="Freeform 1384"/>
            <p:cNvSpPr>
              <a:spLocks/>
            </p:cNvSpPr>
            <p:nvPr/>
          </p:nvSpPr>
          <p:spPr bwMode="auto">
            <a:xfrm>
              <a:off x="3171843" y="813783"/>
              <a:ext cx="252819" cy="240656"/>
            </a:xfrm>
            <a:custGeom>
              <a:avLst/>
              <a:gdLst>
                <a:gd name="T0" fmla="*/ 2147483647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0 h 58"/>
                <a:gd name="T14" fmla="*/ 2147483647 w 43"/>
                <a:gd name="T15" fmla="*/ 2147483647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58">
                  <a:moveTo>
                    <a:pt x="2" y="1"/>
                  </a:moveTo>
                  <a:cubicBezTo>
                    <a:pt x="0" y="39"/>
                    <a:pt x="0" y="39"/>
                    <a:pt x="0" y="39"/>
                  </a:cubicBezTo>
                  <a:cubicBezTo>
                    <a:pt x="19" y="39"/>
                    <a:pt x="19" y="39"/>
                    <a:pt x="19" y="39"/>
                  </a:cubicBezTo>
                  <a:cubicBezTo>
                    <a:pt x="24" y="27"/>
                    <a:pt x="24" y="27"/>
                    <a:pt x="24" y="27"/>
                  </a:cubicBezTo>
                  <a:cubicBezTo>
                    <a:pt x="43" y="12"/>
                    <a:pt x="35" y="47"/>
                    <a:pt x="35" y="47"/>
                  </a:cubicBezTo>
                  <a:cubicBezTo>
                    <a:pt x="34" y="51"/>
                    <a:pt x="33" y="54"/>
                    <a:pt x="32" y="58"/>
                  </a:cubicBezTo>
                  <a:cubicBezTo>
                    <a:pt x="40" y="40"/>
                    <a:pt x="41" y="14"/>
                    <a:pt x="41" y="0"/>
                  </a:cubicBezTo>
                  <a:cubicBezTo>
                    <a:pt x="32" y="2"/>
                    <a:pt x="20" y="2"/>
                    <a:pt x="2" y="1"/>
                  </a:cubicBezTo>
                  <a:close/>
                </a:path>
              </a:pathLst>
            </a:custGeom>
            <a:solidFill>
              <a:srgbClr val="000000"/>
            </a:solidFill>
            <a:ln w="17463" cap="rnd">
              <a:solidFill>
                <a:srgbClr val="000000"/>
              </a:solidFill>
              <a:prstDash val="solid"/>
              <a:round/>
              <a:headEnd/>
              <a:tailEnd/>
            </a:ln>
          </p:spPr>
          <p:txBody>
            <a:bodyPr/>
            <a:lstStyle/>
            <a:p>
              <a:endParaRPr lang="ja-JP" altLang="en-US"/>
            </a:p>
          </p:txBody>
        </p:sp>
        <p:sp>
          <p:nvSpPr>
            <p:cNvPr id="149" name="Freeform 1387"/>
            <p:cNvSpPr>
              <a:spLocks/>
            </p:cNvSpPr>
            <p:nvPr/>
          </p:nvSpPr>
          <p:spPr bwMode="auto">
            <a:xfrm>
              <a:off x="2901588" y="770465"/>
              <a:ext cx="183078" cy="105889"/>
            </a:xfrm>
            <a:custGeom>
              <a:avLst/>
              <a:gdLst>
                <a:gd name="T0" fmla="*/ 0 w 31"/>
                <a:gd name="T1" fmla="*/ 2147483647 h 25"/>
                <a:gd name="T2" fmla="*/ 2147483647 w 31"/>
                <a:gd name="T3" fmla="*/ 2147483647 h 25"/>
                <a:gd name="T4" fmla="*/ 0 60000 65536"/>
                <a:gd name="T5" fmla="*/ 0 60000 65536"/>
              </a:gdLst>
              <a:ahLst/>
              <a:cxnLst>
                <a:cxn ang="T4">
                  <a:pos x="T0" y="T1"/>
                </a:cxn>
                <a:cxn ang="T5">
                  <a:pos x="T2" y="T3"/>
                </a:cxn>
              </a:cxnLst>
              <a:rect l="0" t="0" r="r" b="b"/>
              <a:pathLst>
                <a:path w="31" h="25">
                  <a:moveTo>
                    <a:pt x="0" y="25"/>
                  </a:moveTo>
                  <a:cubicBezTo>
                    <a:pt x="0" y="25"/>
                    <a:pt x="13" y="0"/>
                    <a:pt x="31" y="1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0" name="Freeform 1388"/>
            <p:cNvSpPr>
              <a:spLocks/>
            </p:cNvSpPr>
            <p:nvPr/>
          </p:nvSpPr>
          <p:spPr bwMode="auto">
            <a:xfrm>
              <a:off x="2666202" y="758431"/>
              <a:ext cx="130770" cy="120328"/>
            </a:xfrm>
            <a:custGeom>
              <a:avLst/>
              <a:gdLst>
                <a:gd name="T0" fmla="*/ 0 w 22"/>
                <a:gd name="T1" fmla="*/ 2147483647 h 29"/>
                <a:gd name="T2" fmla="*/ 2147483647 w 22"/>
                <a:gd name="T3" fmla="*/ 2147483647 h 29"/>
                <a:gd name="T4" fmla="*/ 0 60000 65536"/>
                <a:gd name="T5" fmla="*/ 0 60000 65536"/>
              </a:gdLst>
              <a:ahLst/>
              <a:cxnLst>
                <a:cxn ang="T4">
                  <a:pos x="T0" y="T1"/>
                </a:cxn>
                <a:cxn ang="T5">
                  <a:pos x="T2" y="T3"/>
                </a:cxn>
              </a:cxnLst>
              <a:rect l="0" t="0" r="r" b="b"/>
              <a:pathLst>
                <a:path w="22" h="29">
                  <a:moveTo>
                    <a:pt x="0" y="10"/>
                  </a:moveTo>
                  <a:cubicBezTo>
                    <a:pt x="0" y="10"/>
                    <a:pt x="14" y="0"/>
                    <a:pt x="22" y="29"/>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1" name="Oval 1389"/>
            <p:cNvSpPr>
              <a:spLocks noChangeArrowheads="1"/>
            </p:cNvSpPr>
            <p:nvPr/>
          </p:nvSpPr>
          <p:spPr bwMode="auto">
            <a:xfrm>
              <a:off x="2759921" y="941330"/>
              <a:ext cx="30513" cy="505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 name="Oval 1390"/>
            <p:cNvSpPr>
              <a:spLocks noChangeArrowheads="1"/>
            </p:cNvSpPr>
            <p:nvPr/>
          </p:nvSpPr>
          <p:spPr bwMode="auto">
            <a:xfrm>
              <a:off x="2908127" y="941330"/>
              <a:ext cx="28333" cy="505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3" name="Line 1391"/>
            <p:cNvSpPr>
              <a:spLocks noChangeShapeType="1"/>
            </p:cNvSpPr>
            <p:nvPr/>
          </p:nvSpPr>
          <p:spPr bwMode="auto">
            <a:xfrm flipH="1">
              <a:off x="2596459" y="1015934"/>
              <a:ext cx="41411" cy="2165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4" name="Line 1392"/>
            <p:cNvSpPr>
              <a:spLocks noChangeShapeType="1"/>
            </p:cNvSpPr>
            <p:nvPr/>
          </p:nvSpPr>
          <p:spPr bwMode="auto">
            <a:xfrm flipH="1">
              <a:off x="2655305" y="1020747"/>
              <a:ext cx="23974" cy="2165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5" name="Line 1393"/>
            <p:cNvSpPr>
              <a:spLocks noChangeShapeType="1"/>
            </p:cNvSpPr>
            <p:nvPr/>
          </p:nvSpPr>
          <p:spPr bwMode="auto">
            <a:xfrm>
              <a:off x="3084663" y="1025561"/>
              <a:ext cx="34872" cy="24066"/>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6" name="Line 1394"/>
            <p:cNvSpPr>
              <a:spLocks noChangeShapeType="1"/>
            </p:cNvSpPr>
            <p:nvPr/>
          </p:nvSpPr>
          <p:spPr bwMode="auto">
            <a:xfrm>
              <a:off x="3036714" y="1025561"/>
              <a:ext cx="41411" cy="28878"/>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7" name="Freeform 1398"/>
            <p:cNvSpPr>
              <a:spLocks/>
            </p:cNvSpPr>
            <p:nvPr/>
          </p:nvSpPr>
          <p:spPr bwMode="auto">
            <a:xfrm>
              <a:off x="2755562" y="1261402"/>
              <a:ext cx="222308" cy="141986"/>
            </a:xfrm>
            <a:custGeom>
              <a:avLst/>
              <a:gdLst>
                <a:gd name="T0" fmla="*/ 2147483647 w 38"/>
                <a:gd name="T1" fmla="*/ 0 h 34"/>
                <a:gd name="T2" fmla="*/ 2147483647 w 38"/>
                <a:gd name="T3" fmla="*/ 0 h 34"/>
                <a:gd name="T4" fmla="*/ 2147483647 w 38"/>
                <a:gd name="T5" fmla="*/ 2147483647 h 34"/>
                <a:gd name="T6" fmla="*/ 2147483647 w 38"/>
                <a:gd name="T7" fmla="*/ 2147483647 h 34"/>
                <a:gd name="T8" fmla="*/ 2147483647 w 38"/>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8" y="0"/>
                  </a:moveTo>
                  <a:cubicBezTo>
                    <a:pt x="8" y="0"/>
                    <a:pt x="8" y="0"/>
                    <a:pt x="8" y="0"/>
                  </a:cubicBezTo>
                  <a:cubicBezTo>
                    <a:pt x="5" y="10"/>
                    <a:pt x="0" y="30"/>
                    <a:pt x="10" y="32"/>
                  </a:cubicBezTo>
                  <a:cubicBezTo>
                    <a:pt x="19" y="34"/>
                    <a:pt x="32" y="14"/>
                    <a:pt x="38" y="4"/>
                  </a:cubicBezTo>
                  <a:cubicBezTo>
                    <a:pt x="29" y="5"/>
                    <a:pt x="19" y="4"/>
                    <a:pt x="8" y="0"/>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58" name="Freeform 1399"/>
            <p:cNvSpPr>
              <a:spLocks/>
            </p:cNvSpPr>
            <p:nvPr/>
          </p:nvSpPr>
          <p:spPr bwMode="auto">
            <a:xfrm>
              <a:off x="2648766" y="1258995"/>
              <a:ext cx="135129" cy="125142"/>
            </a:xfrm>
            <a:custGeom>
              <a:avLst/>
              <a:gdLst>
                <a:gd name="T0" fmla="*/ 2147483647 w 62"/>
                <a:gd name="T1" fmla="*/ 0 h 52"/>
                <a:gd name="T2" fmla="*/ 0 w 62"/>
                <a:gd name="T3" fmla="*/ 2147483647 h 52"/>
                <a:gd name="T4" fmla="*/ 2147483647 w 62"/>
                <a:gd name="T5" fmla="*/ 2147483647 h 52"/>
                <a:gd name="T6" fmla="*/ 0 60000 65536"/>
                <a:gd name="T7" fmla="*/ 0 60000 65536"/>
                <a:gd name="T8" fmla="*/ 0 60000 65536"/>
              </a:gdLst>
              <a:ahLst/>
              <a:cxnLst>
                <a:cxn ang="T6">
                  <a:pos x="T0" y="T1"/>
                </a:cxn>
                <a:cxn ang="T7">
                  <a:pos x="T2" y="T3"/>
                </a:cxn>
                <a:cxn ang="T8">
                  <a:pos x="T4" y="T5"/>
                </a:cxn>
              </a:cxnLst>
              <a:rect l="0" t="0" r="r" b="b"/>
              <a:pathLst>
                <a:path w="62" h="52">
                  <a:moveTo>
                    <a:pt x="60" y="0"/>
                  </a:moveTo>
                  <a:lnTo>
                    <a:pt x="0" y="50"/>
                  </a:lnTo>
                  <a:lnTo>
                    <a:pt x="62" y="52"/>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9" name="Freeform 1400"/>
            <p:cNvSpPr>
              <a:spLocks/>
            </p:cNvSpPr>
            <p:nvPr/>
          </p:nvSpPr>
          <p:spPr bwMode="auto">
            <a:xfrm>
              <a:off x="2884152" y="1278246"/>
              <a:ext cx="176540" cy="134767"/>
            </a:xfrm>
            <a:custGeom>
              <a:avLst/>
              <a:gdLst>
                <a:gd name="T0" fmla="*/ 0 w 81"/>
                <a:gd name="T1" fmla="*/ 2147483647 h 56"/>
                <a:gd name="T2" fmla="*/ 2147483647 w 81"/>
                <a:gd name="T3" fmla="*/ 2147483647 h 56"/>
                <a:gd name="T4" fmla="*/ 2147483647 w 81"/>
                <a:gd name="T5" fmla="*/ 0 h 56"/>
                <a:gd name="T6" fmla="*/ 0 60000 65536"/>
                <a:gd name="T7" fmla="*/ 0 60000 65536"/>
                <a:gd name="T8" fmla="*/ 0 60000 65536"/>
              </a:gdLst>
              <a:ahLst/>
              <a:cxnLst>
                <a:cxn ang="T6">
                  <a:pos x="T0" y="T1"/>
                </a:cxn>
                <a:cxn ang="T7">
                  <a:pos x="T2" y="T3"/>
                </a:cxn>
                <a:cxn ang="T8">
                  <a:pos x="T4" y="T5"/>
                </a:cxn>
              </a:cxnLst>
              <a:rect l="0" t="0" r="r" b="b"/>
              <a:pathLst>
                <a:path w="81" h="56">
                  <a:moveTo>
                    <a:pt x="0" y="44"/>
                  </a:moveTo>
                  <a:lnTo>
                    <a:pt x="81" y="56"/>
                  </a:lnTo>
                  <a:lnTo>
                    <a:pt x="73" y="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0" name="Line 1401"/>
            <p:cNvSpPr>
              <a:spLocks noChangeShapeType="1"/>
            </p:cNvSpPr>
            <p:nvPr/>
          </p:nvSpPr>
          <p:spPr bwMode="auto">
            <a:xfrm flipH="1">
              <a:off x="2620434" y="1499650"/>
              <a:ext cx="69744" cy="74604"/>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1" name="Freeform 1402"/>
            <p:cNvSpPr>
              <a:spLocks/>
            </p:cNvSpPr>
            <p:nvPr/>
          </p:nvSpPr>
          <p:spPr bwMode="auto">
            <a:xfrm>
              <a:off x="2260819" y="1198827"/>
              <a:ext cx="459874" cy="308040"/>
            </a:xfrm>
            <a:custGeom>
              <a:avLst/>
              <a:gdLst>
                <a:gd name="T0" fmla="*/ 2147483647 w 78"/>
                <a:gd name="T1" fmla="*/ 2147483647 h 74"/>
                <a:gd name="T2" fmla="*/ 2147483647 w 78"/>
                <a:gd name="T3" fmla="*/ 2147483647 h 74"/>
                <a:gd name="T4" fmla="*/ 2147483647 w 78"/>
                <a:gd name="T5" fmla="*/ 2147483647 h 74"/>
                <a:gd name="T6" fmla="*/ 2147483647 w 78"/>
                <a:gd name="T7" fmla="*/ 2147483647 h 74"/>
                <a:gd name="T8" fmla="*/ 2147483647 w 78"/>
                <a:gd name="T9" fmla="*/ 2147483647 h 74"/>
                <a:gd name="T10" fmla="*/ 2147483647 w 78"/>
                <a:gd name="T11" fmla="*/ 2147483647 h 74"/>
                <a:gd name="T12" fmla="*/ 2147483647 w 78"/>
                <a:gd name="T13" fmla="*/ 2147483647 h 74"/>
                <a:gd name="T14" fmla="*/ 2147483647 w 78"/>
                <a:gd name="T15" fmla="*/ 2147483647 h 74"/>
                <a:gd name="T16" fmla="*/ 2147483647 w 78"/>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74">
                  <a:moveTo>
                    <a:pt x="34" y="64"/>
                  </a:moveTo>
                  <a:cubicBezTo>
                    <a:pt x="34" y="64"/>
                    <a:pt x="33" y="74"/>
                    <a:pt x="24" y="74"/>
                  </a:cubicBezTo>
                  <a:cubicBezTo>
                    <a:pt x="15" y="74"/>
                    <a:pt x="14" y="57"/>
                    <a:pt x="14" y="57"/>
                  </a:cubicBezTo>
                  <a:cubicBezTo>
                    <a:pt x="14" y="57"/>
                    <a:pt x="2" y="50"/>
                    <a:pt x="1" y="33"/>
                  </a:cubicBezTo>
                  <a:cubicBezTo>
                    <a:pt x="0" y="17"/>
                    <a:pt x="33" y="0"/>
                    <a:pt x="38" y="1"/>
                  </a:cubicBezTo>
                  <a:cubicBezTo>
                    <a:pt x="43" y="1"/>
                    <a:pt x="78" y="22"/>
                    <a:pt x="56" y="34"/>
                  </a:cubicBezTo>
                  <a:cubicBezTo>
                    <a:pt x="56" y="34"/>
                    <a:pt x="56" y="49"/>
                    <a:pt x="44" y="46"/>
                  </a:cubicBezTo>
                  <a:cubicBezTo>
                    <a:pt x="44" y="46"/>
                    <a:pt x="44" y="51"/>
                    <a:pt x="41" y="53"/>
                  </a:cubicBezTo>
                  <a:cubicBezTo>
                    <a:pt x="40" y="54"/>
                    <a:pt x="41" y="63"/>
                    <a:pt x="34" y="64"/>
                  </a:cubicBezTo>
                  <a:close/>
                </a:path>
              </a:pathLst>
            </a:custGeom>
            <a:solidFill>
              <a:srgbClr val="FFDD9F"/>
            </a:solidFill>
            <a:ln w="17463" cap="rnd">
              <a:solidFill>
                <a:srgbClr val="000000"/>
              </a:solidFill>
              <a:prstDash val="solid"/>
              <a:round/>
              <a:headEnd/>
              <a:tailEnd/>
            </a:ln>
          </p:spPr>
          <p:txBody>
            <a:bodyPr/>
            <a:lstStyle/>
            <a:p>
              <a:endParaRPr lang="ja-JP" altLang="en-US"/>
            </a:p>
          </p:txBody>
        </p:sp>
        <p:sp>
          <p:nvSpPr>
            <p:cNvPr id="162" name="Freeform 1403"/>
            <p:cNvSpPr>
              <a:spLocks/>
            </p:cNvSpPr>
            <p:nvPr/>
          </p:nvSpPr>
          <p:spPr bwMode="auto">
            <a:xfrm>
              <a:off x="2537616" y="1287869"/>
              <a:ext cx="58846" cy="52944"/>
            </a:xfrm>
            <a:custGeom>
              <a:avLst/>
              <a:gdLst>
                <a:gd name="T0" fmla="*/ 0 w 10"/>
                <a:gd name="T1" fmla="*/ 0 h 13"/>
                <a:gd name="T2" fmla="*/ 2147483647 w 10"/>
                <a:gd name="T3" fmla="*/ 2147483647 h 13"/>
                <a:gd name="T4" fmla="*/ 0 60000 65536"/>
                <a:gd name="T5" fmla="*/ 0 60000 65536"/>
              </a:gdLst>
              <a:ahLst/>
              <a:cxnLst>
                <a:cxn ang="T4">
                  <a:pos x="T0" y="T1"/>
                </a:cxn>
                <a:cxn ang="T5">
                  <a:pos x="T2" y="T3"/>
                </a:cxn>
              </a:cxnLst>
              <a:rect l="0" t="0" r="r" b="b"/>
              <a:pathLst>
                <a:path w="10" h="13">
                  <a:moveTo>
                    <a:pt x="0" y="0"/>
                  </a:moveTo>
                  <a:cubicBezTo>
                    <a:pt x="0" y="0"/>
                    <a:pt x="10" y="5"/>
                    <a:pt x="9" y="13"/>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3" name="Freeform 1404"/>
            <p:cNvSpPr>
              <a:spLocks/>
            </p:cNvSpPr>
            <p:nvPr/>
          </p:nvSpPr>
          <p:spPr bwMode="auto">
            <a:xfrm>
              <a:off x="2472231" y="1316749"/>
              <a:ext cx="71923" cy="74604"/>
            </a:xfrm>
            <a:custGeom>
              <a:avLst/>
              <a:gdLst>
                <a:gd name="T0" fmla="*/ 0 w 12"/>
                <a:gd name="T1" fmla="*/ 0 h 18"/>
                <a:gd name="T2" fmla="*/ 2147483647 w 12"/>
                <a:gd name="T3" fmla="*/ 2147483647 h 18"/>
                <a:gd name="T4" fmla="*/ 0 60000 65536"/>
                <a:gd name="T5" fmla="*/ 0 60000 65536"/>
              </a:gdLst>
              <a:ahLst/>
              <a:cxnLst>
                <a:cxn ang="T4">
                  <a:pos x="T0" y="T1"/>
                </a:cxn>
                <a:cxn ang="T5">
                  <a:pos x="T2" y="T3"/>
                </a:cxn>
              </a:cxnLst>
              <a:rect l="0" t="0" r="r" b="b"/>
              <a:pathLst>
                <a:path w="12" h="18">
                  <a:moveTo>
                    <a:pt x="0" y="0"/>
                  </a:moveTo>
                  <a:cubicBezTo>
                    <a:pt x="0" y="0"/>
                    <a:pt x="12" y="11"/>
                    <a:pt x="8" y="18"/>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4" name="Freeform 1405"/>
            <p:cNvSpPr>
              <a:spLocks/>
            </p:cNvSpPr>
            <p:nvPr/>
          </p:nvSpPr>
          <p:spPr bwMode="auto">
            <a:xfrm>
              <a:off x="2385053" y="1357662"/>
              <a:ext cx="117693" cy="84229"/>
            </a:xfrm>
            <a:custGeom>
              <a:avLst/>
              <a:gdLst>
                <a:gd name="T0" fmla="*/ 0 w 20"/>
                <a:gd name="T1" fmla="*/ 0 h 20"/>
                <a:gd name="T2" fmla="*/ 2147483647 w 20"/>
                <a:gd name="T3" fmla="*/ 2147483647 h 20"/>
                <a:gd name="T4" fmla="*/ 2147483647 w 20"/>
                <a:gd name="T5" fmla="*/ 2147483647 h 20"/>
                <a:gd name="T6" fmla="*/ 2147483647 w 20"/>
                <a:gd name="T7" fmla="*/ 2147483647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0">
                  <a:moveTo>
                    <a:pt x="0" y="0"/>
                  </a:moveTo>
                  <a:cubicBezTo>
                    <a:pt x="0" y="0"/>
                    <a:pt x="10" y="2"/>
                    <a:pt x="9" y="7"/>
                  </a:cubicBezTo>
                  <a:cubicBezTo>
                    <a:pt x="8" y="12"/>
                    <a:pt x="7" y="17"/>
                    <a:pt x="9" y="18"/>
                  </a:cubicBezTo>
                  <a:cubicBezTo>
                    <a:pt x="15" y="20"/>
                    <a:pt x="20" y="15"/>
                    <a:pt x="20" y="15"/>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5" name="Freeform 1406"/>
            <p:cNvSpPr>
              <a:spLocks/>
            </p:cNvSpPr>
            <p:nvPr/>
          </p:nvSpPr>
          <p:spPr bwMode="auto">
            <a:xfrm>
              <a:off x="2507106" y="1198830"/>
              <a:ext cx="124231" cy="72197"/>
            </a:xfrm>
            <a:custGeom>
              <a:avLst/>
              <a:gdLst>
                <a:gd name="T0" fmla="*/ 2147483647 w 21"/>
                <a:gd name="T1" fmla="*/ 2147483647 h 17"/>
                <a:gd name="T2" fmla="*/ 2147483647 w 21"/>
                <a:gd name="T3" fmla="*/ 2147483647 h 17"/>
                <a:gd name="T4" fmla="*/ 0 w 21"/>
                <a:gd name="T5" fmla="*/ 2147483647 h 17"/>
                <a:gd name="T6" fmla="*/ 2147483647 w 21"/>
                <a:gd name="T7" fmla="*/ 2147483647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7">
                  <a:moveTo>
                    <a:pt x="18" y="17"/>
                  </a:moveTo>
                  <a:cubicBezTo>
                    <a:pt x="20" y="13"/>
                    <a:pt x="21" y="8"/>
                    <a:pt x="15" y="4"/>
                  </a:cubicBezTo>
                  <a:cubicBezTo>
                    <a:pt x="10" y="0"/>
                    <a:pt x="4" y="1"/>
                    <a:pt x="0" y="2"/>
                  </a:cubicBezTo>
                  <a:cubicBezTo>
                    <a:pt x="6" y="5"/>
                    <a:pt x="14" y="11"/>
                    <a:pt x="18" y="17"/>
                  </a:cubicBezTo>
                  <a:close/>
                </a:path>
              </a:pathLst>
            </a:custGeom>
            <a:solidFill>
              <a:srgbClr val="FFDD9F"/>
            </a:solidFill>
            <a:ln w="17463" cap="rnd">
              <a:solidFill>
                <a:srgbClr val="000000"/>
              </a:solidFill>
              <a:prstDash val="solid"/>
              <a:round/>
              <a:headEnd/>
              <a:tailEnd/>
            </a:ln>
          </p:spPr>
          <p:txBody>
            <a:bodyPr/>
            <a:lstStyle/>
            <a:p>
              <a:endParaRPr lang="ja-JP" altLang="en-US"/>
            </a:p>
          </p:txBody>
        </p:sp>
        <p:grpSp>
          <p:nvGrpSpPr>
            <p:cNvPr id="166" name="Group 1525"/>
            <p:cNvGrpSpPr>
              <a:grpSpLocks/>
            </p:cNvGrpSpPr>
            <p:nvPr/>
          </p:nvGrpSpPr>
          <p:grpSpPr bwMode="auto">
            <a:xfrm>
              <a:off x="2445367" y="450391"/>
              <a:ext cx="968402" cy="507783"/>
              <a:chOff x="7259" y="1752"/>
              <a:chExt cx="405" cy="211"/>
            </a:xfrm>
          </p:grpSpPr>
          <p:sp>
            <p:nvSpPr>
              <p:cNvPr id="169" name="Freeform 370"/>
              <p:cNvSpPr>
                <a:spLocks/>
              </p:cNvSpPr>
              <p:nvPr/>
            </p:nvSpPr>
            <p:spPr bwMode="auto">
              <a:xfrm>
                <a:off x="7628" y="1812"/>
                <a:ext cx="36" cy="151"/>
              </a:xfrm>
              <a:custGeom>
                <a:avLst/>
                <a:gdLst>
                  <a:gd name="T0" fmla="*/ 0 w 150"/>
                  <a:gd name="T1" fmla="*/ 0 h 746"/>
                  <a:gd name="T2" fmla="*/ 0 w 150"/>
                  <a:gd name="T3" fmla="*/ 0 h 746"/>
                  <a:gd name="T4" fmla="*/ 0 w 150"/>
                  <a:gd name="T5" fmla="*/ 0 h 746"/>
                  <a:gd name="T6" fmla="*/ 0 w 150"/>
                  <a:gd name="T7" fmla="*/ 0 h 746"/>
                  <a:gd name="T8" fmla="*/ 0 w 150"/>
                  <a:gd name="T9" fmla="*/ 0 h 746"/>
                  <a:gd name="T10" fmla="*/ 0 w 150"/>
                  <a:gd name="T11" fmla="*/ 0 h 746"/>
                  <a:gd name="T12" fmla="*/ 0 w 150"/>
                  <a:gd name="T13" fmla="*/ 0 h 746"/>
                  <a:gd name="T14" fmla="*/ 0 w 150"/>
                  <a:gd name="T15" fmla="*/ 0 h 746"/>
                  <a:gd name="T16" fmla="*/ 0 w 150"/>
                  <a:gd name="T17" fmla="*/ 0 h 7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 h="746">
                    <a:moveTo>
                      <a:pt x="2" y="69"/>
                    </a:moveTo>
                    <a:cubicBezTo>
                      <a:pt x="2" y="0"/>
                      <a:pt x="27" y="49"/>
                      <a:pt x="38" y="56"/>
                    </a:cubicBezTo>
                    <a:cubicBezTo>
                      <a:pt x="49" y="63"/>
                      <a:pt x="54" y="45"/>
                      <a:pt x="68" y="110"/>
                    </a:cubicBezTo>
                    <a:cubicBezTo>
                      <a:pt x="82" y="175"/>
                      <a:pt x="109" y="371"/>
                      <a:pt x="122" y="446"/>
                    </a:cubicBezTo>
                    <a:cubicBezTo>
                      <a:pt x="135" y="521"/>
                      <a:pt x="150" y="510"/>
                      <a:pt x="149" y="560"/>
                    </a:cubicBezTo>
                    <a:cubicBezTo>
                      <a:pt x="148" y="610"/>
                      <a:pt x="131" y="734"/>
                      <a:pt x="116" y="746"/>
                    </a:cubicBezTo>
                    <a:lnTo>
                      <a:pt x="59" y="635"/>
                    </a:lnTo>
                    <a:cubicBezTo>
                      <a:pt x="46" y="590"/>
                      <a:pt x="43" y="569"/>
                      <a:pt x="35" y="473"/>
                    </a:cubicBezTo>
                    <a:cubicBezTo>
                      <a:pt x="27" y="377"/>
                      <a:pt x="0" y="134"/>
                      <a:pt x="2" y="69"/>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Freeform 371"/>
              <p:cNvSpPr>
                <a:spLocks/>
              </p:cNvSpPr>
              <p:nvPr/>
            </p:nvSpPr>
            <p:spPr bwMode="auto">
              <a:xfrm>
                <a:off x="7271" y="1752"/>
                <a:ext cx="372" cy="183"/>
              </a:xfrm>
              <a:custGeom>
                <a:avLst/>
                <a:gdLst>
                  <a:gd name="T0" fmla="*/ 0 w 1542"/>
                  <a:gd name="T1" fmla="*/ 0 h 908"/>
                  <a:gd name="T2" fmla="*/ 0 w 1542"/>
                  <a:gd name="T3" fmla="*/ 0 h 908"/>
                  <a:gd name="T4" fmla="*/ 0 w 1542"/>
                  <a:gd name="T5" fmla="*/ 0 h 908"/>
                  <a:gd name="T6" fmla="*/ 0 w 1542"/>
                  <a:gd name="T7" fmla="*/ 0 h 908"/>
                  <a:gd name="T8" fmla="*/ 0 w 1542"/>
                  <a:gd name="T9" fmla="*/ 0 h 908"/>
                  <a:gd name="T10" fmla="*/ 0 w 1542"/>
                  <a:gd name="T11" fmla="*/ 0 h 908"/>
                  <a:gd name="T12" fmla="*/ 0 w 1542"/>
                  <a:gd name="T13" fmla="*/ 0 h 908"/>
                  <a:gd name="T14" fmla="*/ 0 w 1542"/>
                  <a:gd name="T15" fmla="*/ 0 h 908"/>
                  <a:gd name="T16" fmla="*/ 0 w 1542"/>
                  <a:gd name="T17" fmla="*/ 0 h 908"/>
                  <a:gd name="T18" fmla="*/ 0 w 1542"/>
                  <a:gd name="T19" fmla="*/ 0 h 908"/>
                  <a:gd name="T20" fmla="*/ 0 w 1542"/>
                  <a:gd name="T21" fmla="*/ 0 h 908"/>
                  <a:gd name="T22" fmla="*/ 0 w 1542"/>
                  <a:gd name="T23" fmla="*/ 0 h 908"/>
                  <a:gd name="T24" fmla="*/ 0 w 1542"/>
                  <a:gd name="T25" fmla="*/ 0 h 908"/>
                  <a:gd name="T26" fmla="*/ 0 w 1542"/>
                  <a:gd name="T27" fmla="*/ 0 h 9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42" h="908">
                    <a:moveTo>
                      <a:pt x="94" y="777"/>
                    </a:moveTo>
                    <a:cubicBezTo>
                      <a:pt x="0" y="769"/>
                      <a:pt x="92" y="698"/>
                      <a:pt x="98" y="635"/>
                    </a:cubicBezTo>
                    <a:cubicBezTo>
                      <a:pt x="104" y="572"/>
                      <a:pt x="93" y="470"/>
                      <a:pt x="131" y="401"/>
                    </a:cubicBezTo>
                    <a:cubicBezTo>
                      <a:pt x="169" y="332"/>
                      <a:pt x="247" y="278"/>
                      <a:pt x="326" y="221"/>
                    </a:cubicBezTo>
                    <a:cubicBezTo>
                      <a:pt x="405" y="164"/>
                      <a:pt x="544" y="92"/>
                      <a:pt x="605" y="59"/>
                    </a:cubicBezTo>
                    <a:cubicBezTo>
                      <a:pt x="666" y="26"/>
                      <a:pt x="647" y="27"/>
                      <a:pt x="695" y="23"/>
                    </a:cubicBezTo>
                    <a:cubicBezTo>
                      <a:pt x="743" y="19"/>
                      <a:pt x="777" y="0"/>
                      <a:pt x="896" y="35"/>
                    </a:cubicBezTo>
                    <a:cubicBezTo>
                      <a:pt x="1015" y="70"/>
                      <a:pt x="1310" y="158"/>
                      <a:pt x="1412" y="233"/>
                    </a:cubicBezTo>
                    <a:cubicBezTo>
                      <a:pt x="1514" y="308"/>
                      <a:pt x="1487" y="398"/>
                      <a:pt x="1505" y="488"/>
                    </a:cubicBezTo>
                    <a:cubicBezTo>
                      <a:pt x="1523" y="578"/>
                      <a:pt x="1521" y="707"/>
                      <a:pt x="1520" y="776"/>
                    </a:cubicBezTo>
                    <a:cubicBezTo>
                      <a:pt x="1519" y="845"/>
                      <a:pt x="1542" y="902"/>
                      <a:pt x="1496" y="905"/>
                    </a:cubicBezTo>
                    <a:cubicBezTo>
                      <a:pt x="1450" y="908"/>
                      <a:pt x="1382" y="828"/>
                      <a:pt x="1244" y="791"/>
                    </a:cubicBezTo>
                    <a:lnTo>
                      <a:pt x="665" y="683"/>
                    </a:lnTo>
                    <a:cubicBezTo>
                      <a:pt x="473" y="678"/>
                      <a:pt x="188" y="785"/>
                      <a:pt x="94" y="777"/>
                    </a:cubicBezTo>
                    <a:close/>
                  </a:path>
                </a:pathLst>
              </a:custGeom>
              <a:solidFill>
                <a:srgbClr val="CCECFF"/>
              </a:solidFill>
              <a:ln w="222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Freeform 372"/>
              <p:cNvSpPr>
                <a:spLocks/>
              </p:cNvSpPr>
              <p:nvPr/>
            </p:nvSpPr>
            <p:spPr bwMode="auto">
              <a:xfrm>
                <a:off x="7259" y="1871"/>
                <a:ext cx="384" cy="67"/>
              </a:xfrm>
              <a:custGeom>
                <a:avLst/>
                <a:gdLst>
                  <a:gd name="T0" fmla="*/ 0 w 1593"/>
                  <a:gd name="T1" fmla="*/ 0 h 332"/>
                  <a:gd name="T2" fmla="*/ 0 w 1593"/>
                  <a:gd name="T3" fmla="*/ 0 h 332"/>
                  <a:gd name="T4" fmla="*/ 0 w 1593"/>
                  <a:gd name="T5" fmla="*/ 0 h 332"/>
                  <a:gd name="T6" fmla="*/ 0 w 1593"/>
                  <a:gd name="T7" fmla="*/ 0 h 332"/>
                  <a:gd name="T8" fmla="*/ 0 w 1593"/>
                  <a:gd name="T9" fmla="*/ 0 h 332"/>
                  <a:gd name="T10" fmla="*/ 0 w 1593"/>
                  <a:gd name="T11" fmla="*/ 0 h 332"/>
                  <a:gd name="T12" fmla="*/ 0 w 1593"/>
                  <a:gd name="T13" fmla="*/ 0 h 332"/>
                  <a:gd name="T14" fmla="*/ 0 w 1593"/>
                  <a:gd name="T15" fmla="*/ 0 h 332"/>
                  <a:gd name="T16" fmla="*/ 0 w 1593"/>
                  <a:gd name="T17" fmla="*/ 0 h 332"/>
                  <a:gd name="T18" fmla="*/ 0 w 1593"/>
                  <a:gd name="T19" fmla="*/ 0 h 332"/>
                  <a:gd name="T20" fmla="*/ 0 w 1593"/>
                  <a:gd name="T21" fmla="*/ 0 h 332"/>
                  <a:gd name="T22" fmla="*/ 0 w 1593"/>
                  <a:gd name="T23" fmla="*/ 0 h 332"/>
                  <a:gd name="T24" fmla="*/ 0 w 1593"/>
                  <a:gd name="T25" fmla="*/ 0 h 332"/>
                  <a:gd name="T26" fmla="*/ 0 w 1593"/>
                  <a:gd name="T27" fmla="*/ 0 h 332"/>
                  <a:gd name="T28" fmla="*/ 0 w 1593"/>
                  <a:gd name="T29" fmla="*/ 0 h 332"/>
                  <a:gd name="T30" fmla="*/ 0 w 1593"/>
                  <a:gd name="T31" fmla="*/ 0 h 332"/>
                  <a:gd name="T32" fmla="*/ 0 w 1593"/>
                  <a:gd name="T33" fmla="*/ 0 h 332"/>
                  <a:gd name="T34" fmla="*/ 0 w 1593"/>
                  <a:gd name="T35" fmla="*/ 0 h 3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93" h="332">
                    <a:moveTo>
                      <a:pt x="174" y="320"/>
                    </a:moveTo>
                    <a:cubicBezTo>
                      <a:pt x="127" y="331"/>
                      <a:pt x="91" y="282"/>
                      <a:pt x="64" y="263"/>
                    </a:cubicBezTo>
                    <a:cubicBezTo>
                      <a:pt x="37" y="244"/>
                      <a:pt x="21" y="223"/>
                      <a:pt x="14" y="205"/>
                    </a:cubicBezTo>
                    <a:cubicBezTo>
                      <a:pt x="7" y="187"/>
                      <a:pt x="0" y="175"/>
                      <a:pt x="24" y="157"/>
                    </a:cubicBezTo>
                    <a:cubicBezTo>
                      <a:pt x="48" y="139"/>
                      <a:pt x="103" y="114"/>
                      <a:pt x="160" y="95"/>
                    </a:cubicBezTo>
                    <a:cubicBezTo>
                      <a:pt x="217" y="76"/>
                      <a:pt x="291" y="59"/>
                      <a:pt x="364" y="45"/>
                    </a:cubicBezTo>
                    <a:cubicBezTo>
                      <a:pt x="437" y="31"/>
                      <a:pt x="516" y="12"/>
                      <a:pt x="598" y="9"/>
                    </a:cubicBezTo>
                    <a:cubicBezTo>
                      <a:pt x="680" y="6"/>
                      <a:pt x="725" y="0"/>
                      <a:pt x="858" y="25"/>
                    </a:cubicBezTo>
                    <a:cubicBezTo>
                      <a:pt x="991" y="50"/>
                      <a:pt x="1283" y="131"/>
                      <a:pt x="1394" y="159"/>
                    </a:cubicBezTo>
                    <a:cubicBezTo>
                      <a:pt x="1505" y="187"/>
                      <a:pt x="1489" y="165"/>
                      <a:pt x="1522" y="191"/>
                    </a:cubicBezTo>
                    <a:cubicBezTo>
                      <a:pt x="1555" y="217"/>
                      <a:pt x="1593" y="294"/>
                      <a:pt x="1592" y="313"/>
                    </a:cubicBezTo>
                    <a:cubicBezTo>
                      <a:pt x="1591" y="332"/>
                      <a:pt x="1552" y="318"/>
                      <a:pt x="1514" y="307"/>
                    </a:cubicBezTo>
                    <a:cubicBezTo>
                      <a:pt x="1476" y="296"/>
                      <a:pt x="1437" y="270"/>
                      <a:pt x="1366" y="245"/>
                    </a:cubicBezTo>
                    <a:cubicBezTo>
                      <a:pt x="1295" y="220"/>
                      <a:pt x="1163" y="179"/>
                      <a:pt x="1086" y="159"/>
                    </a:cubicBezTo>
                    <a:cubicBezTo>
                      <a:pt x="1009" y="139"/>
                      <a:pt x="985" y="130"/>
                      <a:pt x="906" y="125"/>
                    </a:cubicBezTo>
                    <a:cubicBezTo>
                      <a:pt x="827" y="120"/>
                      <a:pt x="707" y="119"/>
                      <a:pt x="614" y="131"/>
                    </a:cubicBezTo>
                    <a:cubicBezTo>
                      <a:pt x="521" y="143"/>
                      <a:pt x="423" y="168"/>
                      <a:pt x="348" y="199"/>
                    </a:cubicBezTo>
                    <a:cubicBezTo>
                      <a:pt x="273" y="230"/>
                      <a:pt x="221" y="309"/>
                      <a:pt x="174" y="320"/>
                    </a:cubicBezTo>
                    <a:close/>
                  </a:path>
                </a:pathLst>
              </a:custGeom>
              <a:solidFill>
                <a:schemeClr val="tx2">
                  <a:lumMod val="50000"/>
                </a:schemeClr>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7" name="Freeform 1386"/>
            <p:cNvSpPr>
              <a:spLocks/>
            </p:cNvSpPr>
            <p:nvPr/>
          </p:nvSpPr>
          <p:spPr bwMode="auto">
            <a:xfrm>
              <a:off x="3289534" y="962996"/>
              <a:ext cx="47949" cy="129955"/>
            </a:xfrm>
            <a:custGeom>
              <a:avLst/>
              <a:gdLst>
                <a:gd name="T0" fmla="*/ 2147483647 w 8"/>
                <a:gd name="T1" fmla="*/ 0 h 31"/>
                <a:gd name="T2" fmla="*/ 0 w 8"/>
                <a:gd name="T3" fmla="*/ 2147483647 h 31"/>
                <a:gd name="T4" fmla="*/ 0 60000 65536"/>
                <a:gd name="T5" fmla="*/ 0 60000 65536"/>
              </a:gdLst>
              <a:ahLst/>
              <a:cxnLst>
                <a:cxn ang="T4">
                  <a:pos x="T0" y="T1"/>
                </a:cxn>
                <a:cxn ang="T5">
                  <a:pos x="T2" y="T3"/>
                </a:cxn>
              </a:cxnLst>
              <a:rect l="0" t="0" r="r" b="b"/>
              <a:pathLst>
                <a:path w="8" h="31">
                  <a:moveTo>
                    <a:pt x="8" y="0"/>
                  </a:moveTo>
                  <a:cubicBezTo>
                    <a:pt x="8" y="0"/>
                    <a:pt x="8" y="24"/>
                    <a:pt x="0" y="31"/>
                  </a:cubicBez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8" name="Oval 1371"/>
            <p:cNvSpPr>
              <a:spLocks noChangeArrowheads="1"/>
            </p:cNvSpPr>
            <p:nvPr/>
          </p:nvSpPr>
          <p:spPr bwMode="auto">
            <a:xfrm>
              <a:off x="2808331" y="1107393"/>
              <a:ext cx="106796" cy="101076"/>
            </a:xfrm>
            <a:prstGeom prst="ellipse">
              <a:avLst/>
            </a:prstGeom>
            <a:solidFill>
              <a:srgbClr val="CC0000"/>
            </a:solidFill>
            <a:ln w="17463">
              <a:solidFill>
                <a:srgbClr val="000000"/>
              </a:solidFill>
              <a:miter lim="800000"/>
              <a:headEnd/>
              <a:tailEnd/>
            </a:ln>
          </p:spPr>
          <p:txBody>
            <a:bodyPr/>
            <a:lstStyle/>
            <a:p>
              <a:endParaRPr lang="ja-JP" altLang="en-US"/>
            </a:p>
          </p:txBody>
        </p:sp>
      </p:grpSp>
      <p:sp>
        <p:nvSpPr>
          <p:cNvPr id="270" name="正方形/長方形 269"/>
          <p:cNvSpPr/>
          <p:nvPr/>
        </p:nvSpPr>
        <p:spPr>
          <a:xfrm>
            <a:off x="8138023" y="5356266"/>
            <a:ext cx="4150665" cy="707886"/>
          </a:xfrm>
          <a:prstGeom prst="rect">
            <a:avLst/>
          </a:prstGeom>
          <a:noFill/>
          <a:ln>
            <a:noFill/>
          </a:ln>
        </p:spPr>
        <p:txBody>
          <a:bodyPr wrap="square" lIns="91440" tIns="45720" rIns="91440" bIns="45720">
            <a:spAutoFit/>
          </a:bodyPr>
          <a:lstStyle/>
          <a:p>
            <a:pPr algn="ctr"/>
            <a:r>
              <a:rPr lang="ja-JP" altLang="en-US" sz="2000" b="1" dirty="0">
                <a:ln w="12700">
                  <a:solidFill>
                    <a:schemeClr val="tx2">
                      <a:satMod val="155000"/>
                    </a:schemeClr>
                  </a:solidFill>
                  <a:prstDash val="solid"/>
                </a:ln>
              </a:rPr>
              <a:t>モチベーションも下がり</a:t>
            </a:r>
            <a:endParaRPr lang="en-US" altLang="ja-JP" sz="2000" b="1" dirty="0">
              <a:ln w="12700">
                <a:solidFill>
                  <a:schemeClr val="tx2">
                    <a:satMod val="155000"/>
                  </a:schemeClr>
                </a:solidFill>
                <a:prstDash val="solid"/>
              </a:ln>
            </a:endParaRPr>
          </a:p>
          <a:p>
            <a:pPr algn="ctr"/>
            <a:r>
              <a:rPr lang="ja-JP" altLang="en-US" sz="2000" b="1" dirty="0">
                <a:ln w="12700">
                  <a:solidFill>
                    <a:schemeClr val="tx2">
                      <a:satMod val="155000"/>
                    </a:schemeClr>
                  </a:solidFill>
                  <a:prstDash val="solid"/>
                </a:ln>
              </a:rPr>
              <a:t>サークルレベルも低下</a:t>
            </a:r>
            <a:endParaRPr lang="en-US" altLang="ja-JP" sz="2000" b="1" dirty="0">
              <a:ln w="12700">
                <a:solidFill>
                  <a:schemeClr val="tx2">
                    <a:satMod val="155000"/>
                  </a:schemeClr>
                </a:solidFill>
                <a:prstDash val="solid"/>
              </a:ln>
            </a:endParaRPr>
          </a:p>
        </p:txBody>
      </p:sp>
      <p:pic>
        <p:nvPicPr>
          <p:cNvPr id="11" name="図 10">
            <a:extLst>
              <a:ext uri="{FF2B5EF4-FFF2-40B4-BE49-F238E27FC236}">
                <a16:creationId xmlns:a16="http://schemas.microsoft.com/office/drawing/2014/main" id="{382EE0B3-BD78-6ED2-2904-A85F139141D8}"/>
              </a:ext>
            </a:extLst>
          </p:cNvPr>
          <p:cNvPicPr>
            <a:picLocks noChangeAspect="1"/>
          </p:cNvPicPr>
          <p:nvPr/>
        </p:nvPicPr>
        <p:blipFill>
          <a:blip r:embed="rId7"/>
          <a:srcRect l="34294" t="30050" r="27837" b="19079"/>
          <a:stretch/>
        </p:blipFill>
        <p:spPr>
          <a:xfrm>
            <a:off x="107323" y="682540"/>
            <a:ext cx="3535192" cy="2671233"/>
          </a:xfrm>
          <a:prstGeom prst="rect">
            <a:avLst/>
          </a:prstGeom>
          <a:ln>
            <a:solidFill>
              <a:schemeClr val="tx1"/>
            </a:solidFill>
          </a:ln>
        </p:spPr>
      </p:pic>
      <p:sp>
        <p:nvSpPr>
          <p:cNvPr id="12" name="テキスト ボックス 11">
            <a:extLst>
              <a:ext uri="{FF2B5EF4-FFF2-40B4-BE49-F238E27FC236}">
                <a16:creationId xmlns:a16="http://schemas.microsoft.com/office/drawing/2014/main" id="{3B21A06C-2DC3-CB98-8C0B-750FE8233FED}"/>
              </a:ext>
            </a:extLst>
          </p:cNvPr>
          <p:cNvSpPr txBox="1"/>
          <p:nvPr/>
        </p:nvSpPr>
        <p:spPr>
          <a:xfrm>
            <a:off x="318990" y="3597983"/>
            <a:ext cx="2807354" cy="1477328"/>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・情報が多すぎ</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・１ページ１ネタにする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・生産減でメンバー減ってきた</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だけにする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170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randombar(horizontal)">
                                      <p:cBhvr>
                                        <p:cTn id="7" dur="500"/>
                                        <p:tgtEl>
                                          <p:spTgt spid="2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215"/>
                                        </p:tgtEl>
                                        <p:attrNameLst>
                                          <p:attrName>style.visibility</p:attrName>
                                        </p:attrNameLst>
                                      </p:cBhvr>
                                      <p:to>
                                        <p:strVal val="visible"/>
                                      </p:to>
                                    </p:set>
                                    <p:animEffect transition="in" filter="randombar(horizontal)">
                                      <p:cBhvr>
                                        <p:cTn id="16" dur="500"/>
                                        <p:tgtEl>
                                          <p:spTgt spid="2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2"/>
                                        </p:tgtEl>
                                        <p:attrNameLst>
                                          <p:attrName>style.visibility</p:attrName>
                                        </p:attrNameLst>
                                      </p:cBhvr>
                                      <p:to>
                                        <p:strVal val="visible"/>
                                      </p:to>
                                    </p:set>
                                    <p:animEffect transition="in" filter="fade">
                                      <p:cBhvr>
                                        <p:cTn id="27" dur="500"/>
                                        <p:tgtEl>
                                          <p:spTgt spid="2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4"/>
                                        </p:tgtEl>
                                        <p:attrNameLst>
                                          <p:attrName>style.visibility</p:attrName>
                                        </p:attrNameLst>
                                      </p:cBhvr>
                                      <p:to>
                                        <p:strVal val="visible"/>
                                      </p:to>
                                    </p:set>
                                    <p:animEffect transition="in" filter="fade">
                                      <p:cBhvr>
                                        <p:cTn id="30" dur="500"/>
                                        <p:tgtEl>
                                          <p:spTgt spid="264"/>
                                        </p:tgtEl>
                                      </p:cBhvr>
                                    </p:animEffect>
                                  </p:childTnLst>
                                </p:cTn>
                              </p:par>
                              <p:par>
                                <p:cTn id="31" presetID="10" presetClass="entr" presetSubtype="0" fill="hold" nodeType="withEffect">
                                  <p:stCondLst>
                                    <p:cond delay="0"/>
                                  </p:stCondLst>
                                  <p:childTnLst>
                                    <p:set>
                                      <p:cBhvr>
                                        <p:cTn id="32" dur="1" fill="hold">
                                          <p:stCondLst>
                                            <p:cond delay="0"/>
                                          </p:stCondLst>
                                        </p:cTn>
                                        <p:tgtEl>
                                          <p:spTgt spid="109"/>
                                        </p:tgtEl>
                                        <p:attrNameLst>
                                          <p:attrName>style.visibility</p:attrName>
                                        </p:attrNameLst>
                                      </p:cBhvr>
                                      <p:to>
                                        <p:strVal val="visible"/>
                                      </p:to>
                                    </p:set>
                                    <p:animEffect transition="in" filter="fade">
                                      <p:cBhvr>
                                        <p:cTn id="33" dur="500"/>
                                        <p:tgtEl>
                                          <p:spTgt spid="10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fade">
                                      <p:cBhvr>
                                        <p:cTn id="36" dur="500"/>
                                        <p:tgtEl>
                                          <p:spTgt spid="1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2"/>
                                        </p:tgtEl>
                                        <p:attrNameLst>
                                          <p:attrName>style.visibility</p:attrName>
                                        </p:attrNameLst>
                                      </p:cBhvr>
                                      <p:to>
                                        <p:strVal val="visible"/>
                                      </p:to>
                                    </p:set>
                                    <p:animEffect transition="in" filter="fade">
                                      <p:cBhvr>
                                        <p:cTn id="39" dur="500"/>
                                        <p:tgtEl>
                                          <p:spTgt spid="1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fade">
                                      <p:cBhvr>
                                        <p:cTn id="45" dur="500"/>
                                        <p:tgtEl>
                                          <p:spTgt spid="1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5"/>
                                        </p:tgtEl>
                                        <p:attrNameLst>
                                          <p:attrName>style.visibility</p:attrName>
                                        </p:attrNameLst>
                                      </p:cBhvr>
                                      <p:to>
                                        <p:strVal val="visible"/>
                                      </p:to>
                                    </p:set>
                                    <p:animEffect transition="in" filter="fade">
                                      <p:cBhvr>
                                        <p:cTn id="48" dur="500"/>
                                        <p:tgtEl>
                                          <p:spTgt spid="1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500"/>
                                        <p:tgtEl>
                                          <p:spTgt spid="1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7"/>
                                        </p:tgtEl>
                                        <p:attrNameLst>
                                          <p:attrName>style.visibility</p:attrName>
                                        </p:attrNameLst>
                                      </p:cBhvr>
                                      <p:to>
                                        <p:strVal val="visible"/>
                                      </p:to>
                                    </p:set>
                                    <p:animEffect transition="in" filter="fade">
                                      <p:cBhvr>
                                        <p:cTn id="54" dur="500"/>
                                        <p:tgtEl>
                                          <p:spTgt spid="1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fade">
                                      <p:cBhvr>
                                        <p:cTn id="57" dur="500"/>
                                        <p:tgtEl>
                                          <p:spTgt spid="1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fade">
                                      <p:cBhvr>
                                        <p:cTn id="60" dur="500"/>
                                        <p:tgtEl>
                                          <p:spTgt spid="13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Effect transition="in" filter="fade">
                                      <p:cBhvr>
                                        <p:cTn id="63" dur="500"/>
                                        <p:tgtEl>
                                          <p:spTgt spid="14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1"/>
                                        </p:tgtEl>
                                        <p:attrNameLst>
                                          <p:attrName>style.visibility</p:attrName>
                                        </p:attrNameLst>
                                      </p:cBhvr>
                                      <p:to>
                                        <p:strVal val="visible"/>
                                      </p:to>
                                    </p:set>
                                    <p:animEffect transition="in" filter="fade">
                                      <p:cBhvr>
                                        <p:cTn id="66" dur="500"/>
                                        <p:tgtEl>
                                          <p:spTgt spid="14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500"/>
                                        <p:tgtEl>
                                          <p:spTgt spid="14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3"/>
                                        </p:tgtEl>
                                        <p:attrNameLst>
                                          <p:attrName>style.visibility</p:attrName>
                                        </p:attrNameLst>
                                      </p:cBhvr>
                                      <p:to>
                                        <p:strVal val="visible"/>
                                      </p:to>
                                    </p:set>
                                    <p:animEffect transition="in" filter="fade">
                                      <p:cBhvr>
                                        <p:cTn id="72" dur="500"/>
                                        <p:tgtEl>
                                          <p:spTgt spid="14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fade">
                                      <p:cBhvr>
                                        <p:cTn id="75" dur="500"/>
                                        <p:tgtEl>
                                          <p:spTgt spid="14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5"/>
                                        </p:tgtEl>
                                        <p:attrNameLst>
                                          <p:attrName>style.visibility</p:attrName>
                                        </p:attrNameLst>
                                      </p:cBhvr>
                                      <p:to>
                                        <p:strVal val="visible"/>
                                      </p:to>
                                    </p:set>
                                    <p:animEffect transition="in" filter="fade">
                                      <p:cBhvr>
                                        <p:cTn id="78" dur="500"/>
                                        <p:tgtEl>
                                          <p:spTgt spid="14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6"/>
                                        </p:tgtEl>
                                        <p:attrNameLst>
                                          <p:attrName>style.visibility</p:attrName>
                                        </p:attrNameLst>
                                      </p:cBhvr>
                                      <p:to>
                                        <p:strVal val="visible"/>
                                      </p:to>
                                    </p:set>
                                    <p:animEffect transition="in" filter="fade">
                                      <p:cBhvr>
                                        <p:cTn id="81" dur="500"/>
                                        <p:tgtEl>
                                          <p:spTgt spid="146"/>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par>
                          <p:cTn id="86" fill="hold">
                            <p:stCondLst>
                              <p:cond delay="1000"/>
                            </p:stCondLst>
                            <p:childTnLst>
                              <p:par>
                                <p:cTn id="87" presetID="22" presetClass="entr" presetSubtype="4" fill="hold" grpId="0" nodeType="afterEffect">
                                  <p:stCondLst>
                                    <p:cond delay="0"/>
                                  </p:stCondLst>
                                  <p:childTnLst>
                                    <p:set>
                                      <p:cBhvr>
                                        <p:cTn id="88" dur="1" fill="hold">
                                          <p:stCondLst>
                                            <p:cond delay="0"/>
                                          </p:stCondLst>
                                        </p:cTn>
                                        <p:tgtEl>
                                          <p:spTgt spid="280"/>
                                        </p:tgtEl>
                                        <p:attrNameLst>
                                          <p:attrName>style.visibility</p:attrName>
                                        </p:attrNameLst>
                                      </p:cBhvr>
                                      <p:to>
                                        <p:strVal val="visible"/>
                                      </p:to>
                                    </p:set>
                                    <p:animEffect transition="in" filter="wipe(down)">
                                      <p:cBhvr>
                                        <p:cTn id="89" dur="500"/>
                                        <p:tgtEl>
                                          <p:spTgt spid="280"/>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32" fill="hold" nodeType="click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circle(out)">
                                      <p:cBhvr>
                                        <p:cTn id="94" dur="1000"/>
                                        <p:tgtEl>
                                          <p:spTgt spid="3"/>
                                        </p:tgtEl>
                                      </p:cBhvr>
                                    </p:animEffect>
                                  </p:childTnLst>
                                </p:cTn>
                              </p:par>
                              <p:par>
                                <p:cTn id="95" presetID="6" presetClass="entr" presetSubtype="16" fill="hold" nodeType="with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circle(in)">
                                      <p:cBhvr>
                                        <p:cTn id="97" dur="1000"/>
                                        <p:tgtEl>
                                          <p:spTgt spid="10"/>
                                        </p:tgtEl>
                                      </p:cBhvr>
                                    </p:animEffect>
                                  </p:childTnLst>
                                </p:cTn>
                              </p:par>
                              <p:par>
                                <p:cTn id="98" presetID="6" presetClass="entr" presetSubtype="16" fill="hold" nodeType="with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circle(in)">
                                      <p:cBhvr>
                                        <p:cTn id="100" dur="1000"/>
                                        <p:tgtEl>
                                          <p:spTgt spid="9"/>
                                        </p:tgtEl>
                                      </p:cBhvr>
                                    </p:animEffect>
                                  </p:childTnLst>
                                </p:cTn>
                              </p:par>
                              <p:par>
                                <p:cTn id="101" presetID="6" presetClass="entr" presetSubtype="16" fill="hold" nodeType="withEffect">
                                  <p:stCondLst>
                                    <p:cond delay="0"/>
                                  </p:stCondLst>
                                  <p:childTnLst>
                                    <p:set>
                                      <p:cBhvr>
                                        <p:cTn id="102" dur="1" fill="hold">
                                          <p:stCondLst>
                                            <p:cond delay="0"/>
                                          </p:stCondLst>
                                        </p:cTn>
                                        <p:tgtEl>
                                          <p:spTgt spid="116"/>
                                        </p:tgtEl>
                                        <p:attrNameLst>
                                          <p:attrName>style.visibility</p:attrName>
                                        </p:attrNameLst>
                                      </p:cBhvr>
                                      <p:to>
                                        <p:strVal val="visible"/>
                                      </p:to>
                                    </p:set>
                                    <p:animEffect transition="in" filter="circle(in)">
                                      <p:cBhvr>
                                        <p:cTn id="103" dur="1000"/>
                                        <p:tgtEl>
                                          <p:spTgt spid="116"/>
                                        </p:tgtEl>
                                      </p:cBhvr>
                                    </p:animEffec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272"/>
                                        </p:tgtEl>
                                        <p:attrNameLst>
                                          <p:attrName>style.visibility</p:attrName>
                                        </p:attrNameLst>
                                      </p:cBhvr>
                                      <p:to>
                                        <p:strVal val="visible"/>
                                      </p:to>
                                    </p:set>
                                    <p:animEffect transition="in" filter="fade">
                                      <p:cBhvr>
                                        <p:cTn id="107" dur="500"/>
                                        <p:tgtEl>
                                          <p:spTgt spid="272"/>
                                        </p:tgtEl>
                                      </p:cBhvr>
                                    </p:animEffect>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274"/>
                                        </p:tgtEl>
                                        <p:attrNameLst>
                                          <p:attrName>style.visibility</p:attrName>
                                        </p:attrNameLst>
                                      </p:cBhvr>
                                      <p:to>
                                        <p:strVal val="visible"/>
                                      </p:to>
                                    </p:set>
                                    <p:animEffect transition="in" filter="wipe(left)">
                                      <p:cBhvr>
                                        <p:cTn id="111" dur="500"/>
                                        <p:tgtEl>
                                          <p:spTgt spid="27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82"/>
                                        </p:tgtEl>
                                        <p:attrNameLst>
                                          <p:attrName>style.visibility</p:attrName>
                                        </p:attrNameLst>
                                      </p:cBhvr>
                                      <p:to>
                                        <p:strVal val="visible"/>
                                      </p:to>
                                    </p:set>
                                    <p:animEffect transition="in" filter="fade">
                                      <p:cBhvr>
                                        <p:cTn id="114" dur="500"/>
                                        <p:tgtEl>
                                          <p:spTgt spid="282"/>
                                        </p:tgtEl>
                                      </p:cBhvr>
                                    </p:animEffect>
                                  </p:childTnLst>
                                </p:cTn>
                              </p:par>
                            </p:childTnLst>
                          </p:cTn>
                        </p:par>
                        <p:par>
                          <p:cTn id="115" fill="hold">
                            <p:stCondLst>
                              <p:cond delay="2000"/>
                            </p:stCondLst>
                            <p:childTnLst>
                              <p:par>
                                <p:cTn id="116" presetID="10" presetClass="entr" presetSubtype="0" fill="hold" grpId="0" nodeType="after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fade">
                                      <p:cBhvr>
                                        <p:cTn id="118" dur="500"/>
                                        <p:tgtEl>
                                          <p:spTgt spid="5"/>
                                        </p:tgtEl>
                                      </p:cBhvr>
                                    </p:animEffect>
                                  </p:childTnLst>
                                </p:cTn>
                              </p:par>
                            </p:childTnLst>
                          </p:cTn>
                        </p:par>
                        <p:par>
                          <p:cTn id="119" fill="hold">
                            <p:stCondLst>
                              <p:cond delay="2500"/>
                            </p:stCondLst>
                            <p:childTnLst>
                              <p:par>
                                <p:cTn id="120" presetID="10" presetClass="entr" presetSubtype="0" fill="hold" grpId="0" nodeType="afterEffect">
                                  <p:stCondLst>
                                    <p:cond delay="0"/>
                                  </p:stCondLst>
                                  <p:childTnLst>
                                    <p:set>
                                      <p:cBhvr>
                                        <p:cTn id="121" dur="1" fill="hold">
                                          <p:stCondLst>
                                            <p:cond delay="0"/>
                                          </p:stCondLst>
                                        </p:cTn>
                                        <p:tgtEl>
                                          <p:spTgt spid="270"/>
                                        </p:tgtEl>
                                        <p:attrNameLst>
                                          <p:attrName>style.visibility</p:attrName>
                                        </p:attrNameLst>
                                      </p:cBhvr>
                                      <p:to>
                                        <p:strVal val="visible"/>
                                      </p:to>
                                    </p:set>
                                    <p:animEffect transition="in" filter="fade">
                                      <p:cBhvr>
                                        <p:cTn id="122" dur="500"/>
                                        <p:tgtEl>
                                          <p:spTgt spid="270"/>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42" fill="hold" grpId="0" nodeType="clickEffect">
                                  <p:stCondLst>
                                    <p:cond delay="0"/>
                                  </p:stCondLst>
                                  <p:childTnLst>
                                    <p:set>
                                      <p:cBhvr>
                                        <p:cTn id="126" dur="1" fill="hold">
                                          <p:stCondLst>
                                            <p:cond delay="0"/>
                                          </p:stCondLst>
                                        </p:cTn>
                                        <p:tgtEl>
                                          <p:spTgt spid="455"/>
                                        </p:tgtEl>
                                        <p:attrNameLst>
                                          <p:attrName>style.visibility</p:attrName>
                                        </p:attrNameLst>
                                      </p:cBhvr>
                                      <p:to>
                                        <p:strVal val="visible"/>
                                      </p:to>
                                    </p:set>
                                    <p:animEffect transition="in" filter="barn(outHorizontal)">
                                      <p:cBhvr>
                                        <p:cTn id="127" dur="500"/>
                                        <p:tgtEl>
                                          <p:spTgt spid="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4" grpId="0"/>
      <p:bldP spid="22" grpId="0" animBg="1"/>
      <p:bldP spid="264" grpId="0"/>
      <p:bldP spid="455" grpId="0" animBg="1"/>
      <p:bldP spid="2" grpId="0"/>
      <p:bldP spid="272" grpId="0"/>
      <p:bldP spid="274" grpId="0" animBg="1"/>
      <p:bldP spid="282" grpId="0"/>
      <p:bldP spid="5" grpId="0"/>
      <p:bldGraphic spid="108" grpId="0">
        <p:bldAsOne/>
      </p:bldGraphic>
      <p:bldP spid="8" grpId="0" animBg="1"/>
      <p:bldP spid="242" grpId="0"/>
      <p:bldP spid="280" grpId="0" animBg="1"/>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2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2"/>
          <p:cNvSpPr>
            <a:spLocks noChangeArrowheads="1"/>
          </p:cNvSpPr>
          <p:nvPr/>
        </p:nvSpPr>
        <p:spPr bwMode="auto">
          <a:xfrm>
            <a:off x="3448078" y="358775"/>
            <a:ext cx="8610600" cy="6324600"/>
          </a:xfrm>
          <a:prstGeom prst="roundRect">
            <a:avLst>
              <a:gd name="adj" fmla="val 274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600" dirty="0"/>
          </a:p>
        </p:txBody>
      </p:sp>
      <p:sp>
        <p:nvSpPr>
          <p:cNvPr id="13" name="正方形/長方形 12"/>
          <p:cNvSpPr/>
          <p:nvPr/>
        </p:nvSpPr>
        <p:spPr>
          <a:xfrm>
            <a:off x="11456913" y="1036104"/>
            <a:ext cx="551839" cy="4558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5" name="AutoShape 928"/>
          <p:cNvSpPr>
            <a:spLocks noChangeArrowheads="1"/>
          </p:cNvSpPr>
          <p:nvPr/>
        </p:nvSpPr>
        <p:spPr bwMode="auto">
          <a:xfrm>
            <a:off x="3633510" y="6098476"/>
            <a:ext cx="8288338" cy="510778"/>
          </a:xfrm>
          <a:prstGeom prst="roundRect">
            <a:avLst>
              <a:gd name="adj" fmla="val 16667"/>
            </a:avLst>
          </a:prstGeom>
          <a:gradFill>
            <a:gsLst>
              <a:gs pos="0">
                <a:srgbClr val="FFFF00">
                  <a:tint val="66000"/>
                  <a:satMod val="160000"/>
                </a:srgbClr>
              </a:gs>
              <a:gs pos="50000">
                <a:srgbClr val="FFFF00">
                  <a:tint val="44500"/>
                  <a:satMod val="160000"/>
                </a:srgbClr>
              </a:gs>
              <a:gs pos="100000">
                <a:srgbClr val="FFFF00">
                  <a:tint val="23500"/>
                  <a:satMod val="160000"/>
                </a:srgbClr>
              </a:gs>
            </a:gsLst>
            <a:lin ang="0" scaled="1"/>
          </a:gradFill>
          <a:ln w="9525">
            <a:solidFill>
              <a:schemeClr val="tx1"/>
            </a:solidFill>
            <a:round/>
            <a:headEnd/>
            <a:tailEnd/>
          </a:ln>
          <a:effectLst>
            <a:outerShdw dist="35921" dir="2700000" algn="ctr" rotWithShape="0">
              <a:schemeClr val="bg2"/>
            </a:outerShdw>
          </a:effectLst>
        </p:spPr>
        <p:txBody>
          <a:bodyPr anchor="ctr">
            <a:spAutoFit/>
          </a:bodyPr>
          <a:lstStyle/>
          <a:p>
            <a:pPr algn="ctr">
              <a:spcBef>
                <a:spcPct val="0"/>
              </a:spcBef>
            </a:pPr>
            <a:r>
              <a:rPr lang="ja-JP" altLang="en-US" sz="2400" dirty="0">
                <a:latin typeface="HGP創英角ｺﾞｼｯｸUB" pitchFamily="50" charset="-128"/>
                <a:ea typeface="HGP創英角ｺﾞｼｯｸUB" pitchFamily="50" charset="-128"/>
              </a:rPr>
              <a:t>人員が減り男性・若い仲間が減少</a:t>
            </a:r>
          </a:p>
        </p:txBody>
      </p:sp>
      <p:sp>
        <p:nvSpPr>
          <p:cNvPr id="285" name="正方形/長方形 284"/>
          <p:cNvSpPr/>
          <p:nvPr/>
        </p:nvSpPr>
        <p:spPr>
          <a:xfrm>
            <a:off x="3695798" y="5589241"/>
            <a:ext cx="3791903" cy="461665"/>
          </a:xfrm>
          <a:prstGeom prst="rect">
            <a:avLst/>
          </a:prstGeom>
          <a:noFill/>
          <a:ln>
            <a:noFill/>
          </a:ln>
        </p:spPr>
        <p:txBody>
          <a:bodyPr wrap="square" lIns="91440" tIns="45720" rIns="91440" bIns="45720">
            <a:spAutoFit/>
          </a:bodyPr>
          <a:lstStyle/>
          <a:p>
            <a:pPr algn="ctr"/>
            <a:r>
              <a:rPr lang="ja-JP" altLang="en-US" sz="2400" b="1" dirty="0">
                <a:ln w="12700">
                  <a:solidFill>
                    <a:schemeClr val="tx2">
                      <a:satMod val="155000"/>
                    </a:schemeClr>
                  </a:solidFill>
                  <a:prstDash val="solid"/>
                </a:ln>
                <a:latin typeface="HGP創英角ﾎﾟｯﾌﾟ体" panose="040B0A00000000000000" pitchFamily="50" charset="-128"/>
                <a:ea typeface="HGP創英角ﾎﾟｯﾌﾟ体" panose="040B0A00000000000000" pitchFamily="50" charset="-128"/>
              </a:rPr>
              <a:t>女性の比率が約５割に増加</a:t>
            </a:r>
            <a:endParaRPr lang="ja-JP" altLang="en-US" sz="2400" b="1" i="1" dirty="0">
              <a:ln w="12700">
                <a:solidFill>
                  <a:schemeClr val="tx2">
                    <a:satMod val="155000"/>
                  </a:schemeClr>
                </a:solidFill>
                <a:prstDash val="solid"/>
              </a:ln>
              <a:latin typeface="HGP創英角ﾎﾟｯﾌﾟ体" panose="040B0A00000000000000" pitchFamily="50" charset="-128"/>
              <a:ea typeface="HGP創英角ﾎﾟｯﾌﾟ体" panose="040B0A00000000000000" pitchFamily="50" charset="-128"/>
            </a:endParaRPr>
          </a:p>
        </p:txBody>
      </p:sp>
      <p:sp>
        <p:nvSpPr>
          <p:cNvPr id="286" name="正方形/長方形 285"/>
          <p:cNvSpPr/>
          <p:nvPr/>
        </p:nvSpPr>
        <p:spPr>
          <a:xfrm>
            <a:off x="7705058" y="5589241"/>
            <a:ext cx="4245324" cy="461665"/>
          </a:xfrm>
          <a:prstGeom prst="rect">
            <a:avLst/>
          </a:prstGeom>
          <a:noFill/>
          <a:ln>
            <a:noFill/>
          </a:ln>
        </p:spPr>
        <p:txBody>
          <a:bodyPr wrap="square" lIns="91440" tIns="45720" rIns="91440" bIns="45720">
            <a:spAutoFit/>
          </a:bodyPr>
          <a:lstStyle/>
          <a:p>
            <a:pPr algn="ctr"/>
            <a:r>
              <a:rPr lang="ja-JP" altLang="en-US" sz="2400" b="1" dirty="0">
                <a:ln w="12700">
                  <a:solidFill>
                    <a:schemeClr val="tx2">
                      <a:satMod val="155000"/>
                    </a:schemeClr>
                  </a:solidFill>
                  <a:prstDash val="solid"/>
                </a:ln>
                <a:latin typeface="HGP創英角ﾎﾟｯﾌﾟ体" panose="040B0A00000000000000" pitchFamily="50" charset="-128"/>
                <a:ea typeface="HGP創英角ﾎﾟｯﾌﾟ体" panose="040B0A00000000000000" pitchFamily="50" charset="-128"/>
              </a:rPr>
              <a:t>５０歳以上の比率が５割に増加</a:t>
            </a:r>
            <a:endParaRPr lang="en-US" altLang="ja-JP" sz="2400" b="1" dirty="0">
              <a:ln w="12700">
                <a:solidFill>
                  <a:schemeClr val="tx2">
                    <a:satMod val="155000"/>
                  </a:schemeClr>
                </a:solidFill>
                <a:prstDash val="solid"/>
              </a:ln>
              <a:latin typeface="HGP創英角ﾎﾟｯﾌﾟ体" panose="040B0A00000000000000" pitchFamily="50" charset="-128"/>
              <a:ea typeface="HGP創英角ﾎﾟｯﾌﾟ体" panose="040B0A00000000000000" pitchFamily="50" charset="-128"/>
            </a:endParaRPr>
          </a:p>
        </p:txBody>
      </p:sp>
      <p:sp>
        <p:nvSpPr>
          <p:cNvPr id="350" name="Rectangle 5"/>
          <p:cNvSpPr>
            <a:spLocks noChangeArrowheads="1"/>
          </p:cNvSpPr>
          <p:nvPr/>
        </p:nvSpPr>
        <p:spPr bwMode="auto">
          <a:xfrm>
            <a:off x="3520087" y="129695"/>
            <a:ext cx="7035543" cy="508000"/>
          </a:xfrm>
          <a:prstGeom prst="rect">
            <a:avLst/>
          </a:prstGeom>
          <a:gradFill rotWithShape="0">
            <a:gsLst>
              <a:gs pos="0">
                <a:schemeClr val="accent1">
                  <a:gamma/>
                  <a:tint val="0"/>
                  <a:invGamma/>
                </a:schemeClr>
              </a:gs>
              <a:gs pos="100000">
                <a:srgbClr val="99FF33"/>
              </a:gs>
            </a:gsLst>
            <a:lin ang="5400000" scaled="1"/>
          </a:gradFill>
          <a:ln w="38100">
            <a:solidFill>
              <a:schemeClr val="tx1"/>
            </a:solidFill>
            <a:miter lim="800000"/>
            <a:headEnd/>
            <a:tailEnd/>
          </a:ln>
          <a:effectLst/>
        </p:spPr>
        <p:txBody>
          <a:bodyPr wrap="none" lIns="92075" tIns="46038" rIns="92075" bIns="46038" anchor="ct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a:lstStyle>
          <a:p>
            <a:pPr defTabSz="762000">
              <a:defRPr/>
            </a:pPr>
            <a:r>
              <a:rPr lang="ja-JP" altLang="en-US" sz="2800" dirty="0">
                <a:latin typeface="HG創英角ﾎﾟｯﾌﾟ体" pitchFamily="49" charset="-128"/>
                <a:ea typeface="HG創英角ﾎﾟｯﾌﾟ体" pitchFamily="49" charset="-128"/>
              </a:rPr>
              <a:t>６</a:t>
            </a:r>
            <a:r>
              <a:rPr lang="en-US" altLang="ja-JP" sz="2800" dirty="0">
                <a:latin typeface="HG創英角ﾎﾟｯﾌﾟ体" pitchFamily="49" charset="-128"/>
                <a:ea typeface="HG創英角ﾎﾟｯﾌﾟ体" pitchFamily="49" charset="-128"/>
              </a:rPr>
              <a:t>.</a:t>
            </a:r>
            <a:r>
              <a:rPr lang="ja-JP" altLang="en-US" sz="2800" dirty="0">
                <a:latin typeface="HG創英角ﾎﾟｯﾌﾟ体" pitchFamily="49" charset="-128"/>
                <a:ea typeface="HG創英角ﾎﾟｯﾌﾟ体" pitchFamily="49" charset="-128"/>
              </a:rPr>
              <a:t>テーマ選定の背景２　</a:t>
            </a:r>
            <a:r>
              <a:rPr lang="ja-JP" altLang="en-US" sz="2400" dirty="0">
                <a:latin typeface="HG創英角ﾎﾟｯﾌﾟ体" pitchFamily="49" charset="-128"/>
                <a:ea typeface="HG創英角ﾎﾟｯﾌﾟ体" pitchFamily="49" charset="-128"/>
              </a:rPr>
              <a:t>人員構成の変化点</a:t>
            </a:r>
            <a:endParaRPr lang="ja-JP" altLang="en-US" sz="2800" dirty="0">
              <a:latin typeface="HG創英角ﾎﾟｯﾌﾟ体" pitchFamily="49" charset="-128"/>
              <a:ea typeface="HG創英角ﾎﾟｯﾌﾟ体" pitchFamily="49" charset="-128"/>
            </a:endParaRPr>
          </a:p>
        </p:txBody>
      </p:sp>
      <p:sp>
        <p:nvSpPr>
          <p:cNvPr id="115" name="テキスト ボックス 114"/>
          <p:cNvSpPr txBox="1"/>
          <p:nvPr/>
        </p:nvSpPr>
        <p:spPr>
          <a:xfrm>
            <a:off x="8752320" y="5028896"/>
            <a:ext cx="724987" cy="369332"/>
          </a:xfrm>
          <a:prstGeom prst="rect">
            <a:avLst/>
          </a:prstGeom>
          <a:noFill/>
        </p:spPr>
        <p:txBody>
          <a:bodyPr wrap="square" rtlCol="0">
            <a:spAutoFit/>
          </a:bodyPr>
          <a:lstStyle/>
          <a:p>
            <a:r>
              <a:rPr lang="ja-JP" altLang="en-US" b="1" dirty="0">
                <a:solidFill>
                  <a:schemeClr val="bg1"/>
                </a:solidFill>
              </a:rPr>
              <a:t>９．５</a:t>
            </a:r>
            <a:endParaRPr lang="en-US" altLang="ja-JP" b="1" dirty="0">
              <a:solidFill>
                <a:schemeClr val="bg1"/>
              </a:solidFill>
            </a:endParaRPr>
          </a:p>
        </p:txBody>
      </p:sp>
      <p:sp>
        <p:nvSpPr>
          <p:cNvPr id="116" name="テキスト ボックス 115"/>
          <p:cNvSpPr txBox="1"/>
          <p:nvPr/>
        </p:nvSpPr>
        <p:spPr>
          <a:xfrm>
            <a:off x="8832164" y="4378764"/>
            <a:ext cx="739033" cy="369332"/>
          </a:xfrm>
          <a:prstGeom prst="rect">
            <a:avLst/>
          </a:prstGeom>
          <a:noFill/>
        </p:spPr>
        <p:txBody>
          <a:bodyPr wrap="square" rtlCol="0">
            <a:spAutoFit/>
          </a:bodyPr>
          <a:lstStyle/>
          <a:p>
            <a:r>
              <a:rPr lang="ja-JP" altLang="en-US" b="1" dirty="0">
                <a:solidFill>
                  <a:schemeClr val="bg1"/>
                </a:solidFill>
              </a:rPr>
              <a:t>１９</a:t>
            </a:r>
            <a:endParaRPr lang="en-US" altLang="ja-JP" b="1" dirty="0">
              <a:solidFill>
                <a:schemeClr val="bg1"/>
              </a:solidFill>
            </a:endParaRPr>
          </a:p>
        </p:txBody>
      </p:sp>
      <p:sp>
        <p:nvSpPr>
          <p:cNvPr id="117" name="テキスト ボックス 116"/>
          <p:cNvSpPr txBox="1"/>
          <p:nvPr/>
        </p:nvSpPr>
        <p:spPr>
          <a:xfrm>
            <a:off x="8633904" y="3038616"/>
            <a:ext cx="929885" cy="369332"/>
          </a:xfrm>
          <a:prstGeom prst="rect">
            <a:avLst/>
          </a:prstGeom>
          <a:noFill/>
        </p:spPr>
        <p:txBody>
          <a:bodyPr wrap="square" rtlCol="0">
            <a:spAutoFit/>
          </a:bodyPr>
          <a:lstStyle/>
          <a:p>
            <a:r>
              <a:rPr lang="ja-JP" altLang="en-US" b="1" dirty="0">
                <a:solidFill>
                  <a:schemeClr val="bg1"/>
                </a:solidFill>
              </a:rPr>
              <a:t>４２．９</a:t>
            </a:r>
            <a:endParaRPr lang="en-US" altLang="ja-JP" b="1" dirty="0">
              <a:solidFill>
                <a:schemeClr val="bg1"/>
              </a:solidFill>
            </a:endParaRPr>
          </a:p>
        </p:txBody>
      </p:sp>
      <p:sp>
        <p:nvSpPr>
          <p:cNvPr id="119" name="テキスト ボックス 118"/>
          <p:cNvSpPr txBox="1"/>
          <p:nvPr/>
        </p:nvSpPr>
        <p:spPr>
          <a:xfrm>
            <a:off x="8741674" y="1138776"/>
            <a:ext cx="739033" cy="369332"/>
          </a:xfrm>
          <a:prstGeom prst="rect">
            <a:avLst/>
          </a:prstGeom>
          <a:noFill/>
        </p:spPr>
        <p:txBody>
          <a:bodyPr wrap="square" rtlCol="0">
            <a:spAutoFit/>
          </a:bodyPr>
          <a:lstStyle/>
          <a:p>
            <a:r>
              <a:rPr lang="ja-JP" altLang="en-US" b="1" dirty="0">
                <a:solidFill>
                  <a:schemeClr val="bg1"/>
                </a:solidFill>
              </a:rPr>
              <a:t>９．５</a:t>
            </a:r>
            <a:endParaRPr lang="en-US" altLang="ja-JP" b="1" dirty="0">
              <a:solidFill>
                <a:schemeClr val="bg1"/>
              </a:solidFill>
            </a:endParaRPr>
          </a:p>
        </p:txBody>
      </p:sp>
      <p:sp>
        <p:nvSpPr>
          <p:cNvPr id="120" name="テキスト ボックス 119"/>
          <p:cNvSpPr txBox="1"/>
          <p:nvPr/>
        </p:nvSpPr>
        <p:spPr>
          <a:xfrm>
            <a:off x="10559740" y="4813257"/>
            <a:ext cx="929885" cy="369332"/>
          </a:xfrm>
          <a:prstGeom prst="rect">
            <a:avLst/>
          </a:prstGeom>
          <a:noFill/>
        </p:spPr>
        <p:txBody>
          <a:bodyPr wrap="square" rtlCol="0">
            <a:spAutoFit/>
          </a:bodyPr>
          <a:lstStyle/>
          <a:p>
            <a:r>
              <a:rPr lang="ja-JP" altLang="en-US" b="1" dirty="0">
                <a:solidFill>
                  <a:schemeClr val="bg1"/>
                </a:solidFill>
              </a:rPr>
              <a:t>２１．４</a:t>
            </a:r>
            <a:endParaRPr lang="en-US" altLang="ja-JP" b="1" dirty="0">
              <a:solidFill>
                <a:schemeClr val="bg1"/>
              </a:solidFill>
            </a:endParaRPr>
          </a:p>
        </p:txBody>
      </p:sp>
      <p:sp>
        <p:nvSpPr>
          <p:cNvPr id="121" name="テキスト ボックス 120"/>
          <p:cNvSpPr txBox="1"/>
          <p:nvPr/>
        </p:nvSpPr>
        <p:spPr>
          <a:xfrm>
            <a:off x="10555630" y="3700648"/>
            <a:ext cx="929885" cy="369332"/>
          </a:xfrm>
          <a:prstGeom prst="rect">
            <a:avLst/>
          </a:prstGeom>
          <a:noFill/>
        </p:spPr>
        <p:txBody>
          <a:bodyPr wrap="square" rtlCol="0">
            <a:spAutoFit/>
          </a:bodyPr>
          <a:lstStyle/>
          <a:p>
            <a:r>
              <a:rPr lang="ja-JP" altLang="en-US" b="1" dirty="0">
                <a:solidFill>
                  <a:schemeClr val="bg1"/>
                </a:solidFill>
              </a:rPr>
              <a:t>２８．６</a:t>
            </a:r>
            <a:endParaRPr lang="en-US" altLang="ja-JP" b="1" dirty="0">
              <a:solidFill>
                <a:schemeClr val="bg1"/>
              </a:solidFill>
            </a:endParaRPr>
          </a:p>
        </p:txBody>
      </p:sp>
      <p:sp>
        <p:nvSpPr>
          <p:cNvPr id="122" name="テキスト ボックス 121"/>
          <p:cNvSpPr txBox="1"/>
          <p:nvPr/>
        </p:nvSpPr>
        <p:spPr>
          <a:xfrm>
            <a:off x="10537697" y="2292878"/>
            <a:ext cx="929885" cy="369332"/>
          </a:xfrm>
          <a:prstGeom prst="rect">
            <a:avLst/>
          </a:prstGeom>
          <a:noFill/>
        </p:spPr>
        <p:txBody>
          <a:bodyPr wrap="square" rtlCol="0">
            <a:spAutoFit/>
          </a:bodyPr>
          <a:lstStyle/>
          <a:p>
            <a:r>
              <a:rPr lang="ja-JP" altLang="en-US" b="1" dirty="0">
                <a:solidFill>
                  <a:schemeClr val="bg1"/>
                </a:solidFill>
              </a:rPr>
              <a:t>３５．７</a:t>
            </a:r>
            <a:endParaRPr lang="en-US" altLang="ja-JP" b="1" dirty="0">
              <a:solidFill>
                <a:schemeClr val="bg1"/>
              </a:solidFill>
            </a:endParaRPr>
          </a:p>
        </p:txBody>
      </p:sp>
      <p:sp>
        <p:nvSpPr>
          <p:cNvPr id="123" name="テキスト ボックス 122"/>
          <p:cNvSpPr txBox="1"/>
          <p:nvPr/>
        </p:nvSpPr>
        <p:spPr>
          <a:xfrm>
            <a:off x="10537697" y="1231543"/>
            <a:ext cx="929885" cy="369332"/>
          </a:xfrm>
          <a:prstGeom prst="rect">
            <a:avLst/>
          </a:prstGeom>
          <a:noFill/>
        </p:spPr>
        <p:txBody>
          <a:bodyPr wrap="square" rtlCol="0">
            <a:spAutoFit/>
          </a:bodyPr>
          <a:lstStyle/>
          <a:p>
            <a:r>
              <a:rPr lang="ja-JP" altLang="en-US" b="1" dirty="0">
                <a:solidFill>
                  <a:schemeClr val="bg1"/>
                </a:solidFill>
              </a:rPr>
              <a:t>１４．３</a:t>
            </a:r>
            <a:endParaRPr lang="en-US" altLang="ja-JP" b="1" dirty="0">
              <a:solidFill>
                <a:schemeClr val="bg1"/>
              </a:solidFill>
            </a:endParaRPr>
          </a:p>
        </p:txBody>
      </p:sp>
      <p:graphicFrame>
        <p:nvGraphicFramePr>
          <p:cNvPr id="65" name="グラフ 64"/>
          <p:cNvGraphicFramePr/>
          <p:nvPr>
            <p:extLst>
              <p:ext uri="{D42A27DB-BD31-4B8C-83A1-F6EECF244321}">
                <p14:modId xmlns:p14="http://schemas.microsoft.com/office/powerpoint/2010/main" val="654995453"/>
              </p:ext>
            </p:extLst>
          </p:nvPr>
        </p:nvGraphicFramePr>
        <p:xfrm>
          <a:off x="3435444" y="630429"/>
          <a:ext cx="4342236" cy="5117234"/>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3376071" y="1141630"/>
            <a:ext cx="599411" cy="307777"/>
          </a:xfrm>
          <a:prstGeom prst="rect">
            <a:avLst/>
          </a:prstGeom>
          <a:noFill/>
        </p:spPr>
        <p:txBody>
          <a:bodyPr wrap="square" rtlCol="0">
            <a:spAutoFit/>
          </a:bodyPr>
          <a:lstStyle/>
          <a:p>
            <a:r>
              <a:rPr lang="ja-JP" altLang="en-US" sz="1400" dirty="0"/>
              <a:t>（人）</a:t>
            </a:r>
          </a:p>
        </p:txBody>
      </p:sp>
      <p:graphicFrame>
        <p:nvGraphicFramePr>
          <p:cNvPr id="67" name="グラフ 66"/>
          <p:cNvGraphicFramePr/>
          <p:nvPr>
            <p:extLst>
              <p:ext uri="{D42A27DB-BD31-4B8C-83A1-F6EECF244321}">
                <p14:modId xmlns:p14="http://schemas.microsoft.com/office/powerpoint/2010/main" val="943543673"/>
              </p:ext>
            </p:extLst>
          </p:nvPr>
        </p:nvGraphicFramePr>
        <p:xfrm>
          <a:off x="7824192" y="640156"/>
          <a:ext cx="4464496" cy="5136716"/>
        </p:xfrm>
        <a:graphic>
          <a:graphicData uri="http://schemas.openxmlformats.org/drawingml/2006/chart">
            <c:chart xmlns:c="http://schemas.openxmlformats.org/drawingml/2006/chart" xmlns:r="http://schemas.openxmlformats.org/officeDocument/2006/relationships" r:id="rId4"/>
          </a:graphicData>
        </a:graphic>
      </p:graphicFrame>
      <p:sp>
        <p:nvSpPr>
          <p:cNvPr id="22" name="テキスト ボックス 21"/>
          <p:cNvSpPr txBox="1"/>
          <p:nvPr/>
        </p:nvSpPr>
        <p:spPr>
          <a:xfrm>
            <a:off x="3532069" y="4917942"/>
            <a:ext cx="323312" cy="338554"/>
          </a:xfrm>
          <a:prstGeom prst="rect">
            <a:avLst/>
          </a:prstGeom>
          <a:noFill/>
        </p:spPr>
        <p:txBody>
          <a:bodyPr wrap="square" rtlCol="0">
            <a:spAutoFit/>
          </a:bodyPr>
          <a:lstStyle/>
          <a:p>
            <a:r>
              <a:rPr lang="ja-JP" altLang="en-US" sz="1600" dirty="0">
                <a:latin typeface="+mn-ea"/>
              </a:rPr>
              <a:t>０</a:t>
            </a:r>
          </a:p>
        </p:txBody>
      </p:sp>
      <p:sp>
        <p:nvSpPr>
          <p:cNvPr id="23" name="テキスト ボックス 22"/>
          <p:cNvSpPr txBox="1"/>
          <p:nvPr/>
        </p:nvSpPr>
        <p:spPr>
          <a:xfrm>
            <a:off x="3392612" y="3473712"/>
            <a:ext cx="562245" cy="338554"/>
          </a:xfrm>
          <a:prstGeom prst="rect">
            <a:avLst/>
          </a:prstGeom>
          <a:noFill/>
        </p:spPr>
        <p:txBody>
          <a:bodyPr wrap="square" rtlCol="0">
            <a:spAutoFit/>
          </a:bodyPr>
          <a:lstStyle/>
          <a:p>
            <a:r>
              <a:rPr lang="ja-JP" altLang="en-US" sz="1600" dirty="0">
                <a:latin typeface="+mn-ea"/>
              </a:rPr>
              <a:t>１０</a:t>
            </a:r>
          </a:p>
        </p:txBody>
      </p:sp>
      <p:sp>
        <p:nvSpPr>
          <p:cNvPr id="24" name="テキスト ボックス 23"/>
          <p:cNvSpPr txBox="1"/>
          <p:nvPr/>
        </p:nvSpPr>
        <p:spPr>
          <a:xfrm>
            <a:off x="3532069" y="4193792"/>
            <a:ext cx="323312" cy="338554"/>
          </a:xfrm>
          <a:prstGeom prst="rect">
            <a:avLst/>
          </a:prstGeom>
          <a:noFill/>
        </p:spPr>
        <p:txBody>
          <a:bodyPr wrap="square" rtlCol="0">
            <a:spAutoFit/>
          </a:bodyPr>
          <a:lstStyle/>
          <a:p>
            <a:r>
              <a:rPr lang="ja-JP" altLang="en-US" sz="1600" dirty="0">
                <a:latin typeface="+mn-ea"/>
              </a:rPr>
              <a:t>５</a:t>
            </a:r>
          </a:p>
        </p:txBody>
      </p:sp>
      <p:sp>
        <p:nvSpPr>
          <p:cNvPr id="25" name="テキスト ボックス 24"/>
          <p:cNvSpPr txBox="1"/>
          <p:nvPr/>
        </p:nvSpPr>
        <p:spPr>
          <a:xfrm>
            <a:off x="3392612" y="2753632"/>
            <a:ext cx="562245" cy="338554"/>
          </a:xfrm>
          <a:prstGeom prst="rect">
            <a:avLst/>
          </a:prstGeom>
          <a:noFill/>
        </p:spPr>
        <p:txBody>
          <a:bodyPr wrap="square" rtlCol="0">
            <a:spAutoFit/>
          </a:bodyPr>
          <a:lstStyle/>
          <a:p>
            <a:r>
              <a:rPr lang="ja-JP" altLang="en-US" sz="1600" dirty="0">
                <a:latin typeface="+mn-ea"/>
              </a:rPr>
              <a:t>１５</a:t>
            </a:r>
          </a:p>
        </p:txBody>
      </p:sp>
      <p:sp>
        <p:nvSpPr>
          <p:cNvPr id="26" name="テキスト ボックス 25"/>
          <p:cNvSpPr txBox="1"/>
          <p:nvPr/>
        </p:nvSpPr>
        <p:spPr>
          <a:xfrm>
            <a:off x="3389719" y="2033552"/>
            <a:ext cx="562245" cy="338554"/>
          </a:xfrm>
          <a:prstGeom prst="rect">
            <a:avLst/>
          </a:prstGeom>
          <a:noFill/>
        </p:spPr>
        <p:txBody>
          <a:bodyPr wrap="square" rtlCol="0">
            <a:spAutoFit/>
          </a:bodyPr>
          <a:lstStyle/>
          <a:p>
            <a:r>
              <a:rPr lang="ja-JP" altLang="en-US" sz="1600" dirty="0">
                <a:latin typeface="+mn-ea"/>
              </a:rPr>
              <a:t>２０</a:t>
            </a:r>
          </a:p>
        </p:txBody>
      </p:sp>
      <p:sp>
        <p:nvSpPr>
          <p:cNvPr id="27" name="テキスト ボックス 26"/>
          <p:cNvSpPr txBox="1"/>
          <p:nvPr/>
        </p:nvSpPr>
        <p:spPr>
          <a:xfrm>
            <a:off x="3394653" y="1309704"/>
            <a:ext cx="562245" cy="338554"/>
          </a:xfrm>
          <a:prstGeom prst="rect">
            <a:avLst/>
          </a:prstGeom>
          <a:noFill/>
        </p:spPr>
        <p:txBody>
          <a:bodyPr wrap="square" rtlCol="0">
            <a:spAutoFit/>
          </a:bodyPr>
          <a:lstStyle/>
          <a:p>
            <a:r>
              <a:rPr lang="ja-JP" altLang="en-US" sz="1600" dirty="0">
                <a:latin typeface="+mn-ea"/>
              </a:rPr>
              <a:t>２５</a:t>
            </a:r>
          </a:p>
        </p:txBody>
      </p:sp>
      <p:sp>
        <p:nvSpPr>
          <p:cNvPr id="4" name="正方形/長方形 3"/>
          <p:cNvSpPr/>
          <p:nvPr/>
        </p:nvSpPr>
        <p:spPr>
          <a:xfrm>
            <a:off x="7500664" y="1337596"/>
            <a:ext cx="415058" cy="391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27"/>
          <p:cNvSpPr txBox="1"/>
          <p:nvPr/>
        </p:nvSpPr>
        <p:spPr>
          <a:xfrm>
            <a:off x="7500664" y="1337595"/>
            <a:ext cx="830116" cy="338554"/>
          </a:xfrm>
          <a:prstGeom prst="rect">
            <a:avLst/>
          </a:prstGeom>
          <a:noFill/>
        </p:spPr>
        <p:txBody>
          <a:bodyPr wrap="square" rtlCol="0">
            <a:spAutoFit/>
          </a:bodyPr>
          <a:lstStyle/>
          <a:p>
            <a:r>
              <a:rPr lang="ja-JP" altLang="en-US" sz="1600" dirty="0">
                <a:latin typeface="+mn-ea"/>
              </a:rPr>
              <a:t>１００％</a:t>
            </a:r>
          </a:p>
        </p:txBody>
      </p:sp>
      <p:sp>
        <p:nvSpPr>
          <p:cNvPr id="31" name="テキスト ボックス 30"/>
          <p:cNvSpPr txBox="1"/>
          <p:nvPr/>
        </p:nvSpPr>
        <p:spPr>
          <a:xfrm>
            <a:off x="7633948" y="2051270"/>
            <a:ext cx="830116" cy="338554"/>
          </a:xfrm>
          <a:prstGeom prst="rect">
            <a:avLst/>
          </a:prstGeom>
          <a:noFill/>
        </p:spPr>
        <p:txBody>
          <a:bodyPr wrap="square" rtlCol="0">
            <a:spAutoFit/>
          </a:bodyPr>
          <a:lstStyle/>
          <a:p>
            <a:r>
              <a:rPr lang="ja-JP" altLang="en-US" sz="1600" dirty="0">
                <a:latin typeface="+mn-ea"/>
              </a:rPr>
              <a:t>８０％</a:t>
            </a:r>
          </a:p>
        </p:txBody>
      </p:sp>
      <p:sp>
        <p:nvSpPr>
          <p:cNvPr id="32" name="テキスト ボックス 31"/>
          <p:cNvSpPr txBox="1"/>
          <p:nvPr/>
        </p:nvSpPr>
        <p:spPr>
          <a:xfrm>
            <a:off x="7633948" y="2771350"/>
            <a:ext cx="830116" cy="338554"/>
          </a:xfrm>
          <a:prstGeom prst="rect">
            <a:avLst/>
          </a:prstGeom>
          <a:noFill/>
        </p:spPr>
        <p:txBody>
          <a:bodyPr wrap="square" rtlCol="0">
            <a:spAutoFit/>
          </a:bodyPr>
          <a:lstStyle/>
          <a:p>
            <a:r>
              <a:rPr lang="ja-JP" altLang="en-US" sz="1600" dirty="0">
                <a:latin typeface="+mn-ea"/>
              </a:rPr>
              <a:t>６０％</a:t>
            </a:r>
          </a:p>
        </p:txBody>
      </p:sp>
      <p:sp>
        <p:nvSpPr>
          <p:cNvPr id="33" name="テキスト ボックス 32"/>
          <p:cNvSpPr txBox="1"/>
          <p:nvPr/>
        </p:nvSpPr>
        <p:spPr>
          <a:xfrm>
            <a:off x="7636313" y="3491430"/>
            <a:ext cx="830116" cy="338554"/>
          </a:xfrm>
          <a:prstGeom prst="rect">
            <a:avLst/>
          </a:prstGeom>
          <a:noFill/>
        </p:spPr>
        <p:txBody>
          <a:bodyPr wrap="square" rtlCol="0">
            <a:spAutoFit/>
          </a:bodyPr>
          <a:lstStyle/>
          <a:p>
            <a:r>
              <a:rPr lang="ja-JP" altLang="en-US" sz="1600" dirty="0">
                <a:latin typeface="+mn-ea"/>
              </a:rPr>
              <a:t>４０％</a:t>
            </a:r>
          </a:p>
        </p:txBody>
      </p:sp>
      <p:sp>
        <p:nvSpPr>
          <p:cNvPr id="34" name="テキスト ボックス 33"/>
          <p:cNvSpPr txBox="1"/>
          <p:nvPr/>
        </p:nvSpPr>
        <p:spPr>
          <a:xfrm>
            <a:off x="7636313" y="4228926"/>
            <a:ext cx="830116" cy="338554"/>
          </a:xfrm>
          <a:prstGeom prst="rect">
            <a:avLst/>
          </a:prstGeom>
          <a:noFill/>
        </p:spPr>
        <p:txBody>
          <a:bodyPr wrap="square" rtlCol="0">
            <a:spAutoFit/>
          </a:bodyPr>
          <a:lstStyle/>
          <a:p>
            <a:r>
              <a:rPr lang="ja-JP" altLang="en-US" sz="1600" dirty="0">
                <a:latin typeface="+mn-ea"/>
              </a:rPr>
              <a:t>２０％</a:t>
            </a:r>
          </a:p>
        </p:txBody>
      </p:sp>
      <p:sp>
        <p:nvSpPr>
          <p:cNvPr id="35" name="テキスト ボックス 34"/>
          <p:cNvSpPr txBox="1"/>
          <p:nvPr/>
        </p:nvSpPr>
        <p:spPr>
          <a:xfrm>
            <a:off x="7781732" y="4945620"/>
            <a:ext cx="830116" cy="341940"/>
          </a:xfrm>
          <a:prstGeom prst="rect">
            <a:avLst/>
          </a:prstGeom>
          <a:noFill/>
        </p:spPr>
        <p:txBody>
          <a:bodyPr wrap="square" rtlCol="0">
            <a:spAutoFit/>
          </a:bodyPr>
          <a:lstStyle/>
          <a:p>
            <a:r>
              <a:rPr lang="ja-JP" altLang="en-US" sz="1600" dirty="0">
                <a:latin typeface="+mn-ea"/>
              </a:rPr>
              <a:t>０％</a:t>
            </a:r>
          </a:p>
        </p:txBody>
      </p:sp>
      <p:sp>
        <p:nvSpPr>
          <p:cNvPr id="38" name="テキスト ボックス 37"/>
          <p:cNvSpPr txBox="1"/>
          <p:nvPr/>
        </p:nvSpPr>
        <p:spPr>
          <a:xfrm>
            <a:off x="11296950" y="42083"/>
            <a:ext cx="991738" cy="369332"/>
          </a:xfrm>
          <a:prstGeom prst="rect">
            <a:avLst/>
          </a:prstGeom>
          <a:noFill/>
        </p:spPr>
        <p:txBody>
          <a:bodyPr wrap="square" rtlCol="0">
            <a:spAutoFit/>
          </a:bodyPr>
          <a:lstStyle/>
          <a:p>
            <a:r>
              <a:rPr lang="ja-JP" altLang="en-US" b="1" dirty="0"/>
              <a:t>６</a:t>
            </a:r>
            <a:r>
              <a:rPr lang="en-US" altLang="ja-JP" b="1" dirty="0"/>
              <a:t>/</a:t>
            </a:r>
            <a:r>
              <a:rPr lang="ja-JP" altLang="en-US" b="1" dirty="0"/>
              <a:t>３０</a:t>
            </a:r>
          </a:p>
        </p:txBody>
      </p:sp>
      <p:pic>
        <p:nvPicPr>
          <p:cNvPr id="3" name="図 2">
            <a:extLst>
              <a:ext uri="{FF2B5EF4-FFF2-40B4-BE49-F238E27FC236}">
                <a16:creationId xmlns:a16="http://schemas.microsoft.com/office/drawing/2014/main" id="{D5FE8B29-A405-1F1D-39DA-708A948E2382}"/>
              </a:ext>
            </a:extLst>
          </p:cNvPr>
          <p:cNvPicPr>
            <a:picLocks noChangeAspect="1"/>
          </p:cNvPicPr>
          <p:nvPr/>
        </p:nvPicPr>
        <p:blipFill>
          <a:blip r:embed="rId5"/>
          <a:srcRect l="34294" t="30050" r="27837" b="19079"/>
          <a:stretch/>
        </p:blipFill>
        <p:spPr>
          <a:xfrm>
            <a:off x="107323" y="682540"/>
            <a:ext cx="3535192" cy="2671233"/>
          </a:xfrm>
          <a:prstGeom prst="rect">
            <a:avLst/>
          </a:prstGeom>
          <a:ln>
            <a:solidFill>
              <a:schemeClr val="tx1"/>
            </a:solidFill>
          </a:ln>
        </p:spPr>
      </p:pic>
      <p:sp>
        <p:nvSpPr>
          <p:cNvPr id="5" name="テキスト ボックス 4">
            <a:extLst>
              <a:ext uri="{FF2B5EF4-FFF2-40B4-BE49-F238E27FC236}">
                <a16:creationId xmlns:a16="http://schemas.microsoft.com/office/drawing/2014/main" id="{BBA1AA8D-128F-6DE3-4798-5AC914C04AD7}"/>
              </a:ext>
            </a:extLst>
          </p:cNvPr>
          <p:cNvSpPr txBox="1"/>
          <p:nvPr/>
        </p:nvSpPr>
        <p:spPr>
          <a:xfrm>
            <a:off x="318990" y="3597983"/>
            <a:ext cx="2807354" cy="923330"/>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解説</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・女性が増え、年寄りが増えた変化を帯グラフで説明</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248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500"/>
                                        <p:tgtEl>
                                          <p:spTgt spid="2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
                                        </p:tgtEl>
                                        <p:attrNameLst>
                                          <p:attrName>style.visibility</p:attrName>
                                        </p:attrNameLst>
                                      </p:cBhvr>
                                      <p:to>
                                        <p:strVal val="visible"/>
                                      </p:to>
                                    </p:set>
                                    <p:animEffect transition="in" filter="fade">
                                      <p:cBhvr>
                                        <p:cTn id="12" dur="500"/>
                                        <p:tgtEl>
                                          <p:spTgt spid="28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455"/>
                                        </p:tgtEl>
                                        <p:attrNameLst>
                                          <p:attrName>style.visibility</p:attrName>
                                        </p:attrNameLst>
                                      </p:cBhvr>
                                      <p:to>
                                        <p:strVal val="visible"/>
                                      </p:to>
                                    </p:set>
                                    <p:animEffect transition="in" filter="barn(outHorizontal)">
                                      <p:cBhvr>
                                        <p:cTn id="17" dur="500"/>
                                        <p:tgtEl>
                                          <p:spTgt spid="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animBg="1"/>
      <p:bldP spid="285" grpId="0"/>
      <p:bldP spid="286"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88991</TotalTime>
  <Words>6348</Words>
  <Application>Microsoft Office PowerPoint</Application>
  <PresentationFormat>ワイド画面</PresentationFormat>
  <Paragraphs>1692</Paragraphs>
  <Slides>33</Slides>
  <Notes>33</Notes>
  <HiddenSlides>0</HiddenSlides>
  <MMClips>0</MMClips>
  <ScaleCrop>false</ScaleCrop>
  <HeadingPairs>
    <vt:vector size="8" baseType="variant">
      <vt:variant>
        <vt:lpstr>使用されているフォント</vt:lpstr>
      </vt:variant>
      <vt:variant>
        <vt:i4>16</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51" baseType="lpstr">
      <vt:lpstr>BIZ UDゴシック</vt:lpstr>
      <vt:lpstr>DFKai-SB</vt:lpstr>
      <vt:lpstr>HGPｺﾞｼｯｸM</vt:lpstr>
      <vt:lpstr>HGP創英角ｺﾞｼｯｸUB</vt:lpstr>
      <vt:lpstr>HGP創英角ﾎﾟｯﾌﾟ体</vt:lpstr>
      <vt:lpstr>HGS創英角ｺﾞｼｯｸUB</vt:lpstr>
      <vt:lpstr>HGS創英角ﾎﾟｯﾌﾟ体</vt:lpstr>
      <vt:lpstr>HG創英角ｺﾞｼｯｸUB</vt:lpstr>
      <vt:lpstr>HG創英角ﾎﾟｯﾌﾟ体</vt:lpstr>
      <vt:lpstr>Meiryo UI</vt:lpstr>
      <vt:lpstr>ＭＳ Ｐゴシック</vt:lpstr>
      <vt:lpstr>Arial</vt:lpstr>
      <vt:lpstr>Arial Black</vt:lpstr>
      <vt:lpstr>Calibri</vt:lpstr>
      <vt:lpstr>Nyala</vt:lpstr>
      <vt:lpstr>Times New Roman</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asmobody</dc:creator>
  <cp:lastModifiedBy>浩三 難波</cp:lastModifiedBy>
  <cp:revision>3863</cp:revision>
  <cp:lastPrinted>2019-09-23T01:36:33Z</cp:lastPrinted>
  <dcterms:created xsi:type="dcterms:W3CDTF">2018-07-28T02:44:45Z</dcterms:created>
  <dcterms:modified xsi:type="dcterms:W3CDTF">2025-03-05T06:06:12Z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1426894</vt:lpwstr>
  </property>
  <property fmtid="{D5CDD505-2E9C-101B-9397-08002B2CF9AE}" pid="3" name="NXPowerLiteSettings">
    <vt:lpwstr>C3000400038000</vt:lpwstr>
  </property>
  <property fmtid="{D5CDD505-2E9C-101B-9397-08002B2CF9AE}" pid="4" name="NXPowerLiteVersion">
    <vt:lpwstr>D7.1.2</vt:lpwstr>
  </property>
</Properties>
</file>